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4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52" r:id="rId19"/>
    <p:sldId id="349" r:id="rId20"/>
    <p:sldId id="348" r:id="rId21"/>
    <p:sldId id="273" r:id="rId22"/>
    <p:sldId id="347" r:id="rId23"/>
    <p:sldId id="34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1" r:id="rId33"/>
    <p:sldId id="283" r:id="rId34"/>
    <p:sldId id="351" r:id="rId35"/>
    <p:sldId id="350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iersach" userId="14a9feb0-85a7-4da4-be8a-c1e22b637acc" providerId="ADAL" clId="{2C3FD6CD-190E-469D-A4B8-C8B2A0488232}"/>
    <pc:docChg chg="modSld">
      <pc:chgData name="David Biersach" userId="14a9feb0-85a7-4da4-be8a-c1e22b637acc" providerId="ADAL" clId="{2C3FD6CD-190E-469D-A4B8-C8B2A0488232}" dt="2018-02-07T01:30:49.248" v="0" actId="6549"/>
      <pc:docMkLst>
        <pc:docMk/>
      </pc:docMkLst>
      <pc:sldChg chg="modSp">
        <pc:chgData name="David Biersach" userId="14a9feb0-85a7-4da4-be8a-c1e22b637acc" providerId="ADAL" clId="{2C3FD6CD-190E-469D-A4B8-C8B2A0488232}" dt="2018-02-07T01:30:49.248" v="0" actId="6549"/>
        <pc:sldMkLst>
          <pc:docMk/>
          <pc:sldMk cId="3882122913" sldId="259"/>
        </pc:sldMkLst>
        <pc:spChg chg="mod">
          <ac:chgData name="David Biersach" userId="14a9feb0-85a7-4da4-be8a-c1e22b637acc" providerId="ADAL" clId="{2C3FD6CD-190E-469D-A4B8-C8B2A0488232}" dt="2018-02-07T01:30:49.248" v="0" actId="6549"/>
          <ac:spMkLst>
            <pc:docMk/>
            <pc:sldMk cId="3882122913" sldId="259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F6BA0-DF1A-4C09-A5ED-01AF5629485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F9BBE958-2BDD-4BCE-916D-6CD94170375A}">
      <dgm:prSet phldrT="[Text]"/>
      <dgm:spPr/>
      <dgm:t>
        <a:bodyPr/>
        <a:lstStyle/>
        <a:p>
          <a:r>
            <a: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gm:t>
    </dgm:pt>
    <dgm:pt modelId="{9934BFBA-1235-431F-9989-37518D41AF53}" type="parTrans" cxnId="{D81EC2EB-DB9A-448B-85B9-2118CCD1F7A6}">
      <dgm:prSet/>
      <dgm:spPr/>
      <dgm:t>
        <a:bodyPr/>
        <a:lstStyle/>
        <a:p>
          <a:endParaRPr lang="en-US"/>
        </a:p>
      </dgm:t>
    </dgm:pt>
    <dgm:pt modelId="{6F75F873-9E29-4D0C-9F1F-DCE9C5DC24AB}" type="sibTrans" cxnId="{D81EC2EB-DB9A-448B-85B9-2118CCD1F7A6}">
      <dgm:prSet/>
      <dgm:spPr/>
      <dgm:t>
        <a:bodyPr/>
        <a:lstStyle/>
        <a:p>
          <a:endParaRPr lang="en-US"/>
        </a:p>
      </dgm:t>
    </dgm:pt>
    <dgm:pt modelId="{9A075999-AE76-4871-A37C-1BA8231F94D5}">
      <dgm:prSet phldrT="[Text]"/>
      <dgm:spPr/>
      <dgm:t>
        <a:bodyPr/>
        <a:lstStyle/>
        <a:p>
          <a:r>
            <a:rPr lang="en-US" b="1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gm:t>
    </dgm:pt>
    <dgm:pt modelId="{3E4D8850-0497-4417-AA10-7BCF37E059F3}" type="parTrans" cxnId="{0ABB04D2-A10C-4A0F-951F-633443EEE5C4}">
      <dgm:prSet/>
      <dgm:spPr/>
      <dgm:t>
        <a:bodyPr/>
        <a:lstStyle/>
        <a:p>
          <a:endParaRPr lang="en-US"/>
        </a:p>
      </dgm:t>
    </dgm:pt>
    <dgm:pt modelId="{CA702084-33A8-4CA6-9543-8CD8E75AEF90}" type="sibTrans" cxnId="{0ABB04D2-A10C-4A0F-951F-633443EEE5C4}">
      <dgm:prSet/>
      <dgm:spPr/>
      <dgm:t>
        <a:bodyPr/>
        <a:lstStyle/>
        <a:p>
          <a:endParaRPr lang="en-US"/>
        </a:p>
      </dgm:t>
    </dgm:pt>
    <dgm:pt modelId="{421C3224-906A-4A12-A609-03EBB656070A}">
      <dgm:prSet phldrT="[Text]"/>
      <dgm:spPr/>
      <dgm:t>
        <a:bodyPr/>
        <a:lstStyle/>
        <a:p>
          <a:r>
            <a:rPr lang="en-US" b="1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gm:t>
    </dgm:pt>
    <dgm:pt modelId="{09AA20C2-D797-448E-A75C-02FE47F158C1}" type="parTrans" cxnId="{7D58CA8D-1EBF-4B66-B15C-D1773E59AA68}">
      <dgm:prSet/>
      <dgm:spPr/>
      <dgm:t>
        <a:bodyPr/>
        <a:lstStyle/>
        <a:p>
          <a:endParaRPr lang="en-US"/>
        </a:p>
      </dgm:t>
    </dgm:pt>
    <dgm:pt modelId="{8E49660B-F4E6-41BC-A7C1-786F683769FC}" type="sibTrans" cxnId="{7D58CA8D-1EBF-4B66-B15C-D1773E59AA68}">
      <dgm:prSet/>
      <dgm:spPr/>
      <dgm:t>
        <a:bodyPr/>
        <a:lstStyle/>
        <a:p>
          <a:endParaRPr lang="en-US"/>
        </a:p>
      </dgm:t>
    </dgm:pt>
    <dgm:pt modelId="{21EFE965-277C-477E-BC0E-37C68B8BDE39}" type="pres">
      <dgm:prSet presAssocID="{B0BF6BA0-DF1A-4C09-A5ED-01AF56294851}" presName="outerComposite" presStyleCnt="0">
        <dgm:presLayoutVars>
          <dgm:chMax val="5"/>
          <dgm:dir/>
          <dgm:resizeHandles val="exact"/>
        </dgm:presLayoutVars>
      </dgm:prSet>
      <dgm:spPr/>
    </dgm:pt>
    <dgm:pt modelId="{80046494-5B3B-44A5-B877-CD62859D10AF}" type="pres">
      <dgm:prSet presAssocID="{B0BF6BA0-DF1A-4C09-A5ED-01AF56294851}" presName="dummyMaxCanvas" presStyleCnt="0">
        <dgm:presLayoutVars/>
      </dgm:prSet>
      <dgm:spPr/>
    </dgm:pt>
    <dgm:pt modelId="{C864986E-69C5-404D-84A7-9916241E54EA}" type="pres">
      <dgm:prSet presAssocID="{B0BF6BA0-DF1A-4C09-A5ED-01AF56294851}" presName="ThreeNodes_1" presStyleLbl="node1" presStyleIdx="0" presStyleCnt="3">
        <dgm:presLayoutVars>
          <dgm:bulletEnabled val="1"/>
        </dgm:presLayoutVars>
      </dgm:prSet>
      <dgm:spPr/>
    </dgm:pt>
    <dgm:pt modelId="{F7B9591B-BF71-45C0-87BF-A56087E631E7}" type="pres">
      <dgm:prSet presAssocID="{B0BF6BA0-DF1A-4C09-A5ED-01AF56294851}" presName="ThreeNodes_2" presStyleLbl="node1" presStyleIdx="1" presStyleCnt="3">
        <dgm:presLayoutVars>
          <dgm:bulletEnabled val="1"/>
        </dgm:presLayoutVars>
      </dgm:prSet>
      <dgm:spPr/>
    </dgm:pt>
    <dgm:pt modelId="{D6D7981D-41C5-453B-A40C-D1D367B30241}" type="pres">
      <dgm:prSet presAssocID="{B0BF6BA0-DF1A-4C09-A5ED-01AF56294851}" presName="ThreeNodes_3" presStyleLbl="node1" presStyleIdx="2" presStyleCnt="3">
        <dgm:presLayoutVars>
          <dgm:bulletEnabled val="1"/>
        </dgm:presLayoutVars>
      </dgm:prSet>
      <dgm:spPr/>
    </dgm:pt>
    <dgm:pt modelId="{5AD25E4A-E3DE-4D13-B91A-0600634CF2D8}" type="pres">
      <dgm:prSet presAssocID="{B0BF6BA0-DF1A-4C09-A5ED-01AF56294851}" presName="ThreeConn_1-2" presStyleLbl="fgAccFollowNode1" presStyleIdx="0" presStyleCnt="2">
        <dgm:presLayoutVars>
          <dgm:bulletEnabled val="1"/>
        </dgm:presLayoutVars>
      </dgm:prSet>
      <dgm:spPr/>
    </dgm:pt>
    <dgm:pt modelId="{B73C9834-1F71-4B5B-B846-74A99BE61DED}" type="pres">
      <dgm:prSet presAssocID="{B0BF6BA0-DF1A-4C09-A5ED-01AF56294851}" presName="ThreeConn_2-3" presStyleLbl="fgAccFollowNode1" presStyleIdx="1" presStyleCnt="2">
        <dgm:presLayoutVars>
          <dgm:bulletEnabled val="1"/>
        </dgm:presLayoutVars>
      </dgm:prSet>
      <dgm:spPr/>
    </dgm:pt>
    <dgm:pt modelId="{807CDE1D-A370-479D-9981-15E7B691D490}" type="pres">
      <dgm:prSet presAssocID="{B0BF6BA0-DF1A-4C09-A5ED-01AF56294851}" presName="ThreeNodes_1_text" presStyleLbl="node1" presStyleIdx="2" presStyleCnt="3">
        <dgm:presLayoutVars>
          <dgm:bulletEnabled val="1"/>
        </dgm:presLayoutVars>
      </dgm:prSet>
      <dgm:spPr/>
    </dgm:pt>
    <dgm:pt modelId="{8DE17C41-93C3-43B4-BDF6-2A4EA3BE8A92}" type="pres">
      <dgm:prSet presAssocID="{B0BF6BA0-DF1A-4C09-A5ED-01AF56294851}" presName="ThreeNodes_2_text" presStyleLbl="node1" presStyleIdx="2" presStyleCnt="3">
        <dgm:presLayoutVars>
          <dgm:bulletEnabled val="1"/>
        </dgm:presLayoutVars>
      </dgm:prSet>
      <dgm:spPr/>
    </dgm:pt>
    <dgm:pt modelId="{8C2E8285-0EAE-4B9C-8C4D-9CD288E47F56}" type="pres">
      <dgm:prSet presAssocID="{B0BF6BA0-DF1A-4C09-A5ED-01AF562948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3EB90E-31CD-4CC2-9EB6-7F73949E0BD7}" type="presOf" srcId="{F9BBE958-2BDD-4BCE-916D-6CD94170375A}" destId="{C864986E-69C5-404D-84A7-9916241E54EA}" srcOrd="0" destOrd="0" presId="urn:microsoft.com/office/officeart/2005/8/layout/vProcess5"/>
    <dgm:cxn modelId="{DD454419-8676-4E33-8EBC-12119471BE89}" type="presOf" srcId="{421C3224-906A-4A12-A609-03EBB656070A}" destId="{D6D7981D-41C5-453B-A40C-D1D367B30241}" srcOrd="0" destOrd="0" presId="urn:microsoft.com/office/officeart/2005/8/layout/vProcess5"/>
    <dgm:cxn modelId="{598A922A-A7B4-4EF8-A827-BCDE57F409C3}" type="presOf" srcId="{F9BBE958-2BDD-4BCE-916D-6CD94170375A}" destId="{807CDE1D-A370-479D-9981-15E7B691D490}" srcOrd="1" destOrd="0" presId="urn:microsoft.com/office/officeart/2005/8/layout/vProcess5"/>
    <dgm:cxn modelId="{56C05531-7B91-4431-BDC4-00131EEBC415}" type="presOf" srcId="{9A075999-AE76-4871-A37C-1BA8231F94D5}" destId="{8DE17C41-93C3-43B4-BDF6-2A4EA3BE8A92}" srcOrd="1" destOrd="0" presId="urn:microsoft.com/office/officeart/2005/8/layout/vProcess5"/>
    <dgm:cxn modelId="{AF0DCD34-7FDF-4B84-B109-4E583B4F9C16}" type="presOf" srcId="{CA702084-33A8-4CA6-9543-8CD8E75AEF90}" destId="{B73C9834-1F71-4B5B-B846-74A99BE61DED}" srcOrd="0" destOrd="0" presId="urn:microsoft.com/office/officeart/2005/8/layout/vProcess5"/>
    <dgm:cxn modelId="{00142B5D-705C-43CF-B5BD-94FC1B29FF92}" type="presOf" srcId="{6F75F873-9E29-4D0C-9F1F-DCE9C5DC24AB}" destId="{5AD25E4A-E3DE-4D13-B91A-0600634CF2D8}" srcOrd="0" destOrd="0" presId="urn:microsoft.com/office/officeart/2005/8/layout/vProcess5"/>
    <dgm:cxn modelId="{836ECC4B-800B-451C-9427-201229852FB4}" type="presOf" srcId="{9A075999-AE76-4871-A37C-1BA8231F94D5}" destId="{F7B9591B-BF71-45C0-87BF-A56087E631E7}" srcOrd="0" destOrd="0" presId="urn:microsoft.com/office/officeart/2005/8/layout/vProcess5"/>
    <dgm:cxn modelId="{7D58CA8D-1EBF-4B66-B15C-D1773E59AA68}" srcId="{B0BF6BA0-DF1A-4C09-A5ED-01AF56294851}" destId="{421C3224-906A-4A12-A609-03EBB656070A}" srcOrd="2" destOrd="0" parTransId="{09AA20C2-D797-448E-A75C-02FE47F158C1}" sibTransId="{8E49660B-F4E6-41BC-A7C1-786F683769FC}"/>
    <dgm:cxn modelId="{B21D52B8-C8A8-4EF1-B120-89305F5BED7E}" type="presOf" srcId="{421C3224-906A-4A12-A609-03EBB656070A}" destId="{8C2E8285-0EAE-4B9C-8C4D-9CD288E47F56}" srcOrd="1" destOrd="0" presId="urn:microsoft.com/office/officeart/2005/8/layout/vProcess5"/>
    <dgm:cxn modelId="{0ABB04D2-A10C-4A0F-951F-633443EEE5C4}" srcId="{B0BF6BA0-DF1A-4C09-A5ED-01AF56294851}" destId="{9A075999-AE76-4871-A37C-1BA8231F94D5}" srcOrd="1" destOrd="0" parTransId="{3E4D8850-0497-4417-AA10-7BCF37E059F3}" sibTransId="{CA702084-33A8-4CA6-9543-8CD8E75AEF90}"/>
    <dgm:cxn modelId="{D81EC2EB-DB9A-448B-85B9-2118CCD1F7A6}" srcId="{B0BF6BA0-DF1A-4C09-A5ED-01AF56294851}" destId="{F9BBE958-2BDD-4BCE-916D-6CD94170375A}" srcOrd="0" destOrd="0" parTransId="{9934BFBA-1235-431F-9989-37518D41AF53}" sibTransId="{6F75F873-9E29-4D0C-9F1F-DCE9C5DC24AB}"/>
    <dgm:cxn modelId="{FABF27F6-F76E-4453-9471-962BC633E1AA}" type="presOf" srcId="{B0BF6BA0-DF1A-4C09-A5ED-01AF56294851}" destId="{21EFE965-277C-477E-BC0E-37C68B8BDE39}" srcOrd="0" destOrd="0" presId="urn:microsoft.com/office/officeart/2005/8/layout/vProcess5"/>
    <dgm:cxn modelId="{412F67EB-3150-4F61-80BE-54061EEF6E50}" type="presParOf" srcId="{21EFE965-277C-477E-BC0E-37C68B8BDE39}" destId="{80046494-5B3B-44A5-B877-CD62859D10AF}" srcOrd="0" destOrd="0" presId="urn:microsoft.com/office/officeart/2005/8/layout/vProcess5"/>
    <dgm:cxn modelId="{03745D3B-F790-4505-B508-0A102AE23BC4}" type="presParOf" srcId="{21EFE965-277C-477E-BC0E-37C68B8BDE39}" destId="{C864986E-69C5-404D-84A7-9916241E54EA}" srcOrd="1" destOrd="0" presId="urn:microsoft.com/office/officeart/2005/8/layout/vProcess5"/>
    <dgm:cxn modelId="{07BD80B9-526C-4EE6-8810-4CB59F20069E}" type="presParOf" srcId="{21EFE965-277C-477E-BC0E-37C68B8BDE39}" destId="{F7B9591B-BF71-45C0-87BF-A56087E631E7}" srcOrd="2" destOrd="0" presId="urn:microsoft.com/office/officeart/2005/8/layout/vProcess5"/>
    <dgm:cxn modelId="{6D52A13D-2DF2-424B-85E6-3E72F2AB0DAA}" type="presParOf" srcId="{21EFE965-277C-477E-BC0E-37C68B8BDE39}" destId="{D6D7981D-41C5-453B-A40C-D1D367B30241}" srcOrd="3" destOrd="0" presId="urn:microsoft.com/office/officeart/2005/8/layout/vProcess5"/>
    <dgm:cxn modelId="{8DEAEE86-0BA7-4C5B-8118-E52D914AC2F3}" type="presParOf" srcId="{21EFE965-277C-477E-BC0E-37C68B8BDE39}" destId="{5AD25E4A-E3DE-4D13-B91A-0600634CF2D8}" srcOrd="4" destOrd="0" presId="urn:microsoft.com/office/officeart/2005/8/layout/vProcess5"/>
    <dgm:cxn modelId="{2653D705-2040-4368-80FC-328B653C1AB6}" type="presParOf" srcId="{21EFE965-277C-477E-BC0E-37C68B8BDE39}" destId="{B73C9834-1F71-4B5B-B846-74A99BE61DED}" srcOrd="5" destOrd="0" presId="urn:microsoft.com/office/officeart/2005/8/layout/vProcess5"/>
    <dgm:cxn modelId="{404C55D7-8224-4D18-8123-F251109883DA}" type="presParOf" srcId="{21EFE965-277C-477E-BC0E-37C68B8BDE39}" destId="{807CDE1D-A370-479D-9981-15E7B691D490}" srcOrd="6" destOrd="0" presId="urn:microsoft.com/office/officeart/2005/8/layout/vProcess5"/>
    <dgm:cxn modelId="{788EE5FF-2CEB-4F48-A55F-F1BF73C2188E}" type="presParOf" srcId="{21EFE965-277C-477E-BC0E-37C68B8BDE39}" destId="{8DE17C41-93C3-43B4-BDF6-2A4EA3BE8A92}" srcOrd="7" destOrd="0" presId="urn:microsoft.com/office/officeart/2005/8/layout/vProcess5"/>
    <dgm:cxn modelId="{0F64B18F-C424-49B9-AE6D-9B0FC918799D}" type="presParOf" srcId="{21EFE965-277C-477E-BC0E-37C68B8BDE39}" destId="{8C2E8285-0EAE-4B9C-8C4D-9CD288E47F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4986E-69C5-404D-84A7-9916241E54EA}">
      <dsp:nvSpPr>
        <dsp:cNvPr id="0" name=""/>
        <dsp:cNvSpPr/>
      </dsp:nvSpPr>
      <dsp:spPr>
        <a:xfrm>
          <a:off x="0" y="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Your App</a:t>
          </a:r>
        </a:p>
      </dsp:txBody>
      <dsp:txXfrm>
        <a:off x="14550" y="14550"/>
        <a:ext cx="2016491" cy="467674"/>
      </dsp:txXfrm>
    </dsp:sp>
    <dsp:sp modelId="{F7B9591B-BF71-45C0-87BF-A56087E631E7}">
      <dsp:nvSpPr>
        <dsp:cNvPr id="0" name=""/>
        <dsp:cNvSpPr/>
      </dsp:nvSpPr>
      <dsp:spPr>
        <a:xfrm>
          <a:off x="225224" y="579570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92D050"/>
                </a:solidFill>
              </a:ln>
              <a:solidFill>
                <a:srgbClr val="92D050"/>
              </a:solidFill>
            </a:rPr>
            <a:t>SimpleScreen</a:t>
          </a:r>
        </a:p>
      </dsp:txBody>
      <dsp:txXfrm>
        <a:off x="239774" y="594120"/>
        <a:ext cx="1975321" cy="467674"/>
      </dsp:txXfrm>
    </dsp:sp>
    <dsp:sp modelId="{D6D7981D-41C5-453B-A40C-D1D367B30241}">
      <dsp:nvSpPr>
        <dsp:cNvPr id="0" name=""/>
        <dsp:cNvSpPr/>
      </dsp:nvSpPr>
      <dsp:spPr>
        <a:xfrm>
          <a:off x="450449" y="1159141"/>
          <a:ext cx="2552550" cy="4967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n>
                <a:solidFill>
                  <a:srgbClr val="FFC000"/>
                </a:solidFill>
              </a:ln>
              <a:solidFill>
                <a:srgbClr val="FFC000"/>
              </a:solidFill>
            </a:rPr>
            <a:t>Allegro</a:t>
          </a:r>
        </a:p>
      </dsp:txBody>
      <dsp:txXfrm>
        <a:off x="464999" y="1173691"/>
        <a:ext cx="1975321" cy="467674"/>
      </dsp:txXfrm>
    </dsp:sp>
    <dsp:sp modelId="{5AD25E4A-E3DE-4D13-B91A-0600634CF2D8}">
      <dsp:nvSpPr>
        <dsp:cNvPr id="0" name=""/>
        <dsp:cNvSpPr/>
      </dsp:nvSpPr>
      <dsp:spPr>
        <a:xfrm>
          <a:off x="2229646" y="376720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02299" y="376720"/>
        <a:ext cx="177597" cy="242985"/>
      </dsp:txXfrm>
    </dsp:sp>
    <dsp:sp modelId="{B73C9834-1F71-4B5B-B846-74A99BE61DED}">
      <dsp:nvSpPr>
        <dsp:cNvPr id="0" name=""/>
        <dsp:cNvSpPr/>
      </dsp:nvSpPr>
      <dsp:spPr>
        <a:xfrm>
          <a:off x="2454871" y="952979"/>
          <a:ext cx="322903" cy="322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27524" y="952979"/>
        <a:ext cx="177597" cy="242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1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06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5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4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3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3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0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59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0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31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5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62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7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858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4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10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9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6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AB38-4B5D-4283-8E15-FE93E08FAF8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3450-A447-48A0-9457-3FB7612E3B3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6E-BB76-4E38-89A5-6FE9967FC57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8BAC-7C3F-4B8B-BB4D-A7A9E3609392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050-5714-445C-912D-621C2295C709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061C-B0C6-4042-A003-F2796999A75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4C2D0-1103-427F-A53D-3DB425301E5C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ECB7-421D-4C96-83E2-73DE11B4BBC0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42B7-F61C-4164-AC0B-EFC218D98C4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A45-8C50-4BDD-AEDC-C980473C31C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27F-7577-4792-B323-5210C387791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63355-C7DD-484F-8733-09D07B3905A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D656-6FF9-465D-B7B0-1CD0DD39CD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biersach@bnl.gov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balle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711" y="783949"/>
            <a:ext cx="4399962" cy="22534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7" y="2037842"/>
            <a:ext cx="3261090" cy="2810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48" y="4712277"/>
            <a:ext cx="2447925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18" y="4431247"/>
            <a:ext cx="2521527" cy="1670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23301" y="2505982"/>
            <a:ext cx="2520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/>
              <a:t>Brookhaven National Laboratory</a:t>
            </a:r>
          </a:p>
          <a:p>
            <a:pPr algn="ctr"/>
            <a:r>
              <a:rPr lang="en-US" dirty="0">
                <a:hlinkClick r:id="rId6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5697345" y="814191"/>
            <a:ext cx="317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Survey of</a:t>
            </a:r>
          </a:p>
          <a:p>
            <a:pPr algn="ctr"/>
            <a:r>
              <a:rPr lang="en-US" sz="2400" b="1" dirty="0"/>
              <a:t>Scientific Computing</a:t>
            </a:r>
          </a:p>
          <a:p>
            <a:pPr algn="ctr"/>
            <a:r>
              <a:rPr lang="en-US" sz="2400" dirty="0"/>
              <a:t>(SciComp 301)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5961841" y="4371869"/>
            <a:ext cx="2643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2D Graphics,</a:t>
            </a:r>
          </a:p>
          <a:p>
            <a:pPr algn="ctr"/>
            <a:r>
              <a:rPr lang="en-US" dirty="0"/>
              <a:t>Polar Coordinates</a:t>
            </a:r>
          </a:p>
        </p:txBody>
      </p: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  <a:p>
            <a:pPr algn="ctr"/>
            <a:r>
              <a:rPr lang="en-US" sz="2400" dirty="0"/>
              <a:t>We will be using </a:t>
            </a:r>
            <a:r>
              <a:rPr lang="en-US" sz="2400" b="1" dirty="0">
                <a:solidFill>
                  <a:srgbClr val="FF0000"/>
                </a:solidFill>
              </a:rPr>
              <a:t>Alpha = 255</a:t>
            </a:r>
            <a:r>
              <a:rPr lang="en-US" sz="2400" dirty="0"/>
              <a:t> in our code</a:t>
            </a:r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Allegro Graphics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5560" y="1283915"/>
            <a:ext cx="18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http://liballeg.org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95494"/>
            <a:ext cx="7578671" cy="3750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05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" y="340962"/>
            <a:ext cx="5022498" cy="617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3285" y="533568"/>
            <a:ext cx="3003000" cy="193290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SimpleScreen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1915" y="782666"/>
            <a:ext cx="498186" cy="165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1008" y="5695627"/>
            <a:ext cx="3928002" cy="356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DB11B9B-6385-4FD1-B8FE-4A2F242D0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877151"/>
              </p:ext>
            </p:extLst>
          </p:nvPr>
        </p:nvGraphicFramePr>
        <p:xfrm>
          <a:off x="5823285" y="2993923"/>
          <a:ext cx="3003000" cy="1655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0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76" y="1776619"/>
            <a:ext cx="3619048" cy="3304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 err="1">
                <a:solidFill>
                  <a:srgbClr val="0070C0"/>
                </a:solidFill>
                <a:latin typeface="+mn-lt"/>
              </a:rPr>
              <a:t>PointSet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Class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558" y="3786446"/>
            <a:ext cx="2488875" cy="238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Lab 1 – Draw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No coding required – just follow along </a:t>
            </a:r>
            <a:r>
              <a:rPr lang="en-US" sz="2400" b="1" dirty="0"/>
              <a:t>main()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0070C0"/>
                </a:solidFill>
              </a:rPr>
              <a:t>3-4-5</a:t>
            </a:r>
            <a:r>
              <a:rPr lang="en-US" sz="2400" dirty="0"/>
              <a:t> right triangle in the </a:t>
            </a:r>
            <a:r>
              <a:rPr lang="en-US" sz="2400" i="1" dirty="0"/>
              <a:t>first</a:t>
            </a:r>
            <a:r>
              <a:rPr lang="en-US" sz="2400" dirty="0"/>
              <a:t>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Paint the entire triangle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including the interior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Set the correct </a:t>
            </a:r>
            <a:r>
              <a:rPr lang="en-US" sz="2400" b="1" i="1" dirty="0"/>
              <a:t>world rectangle </a:t>
            </a:r>
            <a:r>
              <a:rPr lang="en-US" sz="2400" dirty="0"/>
              <a:t>dimensions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0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ED5227-3C8B-4295-8620-7DB4DC850E47}"/>
              </a:ext>
            </a:extLst>
          </p:cNvPr>
          <p:cNvSpPr/>
          <p:nvPr/>
        </p:nvSpPr>
        <p:spPr>
          <a:xfrm>
            <a:off x="4992329" y="3195354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378C9F-70B4-47A6-8E66-AE0C79E45951}"/>
              </a:ext>
            </a:extLst>
          </p:cNvPr>
          <p:cNvSpPr/>
          <p:nvPr/>
        </p:nvSpPr>
        <p:spPr>
          <a:xfrm>
            <a:off x="4992329" y="3937819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39FE4-D395-4C8A-85A2-868A6500EE3D}"/>
              </a:ext>
            </a:extLst>
          </p:cNvPr>
          <p:cNvSpPr/>
          <p:nvPr/>
        </p:nvSpPr>
        <p:spPr>
          <a:xfrm>
            <a:off x="4992329" y="4104968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7065-3CCD-4C00-B462-FA66AA5B4179}"/>
              </a:ext>
            </a:extLst>
          </p:cNvPr>
          <p:cNvSpPr/>
          <p:nvPr/>
        </p:nvSpPr>
        <p:spPr>
          <a:xfrm>
            <a:off x="4992329" y="4272117"/>
            <a:ext cx="442452" cy="14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96BBD-5EFE-41EA-9070-35A10E5AAB39}"/>
              </a:ext>
            </a:extLst>
          </p:cNvPr>
          <p:cNvSpPr txBox="1"/>
          <p:nvPr/>
        </p:nvSpPr>
        <p:spPr>
          <a:xfrm>
            <a:off x="709767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(0, 0)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1640BA-856A-4CE4-878C-02A6869208C0}"/>
              </a:ext>
            </a:extLst>
          </p:cNvPr>
          <p:cNvSpPr/>
          <p:nvPr/>
        </p:nvSpPr>
        <p:spPr>
          <a:xfrm>
            <a:off x="1147594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78C7D-2B47-4DE6-9E5B-D53B44DABE24}"/>
              </a:ext>
            </a:extLst>
          </p:cNvPr>
          <p:cNvSpPr txBox="1"/>
          <p:nvPr/>
        </p:nvSpPr>
        <p:spPr>
          <a:xfrm>
            <a:off x="3074425" y="4589081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(4, 0)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43B90B-F755-4D1D-BF49-015EF6AFF6CD}"/>
              </a:ext>
            </a:extLst>
          </p:cNvPr>
          <p:cNvSpPr/>
          <p:nvPr/>
        </p:nvSpPr>
        <p:spPr>
          <a:xfrm>
            <a:off x="3512252" y="4966162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557F5-9021-4944-A7AD-FA8D9AD4EE2F}"/>
              </a:ext>
            </a:extLst>
          </p:cNvPr>
          <p:cNvSpPr txBox="1"/>
          <p:nvPr/>
        </p:nvSpPr>
        <p:spPr>
          <a:xfrm>
            <a:off x="3074424" y="2816816"/>
            <a:ext cx="9996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(4, 3)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513E62-7689-495B-AC4A-BC428D216CDD}"/>
              </a:ext>
            </a:extLst>
          </p:cNvPr>
          <p:cNvSpPr/>
          <p:nvPr/>
        </p:nvSpPr>
        <p:spPr>
          <a:xfrm>
            <a:off x="3512251" y="3193897"/>
            <a:ext cx="123986" cy="118865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F08C6A-F3BD-40AD-9FE4-D9B16FD4593A}"/>
              </a:ext>
            </a:extLst>
          </p:cNvPr>
          <p:cNvCxnSpPr>
            <a:cxnSpLocks/>
            <a:stCxn id="9" idx="1"/>
            <a:endCxn id="14" idx="4"/>
          </p:cNvCxnSpPr>
          <p:nvPr/>
        </p:nvCxnSpPr>
        <p:spPr>
          <a:xfrm rot="10800000" flipV="1">
            <a:off x="1209587" y="4007873"/>
            <a:ext cx="3782742" cy="1077153"/>
          </a:xfrm>
          <a:prstGeom prst="bentConnector4">
            <a:avLst>
              <a:gd name="adj1" fmla="val 27347"/>
              <a:gd name="adj2" fmla="val 141076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DEC3E0-7204-41D9-AAC8-18FF6E434E0D}"/>
              </a:ext>
            </a:extLst>
          </p:cNvPr>
          <p:cNvCxnSpPr>
            <a:cxnSpLocks/>
            <a:stCxn id="10" idx="1"/>
            <a:endCxn id="17" idx="4"/>
          </p:cNvCxnSpPr>
          <p:nvPr/>
        </p:nvCxnSpPr>
        <p:spPr>
          <a:xfrm rot="10800000" flipV="1">
            <a:off x="3574245" y="4175023"/>
            <a:ext cx="1418084" cy="910004"/>
          </a:xfrm>
          <a:prstGeom prst="bentConnector4">
            <a:avLst>
              <a:gd name="adj1" fmla="val 47814"/>
              <a:gd name="adj2" fmla="val 12512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279A206-F1A8-48B9-8F7B-7E10587B8203}"/>
              </a:ext>
            </a:extLst>
          </p:cNvPr>
          <p:cNvCxnSpPr>
            <a:cxnSpLocks/>
            <a:stCxn id="11" idx="1"/>
            <a:endCxn id="20" idx="6"/>
          </p:cNvCxnSpPr>
          <p:nvPr/>
        </p:nvCxnSpPr>
        <p:spPr>
          <a:xfrm rot="10800000">
            <a:off x="3636237" y="3253330"/>
            <a:ext cx="1356092" cy="1088842"/>
          </a:xfrm>
          <a:prstGeom prst="bentConnector3">
            <a:avLst>
              <a:gd name="adj1" fmla="val 41299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F59AD-38E9-4335-B153-DD4F4B7C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462" y="1845847"/>
            <a:ext cx="3934906" cy="38262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74E732-C9E5-41B2-87F4-72B263C8B1D2}"/>
              </a:ext>
            </a:extLst>
          </p:cNvPr>
          <p:cNvSpPr/>
          <p:nvPr/>
        </p:nvSpPr>
        <p:spPr>
          <a:xfrm>
            <a:off x="4992329" y="4589081"/>
            <a:ext cx="3523021" cy="200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A64B0B-46B1-4C55-BABA-18F7857D3C94}"/>
              </a:ext>
            </a:extLst>
          </p:cNvPr>
          <p:cNvCxnSpPr/>
          <p:nvPr/>
        </p:nvCxnSpPr>
        <p:spPr>
          <a:xfrm>
            <a:off x="1194619" y="5051323"/>
            <a:ext cx="238186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D192B0-F2EE-4930-A53D-22CA176B6EC3}"/>
              </a:ext>
            </a:extLst>
          </p:cNvPr>
          <p:cNvCxnSpPr>
            <a:cxnSpLocks/>
          </p:cNvCxnSpPr>
          <p:nvPr/>
        </p:nvCxnSpPr>
        <p:spPr>
          <a:xfrm>
            <a:off x="3576484" y="3238500"/>
            <a:ext cx="0" cy="183118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1A2890-3D28-4C72-813A-6EFF74581818}"/>
              </a:ext>
            </a:extLst>
          </p:cNvPr>
          <p:cNvCxnSpPr>
            <a:cxnSpLocks/>
          </p:cNvCxnSpPr>
          <p:nvPr/>
        </p:nvCxnSpPr>
        <p:spPr>
          <a:xfrm flipH="1">
            <a:off x="1169195" y="3255169"/>
            <a:ext cx="2407289" cy="18145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Learn the 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SimpleScreen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custom class to draw graphics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World </a:t>
                </a:r>
                <a:r>
                  <a:rPr lang="en-US" sz="2400" b="1" dirty="0"/>
                  <a:t>bounding rectangle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Cartesian</a:t>
                </a:r>
                <a:r>
                  <a:rPr lang="en-US" sz="2400" dirty="0"/>
                  <a:t> coordinates to draw 2D lines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polar</a:t>
                </a:r>
                <a:r>
                  <a:rPr lang="en-US" sz="2400" dirty="0"/>
                  <a:t> coordinates to draw 2D circles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Approximate circles by dividing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l-G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radians </a:t>
                </a:r>
                <a:r>
                  <a:rPr lang="en-US" sz="2400" dirty="0"/>
                  <a:t>into </a:t>
                </a:r>
                <a:r>
                  <a:rPr lang="en-US" sz="2400" b="1" i="1" dirty="0"/>
                  <a:t>intervals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a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count to watch each interval being drawn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</a:t>
                </a:r>
                <a:r>
                  <a:rPr lang="en-US" sz="2400" i="1" dirty="0"/>
                  <a:t>the hidden geometry </a:t>
                </a:r>
                <a:r>
                  <a:rPr lang="en-US" sz="2400" dirty="0"/>
                  <a:t>of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Olympic Rings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Draw fancy curves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parametric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4530726"/>
              </a:xfrm>
              <a:blipFill>
                <a:blip r:embed="rId3"/>
                <a:stretch>
                  <a:fillRect l="-1066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1 – Draw Triangle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82C-E476-42C7-AB5D-E6B36807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2" y="1845847"/>
            <a:ext cx="3643571" cy="3830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7C6C0-B065-404A-9827-DA2443754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941" y="2667306"/>
            <a:ext cx="5906409" cy="3449571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BE2ADE-160F-4128-B32C-4C991E851C6F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55231"/>
              <a:gd name="adj2" fmla="val 93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87807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7201-983E-4716-AF53-B20EEA6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91" y="3515480"/>
            <a:ext cx="3833817" cy="289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36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532B8-2030-4223-925F-7E493CBD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506" y="3491773"/>
            <a:ext cx="3222373" cy="314670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B847E0A-2CF4-49A1-A9A9-FA04E6889B93}"/>
              </a:ext>
            </a:extLst>
          </p:cNvPr>
          <p:cNvSpPr/>
          <p:nvPr/>
        </p:nvSpPr>
        <p:spPr>
          <a:xfrm>
            <a:off x="5750027" y="5300500"/>
            <a:ext cx="2201719" cy="929899"/>
          </a:xfrm>
          <a:prstGeom prst="wedgeRoundRectCallout">
            <a:avLst>
              <a:gd name="adj1" fmla="val -83130"/>
              <a:gd name="adj2" fmla="val -71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output is </a:t>
            </a:r>
            <a:r>
              <a:rPr lang="en-US" u="sng" dirty="0"/>
              <a:t>not</a:t>
            </a:r>
            <a:r>
              <a:rPr lang="en-US" dirty="0"/>
              <a:t> what your scientist requested from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0F652-25E1-4133-A984-1F0D56651050}"/>
              </a:ext>
            </a:extLst>
          </p:cNvPr>
          <p:cNvGrpSpPr/>
          <p:nvPr/>
        </p:nvGrpSpPr>
        <p:grpSpPr>
          <a:xfrm>
            <a:off x="4367367" y="4448972"/>
            <a:ext cx="999641" cy="495946"/>
            <a:chOff x="5726624" y="2836190"/>
            <a:chExt cx="999641" cy="495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F477D-1C74-4E7A-8606-C96E84664418}"/>
                </a:ext>
              </a:extLst>
            </p:cNvPr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(5, 5)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AFCF8-4A24-45A8-9229-5D1A7F75AF02}"/>
                </a:ext>
              </a:extLst>
            </p:cNvPr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55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22736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EE82EE"/>
                </a:solidFill>
              </a:rPr>
              <a:t>violet</a:t>
            </a:r>
            <a:r>
              <a:rPr lang="en-US" sz="2400" dirty="0"/>
              <a:t> rectangle in the first quadrant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dimensions are:  </a:t>
            </a:r>
            <a:r>
              <a:rPr lang="en-US" sz="2400" b="1" dirty="0">
                <a:solidFill>
                  <a:srgbClr val="0070C0"/>
                </a:solidFill>
              </a:rPr>
              <a:t>Area = 210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Perimeter = 62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 world coordinates are (-30,-30) to (30,30)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Edit the coordinates of the </a:t>
            </a:r>
            <a:r>
              <a:rPr lang="en-US" sz="2400" b="1" dirty="0"/>
              <a:t>three remaining </a:t>
            </a:r>
            <a:r>
              <a:rPr lang="en-US" sz="2400" dirty="0"/>
              <a:t>corner points with the correct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8BC6B-E82E-4EC5-A144-3DC2DF6D319F}"/>
              </a:ext>
            </a:extLst>
          </p:cNvPr>
          <p:cNvGrpSpPr/>
          <p:nvPr/>
        </p:nvGrpSpPr>
        <p:grpSpPr>
          <a:xfrm>
            <a:off x="2841080" y="4605325"/>
            <a:ext cx="3461840" cy="1245003"/>
            <a:chOff x="2842690" y="4605325"/>
            <a:chExt cx="3461840" cy="12450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87D54-B299-4D60-95D6-F83FC0B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2690" y="4605325"/>
              <a:ext cx="1752225" cy="12450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Speech Bubble: Rectangle 6"/>
            <p:cNvSpPr/>
            <p:nvPr/>
          </p:nvSpPr>
          <p:spPr>
            <a:xfrm>
              <a:off x="4948428" y="4898487"/>
              <a:ext cx="1356102" cy="658678"/>
            </a:xfrm>
            <a:prstGeom prst="wedgeRectCallout">
              <a:avLst>
                <a:gd name="adj1" fmla="val -87203"/>
                <a:gd name="adj2" fmla="val 1661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Fix these last 3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41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FC756A-9490-4D0D-A391-57810A08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714" y="1462723"/>
            <a:ext cx="4828571" cy="50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2 – Draw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31593" y="2887811"/>
            <a:ext cx="999641" cy="495946"/>
            <a:chOff x="5726624" y="2836190"/>
            <a:chExt cx="999641" cy="495946"/>
          </a:xfrm>
        </p:grpSpPr>
        <p:sp>
          <p:nvSpPr>
            <p:cNvPr id="3" name="TextBox 2"/>
            <p:cNvSpPr txBox="1"/>
            <p:nvPr/>
          </p:nvSpPr>
          <p:spPr>
            <a:xfrm>
              <a:off x="5726624" y="2836190"/>
              <a:ext cx="9996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(21, 10)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164451" y="3213271"/>
              <a:ext cx="123986" cy="1188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949C12A-6F45-44E6-9AE7-FBA213749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50" y="4945814"/>
            <a:ext cx="1263307" cy="9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1B9C8-8AB4-4F30-8F5E-0C298951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7" y="1468581"/>
            <a:ext cx="4496680" cy="475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76" y="1468581"/>
            <a:ext cx="3397874" cy="35981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8631" y="1428750"/>
            <a:ext cx="2052060" cy="189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2604" y="5657850"/>
            <a:ext cx="1722934" cy="175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2604" y="5322215"/>
            <a:ext cx="2041099" cy="185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8575" y="5325761"/>
            <a:ext cx="297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draw() </a:t>
            </a:r>
            <a:r>
              <a:rPr lang="en-US" dirty="0"/>
              <a:t>is a “callback function” It is your custom drawing code that is called by the </a:t>
            </a:r>
            <a:r>
              <a:rPr lang="en-US" b="1" dirty="0" err="1">
                <a:solidFill>
                  <a:srgbClr val="0070C0"/>
                </a:solidFill>
              </a:rPr>
              <a:t>SimpleScreen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8628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4193" y="1344595"/>
            <a:ext cx="29756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the callback pattern, the framework can call your custom </a:t>
            </a:r>
            <a:r>
              <a:rPr lang="en-US" b="1" dirty="0"/>
              <a:t>draw() </a:t>
            </a:r>
            <a:r>
              <a:rPr lang="en-US" dirty="0"/>
              <a:t>function whenever it needs to repaint the screen.  This enables features like </a:t>
            </a:r>
            <a:r>
              <a:rPr lang="en-US" b="1" dirty="0">
                <a:solidFill>
                  <a:srgbClr val="00B050"/>
                </a:solidFill>
              </a:rPr>
              <a:t>zooming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left click and drag</a:t>
            </a:r>
            <a:r>
              <a:rPr lang="en-US" dirty="0"/>
              <a:t> on the canvas to outline a zoom frame.  When you release the left mouse button it will set the new </a:t>
            </a:r>
            <a:r>
              <a:rPr lang="en-US" b="1" dirty="0">
                <a:solidFill>
                  <a:srgbClr val="0070C0"/>
                </a:solidFill>
              </a:rPr>
              <a:t>world rectangle </a:t>
            </a:r>
            <a:r>
              <a:rPr lang="en-US" dirty="0"/>
              <a:t>to the coordinates of the zoom frame and redraw the image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single right click </a:t>
            </a:r>
            <a:r>
              <a:rPr lang="en-US" dirty="0"/>
              <a:t>will restore each of the prior zoom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E4BDB-6BF7-40FD-94F2-AE136180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9" y="1449900"/>
            <a:ext cx="4828571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2184888" cy="10738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3 – Draw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7130351" cy="18762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First, change intervals to </a:t>
            </a:r>
            <a:r>
              <a:rPr lang="en-US" sz="2400" b="1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, run the app, then leave it at 8 for the next steps – </a:t>
            </a:r>
            <a:r>
              <a:rPr lang="en-US" sz="2400" b="1" dirty="0">
                <a:solidFill>
                  <a:srgbClr val="00B050"/>
                </a:solidFill>
              </a:rPr>
              <a:t>what shape do you see?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change call to </a:t>
            </a:r>
            <a:r>
              <a:rPr lang="en-US" sz="2400" b="1" dirty="0" err="1"/>
              <a:t>ss.DrawLines</a:t>
            </a:r>
            <a:r>
              <a:rPr lang="en-US" sz="2400" b="1" dirty="0"/>
              <a:t>()</a:t>
            </a:r>
            <a:r>
              <a:rPr lang="en-US" sz="2400" dirty="0"/>
              <a:t> as follows, and run the app </a:t>
            </a:r>
            <a:r>
              <a:rPr lang="en-US" sz="2400" b="1" dirty="0">
                <a:solidFill>
                  <a:srgbClr val="7030A0"/>
                </a:solidFill>
              </a:rPr>
              <a:t>each time </a:t>
            </a:r>
            <a:r>
              <a:rPr lang="en-US" sz="2400" dirty="0"/>
              <a:t>after making these individual changes:</a:t>
            </a: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71862" y="4370351"/>
            <a:ext cx="6244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71862" y="3779001"/>
            <a:ext cx="582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ss.DrawLines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psCircle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96EB0B-86E3-4441-BA92-239FF1E1B96D}"/>
              </a:ext>
            </a:extLst>
          </p:cNvPr>
          <p:cNvGrpSpPr/>
          <p:nvPr/>
        </p:nvGrpSpPr>
        <p:grpSpPr>
          <a:xfrm>
            <a:off x="1274209" y="5127377"/>
            <a:ext cx="6276190" cy="752381"/>
            <a:chOff x="1274209" y="5127377"/>
            <a:chExt cx="6276190" cy="752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4209" y="5127377"/>
              <a:ext cx="6276190" cy="7523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3687803" y="5506476"/>
              <a:ext cx="17653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1053" y="5506476"/>
              <a:ext cx="1778000" cy="2222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70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837F2-C10F-45C4-BFFB-58E14591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396" y="2197872"/>
            <a:ext cx="6423207" cy="28829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Creating a New </a:t>
            </a:r>
            <a:r>
              <a:rPr lang="en-US" sz="3200" b="1" dirty="0">
                <a:latin typeface="+mn-lt"/>
              </a:rPr>
              <a:t>Primitive</a:t>
            </a:r>
            <a:r>
              <a:rPr lang="en-US" sz="3200" dirty="0">
                <a:latin typeface="+mn-l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1659" y="2270877"/>
            <a:ext cx="4493760" cy="428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0" y="1947862"/>
            <a:ext cx="8069952" cy="392149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15282" y="2894925"/>
            <a:ext cx="2686066" cy="411838"/>
            <a:chOff x="4415282" y="2894925"/>
            <a:chExt cx="2686066" cy="411838"/>
          </a:xfrm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4716203" y="2894925"/>
              <a:ext cx="2084225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ringOffsetFullX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5282" y="3297240"/>
              <a:ext cx="2686066" cy="9523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2693180" y="3040421"/>
            <a:ext cx="404017" cy="1736374"/>
            <a:chOff x="2693180" y="3040421"/>
            <a:chExt cx="404017" cy="173637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 rot="16200000">
              <a:off x="2025048" y="3708553"/>
              <a:ext cx="1736374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093291" y="3232578"/>
              <a:ext cx="3906" cy="135206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139267" y="3160396"/>
            <a:ext cx="50461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(0,0)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5426" y="4455493"/>
            <a:ext cx="2319030" cy="450667"/>
            <a:chOff x="3965426" y="4455493"/>
            <a:chExt cx="2319030" cy="450667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3965426" y="4506050"/>
              <a:ext cx="2319030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ringOffsetHalfX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16752" y="4455493"/>
              <a:ext cx="1416379" cy="8051"/>
            </a:xfrm>
            <a:prstGeom prst="line">
              <a:avLst/>
            </a:prstGeom>
            <a:ln w="7620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49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31CE2-7238-4BF5-BA4E-860B7DEA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73" y="1631979"/>
            <a:ext cx="6805854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6174" y="3410754"/>
            <a:ext cx="6373709" cy="1009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982612" y="1055916"/>
            <a:ext cx="674177" cy="6276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155447" y="4525131"/>
            <a:ext cx="537274" cy="55535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3220940" y="5583403"/>
            <a:ext cx="599268" cy="34108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AC214-D9A3-474A-B517-E9216711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7" y="1574943"/>
            <a:ext cx="6517046" cy="4610793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B6F40C-6628-4301-9320-222B91FF00DC}"/>
              </a:ext>
            </a:extLst>
          </p:cNvPr>
          <p:cNvSpPr/>
          <p:nvPr/>
        </p:nvSpPr>
        <p:spPr>
          <a:xfrm>
            <a:off x="5405284" y="1506634"/>
            <a:ext cx="2772697" cy="853108"/>
          </a:xfrm>
          <a:prstGeom prst="wedgeRectCallout">
            <a:avLst>
              <a:gd name="adj1" fmla="val 29965"/>
              <a:gd name="adj2" fmla="val 10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To stop an Allegro app, close the backing terminal session </a:t>
            </a:r>
            <a:r>
              <a:rPr lang="en-US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99FE8F0-F5F0-49CF-A1AD-7A7A8CAA079A}"/>
              </a:ext>
            </a:extLst>
          </p:cNvPr>
          <p:cNvSpPr/>
          <p:nvPr/>
        </p:nvSpPr>
        <p:spPr>
          <a:xfrm>
            <a:off x="966019" y="4380356"/>
            <a:ext cx="2201719" cy="929899"/>
          </a:xfrm>
          <a:prstGeom prst="wedgeRoundRectCallout">
            <a:avLst>
              <a:gd name="adj1" fmla="val 40459"/>
              <a:gd name="adj2" fmla="val -992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Where did all the other rings go?</a:t>
            </a:r>
          </a:p>
        </p:txBody>
      </p:sp>
    </p:spTree>
    <p:extLst>
      <p:ext uri="{BB962C8B-B14F-4D97-AF65-F5344CB8AC3E}">
        <p14:creationId xmlns:p14="http://schemas.microsoft.com/office/powerpoint/2010/main" val="2881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DC962B-9D3C-467A-B00A-84455A2B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98" y="1635719"/>
            <a:ext cx="7400004" cy="4397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98117" y="2510350"/>
            <a:ext cx="3639353" cy="808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4 – Draw the Olympic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160965"/>
            <a:ext cx="2057400" cy="365125"/>
          </a:xfrm>
        </p:spPr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38FBE-20E8-4579-8F2D-4EC5CA24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234" y="1468581"/>
            <a:ext cx="3501529" cy="3681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D63685-5137-495F-BB51-356C0CA72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95" y="4084341"/>
            <a:ext cx="1263307" cy="947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944C1-0B28-4ABB-B7FB-B1F1EF231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005" y="5451876"/>
            <a:ext cx="5071991" cy="108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443041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Pixels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computer screen is divided into </a:t>
            </a:r>
            <a:r>
              <a:rPr lang="en-US" sz="2400" b="1" dirty="0">
                <a:solidFill>
                  <a:srgbClr val="FF0000"/>
                </a:solidFill>
              </a:rPr>
              <a:t>2D array </a:t>
            </a:r>
            <a:r>
              <a:rPr lang="en-US" sz="2400" dirty="0"/>
              <a:t>of small rectangles called </a:t>
            </a:r>
            <a:r>
              <a:rPr lang="en-US" sz="2400" b="1" dirty="0">
                <a:solidFill>
                  <a:srgbClr val="0070C0"/>
                </a:solidFill>
              </a:rPr>
              <a:t>pixels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Every pixels has both an </a:t>
            </a:r>
            <a:r>
              <a:rPr lang="en-US" sz="2400" b="1" dirty="0"/>
              <a:t>X</a:t>
            </a:r>
            <a:r>
              <a:rPr lang="en-US" sz="2400" dirty="0"/>
              <a:t> and a </a:t>
            </a:r>
            <a:r>
              <a:rPr lang="en-US" sz="2400" b="1" dirty="0"/>
              <a:t>Y</a:t>
            </a:r>
            <a:r>
              <a:rPr lang="en-US" sz="2400" dirty="0"/>
              <a:t> coordinate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Each pixel is set to a specific </a:t>
            </a:r>
            <a:r>
              <a:rPr lang="en-US" sz="2400" b="1" dirty="0">
                <a:solidFill>
                  <a:srgbClr val="00B050"/>
                </a:solidFill>
              </a:rPr>
              <a:t>color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number of pixels in each dimension is the </a:t>
            </a:r>
            <a:r>
              <a:rPr lang="en-US" sz="2400" u="sng" dirty="0"/>
              <a:t>resolution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Modern screens have resolutions greater than 1920 x 1080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top left </a:t>
            </a:r>
            <a:r>
              <a:rPr lang="en-US" sz="2400" dirty="0"/>
              <a:t>screen pixel has coordinates </a:t>
            </a:r>
            <a:r>
              <a:rPr lang="en-US" sz="2400" b="1" dirty="0">
                <a:solidFill>
                  <a:srgbClr val="FF0000"/>
                </a:solidFill>
              </a:rPr>
              <a:t>(0,0)</a:t>
            </a:r>
            <a:r>
              <a:rPr lang="en-US" sz="2400" dirty="0"/>
              <a:t> and there are </a:t>
            </a:r>
            <a:r>
              <a:rPr lang="en-US" sz="2400" u="sng" dirty="0"/>
              <a:t>no negative pixel coordinates</a:t>
            </a:r>
            <a:endParaRPr lang="en-US" sz="2400" b="1" u="sng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Unfortunately there is an even </a:t>
            </a:r>
            <a:r>
              <a:rPr lang="en-US" sz="2400"/>
              <a:t>greater </a:t>
            </a:r>
            <a:r>
              <a:rPr lang="en-US" sz="2400" b="1"/>
              <a:t>discrepancy </a:t>
            </a:r>
            <a:r>
              <a:rPr lang="en-US" sz="2400" dirty="0"/>
              <a:t>between Cartesian coordinates and pixel coordinates…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63" y="1468581"/>
            <a:ext cx="6507074" cy="4574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0862" y="4184541"/>
            <a:ext cx="4406297" cy="29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27" y="1900954"/>
            <a:ext cx="3769309" cy="298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3142484" y="2197100"/>
            <a:ext cx="2475652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990814" y="2197100"/>
            <a:ext cx="1038386" cy="204168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ine Callout 2 15"/>
              <p:cNvSpPr/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These two parameters are used to calculate the </a:t>
                </a:r>
                <a:r>
                  <a:rPr lang="en-US" i="1" u="sng" dirty="0">
                    <a:solidFill>
                      <a:schemeClr val="tx1"/>
                    </a:solidFill>
                  </a:rPr>
                  <a:t>current</a:t>
                </a:r>
                <a:r>
                  <a:rPr lang="en-US" dirty="0">
                    <a:solidFill>
                      <a:schemeClr val="tx1"/>
                    </a:solidFill>
                  </a:rPr>
                  <a:t>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16" name="Line Callout 2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6" y="2472690"/>
                <a:ext cx="2301240" cy="1432560"/>
              </a:xfrm>
              <a:prstGeom prst="borderCallout2">
                <a:avLst>
                  <a:gd name="adj1" fmla="val 13934"/>
                  <a:gd name="adj2" fmla="val -5140"/>
                  <a:gd name="adj3" fmla="val 9236"/>
                  <a:gd name="adj4" fmla="val -43107"/>
                  <a:gd name="adj5" fmla="val -14277"/>
                  <a:gd name="adj6" fmla="val -77986"/>
                </a:avLst>
              </a:prstGeom>
              <a:blipFill>
                <a:blip r:embed="rId4"/>
                <a:stretch>
                  <a:fillRect r="-1329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5119" y="4759979"/>
            <a:ext cx="5613763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Open and run Lab 5</a:t>
            </a:r>
          </a:p>
        </p:txBody>
      </p:sp>
    </p:spTree>
    <p:extLst>
      <p:ext uri="{BB962C8B-B14F-4D97-AF65-F5344CB8AC3E}">
        <p14:creationId xmlns:p14="http://schemas.microsoft.com/office/powerpoint/2010/main" val="9972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Lab 5 - 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key points are: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radius is changing while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is changing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The shape of the curve depends on two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205" y="2912315"/>
                <a:ext cx="2548890" cy="2308324"/>
              </a:xfrm>
              <a:prstGeom prst="rect">
                <a:avLst/>
              </a:prstGeom>
              <a:blipFill>
                <a:blip r:embed="rId3"/>
                <a:stretch>
                  <a:fillRect l="-1179" t="-781" r="-3066" b="-2604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CB9D-1FBB-44BF-8EB9-3A9A8D73D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46" y="1374371"/>
            <a:ext cx="4828571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9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10877"/>
            <a:ext cx="8007349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is a free, open source, cross platform library for rendering 2D graphics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“bounding rectangle” is used to scale </a:t>
            </a:r>
            <a:r>
              <a:rPr lang="en-US" sz="2400" b="1" dirty="0"/>
              <a:t>world</a:t>
            </a:r>
            <a:r>
              <a:rPr lang="en-US" sz="2400" dirty="0"/>
              <a:t> (virtual) coordinates to </a:t>
            </a:r>
            <a:r>
              <a:rPr lang="en-US" sz="2400" b="1" dirty="0"/>
              <a:t>screen</a:t>
            </a:r>
            <a:r>
              <a:rPr lang="en-US" sz="2400" dirty="0"/>
              <a:t> (physical)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create and populate elements of a </a:t>
            </a:r>
            <a:r>
              <a:rPr lang="en-US" sz="2400" b="1" dirty="0" err="1">
                <a:solidFill>
                  <a:srgbClr val="0070C0"/>
                </a:solidFill>
              </a:rPr>
              <a:t>PointSet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“connect the dots” using </a:t>
            </a:r>
            <a:r>
              <a:rPr lang="en-US" sz="2400" b="1" dirty="0" err="1">
                <a:solidFill>
                  <a:srgbClr val="0070C0"/>
                </a:solidFill>
              </a:rPr>
              <a:t>SimpleScreen.</a:t>
            </a:r>
            <a:r>
              <a:rPr lang="en-US" sz="2400" b="1" dirty="0" err="1"/>
              <a:t>DrawLines</a:t>
            </a:r>
            <a:r>
              <a:rPr lang="en-US" sz="2400" b="1" dirty="0"/>
              <a:t>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polar coordinates</a:t>
            </a:r>
            <a:r>
              <a:rPr lang="en-US" sz="2400" dirty="0"/>
              <a:t> to draw 2D circles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approximate circles by drawing small </a:t>
            </a:r>
            <a:r>
              <a:rPr lang="en-US" sz="2400" b="1" dirty="0">
                <a:solidFill>
                  <a:srgbClr val="FF0000"/>
                </a:solidFill>
              </a:rPr>
              <a:t>intervals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draw fancy curves by using </a:t>
            </a:r>
            <a:r>
              <a:rPr lang="en-US" sz="2400" b="1" dirty="0"/>
              <a:t>parametric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</a:t>
            </a:r>
            <a:r>
              <a:rPr lang="en-US" sz="3200" b="1" dirty="0">
                <a:solidFill>
                  <a:srgbClr val="FF0000"/>
                </a:solidFill>
              </a:rPr>
              <a:t>Y </a:t>
            </a:r>
            <a:r>
              <a:rPr lang="en-US" sz="3200" dirty="0">
                <a:latin typeface="+mn-lt"/>
              </a:rPr>
              <a:t>vs. World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Y</a:t>
            </a:r>
            <a:r>
              <a:rPr lang="en-US" sz="3200" dirty="0">
                <a:latin typeface="+mn-lt"/>
              </a:rPr>
              <a:t>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40605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screen coordinates, as you move from the </a:t>
            </a:r>
            <a:r>
              <a:rPr lang="en-US" sz="2400" b="1" dirty="0"/>
              <a:t>top</a:t>
            </a:r>
            <a:r>
              <a:rPr lang="en-US" sz="2400" dirty="0"/>
              <a:t> of the screen </a:t>
            </a:r>
            <a:r>
              <a:rPr lang="en-US" sz="2400" i="1" dirty="0"/>
              <a:t>towards</a:t>
            </a:r>
            <a:r>
              <a:rPr lang="en-US" sz="2400" dirty="0"/>
              <a:t> the </a:t>
            </a:r>
            <a:r>
              <a:rPr lang="en-US" sz="2400" b="1" dirty="0"/>
              <a:t>bottom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the Y coordinate increases!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is the </a:t>
            </a:r>
            <a:r>
              <a:rPr lang="en-US" sz="2400" u="sng" dirty="0"/>
              <a:t>exact opposite</a:t>
            </a:r>
            <a:r>
              <a:rPr lang="en-US" sz="2400" dirty="0"/>
              <a:t> of world (Cartesian) coordinates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Fortunately, the </a:t>
            </a:r>
            <a:r>
              <a:rPr lang="en-US" sz="2400" dirty="0">
                <a:solidFill>
                  <a:srgbClr val="00B050"/>
                </a:solidFill>
              </a:rPr>
              <a:t>X axis behaves the as expected </a:t>
            </a:r>
            <a:r>
              <a:rPr lang="en-US" sz="2400" dirty="0"/>
              <a:t>between the </a:t>
            </a:r>
            <a:r>
              <a:rPr lang="en-US" sz="2400" b="1" dirty="0"/>
              <a:t>screen</a:t>
            </a:r>
            <a:r>
              <a:rPr lang="en-US" sz="2400" dirty="0"/>
              <a:t> and </a:t>
            </a:r>
            <a:r>
              <a:rPr lang="en-US" sz="2400" b="1" dirty="0"/>
              <a:t>world</a:t>
            </a:r>
            <a:r>
              <a:rPr lang="en-US" sz="2400" dirty="0"/>
              <a:t> coordinate system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discrepancy will drive you nuts!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06" y="2178415"/>
            <a:ext cx="3819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World coordinates are what we use when doing pure math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Screen coordinates are what we have to use when drawing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a way to </a:t>
            </a:r>
            <a:r>
              <a:rPr lang="en-US" sz="2400" i="1" dirty="0">
                <a:solidFill>
                  <a:srgbClr val="00B050"/>
                </a:solidFill>
              </a:rPr>
              <a:t>map</a:t>
            </a:r>
            <a:r>
              <a:rPr lang="en-US" sz="2400" dirty="0"/>
              <a:t> </a:t>
            </a:r>
            <a:r>
              <a:rPr lang="en-US" sz="2400" b="1" dirty="0"/>
              <a:t>World</a:t>
            </a:r>
            <a:r>
              <a:rPr lang="en-US" sz="2400" dirty="0"/>
              <a:t> X,Y </a:t>
            </a:r>
            <a:r>
              <a:rPr lang="en-US" sz="2400" u="sng" dirty="0"/>
              <a:t>to</a:t>
            </a:r>
            <a:r>
              <a:rPr lang="en-US" sz="2400" dirty="0"/>
              <a:t> </a:t>
            </a:r>
            <a:r>
              <a:rPr lang="en-US" sz="2400" b="1" dirty="0"/>
              <a:t>Screen</a:t>
            </a:r>
            <a:r>
              <a:rPr lang="en-US" sz="2400" dirty="0"/>
              <a:t> X,Y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world is framed by a “</a:t>
            </a:r>
            <a:r>
              <a:rPr lang="en-US" sz="2400" b="1" dirty="0"/>
              <a:t>bounding rectangle</a:t>
            </a:r>
            <a:r>
              <a:rPr lang="en-US" sz="2400" dirty="0"/>
              <a:t>” which is comprised of four variables of type </a:t>
            </a:r>
            <a:r>
              <a:rPr lang="en-US" sz="2400" b="1" dirty="0">
                <a:solidFill>
                  <a:srgbClr val="FF0000"/>
                </a:solidFill>
              </a:rPr>
              <a:t>double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worldXmin</a:t>
            </a:r>
            <a:r>
              <a:rPr lang="en-US" sz="2000" dirty="0"/>
              <a:t>, </a:t>
            </a:r>
            <a:r>
              <a:rPr lang="en-US" sz="2000" b="1" dirty="0" err="1"/>
              <a:t>worldYmin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 err="1"/>
              <a:t>worldXmax</a:t>
            </a:r>
            <a:r>
              <a:rPr lang="en-US" sz="2000" dirty="0"/>
              <a:t>, </a:t>
            </a:r>
            <a:r>
              <a:rPr lang="en-US" sz="2000" b="1" dirty="0" err="1"/>
              <a:t>worldYmax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values for all four World variables are </a:t>
            </a:r>
            <a:r>
              <a:rPr lang="en-US" sz="2400" b="1" dirty="0">
                <a:solidFill>
                  <a:srgbClr val="0070C0"/>
                </a:solidFill>
              </a:rPr>
              <a:t>our choice </a:t>
            </a:r>
            <a:r>
              <a:rPr lang="en-US" sz="2400" dirty="0"/>
              <a:t>– they can be as big or as small as we want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World Bounding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7" y="1240461"/>
            <a:ext cx="6717812" cy="5029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2892358"/>
            <a:ext cx="3801252" cy="146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925A88-B90F-4A4D-9F4A-3E4D9A0A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66" y="1546408"/>
            <a:ext cx="4261337" cy="4479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Screen Bounding 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3568212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Screen bounding rectangle is the size of the </a:t>
            </a:r>
            <a:r>
              <a:rPr lang="en-US" sz="2400" b="1" dirty="0">
                <a:solidFill>
                  <a:srgbClr val="0070C0"/>
                </a:solidFill>
              </a:rPr>
              <a:t>Allegro</a:t>
            </a:r>
            <a:r>
              <a:rPr lang="en-US" sz="2400" dirty="0"/>
              <a:t> display bitmap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Due to your smaller laptop screens, we set the size to be </a:t>
            </a:r>
            <a:r>
              <a:rPr lang="en-US" sz="2400" b="1" dirty="0">
                <a:solidFill>
                  <a:srgbClr val="00B050"/>
                </a:solidFill>
              </a:rPr>
              <a:t>501 x 501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Remember Screen Y coordinates are </a:t>
            </a:r>
            <a:r>
              <a:rPr lang="en-US" sz="2400" b="1" dirty="0"/>
              <a:t>inverted</a:t>
            </a:r>
            <a:r>
              <a:rPr lang="en-US" sz="2400" dirty="0"/>
              <a:t> as </a:t>
            </a:r>
            <a:r>
              <a:rPr lang="en-US" sz="2400" b="1" dirty="0"/>
              <a:t>(0,0) </a:t>
            </a:r>
            <a:r>
              <a:rPr lang="en-US" sz="2400" dirty="0"/>
              <a:t>is in the </a:t>
            </a:r>
            <a:r>
              <a:rPr lang="en-US" sz="2400" b="1" dirty="0">
                <a:solidFill>
                  <a:srgbClr val="FF0000"/>
                </a:solidFill>
              </a:rPr>
              <a:t>top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left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343400" y="4618892"/>
            <a:ext cx="4140200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3117" y="5593318"/>
            <a:ext cx="103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(0, 500)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2419" y="5593318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(500, 500)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9781" y="1825625"/>
            <a:ext cx="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(0, 0)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412334" y="1882775"/>
            <a:ext cx="0" cy="4079875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latin typeface="+mn-lt"/>
              </a:rPr>
              <a:t>Argb</a:t>
            </a:r>
            <a:r>
              <a:rPr lang="en-US" sz="3200" dirty="0">
                <a:latin typeface="+mn-lt"/>
              </a:rPr>
              <a:t> Color Encoding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5" y="1564869"/>
            <a:ext cx="4055592" cy="1970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95" y="4063837"/>
            <a:ext cx="7571210" cy="1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3730</TotalTime>
  <Words>1275</Words>
  <Application>Microsoft Office PowerPoint</Application>
  <PresentationFormat>On-screen Show (4:3)</PresentationFormat>
  <Paragraphs>238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Goals</vt:lpstr>
      <vt:lpstr>Cartesian Coordinates</vt:lpstr>
      <vt:lpstr>Screen Pixels</vt:lpstr>
      <vt:lpstr>Screen Y vs. World Y Coordinates</vt:lpstr>
      <vt:lpstr>World Bounding Rectangle</vt:lpstr>
      <vt:lpstr>World Bounding Rectangle</vt:lpstr>
      <vt:lpstr>Screen Bounding Rectangle</vt:lpstr>
      <vt:lpstr>Argb Color Encoding</vt:lpstr>
      <vt:lpstr>Alpha Blending = Opacity</vt:lpstr>
      <vt:lpstr>Various Colors in RGB Values</vt:lpstr>
      <vt:lpstr>Predefined Color “Names”</vt:lpstr>
      <vt:lpstr>Allegro Graphics Library</vt:lpstr>
      <vt:lpstr>The SimpleScreen Class</vt:lpstr>
      <vt:lpstr>The PointSet Class</vt:lpstr>
      <vt:lpstr>Open Lab 1 – Draw Triangle</vt:lpstr>
      <vt:lpstr>Run Lab 1 – Draw Triangle</vt:lpstr>
      <vt:lpstr>Run Lab 1 – Draw Triangle</vt:lpstr>
      <vt:lpstr>Run Lab 1 – Draw Triangle</vt:lpstr>
      <vt:lpstr>Run Lab 1 – Draw Triangle</vt:lpstr>
      <vt:lpstr>Open Lab 2 – Draw Rectangle</vt:lpstr>
      <vt:lpstr>Run Lab 2 – Draw Rectangle</vt:lpstr>
      <vt:lpstr>Edit Lab 2 – Draw Rectangle</vt:lpstr>
      <vt:lpstr>Check Lab 2 – Draw Rectangle</vt:lpstr>
      <vt:lpstr>Polar Coordinates</vt:lpstr>
      <vt:lpstr>Polar Coordinates</vt:lpstr>
      <vt:lpstr>Polar Coordinates</vt:lpstr>
      <vt:lpstr>Open Lab 3 – Draw Circle</vt:lpstr>
      <vt:lpstr>Run Lab 3 – Draw Circle</vt:lpstr>
      <vt:lpstr>Edit Lab 3 – Draw Circle</vt:lpstr>
      <vt:lpstr>Creating a New Primitive </vt:lpstr>
      <vt:lpstr>Drawing the Olympic Rings</vt:lpstr>
      <vt:lpstr>Open Lab 4 – Draw the Olympic Rings</vt:lpstr>
      <vt:lpstr>Run Lab 4 – Draw the Olympic Rings</vt:lpstr>
      <vt:lpstr>Edit Lab 4 – Draw the Olympic Rings</vt:lpstr>
      <vt:lpstr>Check Lab 4 – Draw the Olympic Rings</vt:lpstr>
      <vt:lpstr>Parametric Curves</vt:lpstr>
      <vt:lpstr>Parametric Curves</vt:lpstr>
      <vt:lpstr>Parametric Curves</vt:lpstr>
      <vt:lpstr>Parametric Curves</vt:lpstr>
      <vt:lpstr>Parametric Curves</vt:lpstr>
      <vt:lpstr>Check Lab 5 - Parametric Curves</vt:lpstr>
      <vt:lpstr>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646</cp:revision>
  <cp:lastPrinted>2015-06-01T00:45:11Z</cp:lastPrinted>
  <dcterms:created xsi:type="dcterms:W3CDTF">2014-09-21T17:58:26Z</dcterms:created>
  <dcterms:modified xsi:type="dcterms:W3CDTF">2020-05-03T03:44:51Z</dcterms:modified>
</cp:coreProperties>
</file>