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396" r:id="rId2"/>
    <p:sldId id="397" r:id="rId3"/>
    <p:sldId id="398" r:id="rId4"/>
    <p:sldId id="399" r:id="rId5"/>
    <p:sldId id="400" r:id="rId6"/>
    <p:sldId id="401" r:id="rId7"/>
    <p:sldId id="402" r:id="rId8"/>
    <p:sldId id="414" r:id="rId9"/>
    <p:sldId id="415" r:id="rId10"/>
    <p:sldId id="416" r:id="rId11"/>
    <p:sldId id="417" r:id="rId12"/>
    <p:sldId id="419" r:id="rId13"/>
    <p:sldId id="420" r:id="rId14"/>
    <p:sldId id="421" r:id="rId15"/>
    <p:sldId id="452" r:id="rId16"/>
    <p:sldId id="403" r:id="rId17"/>
    <p:sldId id="453" r:id="rId18"/>
    <p:sldId id="405" r:id="rId19"/>
    <p:sldId id="406" r:id="rId20"/>
    <p:sldId id="407" r:id="rId21"/>
    <p:sldId id="1055" r:id="rId22"/>
    <p:sldId id="408" r:id="rId23"/>
    <p:sldId id="454" r:id="rId24"/>
    <p:sldId id="410" r:id="rId25"/>
    <p:sldId id="413" r:id="rId26"/>
    <p:sldId id="422" r:id="rId27"/>
    <p:sldId id="423" r:id="rId28"/>
    <p:sldId id="425" r:id="rId29"/>
    <p:sldId id="426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55" r:id="rId38"/>
    <p:sldId id="456" r:id="rId39"/>
    <p:sldId id="450" r:id="rId40"/>
    <p:sldId id="447" r:id="rId41"/>
    <p:sldId id="451" r:id="rId42"/>
    <p:sldId id="448" r:id="rId43"/>
    <p:sldId id="435" r:id="rId44"/>
    <p:sldId id="437" r:id="rId45"/>
    <p:sldId id="436" r:id="rId46"/>
    <p:sldId id="438" r:id="rId47"/>
    <p:sldId id="439" r:id="rId48"/>
    <p:sldId id="440" r:id="rId49"/>
    <p:sldId id="441" r:id="rId50"/>
    <p:sldId id="442" r:id="rId51"/>
    <p:sldId id="443" r:id="rId52"/>
    <p:sldId id="444" r:id="rId53"/>
    <p:sldId id="449" r:id="rId54"/>
    <p:sldId id="411" r:id="rId55"/>
    <p:sldId id="412" r:id="rId56"/>
    <p:sldId id="445" r:id="rId57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9FC"/>
    <a:srgbClr val="0F41B1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5/9/2020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5/9/2020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94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32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15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22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52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42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22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22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89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5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43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8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85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32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27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01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785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416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6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99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08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146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361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01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636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976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509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437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210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04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733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55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550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648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221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228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750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223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2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337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32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101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10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41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39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11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50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46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95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1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1C-F1F6-4A27-BDFE-55915F4C1469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70A3-8115-4B21-A545-8D1392E60839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58DA-AE62-4755-8360-0BC5414BDC8D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EDFA-539A-422F-AD59-558A95CC0802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1E8C-C256-4427-A9F3-AA2CCC28683D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6BC5-9ECB-4407-9FBA-4F60BEAC5CB6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F8E2-78FD-427A-9C06-260EAE2556D8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C313-5388-4402-8C8D-AFC89F4FAD5D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B314-9956-4FC2-B686-28C907E76D10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BBEE-F004-4234-A9F5-DCAA5C46C9AE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E3C6-B747-4F37-99CB-9141DE88E04B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B1F6F-49AD-4FB4-90CA-FB818359BBE1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3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47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55.png"/><Relationship Id="rId4" Type="http://schemas.openxmlformats.org/officeDocument/2006/relationships/image" Target="../media/image48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0.png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0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1.png"/><Relationship Id="rId4" Type="http://schemas.openxmlformats.org/officeDocument/2006/relationships/image" Target="../media/image5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11</a:t>
            </a:r>
          </a:p>
          <a:p>
            <a:pPr algn="ctr"/>
            <a:r>
              <a:rPr lang="en-US" dirty="0"/>
              <a:t>Complex Algebra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A0B48-AFF4-4E99-AA90-F4AE7531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Unique Factorization Domains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4481"/>
                <a:ext cx="7886700" cy="463721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𝑝𝑟𝑖𝑚𝑒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over the integers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composite</a:t>
                </a:r>
                <a:r>
                  <a:rPr lang="en-US" sz="2400" dirty="0"/>
                  <a:t> over the Gaussian integers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</a:rPr>
                  <a:t> is the sum of two squares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To find all primes </a:t>
                </a:r>
                <a:r>
                  <a:rPr lang="en-US" sz="2400" b="1" dirty="0">
                    <a:ea typeface="Cambria Math" panose="02040503050406030204" pitchFamily="18" charset="0"/>
                  </a:rPr>
                  <a:t>p</a:t>
                </a:r>
                <a:r>
                  <a:rPr lang="en-US" sz="2400" dirty="0">
                    <a:ea typeface="Cambria Math" panose="02040503050406030204" pitchFamily="18" charset="0"/>
                  </a:rPr>
                  <a:t> which are </a:t>
                </a:r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composite</a:t>
                </a:r>
                <a:r>
                  <a:rPr lang="en-US" sz="2400" dirty="0">
                    <a:ea typeface="Cambria Math" panose="02040503050406030204" pitchFamily="18" charset="0"/>
                  </a:rPr>
                  <a:t> over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try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ea typeface="Cambria Math" panose="020405030504060302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𝑏𝑖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𝑏𝑖</m:t>
                        </m:r>
                      </m:e>
                    </m:d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Let’s write code to check the first odd </a:t>
                </a:r>
                <a:r>
                  <a:rPr lang="en-US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25</a:t>
                </a:r>
                <a:r>
                  <a:rPr lang="en-US" sz="2400" dirty="0">
                    <a:ea typeface="Cambria Math" panose="02040503050406030204" pitchFamily="18" charset="0"/>
                  </a:rPr>
                  <a:t>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&lt;100</m:t>
                        </m:r>
                      </m:e>
                    </m:d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What do these “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weak primes</a:t>
                </a:r>
                <a:r>
                  <a:rPr lang="en-US" sz="2400" dirty="0">
                    <a:ea typeface="Cambria Math" panose="02040503050406030204" pitchFamily="18" charset="0"/>
                  </a:rPr>
                  <a:t>” have in common?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4481"/>
                <a:ext cx="7886700" cy="4637216"/>
              </a:xfrm>
              <a:blipFill>
                <a:blip r:embed="rId3"/>
                <a:stretch>
                  <a:fillRect l="-1005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096CBF-69BC-4249-8B61-502F1F031F4A}"/>
                  </a:ext>
                </a:extLst>
              </p:cNvPr>
              <p:cNvSpPr txBox="1"/>
              <p:nvPr/>
            </p:nvSpPr>
            <p:spPr>
              <a:xfrm>
                <a:off x="5515897" y="4026309"/>
                <a:ext cx="1532727" cy="276999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floor of x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096CBF-69BC-4249-8B61-502F1F031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897" y="4026309"/>
                <a:ext cx="1532727" cy="276999"/>
              </a:xfrm>
              <a:prstGeom prst="rect">
                <a:avLst/>
              </a:prstGeom>
              <a:blipFill>
                <a:blip r:embed="rId4"/>
                <a:stretch>
                  <a:fillRect t="-25000" r="-7905" b="-45833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25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E6ED64-8A09-4B89-AEE8-379AAA7AF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062" y="1407061"/>
            <a:ext cx="5404730" cy="4661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0F2144-C69C-4585-9759-26B6005C2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3" y="1407061"/>
            <a:ext cx="2545604" cy="17564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2 – Complex Factorization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2781" y="1814053"/>
            <a:ext cx="1850922" cy="3023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12"/>
          <p:cNvSpPr/>
          <p:nvPr/>
        </p:nvSpPr>
        <p:spPr>
          <a:xfrm>
            <a:off x="450933" y="4749135"/>
            <a:ext cx="2603136" cy="1011520"/>
          </a:xfrm>
          <a:prstGeom prst="wedgeRectCallout">
            <a:avLst>
              <a:gd name="adj1" fmla="val 72301"/>
              <a:gd name="adj2" fmla="val 4740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removes the first prime, which is 2, as we only want </a:t>
            </a:r>
            <a:r>
              <a:rPr lang="en-US" b="1" dirty="0">
                <a:solidFill>
                  <a:srgbClr val="FF0000"/>
                </a:solidFill>
              </a:rPr>
              <a:t>odd</a:t>
            </a:r>
            <a:r>
              <a:rPr lang="en-US" dirty="0">
                <a:solidFill>
                  <a:srgbClr val="FF0000"/>
                </a:solidFill>
              </a:rPr>
              <a:t> primes</a:t>
            </a:r>
          </a:p>
        </p:txBody>
      </p:sp>
    </p:spTree>
    <p:extLst>
      <p:ext uri="{BB962C8B-B14F-4D97-AF65-F5344CB8AC3E}">
        <p14:creationId xmlns:p14="http://schemas.microsoft.com/office/powerpoint/2010/main" val="17056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4F1A8D-8554-4880-BBE5-CAAF8C3A3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067" y="1407061"/>
            <a:ext cx="4949798" cy="34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 </a:t>
            </a:r>
            <a:r>
              <a:rPr lang="en-US" sz="3200" dirty="0">
                <a:latin typeface="+mn-lt"/>
              </a:rPr>
              <a:t>Lab 2 – Complex Factorization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596" y="4957754"/>
            <a:ext cx="4438273" cy="14997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1B0601-F5F7-4BA0-A967-6D8D6E618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33" y="1407061"/>
            <a:ext cx="2545604" cy="17564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1FD396B-AEAB-43B2-9043-704C1329A5E3}"/>
              </a:ext>
            </a:extLst>
          </p:cNvPr>
          <p:cNvSpPr/>
          <p:nvPr/>
        </p:nvSpPr>
        <p:spPr>
          <a:xfrm>
            <a:off x="862781" y="2241756"/>
            <a:ext cx="1850922" cy="3023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CCCB5E-3786-478E-BA05-E8E18728157F}"/>
              </a:ext>
            </a:extLst>
          </p:cNvPr>
          <p:cNvSpPr/>
          <p:nvPr/>
        </p:nvSpPr>
        <p:spPr>
          <a:xfrm>
            <a:off x="5464277" y="2168013"/>
            <a:ext cx="1120878" cy="243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D4AC4-B3C7-4328-B82A-662A929B0F4C}"/>
              </a:ext>
            </a:extLst>
          </p:cNvPr>
          <p:cNvSpPr/>
          <p:nvPr/>
        </p:nvSpPr>
        <p:spPr>
          <a:xfrm>
            <a:off x="6803923" y="4997245"/>
            <a:ext cx="485341" cy="453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DAE3998-8EC7-42A4-817B-9F715C1028EA}"/>
              </a:ext>
            </a:extLst>
          </p:cNvPr>
          <p:cNvCxnSpPr>
            <a:stCxn id="13" idx="3"/>
            <a:endCxn id="8" idx="0"/>
          </p:cNvCxnSpPr>
          <p:nvPr/>
        </p:nvCxnSpPr>
        <p:spPr>
          <a:xfrm flipH="1" flipV="1">
            <a:off x="6024716" y="2168013"/>
            <a:ext cx="1264548" cy="3056079"/>
          </a:xfrm>
          <a:prstGeom prst="bentConnector4">
            <a:avLst>
              <a:gd name="adj1" fmla="val -106133"/>
              <a:gd name="adj2" fmla="val 10748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D9F0E19-19FC-4174-8576-CE527A5490DE}"/>
              </a:ext>
            </a:extLst>
          </p:cNvPr>
          <p:cNvSpPr/>
          <p:nvPr/>
        </p:nvSpPr>
        <p:spPr>
          <a:xfrm>
            <a:off x="4572000" y="6002594"/>
            <a:ext cx="400046" cy="280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3C6754-AD72-49F9-B73C-07D13927461C}"/>
              </a:ext>
            </a:extLst>
          </p:cNvPr>
          <p:cNvSpPr/>
          <p:nvPr/>
        </p:nvSpPr>
        <p:spPr>
          <a:xfrm>
            <a:off x="4755573" y="2735620"/>
            <a:ext cx="726065" cy="20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22DABB3-EC93-4B24-828F-CF0041D5B74C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5400000" flipH="1" flipV="1">
            <a:off x="3171717" y="4335925"/>
            <a:ext cx="3547193" cy="346583"/>
          </a:xfrm>
          <a:prstGeom prst="bentConnector5">
            <a:avLst>
              <a:gd name="adj1" fmla="val -6445"/>
              <a:gd name="adj2" fmla="val -467603"/>
              <a:gd name="adj3" fmla="val 10540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88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2 – Complex Factorization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6BD21-E1EB-43F8-95C8-9BC89A31B427}"/>
              </a:ext>
            </a:extLst>
          </p:cNvPr>
          <p:cNvSpPr txBox="1"/>
          <p:nvPr/>
        </p:nvSpPr>
        <p:spPr>
          <a:xfrm>
            <a:off x="1635228" y="5685503"/>
            <a:ext cx="587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ea typeface="Cambria Math" panose="02040503050406030204" pitchFamily="18" charset="0"/>
              </a:rPr>
              <a:t>What do these 11 primes have in common?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A9FA0-4C39-4348-AC6D-8C6DCC783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369" y="1468581"/>
            <a:ext cx="6765261" cy="40870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CF6DE4-6E2B-4C06-8F45-C18467771FAA}"/>
              </a:ext>
            </a:extLst>
          </p:cNvPr>
          <p:cNvSpPr/>
          <p:nvPr/>
        </p:nvSpPr>
        <p:spPr>
          <a:xfrm>
            <a:off x="1189369" y="1850923"/>
            <a:ext cx="241225" cy="17476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8B4A6-19A6-474A-98EE-50B272E76425}"/>
              </a:ext>
            </a:extLst>
          </p:cNvPr>
          <p:cNvSpPr txBox="1"/>
          <p:nvPr/>
        </p:nvSpPr>
        <p:spPr>
          <a:xfrm>
            <a:off x="3314700" y="620149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Hint: see slide #8</a:t>
            </a:r>
          </a:p>
        </p:txBody>
      </p:sp>
    </p:spTree>
    <p:extLst>
      <p:ext uri="{BB962C8B-B14F-4D97-AF65-F5344CB8AC3E}">
        <p14:creationId xmlns:p14="http://schemas.microsoft.com/office/powerpoint/2010/main" val="377778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Research Questions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4481"/>
                <a:ext cx="7886700" cy="1178719"/>
              </a:xfrm>
            </p:spPr>
            <p:txBody>
              <a:bodyPr>
                <a:noAutofit/>
              </a:bodyPr>
              <a:lstStyle/>
              <a:p>
                <a:pPr marL="45720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400" dirty="0">
                    <a:ea typeface="Cambria Math" panose="02040503050406030204" pitchFamily="18" charset="0"/>
                  </a:rPr>
                  <a:t>If we know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𝑏𝑖</m:t>
                        </m:r>
                      </m:e>
                    </m:d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are factors of p, what </a:t>
                </a:r>
                <a:r>
                  <a:rPr lang="en-US" sz="2400" b="1" dirty="0">
                    <a:ea typeface="Cambria Math" panose="02040503050406030204" pitchFamily="18" charset="0"/>
                  </a:rPr>
                  <a:t>two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b="1" dirty="0">
                    <a:ea typeface="Cambria Math" panose="02040503050406030204" pitchFamily="18" charset="0"/>
                  </a:rPr>
                  <a:t>other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b="1" dirty="0">
                    <a:ea typeface="Cambria Math" panose="02040503050406030204" pitchFamily="18" charset="0"/>
                  </a:rPr>
                  <a:t>factors</a:t>
                </a:r>
                <a:r>
                  <a:rPr lang="en-US" sz="2400" dirty="0">
                    <a:ea typeface="Cambria Math" panose="02040503050406030204" pitchFamily="18" charset="0"/>
                  </a:rPr>
                  <a:t> do we know </a:t>
                </a:r>
                <a:r>
                  <a:rPr lang="en-US" sz="2400" i="1" dirty="0">
                    <a:ea typeface="Cambria Math" panose="02040503050406030204" pitchFamily="18" charset="0"/>
                  </a:rPr>
                  <a:t>automatically</a:t>
                </a:r>
                <a:r>
                  <a:rPr lang="en-US" sz="2400" dirty="0">
                    <a:ea typeface="Cambria Math" panose="02040503050406030204" pitchFamily="18" charset="0"/>
                  </a:rPr>
                  <a:t>?  Why?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5=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what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others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4481"/>
                <a:ext cx="7886700" cy="1178719"/>
              </a:xfrm>
              <a:blipFill>
                <a:blip r:embed="rId3"/>
                <a:stretch>
                  <a:fillRect l="-1236" t="-8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28254E-16CA-4490-A800-6156BC9CCAD0}"/>
                  </a:ext>
                </a:extLst>
              </p:cNvPr>
              <p:cNvSpPr txBox="1"/>
              <p:nvPr/>
            </p:nvSpPr>
            <p:spPr>
              <a:xfrm>
                <a:off x="2188140" y="3020328"/>
                <a:ext cx="47677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𝑎𝑖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𝑎𝑖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28254E-16CA-4490-A800-6156BC9C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140" y="3020328"/>
                <a:ext cx="4767715" cy="369332"/>
              </a:xfrm>
              <a:prstGeom prst="rect">
                <a:avLst/>
              </a:prstGeom>
              <a:blipFill>
                <a:blip r:embed="rId4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F771E9-E109-4D64-9ACB-540BB031EF58}"/>
                  </a:ext>
                </a:extLst>
              </p:cNvPr>
              <p:cNvSpPr txBox="1"/>
              <p:nvPr/>
            </p:nvSpPr>
            <p:spPr>
              <a:xfrm>
                <a:off x="2328423" y="4035680"/>
                <a:ext cx="27778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F771E9-E109-4D64-9ACB-540BB031E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23" y="4035680"/>
                <a:ext cx="2777812" cy="369332"/>
              </a:xfrm>
              <a:prstGeom prst="rect">
                <a:avLst/>
              </a:prstGeom>
              <a:blipFill>
                <a:blip r:embed="rId5"/>
                <a:stretch>
                  <a:fillRect l="-2412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F16B52-E13D-4911-A687-35B88EB5BD2B}"/>
                  </a:ext>
                </a:extLst>
              </p:cNvPr>
              <p:cNvSpPr txBox="1"/>
              <p:nvPr/>
            </p:nvSpPr>
            <p:spPr>
              <a:xfrm>
                <a:off x="3330695" y="3402568"/>
                <a:ext cx="24826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F16B52-E13D-4911-A687-35B88EB5B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695" y="3402568"/>
                <a:ext cx="2482603" cy="369332"/>
              </a:xfrm>
              <a:prstGeom prst="rect">
                <a:avLst/>
              </a:prstGeom>
              <a:blipFill>
                <a:blip r:embed="rId6"/>
                <a:stretch>
                  <a:fillRect l="-1225" r="-24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E79B54-65D6-4B07-BCCF-C2B797D60C0E}"/>
                  </a:ext>
                </a:extLst>
              </p:cNvPr>
              <p:cNvSpPr txBox="1"/>
              <p:nvPr/>
            </p:nvSpPr>
            <p:spPr>
              <a:xfrm>
                <a:off x="783295" y="4903167"/>
                <a:ext cx="3200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5=(−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E79B54-65D6-4B07-BCCF-C2B797D60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95" y="4903167"/>
                <a:ext cx="3200107" cy="369332"/>
              </a:xfrm>
              <a:prstGeom prst="rect">
                <a:avLst/>
              </a:prstGeom>
              <a:blipFill>
                <a:blip r:embed="rId7"/>
                <a:stretch>
                  <a:fillRect l="-1905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B49D15-FB47-4C10-B472-85D0A8E472D7}"/>
                  </a:ext>
                </a:extLst>
              </p:cNvPr>
              <p:cNvSpPr txBox="1"/>
              <p:nvPr/>
            </p:nvSpPr>
            <p:spPr>
              <a:xfrm>
                <a:off x="783295" y="5360007"/>
                <a:ext cx="33107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5=(−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B49D15-FB47-4C10-B472-85D0A8E47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95" y="5360007"/>
                <a:ext cx="3310715" cy="369332"/>
              </a:xfrm>
              <a:prstGeom prst="rect">
                <a:avLst/>
              </a:prstGeom>
              <a:blipFill>
                <a:blip r:embed="rId8"/>
                <a:stretch>
                  <a:fillRect l="-1838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C7FF6B-7F65-4208-96DE-81364F366420}"/>
                  </a:ext>
                </a:extLst>
              </p:cNvPr>
              <p:cNvSpPr txBox="1"/>
              <p:nvPr/>
            </p:nvSpPr>
            <p:spPr>
              <a:xfrm>
                <a:off x="783294" y="5816847"/>
                <a:ext cx="23700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C7FF6B-7F65-4208-96DE-81364F366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94" y="5816847"/>
                <a:ext cx="2370071" cy="369332"/>
              </a:xfrm>
              <a:prstGeom prst="rect">
                <a:avLst/>
              </a:prstGeom>
              <a:blipFill>
                <a:blip r:embed="rId9"/>
                <a:stretch>
                  <a:fillRect r="-1542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FF3EAA3A-7001-4464-A782-529F9C8A0D67}"/>
              </a:ext>
            </a:extLst>
          </p:cNvPr>
          <p:cNvGrpSpPr/>
          <p:nvPr/>
        </p:nvGrpSpPr>
        <p:grpSpPr>
          <a:xfrm>
            <a:off x="998844" y="3000721"/>
            <a:ext cx="634789" cy="586513"/>
            <a:chOff x="637508" y="3528288"/>
            <a:chExt cx="634789" cy="5865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E92F37-75C8-4502-81C2-6FC748878E25}"/>
                    </a:ext>
                  </a:extLst>
                </p:cNvPr>
                <p:cNvSpPr txBox="1"/>
                <p:nvPr/>
              </p:nvSpPr>
              <p:spPr>
                <a:xfrm>
                  <a:off x="637508" y="3528288"/>
                  <a:ext cx="6347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E92F37-75C8-4502-81C2-6FC748878E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508" y="3528288"/>
                  <a:ext cx="63478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808" r="-865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E748C97-E084-4E63-89B5-F5755CAFC6DE}"/>
                    </a:ext>
                  </a:extLst>
                </p:cNvPr>
                <p:cNvSpPr txBox="1"/>
                <p:nvPr/>
              </p:nvSpPr>
              <p:spPr>
                <a:xfrm>
                  <a:off x="639111" y="3837802"/>
                  <a:ext cx="6315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E748C97-E084-4E63-89B5-F5755CAFC6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11" y="3837802"/>
                  <a:ext cx="631583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8654" r="-8654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D0019F-0779-438F-9D77-34174AFBD1AF}"/>
                  </a:ext>
                </a:extLst>
              </p:cNvPr>
              <p:cNvSpPr txBox="1"/>
              <p:nvPr/>
            </p:nvSpPr>
            <p:spPr>
              <a:xfrm>
                <a:off x="4459543" y="4730502"/>
                <a:ext cx="405580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When listing factors of Gaussian Integers: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7030A0"/>
                    </a:solidFill>
                  </a:rPr>
                  <a:t>We don’t include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just like we don’t include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in the list of normal integer factors – it is </a:t>
                </a:r>
                <a:r>
                  <a:rPr lang="en-US" i="1" dirty="0">
                    <a:solidFill>
                      <a:srgbClr val="7030A0"/>
                    </a:solidFill>
                  </a:rPr>
                  <a:t>implied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7030A0"/>
                    </a:solidFill>
                  </a:rPr>
                  <a:t>We only include the complex factors having </a:t>
                </a:r>
                <a:r>
                  <a:rPr lang="en-US" b="1" dirty="0">
                    <a:solidFill>
                      <a:srgbClr val="7030A0"/>
                    </a:solidFill>
                  </a:rPr>
                  <a:t>positive</a:t>
                </a:r>
                <a:r>
                  <a:rPr lang="en-US" dirty="0">
                    <a:solidFill>
                      <a:srgbClr val="7030A0"/>
                    </a:solidFill>
                  </a:rPr>
                  <a:t> components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D0019F-0779-438F-9D77-34174AFBD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543" y="4730502"/>
                <a:ext cx="4055807" cy="1754326"/>
              </a:xfrm>
              <a:prstGeom prst="rect">
                <a:avLst/>
              </a:prstGeom>
              <a:blipFill>
                <a:blip r:embed="rId12"/>
                <a:stretch>
                  <a:fillRect l="-1353" t="-1736" r="-752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F1D8936-CC14-4B3B-896B-61639BA223D3}"/>
              </a:ext>
            </a:extLst>
          </p:cNvPr>
          <p:cNvSpPr/>
          <p:nvPr/>
        </p:nvSpPr>
        <p:spPr>
          <a:xfrm>
            <a:off x="1968329" y="4903167"/>
            <a:ext cx="2015073" cy="3903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12BBE64-47D8-4CE9-94DF-A9DBEF2B4398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3983402" y="5098343"/>
            <a:ext cx="476141" cy="509322"/>
          </a:xfrm>
          <a:prstGeom prst="bentConnector3">
            <a:avLst/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EC5CE659-AAD9-49BA-802A-13108653602A}"/>
              </a:ext>
            </a:extLst>
          </p:cNvPr>
          <p:cNvSpPr/>
          <p:nvPr/>
        </p:nvSpPr>
        <p:spPr>
          <a:xfrm>
            <a:off x="1814052" y="2517926"/>
            <a:ext cx="474147" cy="1850721"/>
          </a:xfrm>
          <a:prstGeom prst="curved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94FE1C-FEAA-4715-99BE-2BDED6A2ABE2}"/>
              </a:ext>
            </a:extLst>
          </p:cNvPr>
          <p:cNvSpPr/>
          <p:nvPr/>
        </p:nvSpPr>
        <p:spPr>
          <a:xfrm>
            <a:off x="6522111" y="3000721"/>
            <a:ext cx="385449" cy="428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6324EA-0A74-4368-BD3C-7ABED05CC5D7}"/>
              </a:ext>
            </a:extLst>
          </p:cNvPr>
          <p:cNvSpPr/>
          <p:nvPr/>
        </p:nvSpPr>
        <p:spPr>
          <a:xfrm>
            <a:off x="4693280" y="4021802"/>
            <a:ext cx="385449" cy="428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5530701-E387-4484-AA84-4082C3330E79}"/>
              </a:ext>
            </a:extLst>
          </p:cNvPr>
          <p:cNvCxnSpPr>
            <a:cxnSpLocks/>
            <a:stCxn id="20" idx="3"/>
            <a:endCxn id="21" idx="3"/>
          </p:cNvCxnSpPr>
          <p:nvPr/>
        </p:nvCxnSpPr>
        <p:spPr>
          <a:xfrm flipH="1">
            <a:off x="5078729" y="3214861"/>
            <a:ext cx="1828831" cy="1021081"/>
          </a:xfrm>
          <a:prstGeom prst="bentConnector3">
            <a:avLst>
              <a:gd name="adj1" fmla="val -125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5" grpId="0"/>
      <p:bldP spid="16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Research Questions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4481"/>
                <a:ext cx="7886700" cy="4637216"/>
              </a:xfrm>
            </p:spPr>
            <p:txBody>
              <a:bodyPr>
                <a:noAutofit/>
              </a:bodyPr>
              <a:lstStyle/>
              <a:p>
                <a:pPr marL="45720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400" dirty="0">
                    <a:ea typeface="Cambria Math" panose="02040503050406030204" pitchFamily="18" charset="0"/>
                  </a:rPr>
                  <a:t>If we know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𝑏𝑖</m:t>
                        </m:r>
                      </m:e>
                    </m:d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are factors of p, what </a:t>
                </a:r>
                <a:r>
                  <a:rPr lang="en-US" sz="2400" b="1" dirty="0">
                    <a:ea typeface="Cambria Math" panose="02040503050406030204" pitchFamily="18" charset="0"/>
                  </a:rPr>
                  <a:t>two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b="1" dirty="0">
                    <a:ea typeface="Cambria Math" panose="02040503050406030204" pitchFamily="18" charset="0"/>
                  </a:rPr>
                  <a:t>other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b="1" dirty="0">
                    <a:ea typeface="Cambria Math" panose="02040503050406030204" pitchFamily="18" charset="0"/>
                  </a:rPr>
                  <a:t>factors</a:t>
                </a:r>
                <a:r>
                  <a:rPr lang="en-US" sz="2400" dirty="0">
                    <a:ea typeface="Cambria Math" panose="02040503050406030204" pitchFamily="18" charset="0"/>
                  </a:rPr>
                  <a:t> do we know </a:t>
                </a:r>
                <a:r>
                  <a:rPr lang="en-US" sz="2400" i="1" dirty="0">
                    <a:ea typeface="Cambria Math" panose="02040503050406030204" pitchFamily="18" charset="0"/>
                  </a:rPr>
                  <a:t>automatically</a:t>
                </a:r>
                <a:r>
                  <a:rPr lang="en-US" sz="2400" dirty="0">
                    <a:ea typeface="Cambria Math" panose="02040503050406030204" pitchFamily="18" charset="0"/>
                  </a:rPr>
                  <a:t>?  Why?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5=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what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others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45720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 startAt="2"/>
                </a:pPr>
                <a:r>
                  <a:rPr lang="en-US" sz="2400" dirty="0">
                    <a:ea typeface="Cambria Math" panose="02040503050406030204" pitchFamily="18" charset="0"/>
                  </a:rPr>
                  <a:t>There are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24</a:t>
                </a:r>
                <a:r>
                  <a:rPr lang="en-US" sz="2400" dirty="0">
                    <a:ea typeface="Cambria Math" panose="02040503050406030204" pitchFamily="18" charset="0"/>
                  </a:rPr>
                  <a:t> odd integer primes &lt; 100, but 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11</a:t>
                </a:r>
                <a:r>
                  <a:rPr lang="en-US" sz="2400" dirty="0">
                    <a:ea typeface="Cambria Math" panose="02040503050406030204" pitchFamily="18" charset="0"/>
                  </a:rPr>
                  <a:t> are composite (weak primes) when factored over the domain of Gaussian integers - </a:t>
                </a:r>
                <a:r>
                  <a:rPr lang="en-US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what do these 11 primes have in common</a:t>
                </a:r>
                <a:r>
                  <a:rPr lang="en-US" sz="2400" dirty="0">
                    <a:ea typeface="Cambria Math" panose="02040503050406030204" pitchFamily="18" charset="0"/>
                  </a:rPr>
                  <a:t>?</a:t>
                </a:r>
              </a:p>
              <a:p>
                <a:pPr marL="45720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 startAt="2"/>
                </a:pPr>
                <a:r>
                  <a:rPr lang="en-US" sz="2400" dirty="0">
                    <a:ea typeface="Cambria Math" panose="02040503050406030204" pitchFamily="18" charset="0"/>
                  </a:rPr>
                  <a:t>Are all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Pythagorean primes</a:t>
                </a:r>
                <a:r>
                  <a:rPr lang="en-US" sz="2400" dirty="0">
                    <a:ea typeface="Cambria Math" panose="02040503050406030204" pitchFamily="18" charset="0"/>
                  </a:rPr>
                  <a:t> “strong” primes over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]?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45720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 startAt="2"/>
                </a:pPr>
                <a:r>
                  <a:rPr lang="en-US" sz="2400" dirty="0">
                    <a:ea typeface="Cambria Math" panose="02040503050406030204" pitchFamily="18" charset="0"/>
                  </a:rPr>
                  <a:t>Who was </a:t>
                </a:r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Pierre de Fermat</a:t>
                </a:r>
                <a:r>
                  <a:rPr lang="en-US" sz="2400" dirty="0">
                    <a:ea typeface="Cambria Math" panose="02040503050406030204" pitchFamily="18" charset="0"/>
                  </a:rPr>
                  <a:t> - and what was his theorem on the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sums of two squares</a:t>
                </a:r>
                <a:r>
                  <a:rPr lang="en-US" sz="2400" dirty="0">
                    <a:ea typeface="Cambria Math" panose="02040503050406030204" pitchFamily="18" charset="0"/>
                  </a:rPr>
                  <a:t>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4481"/>
                <a:ext cx="7886700" cy="4637216"/>
              </a:xfrm>
              <a:blipFill>
                <a:blip r:embed="rId3"/>
                <a:stretch>
                  <a:fillRect l="-1236" t="-2105"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05698" y="3174496"/>
                <a:ext cx="3692421" cy="7555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3174496"/>
                <a:ext cx="3692421" cy="7555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05698" y="4327685"/>
                <a:ext cx="2031967" cy="74680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4327685"/>
                <a:ext cx="2031967" cy="7468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5698" y="5472153"/>
                <a:ext cx="1207702" cy="5984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5472153"/>
                <a:ext cx="1207702" cy="5984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4962219" y="4458538"/>
                <a:ext cx="3223136" cy="110345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  <a:latin typeface="+mn-lt"/>
                  </a:rPr>
                  <a:t> is the base of the natural logarithm</a:t>
                </a:r>
              </a:p>
              <a:p>
                <a:pPr algn="ctr"/>
                <a:r>
                  <a:rPr lang="en-US" sz="2400" dirty="0">
                    <a:latin typeface="+mn-lt"/>
                  </a:rPr>
                  <a:t>= 2.718281828459045…</a:t>
                </a:r>
              </a:p>
            </p:txBody>
          </p:sp>
        </mc:Choice>
        <mc:Fallback xmlns=""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219" y="4458538"/>
                <a:ext cx="3223136" cy="1103455"/>
              </a:xfrm>
              <a:prstGeom prst="rect">
                <a:avLst/>
              </a:prstGeom>
              <a:blipFill>
                <a:blip r:embed="rId7"/>
                <a:stretch>
                  <a:fillRect l="-1512" t="-6630" r="-1512" b="-1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05698" y="1482891"/>
                <a:ext cx="4712110" cy="12939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Take an item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divide it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parts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the size of each part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Q: What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?</a:t>
                </a:r>
              </a:p>
              <a:p>
                <a:r>
                  <a:rPr lang="en-US" dirty="0"/>
                  <a:t>A: 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1482891"/>
                <a:ext cx="4712110" cy="1293944"/>
              </a:xfrm>
              <a:prstGeom prst="rect">
                <a:avLst/>
              </a:prstGeom>
              <a:blipFill>
                <a:blip r:embed="rId8"/>
                <a:stretch>
                  <a:fillRect l="-903" t="-1860" b="-5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03175" y="5561993"/>
                <a:ext cx="873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fun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175" y="5561993"/>
                <a:ext cx="873636" cy="276999"/>
              </a:xfrm>
              <a:prstGeom prst="rect">
                <a:avLst/>
              </a:prstGeom>
              <a:blipFill>
                <a:blip r:embed="rId9"/>
                <a:stretch>
                  <a:fillRect l="-6294" r="-69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2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/>
      <p:bldP spid="8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6024" y="1557107"/>
                <a:ext cx="7886700" cy="191613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3!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024" y="1557107"/>
                <a:ext cx="7886700" cy="19161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27571" y="3650478"/>
                <a:ext cx="8032488" cy="2440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is the only function which is the derivative of </a:t>
                </a:r>
                <a:r>
                  <a:rPr lang="en-US" sz="2400" b="1" i="1" u="sng" dirty="0">
                    <a:solidFill>
                      <a:srgbClr val="0070C0"/>
                    </a:solidFill>
                  </a:rPr>
                  <a:t>itself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!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71" y="3650478"/>
                <a:ext cx="8032488" cy="2440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2801723" y="3207522"/>
            <a:ext cx="943659" cy="7214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3430830" y="3169557"/>
            <a:ext cx="1536593" cy="7594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4304994" y="3126658"/>
            <a:ext cx="2037284" cy="7550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40356" y="4430738"/>
            <a:ext cx="2153441" cy="81277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BB4D6C-58AA-48D7-B278-ED0BA4F5944B}"/>
              </a:ext>
            </a:extLst>
          </p:cNvPr>
          <p:cNvCxnSpPr>
            <a:cxnSpLocks/>
          </p:cNvCxnSpPr>
          <p:nvPr/>
        </p:nvCxnSpPr>
        <p:spPr>
          <a:xfrm flipH="1">
            <a:off x="2285136" y="3226108"/>
            <a:ext cx="516587" cy="6822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/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 constant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35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Identity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03003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an approximation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400" dirty="0"/>
                  <a:t>where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𝐳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400" dirty="0"/>
                  <a:t>, using its Taylor Series expansion to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20 terms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the above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power series </a:t>
                </a:r>
                <a:r>
                  <a:rPr lang="en-US" sz="2400" dirty="0"/>
                  <a:t>to display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Because the </a:t>
                </a:r>
                <a:r>
                  <a:rPr lang="en-US" sz="2400" i="1" dirty="0">
                    <a:ea typeface="Cambria Math" panose="02040503050406030204" pitchFamily="18" charset="0"/>
                  </a:rPr>
                  <a:t>denominators</a:t>
                </a:r>
                <a:r>
                  <a:rPr lang="en-US" sz="2400" dirty="0">
                    <a:ea typeface="Cambria Math" panose="02040503050406030204" pitchFamily="18" charset="0"/>
                  </a:rPr>
                  <a:t> grow at a 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factorial</a:t>
                </a:r>
                <a:r>
                  <a:rPr lang="en-US" sz="2400" dirty="0">
                    <a:ea typeface="Cambria Math" panose="02040503050406030204" pitchFamily="18" charset="0"/>
                  </a:rPr>
                  <a:t> rate, you must store them using data type </a:t>
                </a:r>
                <a:r>
                  <a:rPr lang="en-US" sz="20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uintmax_t</a:t>
                </a:r>
                <a:r>
                  <a:rPr lang="en-US" sz="2400" dirty="0">
                    <a:ea typeface="Cambria Math" panose="02040503050406030204" pitchFamily="18" charset="0"/>
                  </a:rPr>
                  <a:t> which has a range of 0 to 18,446,744,073,709,551,615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030032"/>
              </a:xfrm>
              <a:blipFill>
                <a:blip r:embed="rId3"/>
                <a:stretch>
                  <a:fillRect l="-1005" t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9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2B556C5-7C1C-40F2-BE24-26510B6A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39" y="2385758"/>
            <a:ext cx="5566250" cy="42179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 </a:t>
            </a:r>
            <a:r>
              <a:rPr lang="en-US" sz="3200" dirty="0">
                <a:latin typeface="+mn-lt"/>
              </a:rPr>
              <a:t>Lab 3 - Euler’s Identity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317" y="2236540"/>
            <a:ext cx="4393744" cy="587206"/>
          </a:xfrm>
          <a:prstGeom prst="rect">
            <a:avLst/>
          </a:prstGeom>
          <a:ln>
            <a:solidFill>
              <a:srgbClr val="FF00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263969" y="1706350"/>
                <a:ext cx="1150191" cy="36522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 anchor="t" anchorCtr="0">
                <a:no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969" y="1706350"/>
                <a:ext cx="1150191" cy="3652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cxnSpLocks/>
          </p:cNvCxnSpPr>
          <p:nvPr/>
        </p:nvCxnSpPr>
        <p:spPr>
          <a:xfrm flipH="1" flipV="1">
            <a:off x="3082413" y="2020531"/>
            <a:ext cx="125361" cy="789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2949677" y="2658783"/>
            <a:ext cx="1865671" cy="578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11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Section Goals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6841408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code to perform </a:t>
                </a:r>
                <a:r>
                  <a:rPr lang="en-US" sz="2400" b="1" dirty="0"/>
                  <a:t>complex algebra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Factor primes over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Gaussian Integers</a:t>
                </a:r>
                <a:endParaRPr lang="en-US" sz="2400" dirty="0">
                  <a:solidFill>
                    <a:srgbClr val="7030A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Taylor Series </a:t>
                </a:r>
                <a:r>
                  <a:rPr lang="en-US" sz="2400" dirty="0"/>
                  <a:t>to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and display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Euler’s Identity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Derive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Euler’s Formula</a:t>
                </a:r>
                <a:r>
                  <a:rPr lang="en-US" sz="2400" dirty="0"/>
                  <a:t> in Complex Analysis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Develop a functional equation for an infinite series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Numerically calculate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Euler’s Gamma </a:t>
                </a:r>
                <a:r>
                  <a:rPr lang="en-US" sz="2400" dirty="0"/>
                  <a:t>Function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Explore the famous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Riemann Hypothesis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Debate what it means for two functions to be considered </a:t>
                </a:r>
                <a:r>
                  <a:rPr lang="en-US" sz="2400" b="1" i="1" dirty="0"/>
                  <a:t>equivalent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6841408" cy="4596946"/>
              </a:xfrm>
              <a:blipFill>
                <a:blip r:embed="rId3"/>
                <a:stretch>
                  <a:fillRect l="-1159" t="-1854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60908-3988-44E3-A59F-57B490C72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650" y="1718179"/>
            <a:ext cx="1300313" cy="1702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366ADF-5EDF-4FDF-A335-5DDEB4C00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650" y="3906731"/>
            <a:ext cx="1300313" cy="203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0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982AA6-06F5-4721-B716-B92317E14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762" y="1895166"/>
            <a:ext cx="5390476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3 - Euler’s Identity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5089F5-C132-469E-9839-94666AD46749}"/>
                  </a:ext>
                </a:extLst>
              </p:cNvPr>
              <p:cNvSpPr txBox="1"/>
              <p:nvPr/>
            </p:nvSpPr>
            <p:spPr>
              <a:xfrm>
                <a:off x="3501803" y="4220806"/>
                <a:ext cx="2140394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5089F5-C132-469E-9839-94666AD46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803" y="4220806"/>
                <a:ext cx="2140394" cy="635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429765-9F4F-41B6-98BE-E6A9C8E24A46}"/>
                  </a:ext>
                </a:extLst>
              </p:cNvPr>
              <p:cNvSpPr txBox="1"/>
              <p:nvPr/>
            </p:nvSpPr>
            <p:spPr>
              <a:xfrm>
                <a:off x="3501803" y="5143067"/>
                <a:ext cx="2652136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429765-9F4F-41B6-98BE-E6A9C8E24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803" y="5143067"/>
                <a:ext cx="2652136" cy="635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48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BBBB1D-1743-4E2C-B6C7-4E9552034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295" y="2765184"/>
            <a:ext cx="5665410" cy="3853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lang="en-US">
                <a:solidFill>
                  <a:prstClr val="black"/>
                </a:solidFill>
                <a:latin typeface="Calibri" panose="020F0502020204030204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EF0015-618E-4E5C-B05C-C24AC3DCF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906" y="1172052"/>
            <a:ext cx="5550188" cy="15000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E02BF1-C343-476C-8F3C-005394FBDE24}"/>
              </a:ext>
            </a:extLst>
          </p:cNvPr>
          <p:cNvSpPr/>
          <p:nvPr/>
        </p:nvSpPr>
        <p:spPr>
          <a:xfrm>
            <a:off x="2718972" y="2858974"/>
            <a:ext cx="2052131" cy="29718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352395C-11C8-4E64-9910-07B86705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Identity</a:t>
            </a:r>
          </a:p>
        </p:txBody>
      </p:sp>
    </p:spTree>
    <p:extLst>
      <p:ext uri="{BB962C8B-B14F-4D97-AF65-F5344CB8AC3E}">
        <p14:creationId xmlns:p14="http://schemas.microsoft.com/office/powerpoint/2010/main" val="38802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9417" y="2227687"/>
                <a:ext cx="1659109" cy="459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17" y="2227687"/>
                <a:ext cx="1659109" cy="4597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9417" y="2926084"/>
                <a:ext cx="26182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17" y="2926084"/>
                <a:ext cx="2618281" cy="369332"/>
              </a:xfrm>
              <a:prstGeom prst="rect">
                <a:avLst/>
              </a:prstGeom>
              <a:blipFill>
                <a:blip r:embed="rId4"/>
                <a:stretch>
                  <a:fillRect r="-69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48570" y="721194"/>
                <a:ext cx="128509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570" y="721194"/>
                <a:ext cx="1285095" cy="381258"/>
              </a:xfrm>
              <a:prstGeom prst="rect">
                <a:avLst/>
              </a:prstGeom>
              <a:blipFill>
                <a:blip r:embed="rId5"/>
                <a:stretch>
                  <a:fillRect l="-948" r="-1422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47333" y="1269518"/>
                <a:ext cx="2179186" cy="62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333" y="1269518"/>
                <a:ext cx="2179186" cy="620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93325" y="2057138"/>
                <a:ext cx="1487202" cy="56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325" y="2057138"/>
                <a:ext cx="1487202" cy="5684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40188" y="2792693"/>
                <a:ext cx="993477" cy="548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188" y="2792693"/>
                <a:ext cx="993477" cy="548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99930" y="3508564"/>
                <a:ext cx="1473993" cy="6347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930" y="3508564"/>
                <a:ext cx="1473993" cy="6347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23136" y="4310419"/>
                <a:ext cx="1227580" cy="607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136" y="4310419"/>
                <a:ext cx="1227580" cy="6072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46636" y="5084703"/>
                <a:ext cx="1180580" cy="503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636" y="5084703"/>
                <a:ext cx="1180580" cy="5034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52659" y="5755177"/>
                <a:ext cx="2519216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𝟐𝟎𝟕𝟖𝟕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59" y="5755177"/>
                <a:ext cx="2519216" cy="381258"/>
              </a:xfrm>
              <a:prstGeom prst="rect">
                <a:avLst/>
              </a:prstGeom>
              <a:blipFill>
                <a:blip r:embed="rId12"/>
                <a:stretch>
                  <a:fillRect l="-4358" t="-158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44468" y="3841520"/>
                <a:ext cx="128509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68" y="3841520"/>
                <a:ext cx="1285095" cy="381258"/>
              </a:xfrm>
              <a:prstGeom prst="rect">
                <a:avLst/>
              </a:prstGeom>
              <a:blipFill>
                <a:blip r:embed="rId13"/>
                <a:stretch>
                  <a:fillRect l="-2370" t="-1587" r="-568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50845" y="911823"/>
                <a:ext cx="1472339" cy="6008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45" y="911823"/>
                <a:ext cx="1472339" cy="6008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cxnSpLocks/>
          </p:cNvCxnSpPr>
          <p:nvPr/>
        </p:nvCxnSpPr>
        <p:spPr>
          <a:xfrm flipH="1">
            <a:off x="7486650" y="5405284"/>
            <a:ext cx="536473" cy="422256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3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39B454-8AF1-4794-821C-BF7A06483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57" y="1657098"/>
            <a:ext cx="4342857" cy="445714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46713" y="1359018"/>
                <a:ext cx="3546987" cy="817383"/>
              </a:xfrm>
            </p:spPr>
            <p:txBody>
              <a:bodyPr>
                <a:no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Run Lab 4 code to 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at these values 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6713" y="1359018"/>
                <a:ext cx="3546987" cy="817383"/>
              </a:xfrm>
              <a:blipFill>
                <a:blip r:embed="rId4"/>
                <a:stretch>
                  <a:fillRect l="-2234" t="-10448" r="-3952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5046713" y="2264307"/>
              <a:ext cx="3729498" cy="22677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3166">
                      <a:extLst>
                        <a:ext uri="{9D8B030D-6E8A-4147-A177-3AD203B41FA5}">
                          <a16:colId xmlns:a16="http://schemas.microsoft.com/office/drawing/2014/main" val="3005000430"/>
                        </a:ext>
                      </a:extLst>
                    </a:gridCol>
                    <a:gridCol w="1243166">
                      <a:extLst>
                        <a:ext uri="{9D8B030D-6E8A-4147-A177-3AD203B41FA5}">
                          <a16:colId xmlns:a16="http://schemas.microsoft.com/office/drawing/2014/main" val="1580291764"/>
                        </a:ext>
                      </a:extLst>
                    </a:gridCol>
                    <a:gridCol w="1243166">
                      <a:extLst>
                        <a:ext uri="{9D8B030D-6E8A-4147-A177-3AD203B41FA5}">
                          <a16:colId xmlns:a16="http://schemas.microsoft.com/office/drawing/2014/main" val="2970884087"/>
                        </a:ext>
                      </a:extLst>
                    </a:gridCol>
                  </a:tblGrid>
                  <a:tr h="3516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𝑹𝒆𝒂𝒍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𝑰𝒎𝒈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3860797"/>
                      </a:ext>
                    </a:extLst>
                  </a:tr>
                  <a:tr h="3442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7275239"/>
                      </a:ext>
                    </a:extLst>
                  </a:tr>
                  <a:tr h="5247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29547"/>
                      </a:ext>
                    </a:extLst>
                  </a:tr>
                  <a:tr h="3442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0502720"/>
                      </a:ext>
                    </a:extLst>
                  </a:tr>
                  <a:tr h="5694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48829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0521451"/>
                  </p:ext>
                </p:extLst>
              </p:nvPr>
            </p:nvGraphicFramePr>
            <p:xfrm>
              <a:off x="5046713" y="2264307"/>
              <a:ext cx="3729498" cy="22677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3166">
                      <a:extLst>
                        <a:ext uri="{9D8B030D-6E8A-4147-A177-3AD203B41FA5}">
                          <a16:colId xmlns:a16="http://schemas.microsoft.com/office/drawing/2014/main" val="3005000430"/>
                        </a:ext>
                      </a:extLst>
                    </a:gridCol>
                    <a:gridCol w="1243166">
                      <a:extLst>
                        <a:ext uri="{9D8B030D-6E8A-4147-A177-3AD203B41FA5}">
                          <a16:colId xmlns:a16="http://schemas.microsoft.com/office/drawing/2014/main" val="1580291764"/>
                        </a:ext>
                      </a:extLst>
                    </a:gridCol>
                    <a:gridCol w="1243166">
                      <a:extLst>
                        <a:ext uri="{9D8B030D-6E8A-4147-A177-3AD203B41FA5}">
                          <a16:colId xmlns:a16="http://schemas.microsoft.com/office/drawing/2014/main" val="2970884087"/>
                        </a:ext>
                      </a:extLst>
                    </a:gridCol>
                  </a:tblGrid>
                  <a:tr h="3736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0" t="-1639" r="-202451" b="-5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639" r="-101463" b="-5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980" t="-1639" r="-1961" b="-5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38607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0" t="-101639" r="-202451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7275239"/>
                      </a:ext>
                    </a:extLst>
                  </a:tr>
                  <a:tr h="5575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0" t="-135165" r="-202451" b="-1780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295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0" t="-356667" r="-202451" b="-1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56667" r="-101463" b="-1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980" t="-356667" r="-1961" b="-17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0502720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0" t="-274000" r="-202451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48829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9CF5E54-B68C-46DC-AF82-EDEAA2DE68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83111" y="4737414"/>
                <a:ext cx="3895418" cy="14126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What 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trigonometric</a:t>
                </a:r>
                <a:r>
                  <a:rPr lang="en-US" sz="2400" dirty="0">
                    <a:ea typeface="Cambria Math" panose="02040503050406030204" pitchFamily="18" charset="0"/>
                  </a:rPr>
                  <a:t> functions can produce these </a:t>
                </a:r>
                <a:r>
                  <a:rPr lang="en-US" sz="2400" i="1" dirty="0">
                    <a:ea typeface="Cambria Math" panose="02040503050406030204" pitchFamily="18" charset="0"/>
                  </a:rPr>
                  <a:t>specific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real</a:t>
                </a:r>
                <a:r>
                  <a:rPr lang="en-US" sz="2400" dirty="0">
                    <a:ea typeface="Cambria Math" panose="02040503050406030204" pitchFamily="18" charset="0"/>
                  </a:rPr>
                  <a:t> &amp;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imaginary</a:t>
                </a:r>
                <a:r>
                  <a:rPr lang="en-US" sz="2400" dirty="0">
                    <a:ea typeface="Cambria Math" panose="02040503050406030204" pitchFamily="18" charset="0"/>
                  </a:rPr>
                  <a:t> components at each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9CF5E54-B68C-46DC-AF82-EDEAA2DE6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111" y="4737414"/>
                <a:ext cx="3895418" cy="1412664"/>
              </a:xfrm>
              <a:prstGeom prst="rect">
                <a:avLst/>
              </a:prstGeom>
              <a:blipFill>
                <a:blip r:embed="rId6"/>
                <a:stretch>
                  <a:fillRect l="-2191" t="-6034" r="-4225" b="-9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BBBB8D12-9051-417D-B5FA-0EFD1868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4 - Euler’s Formula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9867B2-E8DF-4BBA-A839-6A3918A640E6}"/>
              </a:ext>
            </a:extLst>
          </p:cNvPr>
          <p:cNvSpPr/>
          <p:nvPr/>
        </p:nvSpPr>
        <p:spPr>
          <a:xfrm>
            <a:off x="941746" y="5141498"/>
            <a:ext cx="921979" cy="19250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262F4C-1096-49A2-AFDE-7959B7E09378}"/>
              </a:ext>
            </a:extLst>
          </p:cNvPr>
          <p:cNvCxnSpPr>
            <a:cxnSpLocks/>
          </p:cNvCxnSpPr>
          <p:nvPr/>
        </p:nvCxnSpPr>
        <p:spPr>
          <a:xfrm flipV="1">
            <a:off x="1473200" y="2176401"/>
            <a:ext cx="775929" cy="290677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28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4 - Euler’s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57772" y="4314777"/>
                <a:ext cx="6428453" cy="957529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What 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trigonometric</a:t>
                </a:r>
                <a:r>
                  <a:rPr lang="en-US" sz="2400" dirty="0">
                    <a:ea typeface="Cambria Math" panose="02040503050406030204" pitchFamily="18" charset="0"/>
                  </a:rPr>
                  <a:t> functions can produce these </a:t>
                </a:r>
                <a:r>
                  <a:rPr lang="en-US" sz="2400" i="1" dirty="0">
                    <a:ea typeface="Cambria Math" panose="02040503050406030204" pitchFamily="18" charset="0"/>
                  </a:rPr>
                  <a:t>specific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real</a:t>
                </a:r>
                <a:r>
                  <a:rPr lang="en-US" sz="2400" dirty="0">
                    <a:ea typeface="Cambria Math" panose="02040503050406030204" pitchFamily="18" charset="0"/>
                  </a:rPr>
                  <a:t> &amp;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imaginary</a:t>
                </a:r>
                <a:r>
                  <a:rPr lang="en-US" sz="2400" dirty="0">
                    <a:ea typeface="Cambria Math" panose="02040503050406030204" pitchFamily="18" charset="0"/>
                  </a:rPr>
                  <a:t> components at each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7772" y="4314777"/>
                <a:ext cx="6428453" cy="957529"/>
              </a:xfrm>
              <a:blipFill>
                <a:blip r:embed="rId3"/>
                <a:stretch>
                  <a:fillRect l="-1518" t="-8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1857067" y="1614755"/>
              <a:ext cx="5429865" cy="22677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9955">
                      <a:extLst>
                        <a:ext uri="{9D8B030D-6E8A-4147-A177-3AD203B41FA5}">
                          <a16:colId xmlns:a16="http://schemas.microsoft.com/office/drawing/2014/main" val="3005000430"/>
                        </a:ext>
                      </a:extLst>
                    </a:gridCol>
                    <a:gridCol w="1809955">
                      <a:extLst>
                        <a:ext uri="{9D8B030D-6E8A-4147-A177-3AD203B41FA5}">
                          <a16:colId xmlns:a16="http://schemas.microsoft.com/office/drawing/2014/main" val="1580291764"/>
                        </a:ext>
                      </a:extLst>
                    </a:gridCol>
                    <a:gridCol w="1809955">
                      <a:extLst>
                        <a:ext uri="{9D8B030D-6E8A-4147-A177-3AD203B41FA5}">
                          <a16:colId xmlns:a16="http://schemas.microsoft.com/office/drawing/2014/main" val="2970884087"/>
                        </a:ext>
                      </a:extLst>
                    </a:gridCol>
                  </a:tblGrid>
                  <a:tr h="3416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𝑹𝒆𝒂𝒍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𝑰𝒎𝒈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3860797"/>
                      </a:ext>
                    </a:extLst>
                  </a:tr>
                  <a:tr h="3390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275239"/>
                      </a:ext>
                    </a:extLst>
                  </a:tr>
                  <a:tr h="5098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5629547"/>
                      </a:ext>
                    </a:extLst>
                  </a:tr>
                  <a:tr h="3390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0502720"/>
                      </a:ext>
                    </a:extLst>
                  </a:tr>
                  <a:tr h="5532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48829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9328621"/>
                  </p:ext>
                </p:extLst>
              </p:nvPr>
            </p:nvGraphicFramePr>
            <p:xfrm>
              <a:off x="1857067" y="1614755"/>
              <a:ext cx="5429865" cy="22677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9955">
                      <a:extLst>
                        <a:ext uri="{9D8B030D-6E8A-4147-A177-3AD203B41FA5}">
                          <a16:colId xmlns:a16="http://schemas.microsoft.com/office/drawing/2014/main" val="3005000430"/>
                        </a:ext>
                      </a:extLst>
                    </a:gridCol>
                    <a:gridCol w="1809955">
                      <a:extLst>
                        <a:ext uri="{9D8B030D-6E8A-4147-A177-3AD203B41FA5}">
                          <a16:colId xmlns:a16="http://schemas.microsoft.com/office/drawing/2014/main" val="1580291764"/>
                        </a:ext>
                      </a:extLst>
                    </a:gridCol>
                    <a:gridCol w="1809955">
                      <a:extLst>
                        <a:ext uri="{9D8B030D-6E8A-4147-A177-3AD203B41FA5}">
                          <a16:colId xmlns:a16="http://schemas.microsoft.com/office/drawing/2014/main" val="2970884087"/>
                        </a:ext>
                      </a:extLst>
                    </a:gridCol>
                  </a:tblGrid>
                  <a:tr h="3736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37" t="-1639" r="-201684" b="-5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1007" b="-5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73" t="-1639" r="-1347" b="-5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38607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37" t="-101639" r="-201684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01639" r="-101007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673" t="-101639" r="-1347" b="-4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7275239"/>
                      </a:ext>
                    </a:extLst>
                  </a:tr>
                  <a:tr h="5575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37" t="-135165" r="-201684" b="-1780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35165" r="-101007" b="-1780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673" t="-135165" r="-1347" b="-1780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295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37" t="-356667" r="-201684" b="-1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356667" r="-101007" b="-1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673" t="-356667" r="-1347" b="-17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0502720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37" t="-274000" r="-20168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274000" r="-10100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673" t="-274000" r="-1347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48829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51704" y="5440845"/>
                <a:ext cx="4207819" cy="570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p>
                      </m:sSup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func>
                            <m:funcPr>
                              <m:ctrlP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36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4" y="5440845"/>
                <a:ext cx="4207819" cy="5700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3FEEC63-41B8-4A9E-9D6E-4137704A9A9B}"/>
              </a:ext>
            </a:extLst>
          </p:cNvPr>
          <p:cNvSpPr txBox="1"/>
          <p:nvPr/>
        </p:nvSpPr>
        <p:spPr>
          <a:xfrm>
            <a:off x="1969477" y="1248512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70B62-6972-4AB0-AD1B-29BBD2A142E4}"/>
              </a:ext>
            </a:extLst>
          </p:cNvPr>
          <p:cNvSpPr txBox="1"/>
          <p:nvPr/>
        </p:nvSpPr>
        <p:spPr>
          <a:xfrm>
            <a:off x="3629332" y="1245423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8030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2939" y="488887"/>
                <a:ext cx="2795245" cy="43229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39" y="488887"/>
                <a:ext cx="2795245" cy="4322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43574" y="1333284"/>
                <a:ext cx="2246063" cy="321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74" y="1333284"/>
                <a:ext cx="2246063" cy="321370"/>
              </a:xfrm>
              <a:prstGeom prst="rect">
                <a:avLst/>
              </a:prstGeom>
              <a:blipFill>
                <a:blip r:embed="rId4"/>
                <a:stretch>
                  <a:fillRect l="-1359" t="-1923" r="-217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486930" y="2189977"/>
            <a:ext cx="2559350" cy="419859"/>
            <a:chOff x="552939" y="1995067"/>
            <a:chExt cx="2559350" cy="4198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552939" y="1995067"/>
                  <a:ext cx="833112" cy="4198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939" y="1995067"/>
                  <a:ext cx="833112" cy="4198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950561" y="1995067"/>
                  <a:ext cx="1161728" cy="4198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561" y="1995067"/>
                  <a:ext cx="1161728" cy="41985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3279" y="3164523"/>
                <a:ext cx="1586652" cy="626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79" y="3164523"/>
                <a:ext cx="1586652" cy="6263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5672" y="4387213"/>
                <a:ext cx="1901866" cy="589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72" y="4387213"/>
                <a:ext cx="1901866" cy="5897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130822" y="5565467"/>
                <a:ext cx="1271567" cy="4981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22" y="5565467"/>
                <a:ext cx="1271567" cy="4981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092678" y="1223978"/>
                <a:ext cx="4301049" cy="522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678" y="1223978"/>
                <a:ext cx="4301049" cy="5229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77934" y="2162343"/>
                <a:ext cx="3130537" cy="9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934" y="2162343"/>
                <a:ext cx="3130537" cy="9993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745566" y="3577057"/>
                <a:ext cx="2995273" cy="10358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566" y="3577057"/>
                <a:ext cx="2995273" cy="10358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109526" y="5028639"/>
                <a:ext cx="2267352" cy="5066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rad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rad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526" y="5028639"/>
                <a:ext cx="2267352" cy="5066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09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  <p:bldP spid="7" grpId="0"/>
      <p:bldP spid="20" grpId="0"/>
      <p:bldP spid="22" grpId="0"/>
      <p:bldP spid="23" grpId="0"/>
      <p:bldP spid="24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Functional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Consider the following series: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For example: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, what is the domain interval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converges?</a:t>
                </a:r>
              </a:p>
              <a:p>
                <a:pPr marL="91440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=1+1+1+1+…=∞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(diverges)</a:t>
                </a:r>
              </a:p>
              <a:p>
                <a:pPr marL="91440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(converges)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What about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𝐌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91440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 marL="91440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l="-1005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Functional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3840803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+…=?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(−1)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(1−1)+(1−1)=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(−1)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1−1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384080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CFD7A-4C32-4145-9CC8-69A8E73B95EB}"/>
              </a:ext>
            </a:extLst>
          </p:cNvPr>
          <p:cNvSpPr txBox="1"/>
          <p:nvPr/>
        </p:nvSpPr>
        <p:spPr>
          <a:xfrm>
            <a:off x="2111323" y="5523187"/>
            <a:ext cx="4921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Note:  This approach of adding partial terms of a series is called </a:t>
            </a:r>
            <a:r>
              <a:rPr lang="en-US" b="1" dirty="0" err="1"/>
              <a:t>Cesàro</a:t>
            </a:r>
            <a:r>
              <a:rPr lang="en-US" sz="2000" dirty="0">
                <a:solidFill>
                  <a:srgbClr val="0070C0"/>
                </a:solidFill>
              </a:rPr>
              <a:t> summation</a:t>
            </a:r>
          </a:p>
        </p:txBody>
      </p:sp>
    </p:spTree>
    <p:extLst>
      <p:ext uri="{BB962C8B-B14F-4D97-AF65-F5344CB8AC3E}">
        <p14:creationId xmlns:p14="http://schemas.microsoft.com/office/powerpoint/2010/main" val="147050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Functional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(−1,1)</m:t>
                          </m:r>
                        </m:e>
                      </m:d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065799-D812-4211-972E-8292B1EDA8A1}"/>
                  </a:ext>
                </a:extLst>
              </p:cNvPr>
              <p:cNvSpPr txBox="1"/>
              <p:nvPr/>
            </p:nvSpPr>
            <p:spPr>
              <a:xfrm>
                <a:off x="5508523" y="4609130"/>
                <a:ext cx="2260106" cy="36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⇔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065799-D812-4211-972E-8292B1ED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23" y="4609130"/>
                <a:ext cx="2260106" cy="360612"/>
              </a:xfrm>
              <a:prstGeom prst="rect">
                <a:avLst/>
              </a:prstGeom>
              <a:blipFill>
                <a:blip r:embed="rId4"/>
                <a:stretch>
                  <a:fillRect l="-1622" r="-2432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83CFBC5-AF96-4D04-BEA2-3C6E3168C408}"/>
              </a:ext>
            </a:extLst>
          </p:cNvPr>
          <p:cNvSpPr/>
          <p:nvPr/>
        </p:nvSpPr>
        <p:spPr>
          <a:xfrm>
            <a:off x="4889091" y="5058268"/>
            <a:ext cx="1378974" cy="360612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34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Functional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?!</a:t>
                </a:r>
                <a:r>
                  <a:rPr lang="en-US" sz="2400" dirty="0">
                    <a:ea typeface="Cambria Math" panose="02040503050406030204" pitchFamily="18" charset="0"/>
                  </a:rPr>
                  <a:t> (</a:t>
                </a:r>
                <a:r>
                  <a:rPr lang="en-US" sz="2400" i="1" dirty="0">
                    <a:ea typeface="Cambria Math" panose="02040503050406030204" pitchFamily="18" charset="0"/>
                  </a:rPr>
                  <a:t>debatable</a:t>
                </a:r>
                <a:r>
                  <a:rPr lang="en-US" sz="2400" dirty="0">
                    <a:ea typeface="Cambria Math" panose="02040503050406030204" pitchFamily="18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is </a:t>
                </a:r>
                <a:r>
                  <a:rPr lang="en-US" sz="2400" i="1" dirty="0">
                    <a:ea typeface="Cambria Math" panose="02040503050406030204" pitchFamily="18" charset="0"/>
                  </a:rPr>
                  <a:t>undefined</a:t>
                </a:r>
                <a:r>
                  <a:rPr lang="en-US" sz="2400" dirty="0"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(−1,1)</m:t>
                          </m:r>
                        </m:e>
                      </m:d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is the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functional equation </a:t>
                </a:r>
                <a:r>
                  <a:rPr lang="en-US" sz="2400" dirty="0">
                    <a:ea typeface="Cambria Math" panose="02040503050406030204" pitchFamily="18" charset="0"/>
                  </a:rPr>
                  <a:t>for the infinite series 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only</a:t>
                </a:r>
                <a:r>
                  <a:rPr lang="en-US" sz="2400" dirty="0">
                    <a:ea typeface="Cambria Math" panose="02040503050406030204" pitchFamily="18" charset="0"/>
                  </a:rPr>
                  <a:t> over the exclusive domain </a:t>
                </a:r>
                <a:r>
                  <a:rPr lang="en-US" sz="2400" b="1" dirty="0">
                    <a:ea typeface="Cambria Math" panose="02040503050406030204" pitchFamily="18" charset="0"/>
                  </a:rPr>
                  <a:t>(-1, 1)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We no longer need to add an infinite number of terms to get the sum within that domain – we can use this limit as a shortcut!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l="-1005" r="-1777" b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2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46" y="3793199"/>
            <a:ext cx="3735669" cy="2159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78508"/>
            <a:ext cx="3715037" cy="1492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234" y="4168136"/>
            <a:ext cx="2180952" cy="140952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234" y="1672451"/>
            <a:ext cx="1438095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 Functional Equation for the Factorial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Consider the classic factorial function: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∗…∗1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 ∗4 ∗3 ∗2 ∗1=120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We wish to find a </a:t>
                </a:r>
                <a:r>
                  <a:rPr lang="en-US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functional equation </a:t>
                </a:r>
                <a:r>
                  <a:rPr lang="en-US" sz="2400" dirty="0">
                    <a:ea typeface="Cambria Math" panose="02040503050406030204" pitchFamily="18" charset="0"/>
                  </a:rPr>
                  <a:t>that provides a shortcut to compute the factorial without having to iterate through the product of every term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A closed form (analytic)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Riemann Integral </a:t>
                </a:r>
                <a:r>
                  <a:rPr lang="en-US" sz="2400" dirty="0">
                    <a:ea typeface="Cambria Math" panose="02040503050406030204" pitchFamily="18" charset="0"/>
                  </a:rPr>
                  <a:t>is the functional equation of an infinite series of diminishing rectangles under a curve within a given interval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Can we express the 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factorial function</a:t>
                </a:r>
                <a:r>
                  <a:rPr lang="en-US" sz="2400" dirty="0">
                    <a:ea typeface="Cambria Math" panose="02040503050406030204" pitchFamily="18" charset="0"/>
                  </a:rPr>
                  <a:t> as an </a:t>
                </a:r>
                <a:r>
                  <a:rPr lang="en-US" sz="2400" b="1" i="1" dirty="0">
                    <a:ea typeface="Cambria Math" panose="02040503050406030204" pitchFamily="18" charset="0"/>
                  </a:rPr>
                  <a:t>integral</a:t>
                </a:r>
                <a:r>
                  <a:rPr lang="en-US" sz="2400" dirty="0">
                    <a:ea typeface="Cambria Math" panose="020405030504060302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l="-1005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5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Gamma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=5!=120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4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Gamma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Recall integration by parts (from </a:t>
                </a:r>
                <a:r>
                  <a:rPr lang="en-US" sz="2400" i="1" dirty="0">
                    <a:ea typeface="Cambria Math" panose="02040503050406030204" pitchFamily="18" charset="0"/>
                  </a:rPr>
                  <a:t>differential</a:t>
                </a:r>
                <a:r>
                  <a:rPr lang="en-US" sz="2400" dirty="0">
                    <a:ea typeface="Cambria Math" panose="02040503050406030204" pitchFamily="18" charset="0"/>
                  </a:rPr>
                  <a:t> product rule)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ⅆ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9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Gamma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010A23-9255-4A3F-91CB-412F02E6BC94}"/>
              </a:ext>
            </a:extLst>
          </p:cNvPr>
          <p:cNvSpPr/>
          <p:nvPr/>
        </p:nvSpPr>
        <p:spPr>
          <a:xfrm>
            <a:off x="4092677" y="1468581"/>
            <a:ext cx="2949678" cy="95752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701948-F807-4A60-8F82-3225311FA5C4}"/>
              </a:ext>
            </a:extLst>
          </p:cNvPr>
          <p:cNvSpPr/>
          <p:nvPr/>
        </p:nvSpPr>
        <p:spPr>
          <a:xfrm>
            <a:off x="1892709" y="3162188"/>
            <a:ext cx="2949678" cy="95752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545E52-2587-4BCE-9E86-EBD4A2AE193B}"/>
              </a:ext>
            </a:extLst>
          </p:cNvPr>
          <p:cNvSpPr/>
          <p:nvPr/>
        </p:nvSpPr>
        <p:spPr>
          <a:xfrm>
            <a:off x="7064477" y="2595716"/>
            <a:ext cx="648929" cy="486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79424B-49BF-488F-9560-2F5F4CE86029}"/>
              </a:ext>
            </a:extLst>
          </p:cNvPr>
          <p:cNvSpPr/>
          <p:nvPr/>
        </p:nvSpPr>
        <p:spPr>
          <a:xfrm>
            <a:off x="2101645" y="1468580"/>
            <a:ext cx="1991032" cy="95752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71BF20-C2BD-4EB3-905D-95CBB71A9286}"/>
              </a:ext>
            </a:extLst>
          </p:cNvPr>
          <p:cNvSpPr/>
          <p:nvPr/>
        </p:nvSpPr>
        <p:spPr>
          <a:xfrm>
            <a:off x="1507100" y="2426109"/>
            <a:ext cx="4032053" cy="73607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73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Gamma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=120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=(120)(1)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b="-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7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Gamma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Let’s graph this integral over the domain of </a:t>
                </a:r>
                <a:r>
                  <a:rPr lang="en-US" sz="2400" b="1" dirty="0">
                    <a:ea typeface="Cambria Math" panose="02040503050406030204" pitchFamily="18" charset="0"/>
                  </a:rPr>
                  <a:t>real numbers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However </a:t>
                </a:r>
                <a:r>
                  <a:rPr lang="en-US" sz="2400" b="1" i="1" dirty="0">
                    <a:ea typeface="Cambria Math" panose="02040503050406030204" pitchFamily="18" charset="0"/>
                  </a:rPr>
                  <a:t>first</a:t>
                </a:r>
                <a:r>
                  <a:rPr lang="en-US" sz="2400" dirty="0">
                    <a:ea typeface="Cambria Math" panose="02040503050406030204" pitchFamily="18" charset="0"/>
                  </a:rPr>
                  <a:t> we’ll only consider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Realize the real Gamma function is just an integral that we can numerically compute using </a:t>
                </a:r>
                <a:r>
                  <a:rPr lang="en-US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Simpson’s Rule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First we will populate a </a:t>
                </a:r>
                <a:r>
                  <a:rPr lang="en-US" sz="2400" b="1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PointSet</a:t>
                </a:r>
                <a:r>
                  <a:rPr lang="en-US" sz="2400" dirty="0">
                    <a:ea typeface="Cambria Math" panose="02040503050406030204" pitchFamily="18" charset="0"/>
                  </a:rPr>
                  <a:t> with integer Cartesian coordinates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and</a:t>
                </a:r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Then we will use </a:t>
                </a:r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SimpleScreen</a:t>
                </a:r>
                <a:r>
                  <a:rPr lang="en-US" sz="2400" dirty="0">
                    <a:ea typeface="Cambria Math" panose="02040503050406030204" pitchFamily="18" charset="0"/>
                  </a:rPr>
                  <a:t> to draw the “polynomial” that plots the factorial function using an integer domain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6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5 - Euler’s Gamma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7107"/>
            <a:ext cx="7886700" cy="4637216"/>
          </a:xfrm>
          <a:ln>
            <a:noFill/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ea typeface="Cambria Math" panose="02040503050406030204" pitchFamily="18" charset="0"/>
              </a:rPr>
              <a:t>Verify the growth of the integer factorial function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>
              <a:ea typeface="Cambria Math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A8CF41-590F-4528-AC3F-9BB771204F64}"/>
              </a:ext>
            </a:extLst>
          </p:cNvPr>
          <p:cNvSpPr/>
          <p:nvPr/>
        </p:nvSpPr>
        <p:spPr>
          <a:xfrm>
            <a:off x="4874342" y="2013156"/>
            <a:ext cx="206477" cy="376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4A1421-F95D-42D5-B554-C5A698A801E1}"/>
              </a:ext>
            </a:extLst>
          </p:cNvPr>
          <p:cNvSpPr/>
          <p:nvPr/>
        </p:nvSpPr>
        <p:spPr>
          <a:xfrm>
            <a:off x="4336027" y="5375788"/>
            <a:ext cx="206477" cy="309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842B1DA-763D-40FB-828E-581AA2C39343}"/>
              </a:ext>
            </a:extLst>
          </p:cNvPr>
          <p:cNvGrpSpPr/>
          <p:nvPr/>
        </p:nvGrpSpPr>
        <p:grpSpPr>
          <a:xfrm>
            <a:off x="3090858" y="2389240"/>
            <a:ext cx="3566967" cy="4214687"/>
            <a:chOff x="893298" y="1873884"/>
            <a:chExt cx="3566967" cy="421468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E531C41-3FA3-432A-AF5A-34D22B514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0298" y="1873884"/>
              <a:ext cx="3420842" cy="3596270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6A1A676-2F45-4BD2-80AA-FD56BE510A1C}"/>
                </a:ext>
              </a:extLst>
            </p:cNvPr>
            <p:cNvGrpSpPr/>
            <p:nvPr/>
          </p:nvGrpSpPr>
          <p:grpSpPr>
            <a:xfrm>
              <a:off x="893298" y="5219564"/>
              <a:ext cx="3566967" cy="869007"/>
              <a:chOff x="893298" y="5218767"/>
              <a:chExt cx="3566967" cy="869007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5CDD5CA-BEA6-4F17-B232-B2A2E4F94D60}"/>
                  </a:ext>
                </a:extLst>
              </p:cNvPr>
              <p:cNvCxnSpPr/>
              <p:nvPr/>
            </p:nvCxnSpPr>
            <p:spPr>
              <a:xfrm flipV="1">
                <a:off x="1826200" y="5218767"/>
                <a:ext cx="0" cy="43609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6C7C50E-A4C0-4A07-8073-74D9E6DAD046}"/>
                  </a:ext>
                </a:extLst>
              </p:cNvPr>
              <p:cNvCxnSpPr/>
              <p:nvPr/>
            </p:nvCxnSpPr>
            <p:spPr>
              <a:xfrm flipV="1">
                <a:off x="990381" y="5218767"/>
                <a:ext cx="0" cy="43609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76FB08F-272E-4BC1-873A-1AEE3A3488B7}"/>
                  </a:ext>
                </a:extLst>
              </p:cNvPr>
              <p:cNvCxnSpPr/>
              <p:nvPr/>
            </p:nvCxnSpPr>
            <p:spPr>
              <a:xfrm flipV="1">
                <a:off x="2662019" y="5218767"/>
                <a:ext cx="0" cy="43609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21EE516-849D-4E1A-A6A9-6083C40EFC4F}"/>
                  </a:ext>
                </a:extLst>
              </p:cNvPr>
              <p:cNvCxnSpPr/>
              <p:nvPr/>
            </p:nvCxnSpPr>
            <p:spPr>
              <a:xfrm flipV="1">
                <a:off x="3497838" y="5218767"/>
                <a:ext cx="0" cy="43609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894151F-1469-45D7-8D8F-8DA95BE5601E}"/>
                  </a:ext>
                </a:extLst>
              </p:cNvPr>
              <p:cNvCxnSpPr/>
              <p:nvPr/>
            </p:nvCxnSpPr>
            <p:spPr>
              <a:xfrm flipV="1">
                <a:off x="4333656" y="5218767"/>
                <a:ext cx="0" cy="43609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1C2E8DD-2E80-48F0-8FA1-318DBDE9E3B6}"/>
                  </a:ext>
                </a:extLst>
              </p:cNvPr>
              <p:cNvSpPr txBox="1"/>
              <p:nvPr/>
            </p:nvSpPr>
            <p:spPr>
              <a:xfrm>
                <a:off x="893298" y="5718442"/>
                <a:ext cx="253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306E35-8C26-4E45-BD9A-4CA7E1A68042}"/>
                  </a:ext>
                </a:extLst>
              </p:cNvPr>
              <p:cNvSpPr txBox="1"/>
              <p:nvPr/>
            </p:nvSpPr>
            <p:spPr>
              <a:xfrm>
                <a:off x="1699592" y="5718442"/>
                <a:ext cx="253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AE1B3D-A057-4B1B-ABD2-17660CC0BB38}"/>
                  </a:ext>
                </a:extLst>
              </p:cNvPr>
              <p:cNvSpPr txBox="1"/>
              <p:nvPr/>
            </p:nvSpPr>
            <p:spPr>
              <a:xfrm>
                <a:off x="2535411" y="5718442"/>
                <a:ext cx="253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C284DE-4386-4710-9E5E-AA8521F0A13C}"/>
                  </a:ext>
                </a:extLst>
              </p:cNvPr>
              <p:cNvSpPr txBox="1"/>
              <p:nvPr/>
            </p:nvSpPr>
            <p:spPr>
              <a:xfrm>
                <a:off x="3371230" y="5718442"/>
                <a:ext cx="253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E77FCB-6523-431E-812B-76DD1D70B9BA}"/>
                  </a:ext>
                </a:extLst>
              </p:cNvPr>
              <p:cNvSpPr txBox="1"/>
              <p:nvPr/>
            </p:nvSpPr>
            <p:spPr>
              <a:xfrm>
                <a:off x="4207049" y="5718442"/>
                <a:ext cx="253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21DC583-2606-4ED8-BC29-13DB9520B5CF}"/>
                    </a:ext>
                  </a:extLst>
                </p:cNvPr>
                <p:cNvSpPr txBox="1"/>
                <p:nvPr/>
              </p:nvSpPr>
              <p:spPr>
                <a:xfrm>
                  <a:off x="2976196" y="3496967"/>
                  <a:ext cx="6842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21DC583-2606-4ED8-BC29-13DB9520B5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6196" y="3496967"/>
                  <a:ext cx="68422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929" r="-892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090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015F65-5012-4DB1-8205-74A0FA09A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716" y="2758255"/>
            <a:ext cx="5070568" cy="33328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5 - Euler’s Gamma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Verify the growth of the integer factorial function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Then change line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#12</a:t>
                </a:r>
                <a:r>
                  <a:rPr lang="en-US" sz="2400" dirty="0">
                    <a:ea typeface="Cambria Math" panose="02040503050406030204" pitchFamily="18" charset="0"/>
                  </a:rPr>
                  <a:t> to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return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b="1" dirty="0">
                    <a:ln>
                      <a:solidFill>
                        <a:srgbClr val="FC89FC"/>
                      </a:solidFill>
                    </a:ln>
                    <a:solidFill>
                      <a:srgbClr val="FC89FC"/>
                    </a:solidFill>
                    <a:ea typeface="Cambria Math" panose="020405030504060302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n>
                          <a:solidFill>
                            <a:srgbClr val="FC89FC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n>
                          <a:solidFill>
                            <a:srgbClr val="FC89FC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instead of </a:t>
                </a:r>
                <a:r>
                  <a:rPr lang="en-US" sz="2400" dirty="0">
                    <a:ln>
                      <a:solidFill>
                        <a:srgbClr val="FC89FC"/>
                      </a:solidFill>
                    </a:ln>
                    <a:solidFill>
                      <a:srgbClr val="FC89FC"/>
                    </a:solidFill>
                    <a:ea typeface="Cambria Math" panose="02040503050406030204" pitchFamily="18" charset="0"/>
                  </a:rPr>
                  <a:t>0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4"/>
                <a:stretch>
                  <a:fillRect l="-1005" t="-18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A8CF41-590F-4528-AC3F-9BB771204F64}"/>
              </a:ext>
            </a:extLst>
          </p:cNvPr>
          <p:cNvSpPr/>
          <p:nvPr/>
        </p:nvSpPr>
        <p:spPr>
          <a:xfrm>
            <a:off x="4830098" y="2013156"/>
            <a:ext cx="206477" cy="376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4A1421-F95D-42D5-B554-C5A698A801E1}"/>
              </a:ext>
            </a:extLst>
          </p:cNvPr>
          <p:cNvSpPr/>
          <p:nvPr/>
        </p:nvSpPr>
        <p:spPr>
          <a:xfrm>
            <a:off x="4336027" y="5375788"/>
            <a:ext cx="206477" cy="309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50A86B2-749D-4234-89AA-8A4BA0FE2FE7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5400000">
            <a:off x="3038170" y="3790337"/>
            <a:ext cx="3296265" cy="494071"/>
          </a:xfrm>
          <a:prstGeom prst="bentConnector3">
            <a:avLst>
              <a:gd name="adj1" fmla="val 106935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16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5 - Euler’s Gamma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15D8C5-7F8E-46DE-9D75-3B01EA167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298" y="1873884"/>
            <a:ext cx="3420842" cy="359627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7BDC96B-8B60-4BB4-90F3-597BB1AE6CC3}"/>
              </a:ext>
            </a:extLst>
          </p:cNvPr>
          <p:cNvGrpSpPr/>
          <p:nvPr/>
        </p:nvGrpSpPr>
        <p:grpSpPr>
          <a:xfrm>
            <a:off x="893298" y="5219564"/>
            <a:ext cx="3566967" cy="869007"/>
            <a:chOff x="893298" y="5218767"/>
            <a:chExt cx="3566967" cy="86900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8ACBC8-5FE7-4B38-8DD4-AF5802912CFB}"/>
                </a:ext>
              </a:extLst>
            </p:cNvPr>
            <p:cNvCxnSpPr/>
            <p:nvPr/>
          </p:nvCxnSpPr>
          <p:spPr>
            <a:xfrm flipV="1">
              <a:off x="1826200" y="5218767"/>
              <a:ext cx="0" cy="4360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15B9328-1F4C-4CB7-9D7C-F748D3C61A0B}"/>
                </a:ext>
              </a:extLst>
            </p:cNvPr>
            <p:cNvCxnSpPr/>
            <p:nvPr/>
          </p:nvCxnSpPr>
          <p:spPr>
            <a:xfrm flipV="1">
              <a:off x="990381" y="5218767"/>
              <a:ext cx="0" cy="4360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824FEB-178A-47E0-A954-165591EE3C55}"/>
                </a:ext>
              </a:extLst>
            </p:cNvPr>
            <p:cNvCxnSpPr/>
            <p:nvPr/>
          </p:nvCxnSpPr>
          <p:spPr>
            <a:xfrm flipV="1">
              <a:off x="2662019" y="5218767"/>
              <a:ext cx="0" cy="4360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338AA6-08CA-4D30-9B97-304CA8330084}"/>
                </a:ext>
              </a:extLst>
            </p:cNvPr>
            <p:cNvCxnSpPr/>
            <p:nvPr/>
          </p:nvCxnSpPr>
          <p:spPr>
            <a:xfrm flipV="1">
              <a:off x="3497838" y="5218767"/>
              <a:ext cx="0" cy="4360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DA08F94-A926-41C9-B874-B392F76E333A}"/>
                </a:ext>
              </a:extLst>
            </p:cNvPr>
            <p:cNvCxnSpPr/>
            <p:nvPr/>
          </p:nvCxnSpPr>
          <p:spPr>
            <a:xfrm flipV="1">
              <a:off x="4333656" y="5218767"/>
              <a:ext cx="0" cy="4360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0AE57D-54A8-4362-8A66-640C716B1509}"/>
                </a:ext>
              </a:extLst>
            </p:cNvPr>
            <p:cNvSpPr txBox="1"/>
            <p:nvPr/>
          </p:nvSpPr>
          <p:spPr>
            <a:xfrm>
              <a:off x="893298" y="5718442"/>
              <a:ext cx="253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4E9357-041A-4957-8288-01673B3FA14B}"/>
                </a:ext>
              </a:extLst>
            </p:cNvPr>
            <p:cNvSpPr txBox="1"/>
            <p:nvPr/>
          </p:nvSpPr>
          <p:spPr>
            <a:xfrm>
              <a:off x="1699592" y="5718442"/>
              <a:ext cx="253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0A7F38-7E6A-4892-B66E-C7AE5F916F7E}"/>
                </a:ext>
              </a:extLst>
            </p:cNvPr>
            <p:cNvSpPr txBox="1"/>
            <p:nvPr/>
          </p:nvSpPr>
          <p:spPr>
            <a:xfrm>
              <a:off x="2535411" y="5718442"/>
              <a:ext cx="253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B0F5B2-28A2-4843-A74B-EB30BAF6976F}"/>
                </a:ext>
              </a:extLst>
            </p:cNvPr>
            <p:cNvSpPr txBox="1"/>
            <p:nvPr/>
          </p:nvSpPr>
          <p:spPr>
            <a:xfrm>
              <a:off x="3371230" y="5718442"/>
              <a:ext cx="253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A31DC-DC7F-4D29-AE7F-0E6919543C31}"/>
                </a:ext>
              </a:extLst>
            </p:cNvPr>
            <p:cNvSpPr txBox="1"/>
            <p:nvPr/>
          </p:nvSpPr>
          <p:spPr>
            <a:xfrm>
              <a:off x="4207049" y="5718442"/>
              <a:ext cx="253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49E7684-66C8-451A-81C8-DBF68F0E662F}"/>
                  </a:ext>
                </a:extLst>
              </p:cNvPr>
              <p:cNvSpPr txBox="1"/>
              <p:nvPr/>
            </p:nvSpPr>
            <p:spPr>
              <a:xfrm>
                <a:off x="2976196" y="3496967"/>
                <a:ext cx="684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49E7684-66C8-451A-81C8-DBF68F0E6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196" y="3496967"/>
                <a:ext cx="684226" cy="276999"/>
              </a:xfrm>
              <a:prstGeom prst="rect">
                <a:avLst/>
              </a:prstGeom>
              <a:blipFill>
                <a:blip r:embed="rId4"/>
                <a:stretch>
                  <a:fillRect l="-8929" r="-982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223D7D5E-5B82-422B-8468-CCA86C1459E4}"/>
              </a:ext>
            </a:extLst>
          </p:cNvPr>
          <p:cNvGrpSpPr/>
          <p:nvPr/>
        </p:nvGrpSpPr>
        <p:grpSpPr>
          <a:xfrm>
            <a:off x="4689798" y="1873884"/>
            <a:ext cx="3853932" cy="4482467"/>
            <a:chOff x="4689798" y="1873884"/>
            <a:chExt cx="3853932" cy="44824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681CF9-C63F-4311-9277-BD761A2B7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62861" y="1873884"/>
              <a:ext cx="3420842" cy="3596270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A46A829-10D0-4EF2-805A-3210CBDFB579}"/>
                </a:ext>
              </a:extLst>
            </p:cNvPr>
            <p:cNvGrpSpPr/>
            <p:nvPr/>
          </p:nvGrpSpPr>
          <p:grpSpPr>
            <a:xfrm>
              <a:off x="4689798" y="5219564"/>
              <a:ext cx="3566967" cy="869007"/>
              <a:chOff x="893298" y="5218767"/>
              <a:chExt cx="3566967" cy="869007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13832B5-25C7-4860-8396-EC7BD2A38C2D}"/>
                  </a:ext>
                </a:extLst>
              </p:cNvPr>
              <p:cNvCxnSpPr/>
              <p:nvPr/>
            </p:nvCxnSpPr>
            <p:spPr>
              <a:xfrm flipV="1">
                <a:off x="1826200" y="5218767"/>
                <a:ext cx="0" cy="43609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2EF3A41-F213-42C2-B83F-06DDA019D15E}"/>
                  </a:ext>
                </a:extLst>
              </p:cNvPr>
              <p:cNvCxnSpPr/>
              <p:nvPr/>
            </p:nvCxnSpPr>
            <p:spPr>
              <a:xfrm flipV="1">
                <a:off x="990381" y="5218767"/>
                <a:ext cx="0" cy="43609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4C8A0D-7A6A-457A-877C-27EC84C123AF}"/>
                  </a:ext>
                </a:extLst>
              </p:cNvPr>
              <p:cNvCxnSpPr/>
              <p:nvPr/>
            </p:nvCxnSpPr>
            <p:spPr>
              <a:xfrm flipV="1">
                <a:off x="2662019" y="5218767"/>
                <a:ext cx="0" cy="43609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55EFCDA-40F1-4EEA-AE00-72398003CD2C}"/>
                  </a:ext>
                </a:extLst>
              </p:cNvPr>
              <p:cNvCxnSpPr/>
              <p:nvPr/>
            </p:nvCxnSpPr>
            <p:spPr>
              <a:xfrm flipV="1">
                <a:off x="3497838" y="5218767"/>
                <a:ext cx="0" cy="43609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265A03E-4D78-4594-8E30-87221D85A9B1}"/>
                  </a:ext>
                </a:extLst>
              </p:cNvPr>
              <p:cNvCxnSpPr/>
              <p:nvPr/>
            </p:nvCxnSpPr>
            <p:spPr>
              <a:xfrm flipV="1">
                <a:off x="4333656" y="5218767"/>
                <a:ext cx="0" cy="43609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7B6BE55-1D28-43C1-83D9-3F928F7669BE}"/>
                  </a:ext>
                </a:extLst>
              </p:cNvPr>
              <p:cNvSpPr txBox="1"/>
              <p:nvPr/>
            </p:nvSpPr>
            <p:spPr>
              <a:xfrm>
                <a:off x="893298" y="5718442"/>
                <a:ext cx="253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3480A4-59A6-43CD-A590-8AAD809DD35B}"/>
                  </a:ext>
                </a:extLst>
              </p:cNvPr>
              <p:cNvSpPr txBox="1"/>
              <p:nvPr/>
            </p:nvSpPr>
            <p:spPr>
              <a:xfrm>
                <a:off x="1699592" y="5718442"/>
                <a:ext cx="253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1CAE39-449B-4764-8B15-27A26FDD5871}"/>
                  </a:ext>
                </a:extLst>
              </p:cNvPr>
              <p:cNvSpPr txBox="1"/>
              <p:nvPr/>
            </p:nvSpPr>
            <p:spPr>
              <a:xfrm>
                <a:off x="2535411" y="5718442"/>
                <a:ext cx="253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DBFA35-B751-4F20-851C-1D9968CC5EB4}"/>
                  </a:ext>
                </a:extLst>
              </p:cNvPr>
              <p:cNvSpPr txBox="1"/>
              <p:nvPr/>
            </p:nvSpPr>
            <p:spPr>
              <a:xfrm>
                <a:off x="3371230" y="5718442"/>
                <a:ext cx="253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8B20F95-CBF5-4951-9B8F-92D697EB5FD8}"/>
                  </a:ext>
                </a:extLst>
              </p:cNvPr>
              <p:cNvSpPr txBox="1"/>
              <p:nvPr/>
            </p:nvSpPr>
            <p:spPr>
              <a:xfrm>
                <a:off x="4207049" y="5718442"/>
                <a:ext cx="253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BA63CB6-30D2-4F68-BE4D-0C521686F93B}"/>
                    </a:ext>
                  </a:extLst>
                </p:cNvPr>
                <p:cNvSpPr txBox="1"/>
                <p:nvPr/>
              </p:nvSpPr>
              <p:spPr>
                <a:xfrm>
                  <a:off x="6802424" y="3533519"/>
                  <a:ext cx="6842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BA63CB6-30D2-4F68-BE4D-0C521686F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424" y="3533519"/>
                  <a:ext cx="68422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929" r="-8929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0E6A53C-26FE-4DF4-8084-3CB7F3929818}"/>
                    </a:ext>
                  </a:extLst>
                </p:cNvPr>
                <p:cNvSpPr txBox="1"/>
                <p:nvPr/>
              </p:nvSpPr>
              <p:spPr>
                <a:xfrm>
                  <a:off x="7206826" y="4611351"/>
                  <a:ext cx="13369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b="1" i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l-GR" b="1" i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𝚪</m:t>
                        </m:r>
                        <m:r>
                          <a:rPr lang="en-US" b="1" i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US" b="1" i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b="1" i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rgbClr val="CC33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0E6A53C-26FE-4DF4-8084-3CB7F3929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6826" y="4611351"/>
                  <a:ext cx="13369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091" t="-2174" r="-5909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4BE3752-7E4D-4F12-8357-5AE529D36797}"/>
                </a:ext>
              </a:extLst>
            </p:cNvPr>
            <p:cNvSpPr txBox="1"/>
            <p:nvPr/>
          </p:nvSpPr>
          <p:spPr>
            <a:xfrm>
              <a:off x="5432904" y="6017797"/>
              <a:ext cx="2304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</a:rPr>
                <a:t>After editing line </a:t>
              </a:r>
              <a:r>
                <a:rPr lang="en-US" sz="1600" b="1" dirty="0">
                  <a:solidFill>
                    <a:srgbClr val="7030A0"/>
                  </a:solidFill>
                </a:rPr>
                <a:t>#12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936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5 - Euler’s Gamma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Verify the growth of the integer factorial function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Then change line </a:t>
                </a:r>
                <a:r>
                  <a:rPr lang="en-US" sz="2400" b="1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#12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to </a:t>
                </a:r>
                <a:r>
                  <a:rPr lang="en-US" sz="2400" b="1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return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b="1" dirty="0"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1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instead of </a:t>
                </a:r>
                <a:r>
                  <a:rPr lang="en-US" sz="2400" dirty="0"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sz="2400" b="1" i="1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Zoom in on the point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 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to confirm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=3!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l="-1005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5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020" y="1362804"/>
            <a:ext cx="3109930" cy="25602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051" y="1790557"/>
            <a:ext cx="1438095" cy="1704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179" y="4275960"/>
            <a:ext cx="2869804" cy="1902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8008" y="4201148"/>
            <a:ext cx="2555813" cy="205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5 - Euler’s Gamma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66A6F-B185-470A-B91D-96A3052F0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1873885"/>
            <a:ext cx="3419856" cy="35952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CAD77E-1933-4A41-A4B2-B220EF1FA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024" y="1873884"/>
            <a:ext cx="3418295" cy="359359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83374A6-117E-43B2-92FE-61F91A968988}"/>
              </a:ext>
            </a:extLst>
          </p:cNvPr>
          <p:cNvGrpSpPr/>
          <p:nvPr/>
        </p:nvGrpSpPr>
        <p:grpSpPr>
          <a:xfrm>
            <a:off x="893298" y="5219564"/>
            <a:ext cx="3566967" cy="869007"/>
            <a:chOff x="893298" y="5218767"/>
            <a:chExt cx="3566967" cy="86900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DF54FD-BE2A-4F36-94F6-625EB6C1DD5B}"/>
                </a:ext>
              </a:extLst>
            </p:cNvPr>
            <p:cNvCxnSpPr/>
            <p:nvPr/>
          </p:nvCxnSpPr>
          <p:spPr>
            <a:xfrm flipV="1">
              <a:off x="1826200" y="5218767"/>
              <a:ext cx="0" cy="4360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60076E-969F-4EDA-9369-87D6C2FF62DC}"/>
                </a:ext>
              </a:extLst>
            </p:cNvPr>
            <p:cNvCxnSpPr/>
            <p:nvPr/>
          </p:nvCxnSpPr>
          <p:spPr>
            <a:xfrm flipV="1">
              <a:off x="990381" y="5218767"/>
              <a:ext cx="0" cy="4360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99FB6E7-4AA3-4D3B-BA93-E2E183CC803E}"/>
                </a:ext>
              </a:extLst>
            </p:cNvPr>
            <p:cNvCxnSpPr/>
            <p:nvPr/>
          </p:nvCxnSpPr>
          <p:spPr>
            <a:xfrm flipV="1">
              <a:off x="2662019" y="5218767"/>
              <a:ext cx="0" cy="4360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C068AA-97DE-45B4-B1F0-29C62E1D408D}"/>
                </a:ext>
              </a:extLst>
            </p:cNvPr>
            <p:cNvCxnSpPr/>
            <p:nvPr/>
          </p:nvCxnSpPr>
          <p:spPr>
            <a:xfrm flipV="1">
              <a:off x="3497838" y="5218767"/>
              <a:ext cx="0" cy="4360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757EDD-36A8-4CDB-8E2C-78744D28284A}"/>
                </a:ext>
              </a:extLst>
            </p:cNvPr>
            <p:cNvCxnSpPr/>
            <p:nvPr/>
          </p:nvCxnSpPr>
          <p:spPr>
            <a:xfrm flipV="1">
              <a:off x="4333656" y="5218767"/>
              <a:ext cx="0" cy="4360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94D361-8497-4F51-9264-7F812C230A5E}"/>
                </a:ext>
              </a:extLst>
            </p:cNvPr>
            <p:cNvSpPr txBox="1"/>
            <p:nvPr/>
          </p:nvSpPr>
          <p:spPr>
            <a:xfrm>
              <a:off x="893298" y="5718442"/>
              <a:ext cx="253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3DF57E-E6A7-4148-B8E6-8321732B8557}"/>
                </a:ext>
              </a:extLst>
            </p:cNvPr>
            <p:cNvSpPr txBox="1"/>
            <p:nvPr/>
          </p:nvSpPr>
          <p:spPr>
            <a:xfrm>
              <a:off x="1699592" y="5718442"/>
              <a:ext cx="253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920929-AF24-416E-8538-F9AA399E2D44}"/>
                </a:ext>
              </a:extLst>
            </p:cNvPr>
            <p:cNvSpPr txBox="1"/>
            <p:nvPr/>
          </p:nvSpPr>
          <p:spPr>
            <a:xfrm>
              <a:off x="2535411" y="5718442"/>
              <a:ext cx="253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B13131-D0EA-4864-A262-0707231ADB39}"/>
                </a:ext>
              </a:extLst>
            </p:cNvPr>
            <p:cNvSpPr txBox="1"/>
            <p:nvPr/>
          </p:nvSpPr>
          <p:spPr>
            <a:xfrm>
              <a:off x="3371230" y="5718442"/>
              <a:ext cx="253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14CA05-7E89-4953-B5F2-213AFE6E4E53}"/>
                </a:ext>
              </a:extLst>
            </p:cNvPr>
            <p:cNvSpPr txBox="1"/>
            <p:nvPr/>
          </p:nvSpPr>
          <p:spPr>
            <a:xfrm>
              <a:off x="4207049" y="5718442"/>
              <a:ext cx="253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B69F16-E019-477D-B935-F7C66996E802}"/>
                  </a:ext>
                </a:extLst>
              </p:cNvPr>
              <p:cNvSpPr txBox="1"/>
              <p:nvPr/>
            </p:nvSpPr>
            <p:spPr>
              <a:xfrm>
                <a:off x="6331911" y="3677473"/>
                <a:ext cx="1456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b="1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</m:t>
                      </m:r>
                      <m:r>
                        <a:rPr lang="el-GR" b="1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𝚪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b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B69F16-E019-477D-B935-F7C66996E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911" y="3677473"/>
                <a:ext cx="1456360" cy="276999"/>
              </a:xfrm>
              <a:prstGeom prst="rect">
                <a:avLst/>
              </a:prstGeom>
              <a:blipFill>
                <a:blip r:embed="rId5"/>
                <a:stretch>
                  <a:fillRect l="-3766" r="-334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013469AF-33CD-49B1-91E0-C93CEBC8B3ED}"/>
              </a:ext>
            </a:extLst>
          </p:cNvPr>
          <p:cNvSpPr/>
          <p:nvPr/>
        </p:nvSpPr>
        <p:spPr>
          <a:xfrm>
            <a:off x="5859194" y="3312941"/>
            <a:ext cx="228600" cy="232117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F0EC56-3DD6-4E9F-9D9F-8757F9600083}"/>
              </a:ext>
            </a:extLst>
          </p:cNvPr>
          <p:cNvCxnSpPr>
            <a:endCxn id="31" idx="2"/>
          </p:cNvCxnSpPr>
          <p:nvPr/>
        </p:nvCxnSpPr>
        <p:spPr>
          <a:xfrm flipV="1">
            <a:off x="3573194" y="3429000"/>
            <a:ext cx="2286000" cy="111377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75057D6-5EF8-4074-865E-D65BBE0A3754}"/>
              </a:ext>
            </a:extLst>
          </p:cNvPr>
          <p:cNvSpPr txBox="1"/>
          <p:nvPr/>
        </p:nvSpPr>
        <p:spPr>
          <a:xfrm>
            <a:off x="1427871" y="2670580"/>
            <a:ext cx="1160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Left-click and drag to zoom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9AF6F7-F190-4694-93ED-DC3E138D0FE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588454" y="3132245"/>
            <a:ext cx="600692" cy="103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3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5 - Euler’s Gamma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Verify the growth of the integer factorial function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Then change line </a:t>
                </a:r>
                <a:r>
                  <a:rPr lang="en-US" sz="2400" b="1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#12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to </a:t>
                </a:r>
                <a:r>
                  <a:rPr lang="en-US" sz="2400" b="1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return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b="1" dirty="0"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1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instead of </a:t>
                </a:r>
                <a:r>
                  <a:rPr lang="en-US" sz="2400" dirty="0"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sz="2400" b="1" i="1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Zoom in on the point 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 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to confirm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l-GR" sz="2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=3!</m:t>
                    </m:r>
                  </m:oMath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At the lattice points (where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) the Gamma integral “equals” the integer factorial function – </a:t>
                </a:r>
                <a:r>
                  <a:rPr lang="en-US" sz="2400" b="1" dirty="0">
                    <a:ea typeface="Cambria Math" panose="02040503050406030204" pitchFamily="18" charset="0"/>
                  </a:rPr>
                  <a:t>but are they truly the </a:t>
                </a:r>
                <a:r>
                  <a:rPr lang="en-US" sz="2400" b="1" i="1" dirty="0">
                    <a:ea typeface="Cambria Math" panose="02040503050406030204" pitchFamily="18" charset="0"/>
                  </a:rPr>
                  <a:t>same</a:t>
                </a:r>
                <a:r>
                  <a:rPr lang="en-US" sz="2400" b="1" dirty="0">
                    <a:ea typeface="Cambria Math" panose="02040503050406030204" pitchFamily="18" charset="0"/>
                  </a:rPr>
                  <a:t> equation?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Change line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#42</a:t>
                </a:r>
                <a:r>
                  <a:rPr lang="en-US" sz="2400" dirty="0">
                    <a:ea typeface="Cambria Math" panose="02040503050406030204" pitchFamily="18" charset="0"/>
                  </a:rPr>
                  <a:t> so </a:t>
                </a:r>
                <a:r>
                  <a:rPr lang="en-US" sz="2400" b="1" dirty="0" err="1">
                    <a:ea typeface="Cambria Math" panose="02040503050406030204" pitchFamily="18" charset="0"/>
                  </a:rPr>
                  <a:t>max_n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=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n>
                      <a:solidFill>
                        <a:srgbClr val="FC89FC"/>
                      </a:solidFill>
                    </a:ln>
                    <a:solidFill>
                      <a:srgbClr val="FC89FC"/>
                    </a:solidFill>
                    <a:ea typeface="Cambria Math" panose="02040503050406030204" pitchFamily="18" charset="0"/>
                  </a:rPr>
                  <a:t>2</a:t>
                </a:r>
                <a:r>
                  <a:rPr lang="en-US" sz="2400" dirty="0">
                    <a:ea typeface="Cambria Math" panose="02040503050406030204" pitchFamily="18" charset="0"/>
                  </a:rPr>
                  <a:t> and then </a:t>
                </a:r>
                <a:r>
                  <a:rPr lang="en-US" sz="240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run</a:t>
                </a:r>
                <a:r>
                  <a:rPr lang="en-US" sz="2400" dirty="0">
                    <a:ea typeface="Cambria Math" panose="02040503050406030204" pitchFamily="18" charset="0"/>
                  </a:rPr>
                  <a:t> the lab again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Look at the curve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Consider the range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=1/2 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as it dips below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But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 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is not defined for non-integers – so what is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(1/2)!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 </a:t>
                </a:r>
                <a:r>
                  <a:rPr lang="en-US" sz="2400" dirty="0">
                    <a:ea typeface="Cambria Math" panose="02040503050406030204" pitchFamily="18" charset="0"/>
                  </a:rPr>
                  <a:t>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l="-1005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1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5 - Euler’s Gamma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7A09D-2BB6-4A8B-8562-5649CF4F2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853" y="1873884"/>
            <a:ext cx="3418295" cy="359359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A6BBED9-587B-4219-8A22-EC5AE841FDBC}"/>
              </a:ext>
            </a:extLst>
          </p:cNvPr>
          <p:cNvGrpSpPr/>
          <p:nvPr/>
        </p:nvGrpSpPr>
        <p:grpSpPr>
          <a:xfrm>
            <a:off x="2806508" y="4058978"/>
            <a:ext cx="3566967" cy="869007"/>
            <a:chOff x="893298" y="5218767"/>
            <a:chExt cx="3566967" cy="86900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938CA9-CEFA-4D79-A265-B4EE5A47CF5C}"/>
                </a:ext>
              </a:extLst>
            </p:cNvPr>
            <p:cNvCxnSpPr/>
            <p:nvPr/>
          </p:nvCxnSpPr>
          <p:spPr>
            <a:xfrm flipV="1">
              <a:off x="990381" y="5218767"/>
              <a:ext cx="0" cy="4360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BC1C237-2A21-4CE0-A8CA-08BE25EA06D7}"/>
                </a:ext>
              </a:extLst>
            </p:cNvPr>
            <p:cNvCxnSpPr/>
            <p:nvPr/>
          </p:nvCxnSpPr>
          <p:spPr>
            <a:xfrm flipV="1">
              <a:off x="2662019" y="5218767"/>
              <a:ext cx="0" cy="4360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28415E6-B994-45F2-B204-93077F00E739}"/>
                </a:ext>
              </a:extLst>
            </p:cNvPr>
            <p:cNvCxnSpPr/>
            <p:nvPr/>
          </p:nvCxnSpPr>
          <p:spPr>
            <a:xfrm flipV="1">
              <a:off x="4333656" y="5218767"/>
              <a:ext cx="0" cy="4360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FF0205-5332-4FC3-B784-7EE09560720F}"/>
                </a:ext>
              </a:extLst>
            </p:cNvPr>
            <p:cNvSpPr txBox="1"/>
            <p:nvPr/>
          </p:nvSpPr>
          <p:spPr>
            <a:xfrm>
              <a:off x="893298" y="5718442"/>
              <a:ext cx="253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F0D046-90D6-4443-B812-2FF1E1040F96}"/>
                </a:ext>
              </a:extLst>
            </p:cNvPr>
            <p:cNvSpPr txBox="1"/>
            <p:nvPr/>
          </p:nvSpPr>
          <p:spPr>
            <a:xfrm>
              <a:off x="1699592" y="5718442"/>
              <a:ext cx="253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C79D59-EC56-4F6A-A3B1-7BEDA101EEAE}"/>
                </a:ext>
              </a:extLst>
            </p:cNvPr>
            <p:cNvSpPr txBox="1"/>
            <p:nvPr/>
          </p:nvSpPr>
          <p:spPr>
            <a:xfrm>
              <a:off x="2535411" y="5718442"/>
              <a:ext cx="253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EAE7F0-9422-448F-ACB5-A595DE806CA1}"/>
                </a:ext>
              </a:extLst>
            </p:cNvPr>
            <p:cNvSpPr txBox="1"/>
            <p:nvPr/>
          </p:nvSpPr>
          <p:spPr>
            <a:xfrm>
              <a:off x="3371230" y="5718442"/>
              <a:ext cx="253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277786-3B6F-4B5E-9601-D5E3820532AD}"/>
                </a:ext>
              </a:extLst>
            </p:cNvPr>
            <p:cNvSpPr txBox="1"/>
            <p:nvPr/>
          </p:nvSpPr>
          <p:spPr>
            <a:xfrm>
              <a:off x="4207049" y="5718442"/>
              <a:ext cx="253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9ED2A7-0B74-46AF-9F2D-160CAB53AFB4}"/>
                  </a:ext>
                </a:extLst>
              </p:cNvPr>
              <p:cNvSpPr txBox="1"/>
              <p:nvPr/>
            </p:nvSpPr>
            <p:spPr>
              <a:xfrm>
                <a:off x="2025747" y="3028071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9ED2A7-0B74-46AF-9F2D-160CAB53A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747" y="3028071"/>
                <a:ext cx="616323" cy="276999"/>
              </a:xfrm>
              <a:prstGeom prst="rect">
                <a:avLst/>
              </a:prstGeom>
              <a:blipFill>
                <a:blip r:embed="rId4"/>
                <a:stretch>
                  <a:fillRect l="-8911" r="-89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0780CD-4331-4355-9139-28E9A838463C}"/>
                  </a:ext>
                </a:extLst>
              </p:cNvPr>
              <p:cNvSpPr txBox="1"/>
              <p:nvPr/>
            </p:nvSpPr>
            <p:spPr>
              <a:xfrm>
                <a:off x="6373475" y="1928371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0780CD-4331-4355-9139-28E9A8384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475" y="1928371"/>
                <a:ext cx="616323" cy="276999"/>
              </a:xfrm>
              <a:prstGeom prst="rect">
                <a:avLst/>
              </a:prstGeom>
              <a:blipFill>
                <a:blip r:embed="rId5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3493F370-32C8-4FD1-A801-4AA0AACEB230}"/>
              </a:ext>
            </a:extLst>
          </p:cNvPr>
          <p:cNvSpPr/>
          <p:nvPr/>
        </p:nvSpPr>
        <p:spPr>
          <a:xfrm>
            <a:off x="3681382" y="3274257"/>
            <a:ext cx="91440" cy="9144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A091AF-1FB1-4D33-B01F-63091790D5B2}"/>
              </a:ext>
            </a:extLst>
          </p:cNvPr>
          <p:cNvCxnSpPr>
            <a:cxnSpLocks/>
          </p:cNvCxnSpPr>
          <p:nvPr/>
        </p:nvCxnSpPr>
        <p:spPr>
          <a:xfrm flipV="1">
            <a:off x="2460075" y="3380623"/>
            <a:ext cx="1183690" cy="7765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D883EA8-E9E1-4CC0-BB60-7062507EC378}"/>
                  </a:ext>
                </a:extLst>
              </p:cNvPr>
              <p:cNvSpPr/>
              <p:nvPr/>
            </p:nvSpPr>
            <p:spPr>
              <a:xfrm>
                <a:off x="569160" y="4090540"/>
                <a:ext cx="2110193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!=0.8862269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D883EA8-E9E1-4CC0-BB60-7062507EC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60" y="4090540"/>
                <a:ext cx="2110193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9AEDA61-5731-4093-9517-6518D400CF32}"/>
              </a:ext>
            </a:extLst>
          </p:cNvPr>
          <p:cNvSpPr txBox="1"/>
          <p:nvPr/>
        </p:nvSpPr>
        <p:spPr>
          <a:xfrm>
            <a:off x="2669346" y="5619562"/>
            <a:ext cx="380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Via the Gamma Function we can now calculate the factorial of </a:t>
            </a:r>
            <a:r>
              <a:rPr lang="en-US" b="1" i="1" dirty="0">
                <a:solidFill>
                  <a:srgbClr val="7030A0"/>
                </a:solidFill>
              </a:rPr>
              <a:t>fractions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FA1810-FA7D-44C0-86FE-753DAF765CDF}"/>
                  </a:ext>
                </a:extLst>
              </p:cNvPr>
              <p:cNvSpPr txBox="1"/>
              <p:nvPr/>
            </p:nvSpPr>
            <p:spPr>
              <a:xfrm>
                <a:off x="4602131" y="2428045"/>
                <a:ext cx="684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FA1810-FA7D-44C0-86FE-753DAF765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131" y="2428045"/>
                <a:ext cx="684226" cy="276999"/>
              </a:xfrm>
              <a:prstGeom prst="rect">
                <a:avLst/>
              </a:prstGeom>
              <a:blipFill>
                <a:blip r:embed="rId7"/>
                <a:stretch>
                  <a:fillRect l="-8929" r="-8929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DE59D9-1365-4C26-B19B-25F53AB317BC}"/>
                  </a:ext>
                </a:extLst>
              </p:cNvPr>
              <p:cNvSpPr txBox="1"/>
              <p:nvPr/>
            </p:nvSpPr>
            <p:spPr>
              <a:xfrm>
                <a:off x="4944244" y="3105012"/>
                <a:ext cx="1336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b="1" i="0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0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𝚪</m:t>
                      </m:r>
                      <m:r>
                        <a:rPr lang="en-US" b="1" i="0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b="1" i="0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0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C330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DE59D9-1365-4C26-B19B-25F53AB31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44" y="3105012"/>
                <a:ext cx="1336904" cy="276999"/>
              </a:xfrm>
              <a:prstGeom prst="rect">
                <a:avLst/>
              </a:prstGeom>
              <a:blipFill>
                <a:blip r:embed="rId8"/>
                <a:stretch>
                  <a:fillRect l="-4110" t="-2174" r="-639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15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Gamma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Euler was a mathematical </a:t>
                </a:r>
                <a:r>
                  <a:rPr lang="en-US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pathfinder</a:t>
                </a:r>
                <a:r>
                  <a:rPr lang="en-US" sz="2400" dirty="0">
                    <a:ea typeface="Cambria Math" panose="02040503050406030204" pitchFamily="18" charset="0"/>
                  </a:rPr>
                  <a:t> – he liked to bend the rules and push the boundaries of existing functions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He asked “what is the factorial of a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fraction</a:t>
                </a:r>
                <a:r>
                  <a:rPr lang="en-US" sz="2400" dirty="0">
                    <a:ea typeface="Cambria Math" panose="02040503050406030204" pitchFamily="18" charset="0"/>
                  </a:rPr>
                  <a:t>?”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He also asked “what is the factorial of a 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negative</a:t>
                </a:r>
                <a:r>
                  <a:rPr lang="en-US" sz="2400" dirty="0">
                    <a:ea typeface="Cambria Math" panose="02040503050406030204" pitchFamily="18" charset="0"/>
                  </a:rPr>
                  <a:t> number?”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You can see graphically in lab 5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Euler proved these two gems:</a:t>
                </a:r>
              </a:p>
              <a:p>
                <a:pPr marL="457200" lvl="1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=0.8862269…</m:t>
                      </m:r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1.7724538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l="-1005" t="-1840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C7414-97C1-434D-8125-2735EE329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87" y="276600"/>
            <a:ext cx="1149301" cy="90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4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Riemann Zeta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Recall the Harmonic Series: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Nicole Oresme (</a:t>
                </a:r>
                <a:r>
                  <a:rPr lang="en-US" sz="2400" i="1" dirty="0">
                    <a:ea typeface="Cambria Math" panose="02040503050406030204" pitchFamily="18" charset="0"/>
                  </a:rPr>
                  <a:t>O-rays-</a:t>
                </a:r>
                <a:r>
                  <a:rPr lang="en-US" sz="2400" i="1" dirty="0" err="1">
                    <a:ea typeface="Cambria Math" panose="02040503050406030204" pitchFamily="18" charset="0"/>
                  </a:rPr>
                  <a:t>mah</a:t>
                </a:r>
                <a:r>
                  <a:rPr lang="en-US" sz="2400" dirty="0">
                    <a:ea typeface="Cambria Math" panose="02040503050406030204" pitchFamily="18" charset="0"/>
                  </a:rPr>
                  <a:t>) proved this diverges to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in </a:t>
                </a:r>
                <a:r>
                  <a:rPr lang="en-US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1360</a:t>
                </a:r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Recall the Basel Problem: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Euler proved this converged to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in </a:t>
                </a:r>
                <a:r>
                  <a:rPr lang="en-US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1735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l="-1005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2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Riemann Zeta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Bernhard Riemann considered in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1859</a:t>
                </a:r>
                <a:r>
                  <a:rPr lang="en-US" sz="2400" dirty="0"/>
                  <a:t> what happens to the series if we extend the domain beyond natural numbers to the </a:t>
                </a:r>
                <a:r>
                  <a:rPr lang="en-US" sz="2400" b="1" dirty="0"/>
                  <a:t>complex</a:t>
                </a:r>
                <a:r>
                  <a:rPr lang="en-US" sz="2400" dirty="0"/>
                  <a:t> domain – he used the Greek letter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zeta</a:t>
                </a:r>
                <a:r>
                  <a:rPr lang="en-US" sz="2400" dirty="0"/>
                  <a:t>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He was actually trying to come up with a </a:t>
                </a:r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functional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equation</a:t>
                </a:r>
                <a:r>
                  <a:rPr lang="en-US" sz="2400" dirty="0">
                    <a:ea typeface="Cambria Math" panose="02040503050406030204" pitchFamily="18" charset="0"/>
                  </a:rPr>
                  <a:t> (a shortcut) that would analytically determine the </a:t>
                </a:r>
                <a:r>
                  <a:rPr lang="en-US" sz="2400" u="sng" dirty="0">
                    <a:ea typeface="Cambria Math" panose="02040503050406030204" pitchFamily="18" charset="0"/>
                  </a:rPr>
                  <a:t>exact</a:t>
                </a:r>
                <a:r>
                  <a:rPr lang="en-US" sz="2400" dirty="0">
                    <a:ea typeface="Cambria Math" panose="02040503050406030204" pitchFamily="18" charset="0"/>
                  </a:rPr>
                  <a:t> number of primes less than a given number, but </a:t>
                </a:r>
                <a:r>
                  <a:rPr lang="en-US" sz="2400" i="1" dirty="0">
                    <a:ea typeface="Cambria Math" panose="02040503050406030204" pitchFamily="18" charset="0"/>
                  </a:rPr>
                  <a:t>without</a:t>
                </a:r>
                <a:r>
                  <a:rPr lang="en-US" sz="2400" dirty="0">
                    <a:ea typeface="Cambria Math" panose="02040503050406030204" pitchFamily="18" charset="0"/>
                  </a:rPr>
                  <a:t> having to count each individual prime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This “</a:t>
                </a:r>
                <a:r>
                  <a:rPr lang="en-US" sz="2400" b="1" dirty="0">
                    <a:ea typeface="Cambria Math" panose="02040503050406030204" pitchFamily="18" charset="0"/>
                  </a:rPr>
                  <a:t>prime counting function</a:t>
                </a:r>
                <a:r>
                  <a:rPr lang="en-US" sz="2400" dirty="0">
                    <a:ea typeface="Cambria Math" panose="02040503050406030204" pitchFamily="18" charset="0"/>
                  </a:rPr>
                  <a:t>” is often expressed as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For example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1,000,000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=78,498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l="-1005" t="-1840" r="-696" b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Dirichlet Eta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Riemann immediately faced a problem because the standard </a:t>
                </a:r>
                <a:r>
                  <a:rPr lang="en-US" sz="2400" b="1" dirty="0"/>
                  <a:t>Zeta</a:t>
                </a:r>
                <a:r>
                  <a:rPr lang="en-US" sz="2400" dirty="0"/>
                  <a:t> function converges only for complex numbers having a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real part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Fortunately the series can be slightly modified to help it converge more easily.  This is called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eta</a:t>
                </a:r>
                <a:r>
                  <a:rPr lang="en-US" sz="2400" dirty="0"/>
                  <a:t> function: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𝜼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sign alternates between successive </a:t>
                </a:r>
                <a:r>
                  <a:rPr lang="en-US" sz="2400" i="1" dirty="0"/>
                  <a:t>terms</a:t>
                </a:r>
                <a:r>
                  <a:rPr lang="en-US" sz="2400" dirty="0"/>
                  <a:t> – all terms with an even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sz="2400" dirty="0"/>
                  <a:t> are now subtracted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simple change extends its domain 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converges for all complex numbers having a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real part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l="-1005" t="-1840" r="-1932" b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2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Dirichlet Eta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Eta function has some interesting values which you can write code to numerically compute: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2000" dirty="0"/>
                  <a:t>  which is one-half of Euler’s Basel sum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2000" dirty="0"/>
                  <a:t>  which is called the </a:t>
                </a:r>
                <a:r>
                  <a:rPr lang="en-US" sz="2000" b="1" dirty="0"/>
                  <a:t>alternating</a:t>
                </a:r>
                <a:r>
                  <a:rPr lang="en-US" sz="2000" dirty="0"/>
                  <a:t> harmonic series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 which is the Abel sum of </a:t>
                </a:r>
                <a:r>
                  <a:rPr lang="en-US" sz="2000" dirty="0" err="1"/>
                  <a:t>Grandi’s</a:t>
                </a:r>
                <a:r>
                  <a:rPr lang="en-US" sz="2000" dirty="0"/>
                  <a:t> series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1 −1+1 −1+…=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??</m:t>
                    </m:r>
                  </m:oMath>
                </a14:m>
                <a:r>
                  <a:rPr lang="en-US" sz="2000" dirty="0"/>
                  <a:t>  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(see slide #29)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Fortunately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/>
                  <a:t> helps us extend the domain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𝝃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as it converges for complex numbers having a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real part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But how?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l="-1005" t="-1840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443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768" y="365126"/>
            <a:ext cx="1819582" cy="163328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Zeta</a:t>
            </a:r>
            <a:br>
              <a:rPr lang="en-US" sz="3200" b="1" dirty="0">
                <a:solidFill>
                  <a:srgbClr val="0070C0"/>
                </a:solidFill>
                <a:latin typeface="+mn-lt"/>
              </a:rPr>
            </a:br>
            <a:r>
              <a:rPr lang="en-US" sz="3200" b="1" dirty="0">
                <a:solidFill>
                  <a:srgbClr val="0070C0"/>
                </a:solidFill>
                <a:latin typeface="+mn-lt"/>
              </a:rPr>
              <a:t> in terms of 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4798" y="554216"/>
                <a:ext cx="6103989" cy="6067809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4798" y="554216"/>
                <a:ext cx="6103989" cy="606780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3F7B4-742E-459F-BCA7-DBC9FA449F86}"/>
              </a:ext>
            </a:extLst>
          </p:cNvPr>
          <p:cNvSpPr txBox="1"/>
          <p:nvPr/>
        </p:nvSpPr>
        <p:spPr>
          <a:xfrm>
            <a:off x="5304349" y="4859595"/>
            <a:ext cx="2782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We can now calculate Zeta using Eta for all complex numbers in the </a:t>
            </a:r>
            <a:r>
              <a:rPr lang="en-US" b="1" u="sng" dirty="0">
                <a:solidFill>
                  <a:srgbClr val="FF0000"/>
                </a:solidFill>
              </a:rPr>
              <a:t>right</a:t>
            </a:r>
            <a:r>
              <a:rPr lang="en-US" b="1" dirty="0">
                <a:solidFill>
                  <a:srgbClr val="FF0000"/>
                </a:solidFill>
              </a:rPr>
              <a:t> plane </a:t>
            </a:r>
            <a:r>
              <a:rPr lang="en-US" dirty="0"/>
              <a:t>(except at s = 1 which is the divergent harmonic series)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86874614-1A93-46BA-9635-51F7565FA98F}"/>
              </a:ext>
            </a:extLst>
          </p:cNvPr>
          <p:cNvSpPr/>
          <p:nvPr/>
        </p:nvSpPr>
        <p:spPr>
          <a:xfrm>
            <a:off x="4535129" y="5416344"/>
            <a:ext cx="752167" cy="16960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44197-51CD-4A96-BE94-B2491D31B55A}"/>
              </a:ext>
            </a:extLst>
          </p:cNvPr>
          <p:cNvSpPr/>
          <p:nvPr/>
        </p:nvSpPr>
        <p:spPr>
          <a:xfrm>
            <a:off x="2145890" y="5102942"/>
            <a:ext cx="2271252" cy="81853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6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The Riemann Zeta Function</a:t>
            </a:r>
            <a:endParaRPr lang="en-US" sz="32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i="1" dirty="0"/>
                  <a:t>extended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Zeta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function</a:t>
                </a:r>
                <a:r>
                  <a:rPr lang="en-US" sz="2400" dirty="0"/>
                  <a:t> has some interesting values that appear in many branches of math &amp; physics: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0+0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 (</a:t>
                </a:r>
                <a:r>
                  <a:rPr lang="en-US" sz="2000" dirty="0" err="1"/>
                  <a:t>Grandi’s</a:t>
                </a:r>
                <a:r>
                  <a:rPr lang="en-US" sz="2000" dirty="0"/>
                  <a:t> series)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≈2.612375</m:t>
                    </m:r>
                  </m:oMath>
                </a14:m>
                <a:r>
                  <a:rPr lang="en-US" sz="2000" dirty="0"/>
                  <a:t> (appears when calculating the critical temperature for a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Bose-Einstein condensate</a:t>
                </a:r>
                <a:r>
                  <a:rPr lang="en-US" sz="2000" dirty="0"/>
                  <a:t>)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000" dirty="0"/>
                  <a:t> (Euler’s Basel sum)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1.082323</m:t>
                    </m:r>
                  </m:oMath>
                </a14:m>
                <a:r>
                  <a:rPr lang="en-US" sz="2000" dirty="0"/>
                  <a:t> (appears when integrating Planck’s law to derive the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Stefan-Boltzmann law </a:t>
                </a:r>
                <a:r>
                  <a:rPr lang="en-US" sz="2000" dirty="0"/>
                  <a:t>for black body radiation)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−1+0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2000" dirty="0"/>
                  <a:t> which “suggests” something Ramanujan independently discovered: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+…=−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                </a:t>
                </a:r>
                <a:r>
                  <a:rPr lang="en-US" sz="2000" dirty="0"/>
                  <a:t>(this series appears in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string theory</a:t>
                </a:r>
                <a:r>
                  <a:rPr lang="en-US" sz="2000" dirty="0"/>
                  <a:t>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l="-1005" t="-1840" r="-1932" b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2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39" y="3295666"/>
            <a:ext cx="257143" cy="352381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014819" y="1436225"/>
            <a:ext cx="6771411" cy="820067"/>
            <a:chOff x="668233" y="1436225"/>
            <a:chExt cx="6771411" cy="820067"/>
          </a:xfrm>
        </p:grpSpPr>
        <p:grpSp>
          <p:nvGrpSpPr>
            <p:cNvPr id="12" name="Group 11"/>
            <p:cNvGrpSpPr/>
            <p:nvPr/>
          </p:nvGrpSpPr>
          <p:grpSpPr>
            <a:xfrm>
              <a:off x="2070417" y="1479354"/>
              <a:ext cx="5369227" cy="776938"/>
              <a:chOff x="2070417" y="1479354"/>
              <a:chExt cx="5369227" cy="7769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070417" y="1479354"/>
                    <a:ext cx="53692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4+5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0417" y="1479354"/>
                    <a:ext cx="536922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795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661881" y="1886960"/>
                    <a:ext cx="102714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=9−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881" y="1886960"/>
                    <a:ext cx="102714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76" r="-595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TextBox 22"/>
            <p:cNvSpPr txBox="1"/>
            <p:nvPr/>
          </p:nvSpPr>
          <p:spPr>
            <a:xfrm>
              <a:off x="668233" y="1436225"/>
              <a:ext cx="1386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Sum: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89038" y="2706969"/>
            <a:ext cx="7487072" cy="845690"/>
            <a:chOff x="442452" y="2371240"/>
            <a:chExt cx="7487072" cy="845690"/>
          </a:xfrm>
        </p:grpSpPr>
        <p:grpSp>
          <p:nvGrpSpPr>
            <p:cNvPr id="21" name="Group 20"/>
            <p:cNvGrpSpPr/>
            <p:nvPr/>
          </p:nvGrpSpPr>
          <p:grpSpPr>
            <a:xfrm>
              <a:off x="2054582" y="2393651"/>
              <a:ext cx="5874942" cy="823279"/>
              <a:chOff x="2054582" y="2341772"/>
              <a:chExt cx="5874942" cy="8232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054582" y="2341772"/>
                    <a:ext cx="5874942" cy="4168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4−5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4582" y="2341772"/>
                    <a:ext cx="5874942" cy="41684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661881" y="2795719"/>
                    <a:ext cx="142628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=−1+7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881" y="2795719"/>
                    <a:ext cx="142628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09" r="-3846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TextBox 24"/>
            <p:cNvSpPr txBox="1"/>
            <p:nvPr/>
          </p:nvSpPr>
          <p:spPr>
            <a:xfrm>
              <a:off x="442452" y="2371240"/>
              <a:ext cx="1612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Difference: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3078" y="4003336"/>
            <a:ext cx="7131914" cy="2239756"/>
            <a:chOff x="804872" y="3306255"/>
            <a:chExt cx="7131914" cy="2239756"/>
          </a:xfrm>
        </p:grpSpPr>
        <p:grpSp>
          <p:nvGrpSpPr>
            <p:cNvPr id="30" name="Group 29"/>
            <p:cNvGrpSpPr/>
            <p:nvPr/>
          </p:nvGrpSpPr>
          <p:grpSpPr>
            <a:xfrm>
              <a:off x="1290727" y="3963303"/>
              <a:ext cx="3241942" cy="1582708"/>
              <a:chOff x="1290727" y="3963303"/>
              <a:chExt cx="3241942" cy="15827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0727" y="4202986"/>
                <a:ext cx="2314575" cy="1343025"/>
              </a:xfrm>
              <a:prstGeom prst="rect">
                <a:avLst/>
              </a:prstGeom>
            </p:spPr>
          </p:pic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flipV="1">
                <a:off x="3434119" y="3963303"/>
                <a:ext cx="1098550" cy="6985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6543877" y="4001635"/>
              <a:ext cx="844147" cy="487362"/>
              <a:chOff x="6543877" y="4001635"/>
              <a:chExt cx="844147" cy="48736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59452" y="4222330"/>
                <a:ext cx="528572" cy="26666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cxnSp>
            <p:nvCxnSpPr>
              <p:cNvPr id="11" name="Straight Arrow Connector 10"/>
              <p:cNvCxnSpPr>
                <a:cxnSpLocks/>
              </p:cNvCxnSpPr>
              <p:nvPr/>
            </p:nvCxnSpPr>
            <p:spPr>
              <a:xfrm flipH="1" flipV="1">
                <a:off x="6543877" y="4001635"/>
                <a:ext cx="263429" cy="22069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804872" y="3306255"/>
              <a:ext cx="7131914" cy="1266063"/>
              <a:chOff x="458286" y="3306255"/>
              <a:chExt cx="7131914" cy="126606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054582" y="3354288"/>
                <a:ext cx="5535618" cy="1218030"/>
                <a:chOff x="2054582" y="3354288"/>
                <a:chExt cx="5535618" cy="12180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054582" y="3354288"/>
                      <a:ext cx="55356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4+3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5−4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=20−16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+15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−12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54582" y="3354288"/>
                      <a:ext cx="5535618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t="-1667" r="-110"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262734" y="3778637"/>
                      <a:ext cx="19029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=20−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+12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2734" y="3778637"/>
                      <a:ext cx="1902957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278" r="-3514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4282604" y="4202986"/>
                      <a:ext cx="11970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=32−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2604" y="4202986"/>
                      <a:ext cx="1197059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041" r="-4592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TextBox 25"/>
              <p:cNvSpPr txBox="1"/>
              <p:nvPr/>
            </p:nvSpPr>
            <p:spPr>
              <a:xfrm>
                <a:off x="458286" y="3306255"/>
                <a:ext cx="1612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rgbClr val="7030A0"/>
                    </a:solidFill>
                  </a:rPr>
                  <a:t>Product: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713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The Riemann Hypothesis</a:t>
            </a:r>
            <a:endParaRPr lang="en-US" sz="32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79924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To find his prime counting function, Riemann needed to determine what complex numbers make the Zeta function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converge to zero</a:t>
                </a:r>
                <a:r>
                  <a:rPr lang="en-US" sz="2400" dirty="0"/>
                  <a:t>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He then discovered something unexpected - all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zeta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zeroes</a:t>
                </a:r>
                <a:r>
                  <a:rPr lang="en-US" sz="2400" dirty="0"/>
                  <a:t> seemed to have a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real part 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½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He could not offer a proof and this idea has become the famous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Riemann Hypothesis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No one has been able to prove or disprove that Zeta zeroes can only exist on that single vertical line in the complex plane (Re=1/2)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chemeClr val="tx1"/>
                    </a:solidFill>
                  </a:rPr>
                  <a:t>It is the </a:t>
                </a:r>
                <a:r>
                  <a:rPr lang="en-US" sz="2000" b="1" dirty="0"/>
                  <a:t>most important unsolved problem in Mathematics </a:t>
                </a:r>
                <a:r>
                  <a:rPr lang="en-US" sz="2000" dirty="0">
                    <a:solidFill>
                      <a:schemeClr val="tx1"/>
                    </a:solidFill>
                  </a:rPr>
                  <a:t>because it is intricately linked to the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distribution</a:t>
                </a:r>
                <a:r>
                  <a:rPr lang="en-US" sz="2000" dirty="0">
                    <a:solidFill>
                      <a:schemeClr val="tx1"/>
                    </a:solidFill>
                  </a:rPr>
                  <a:t> of prime numbers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799244"/>
              </a:xfrm>
              <a:blipFill>
                <a:blip r:embed="rId3"/>
                <a:stretch>
                  <a:fillRect l="-1005" t="-1777" r="-1314" b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9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 </a:t>
            </a:r>
            <a:r>
              <a:rPr lang="en-US" sz="3200" dirty="0">
                <a:latin typeface="+mn-lt"/>
              </a:rPr>
              <a:t>Lab 6 – Riemann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88056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Run Lab 6 to compare the Zeta and Eta functions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The Zeta(s) function is in 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red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The Eta(s) function is in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blue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The x-axis (domain) is the </a:t>
                </a:r>
                <a:r>
                  <a:rPr lang="en-US" sz="2400" i="1" dirty="0">
                    <a:ea typeface="Cambria Math" panose="02040503050406030204" pitchFamily="18" charset="0"/>
                  </a:rPr>
                  <a:t>imaginary</a:t>
                </a:r>
                <a:r>
                  <a:rPr lang="en-US" sz="2400" dirty="0">
                    <a:ea typeface="Cambria Math" panose="02040503050406030204" pitchFamily="18" charset="0"/>
                  </a:rPr>
                  <a:t> component of the complex number s where 0 &lt; s &lt; 27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The y-axis (range) is the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magnitude</a:t>
                </a:r>
                <a:r>
                  <a:rPr lang="en-US" sz="2400" dirty="0">
                    <a:ea typeface="Cambria Math" panose="02040503050406030204" pitchFamily="18" charset="0"/>
                  </a:rPr>
                  <a:t> (absolute value) of the respective series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Riemann found the first three zeta zeroes are located near</a:t>
                </a:r>
              </a:p>
              <a:p>
                <a:pPr marL="457200" lvl="1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.134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725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𝟐𝟏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022040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010858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880564"/>
              </a:xfrm>
              <a:blipFill>
                <a:blip r:embed="rId3"/>
                <a:stretch>
                  <a:fillRect l="-1005" t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6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6 – Riemann Hypothesis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A9110-2020-4D15-8E63-0E4D34F70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496" y="1416684"/>
            <a:ext cx="4828571" cy="5076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9249C8-9818-4F13-AB2E-D378B93F2715}"/>
                  </a:ext>
                </a:extLst>
              </p:cNvPr>
              <p:cNvSpPr txBox="1"/>
              <p:nvPr/>
            </p:nvSpPr>
            <p:spPr>
              <a:xfrm rot="16200000">
                <a:off x="236056" y="3969569"/>
                <a:ext cx="19826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Magnitude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9249C8-9818-4F13-AB2E-D378B93F2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6056" y="3969569"/>
                <a:ext cx="1982695" cy="400110"/>
              </a:xfrm>
              <a:prstGeom prst="rect">
                <a:avLst/>
              </a:prstGeom>
              <a:blipFill>
                <a:blip r:embed="rId4"/>
                <a:stretch>
                  <a:fillRect l="-124615" t="-35890" r="-186154" b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D1DA146-8E37-4B6B-B543-308FE87A00E1}"/>
              </a:ext>
            </a:extLst>
          </p:cNvPr>
          <p:cNvSpPr txBox="1"/>
          <p:nvPr/>
        </p:nvSpPr>
        <p:spPr>
          <a:xfrm>
            <a:off x="1889757" y="6000091"/>
            <a:ext cx="3012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Imaginary </a:t>
            </a:r>
            <a:r>
              <a:rPr lang="en-US" sz="2000" dirty="0"/>
              <a:t>component of 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F98249-0D60-45CA-9DC0-3C7B5D7B4612}"/>
              </a:ext>
            </a:extLst>
          </p:cNvPr>
          <p:cNvCxnSpPr/>
          <p:nvPr/>
        </p:nvCxnSpPr>
        <p:spPr>
          <a:xfrm>
            <a:off x="4797080" y="6217920"/>
            <a:ext cx="68931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23C374-BDB0-4D02-99F8-8657D4F4D0AF}"/>
              </a:ext>
            </a:extLst>
          </p:cNvPr>
          <p:cNvCxnSpPr>
            <a:cxnSpLocks/>
          </p:cNvCxnSpPr>
          <p:nvPr/>
        </p:nvCxnSpPr>
        <p:spPr>
          <a:xfrm flipV="1">
            <a:off x="1235610" y="2603845"/>
            <a:ext cx="0" cy="5744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9A1FA6-C212-400D-B8E2-730D0125B4FD}"/>
                  </a:ext>
                </a:extLst>
              </p:cNvPr>
              <p:cNvSpPr txBox="1"/>
              <p:nvPr/>
            </p:nvSpPr>
            <p:spPr>
              <a:xfrm>
                <a:off x="2764675" y="2772958"/>
                <a:ext cx="928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F41B1"/>
                          </a:solidFill>
                          <a:latin typeface="Cambria Math" panose="02040503050406030204" pitchFamily="18" charset="0"/>
                        </a:rPr>
                        <m:t>Zeta</m:t>
                      </m:r>
                      <m:r>
                        <a:rPr lang="en-US" b="0" i="0" smtClean="0">
                          <a:solidFill>
                            <a:srgbClr val="0F41B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rgbClr val="0F41B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ξ</m:t>
                      </m:r>
                      <m:r>
                        <a:rPr lang="en-US" b="0" i="1" smtClean="0">
                          <a:solidFill>
                            <a:srgbClr val="0F41B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F41B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0F41B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F41B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9A1FA6-C212-400D-B8E2-730D0125B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675" y="2772958"/>
                <a:ext cx="928075" cy="276999"/>
              </a:xfrm>
              <a:prstGeom prst="rect">
                <a:avLst/>
              </a:prstGeom>
              <a:blipFill>
                <a:blip r:embed="rId5"/>
                <a:stretch>
                  <a:fillRect l="-5921" t="-2222" r="-92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FE9ABC-7670-4188-A3AC-8E72834D4AFC}"/>
                  </a:ext>
                </a:extLst>
              </p:cNvPr>
              <p:cNvSpPr txBox="1"/>
              <p:nvPr/>
            </p:nvSpPr>
            <p:spPr>
              <a:xfrm>
                <a:off x="2965637" y="5441316"/>
                <a:ext cx="8610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Eta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FE9ABC-7670-4188-A3AC-8E72834D4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637" y="5441316"/>
                <a:ext cx="861069" cy="276999"/>
              </a:xfrm>
              <a:prstGeom prst="rect">
                <a:avLst/>
              </a:prstGeom>
              <a:blipFill>
                <a:blip r:embed="rId6"/>
                <a:stretch>
                  <a:fillRect l="-5634" t="-4444" r="-915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50D42A35-ECC3-4E99-B47E-58F2401ADBE3}"/>
              </a:ext>
            </a:extLst>
          </p:cNvPr>
          <p:cNvSpPr/>
          <p:nvPr/>
        </p:nvSpPr>
        <p:spPr>
          <a:xfrm>
            <a:off x="5176908" y="5824025"/>
            <a:ext cx="182880" cy="1828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D45DEEA-1610-4A7F-8A5B-4E75AF1113C6}"/>
              </a:ext>
            </a:extLst>
          </p:cNvPr>
          <p:cNvSpPr/>
          <p:nvPr/>
        </p:nvSpPr>
        <p:spPr>
          <a:xfrm>
            <a:off x="3999911" y="5824025"/>
            <a:ext cx="182880" cy="1828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B65E64-7388-4015-BEBC-BDDA95921C71}"/>
              </a:ext>
            </a:extLst>
          </p:cNvPr>
          <p:cNvSpPr/>
          <p:nvPr/>
        </p:nvSpPr>
        <p:spPr>
          <a:xfrm>
            <a:off x="5859526" y="5824025"/>
            <a:ext cx="182880" cy="1828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ED3CE0-C2BF-4C8A-BBC3-580A449A61BD}"/>
                  </a:ext>
                </a:extLst>
              </p:cNvPr>
              <p:cNvSpPr txBox="1"/>
              <p:nvPr/>
            </p:nvSpPr>
            <p:spPr>
              <a:xfrm>
                <a:off x="6921305" y="2566181"/>
                <a:ext cx="1842867" cy="1868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These are the first </a:t>
                </a:r>
                <a:r>
                  <a:rPr lang="en-US" b="1" dirty="0"/>
                  <a:t>three</a:t>
                </a:r>
                <a:r>
                  <a:rPr lang="en-US" dirty="0"/>
                  <a:t> zeroes of Riemann’s Zeta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Do all zeroes have real part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ED3CE0-C2BF-4C8A-BBC3-580A449A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305" y="2566181"/>
                <a:ext cx="1842867" cy="1868460"/>
              </a:xfrm>
              <a:prstGeom prst="rect">
                <a:avLst/>
              </a:prstGeom>
              <a:blipFill>
                <a:blip r:embed="rId7"/>
                <a:stretch>
                  <a:fillRect l="-2640" t="-1961" r="-2970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0393B9-D423-4C46-8DEE-483F50E0420A}"/>
              </a:ext>
            </a:extLst>
          </p:cNvPr>
          <p:cNvCxnSpPr>
            <a:cxnSpLocks/>
          </p:cNvCxnSpPr>
          <p:nvPr/>
        </p:nvCxnSpPr>
        <p:spPr>
          <a:xfrm flipV="1">
            <a:off x="4121834" y="3270740"/>
            <a:ext cx="2799471" cy="26366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D2B7A5-CBF6-44C9-AD69-EEEC513B1E8A}"/>
              </a:ext>
            </a:extLst>
          </p:cNvPr>
          <p:cNvCxnSpPr>
            <a:cxnSpLocks/>
          </p:cNvCxnSpPr>
          <p:nvPr/>
        </p:nvCxnSpPr>
        <p:spPr>
          <a:xfrm flipV="1">
            <a:off x="5302847" y="3270738"/>
            <a:ext cx="1618458" cy="26366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7A8331-19C3-4258-A2B0-B1E30B9F7202}"/>
              </a:ext>
            </a:extLst>
          </p:cNvPr>
          <p:cNvCxnSpPr>
            <a:cxnSpLocks/>
          </p:cNvCxnSpPr>
          <p:nvPr/>
        </p:nvCxnSpPr>
        <p:spPr>
          <a:xfrm flipV="1">
            <a:off x="5963026" y="3270739"/>
            <a:ext cx="958279" cy="26366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84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6 – Riemann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880564"/>
              </a:xfrm>
            </p:spPr>
            <p:txBody>
              <a:bodyPr>
                <a:noAutofit/>
              </a:bodyPr>
              <a:lstStyle/>
              <a:p>
                <a:pPr marL="342900" lvl="1" indent="-34290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Recall Riemann was only interested in the zeta </a:t>
                </a:r>
                <a:r>
                  <a:rPr lang="en-US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zeroes</a:t>
                </a:r>
              </a:p>
              <a:p>
                <a:pPr marL="342900" lvl="1" indent="-34290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Why is it the case that wherever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?</a:t>
                </a:r>
              </a:p>
              <a:p>
                <a:pPr marL="342900" lvl="1" indent="-34290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ea typeface="Cambria Math" panose="02040503050406030204" pitchFamily="18" charset="0"/>
                  </a:rPr>
                  <a:t>I</a:t>
                </a:r>
                <a:r>
                  <a:rPr lang="en-US" sz="2400" dirty="0">
                    <a:ea typeface="Cambria Math" panose="02040503050406030204" pitchFamily="18" charset="0"/>
                  </a:rPr>
                  <a:t>n Riemann’s narrow pursuit are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Eta</a:t>
                </a:r>
                <a:r>
                  <a:rPr lang="en-US" sz="2400" dirty="0">
                    <a:ea typeface="Cambria Math" panose="02040503050406030204" pitchFamily="18" charset="0"/>
                  </a:rPr>
                  <a:t> and 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Zeta</a:t>
                </a:r>
                <a:r>
                  <a:rPr lang="en-US" sz="2400" dirty="0">
                    <a:ea typeface="Cambria Math" panose="02040503050406030204" pitchFamily="18" charset="0"/>
                  </a:rPr>
                  <a:t> therefore equivalent (the “same”) functions?</a:t>
                </a:r>
              </a:p>
              <a:p>
                <a:pPr marL="800100" lvl="2" indent="-34290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ea typeface="Cambria Math" panose="02040503050406030204" pitchFamily="18" charset="0"/>
                  </a:rPr>
                  <a:t>If you only look (care about) at the points where two functions happen to be equal to each other, will you consider them as equal functions?</a:t>
                </a:r>
              </a:p>
              <a:p>
                <a:pPr marL="342900" lvl="1" indent="-34290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ea typeface="Cambria Math" panose="02040503050406030204" pitchFamily="18" charset="0"/>
                  </a:rPr>
                  <a:t>Think back to the Gamma function vs. Integer Factorial…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ea typeface="Cambria Math" panose="02040503050406030204" pitchFamily="18" charset="0"/>
                  </a:rPr>
                  <a:t>Does it matter how the two functions behave where you are “not” looking?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ea typeface="Cambria Math" panose="02040503050406030204" pitchFamily="18" charset="0"/>
                  </a:rPr>
                  <a:t>Who defines what makes two functions equivalent?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880564"/>
              </a:xfrm>
              <a:blipFill>
                <a:blip r:embed="rId3"/>
                <a:stretch>
                  <a:fillRect l="-1005" t="-1748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5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38053"/>
                <a:ext cx="7886700" cy="462988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Only the set of complex numbers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400" dirty="0"/>
                  <a:t> is closed under both division and radicals</a:t>
                </a:r>
              </a:p>
              <a:p>
                <a:pPr marL="457200" lvl="1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numerators in the Taylor series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/>
                  <a:t> can be complex numbers, but fortunately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each numerator has only a positive integer </a:t>
                </a:r>
                <a:r>
                  <a:rPr lang="en-US" sz="2400" b="1" u="sng" dirty="0">
                    <a:solidFill>
                      <a:srgbClr val="FF0000"/>
                    </a:solidFill>
                  </a:rPr>
                  <a:t>exponent</a:t>
                </a:r>
                <a:r>
                  <a:rPr lang="en-US" sz="2400" dirty="0"/>
                  <a:t> which we can easily expand</a:t>
                </a:r>
                <a:endParaRPr lang="en-US" sz="24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It is difficult to evaluate the power series expansion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/>
                  <a:t> for many terms in software because the factorial in the denominator grows at a hyper-exponential rate!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Euler’s Identity shows a deep relationship between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the five most important constants</a:t>
                </a:r>
                <a:r>
                  <a:rPr lang="en-US" sz="2400" dirty="0"/>
                  <a:t> in all of Mathematics!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38053"/>
                <a:ext cx="7886700" cy="4629884"/>
              </a:xfrm>
              <a:blipFill>
                <a:blip r:embed="rId2"/>
                <a:stretch>
                  <a:fillRect l="-1005" t="-1845" r="-232" b="-2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2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630936" y="1554480"/>
                <a:ext cx="7891272" cy="488289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Napier’s logarithm down converts </a:t>
                </a:r>
                <a:r>
                  <a:rPr lang="en-US" sz="2400" b="1" dirty="0"/>
                  <a:t>multiplication</a:t>
                </a:r>
                <a:r>
                  <a:rPr lang="en-US" sz="2400" dirty="0"/>
                  <a:t> into easier addition: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𝐴𝑁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De Moivre’s Formula down converts </a:t>
                </a:r>
                <a:r>
                  <a:rPr lang="en-US" sz="2400" b="1" dirty="0"/>
                  <a:t>exponentiation</a:t>
                </a:r>
                <a:r>
                  <a:rPr lang="en-US" sz="2400" dirty="0"/>
                  <a:t> into easier multiplication: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unc>
                                    <m:funcPr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Euler’s Formula is considered the most useful equation in all of mathematics!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1554480"/>
                <a:ext cx="7891272" cy="4882896"/>
              </a:xfrm>
              <a:blipFill>
                <a:blip r:embed="rId2"/>
                <a:stretch>
                  <a:fillRect l="-1082" t="-1748"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88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30936" y="1554480"/>
            <a:ext cx="7891272" cy="478231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Functional equations essentially summarize the behavior of an infinite series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They provide a shortcut to determine the converged limit without having to loop through every element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They often allow you to </a:t>
            </a:r>
            <a:r>
              <a:rPr lang="en-US" sz="2000" b="1" dirty="0">
                <a:solidFill>
                  <a:srgbClr val="0070C0"/>
                </a:solidFill>
              </a:rPr>
              <a:t>extend the domain </a:t>
            </a:r>
            <a:r>
              <a:rPr lang="en-US" sz="2000" dirty="0"/>
              <a:t>of the series to evaluate points that at first seem impossible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What is means for two algebraically different functions </a:t>
            </a:r>
            <a:r>
              <a:rPr lang="en-US" sz="2000" b="1" dirty="0">
                <a:solidFill>
                  <a:srgbClr val="FF0000"/>
                </a:solidFill>
              </a:rPr>
              <a:t>to be the same</a:t>
            </a:r>
            <a:r>
              <a:rPr lang="en-US" sz="2000" dirty="0"/>
              <a:t> is a tricky question – especially when you are only interested in certain points along the domain!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It is interesting to break the rules and </a:t>
            </a:r>
            <a:r>
              <a:rPr lang="en-US" sz="2400" b="1" dirty="0">
                <a:solidFill>
                  <a:srgbClr val="00B050"/>
                </a:solidFill>
              </a:rPr>
              <a:t>insert unexpected values</a:t>
            </a:r>
            <a:r>
              <a:rPr lang="en-US" sz="2400" dirty="0"/>
              <a:t> into existing formulas to see what happens – be a mathematical </a:t>
            </a:r>
            <a:r>
              <a:rPr lang="en-US" sz="2400" b="1" dirty="0">
                <a:solidFill>
                  <a:srgbClr val="7030A0"/>
                </a:solidFill>
              </a:rPr>
              <a:t>renegade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6855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1 – Complex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code that leverages C++ </a:t>
                </a:r>
                <a:r>
                  <a:rPr lang="en-US" sz="2400" b="1" dirty="0"/>
                  <a:t>built-in</a:t>
                </a:r>
                <a:r>
                  <a:rPr lang="en-US" sz="2400" dirty="0"/>
                  <a:t> support for complex numbers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Given two complex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, calculate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ea typeface="Cambria Math" panose="02040503050406030204" pitchFamily="18" charset="0"/>
                  </a:rPr>
                  <a:t>Addition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ea typeface="Cambria Math" panose="02040503050406030204" pitchFamily="18" charset="0"/>
                  </a:rPr>
                  <a:t>Subtraction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ea typeface="Cambria Math" panose="02040503050406030204" pitchFamily="18" charset="0"/>
                  </a:rPr>
                  <a:t>Multiplication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ea typeface="Cambria Math" panose="02040503050406030204" pitchFamily="18" charset="0"/>
                  </a:rPr>
                  <a:t>Division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Raise a complex number to an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integer</a:t>
                </a:r>
                <a:r>
                  <a:rPr lang="en-US" sz="2400" dirty="0">
                    <a:ea typeface="Cambria Math" panose="02040503050406030204" pitchFamily="18" charset="0"/>
                  </a:rPr>
                  <a:t> power: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ea typeface="Cambria Math" panose="02040503050406030204" pitchFamily="18" charset="0"/>
                  </a:rPr>
                  <a:t>The built-in C++ </a:t>
                </a:r>
                <a:r>
                  <a:rPr lang="en-US" sz="2000" b="1" dirty="0">
                    <a:ea typeface="Cambria Math" panose="02040503050406030204" pitchFamily="18" charset="0"/>
                  </a:rPr>
                  <a:t>pow() </a:t>
                </a:r>
                <a:r>
                  <a:rPr lang="en-US" sz="2000" dirty="0">
                    <a:ea typeface="Cambria Math" panose="02040503050406030204" pitchFamily="18" charset="0"/>
                  </a:rPr>
                  <a:t>function </a:t>
                </a:r>
                <a:r>
                  <a:rPr lang="en-US" sz="200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can</a:t>
                </a:r>
                <a:r>
                  <a:rPr lang="en-US" sz="2000" dirty="0">
                    <a:ea typeface="Cambria Math" panose="02040503050406030204" pitchFamily="18" charset="0"/>
                  </a:rPr>
                  <a:t> directly raise a complex number to a </a:t>
                </a:r>
                <a:r>
                  <a:rPr lang="en-US" sz="2000" u="sng" dirty="0">
                    <a:ea typeface="Cambria Math" panose="02040503050406030204" pitchFamily="18" charset="0"/>
                  </a:rPr>
                  <a:t>complex</a:t>
                </a:r>
                <a:r>
                  <a:rPr lang="en-US" sz="2000" dirty="0">
                    <a:ea typeface="Cambria Math" panose="02040503050406030204" pitchFamily="18" charset="0"/>
                  </a:rPr>
                  <a:t> power, but in Lab 1 we will only raise a complex number to an 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integer</a:t>
                </a:r>
                <a:r>
                  <a:rPr lang="en-US" sz="2000" dirty="0">
                    <a:ea typeface="Cambria Math" panose="02040503050406030204" pitchFamily="18" charset="0"/>
                  </a:rPr>
                  <a:t> power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l="-1005" t="-1840" r="-1391" b="-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5DA544-D3D4-4E3F-9BA6-5475CBC5E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37" y="1108024"/>
            <a:ext cx="3736663" cy="44479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E20524B-7323-489D-B19F-7B6160111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065" y="2921754"/>
            <a:ext cx="3161905" cy="2228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8982" y="365126"/>
            <a:ext cx="3664974" cy="148579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 </a:t>
            </a:r>
            <a:r>
              <a:rPr lang="en-US" sz="3200" dirty="0">
                <a:latin typeface="+mn-lt"/>
              </a:rPr>
              <a:t>Lab 1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 Complex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25065" y="1932601"/>
                <a:ext cx="33777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=−5.9 −7.5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=(−5.9, −7.5)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065" y="1932601"/>
                <a:ext cx="3377720" cy="276999"/>
              </a:xfrm>
              <a:prstGeom prst="rect">
                <a:avLst/>
              </a:prstGeom>
              <a:blipFill>
                <a:blip r:embed="rId5"/>
                <a:stretch>
                  <a:fillRect t="-2222" r="-90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77402" y="2376263"/>
                <a:ext cx="2346220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402" y="2376263"/>
                <a:ext cx="2346220" cy="309637"/>
              </a:xfrm>
              <a:prstGeom prst="rect">
                <a:avLst/>
              </a:prstGeom>
              <a:blipFill>
                <a:blip r:embed="rId6"/>
                <a:stretch>
                  <a:fillRect l="-1039" r="-311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73780" y="5460001"/>
                <a:ext cx="2197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=−21.44+88.5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80" y="5460001"/>
                <a:ext cx="2197845" cy="276999"/>
              </a:xfrm>
              <a:prstGeom prst="rect">
                <a:avLst/>
              </a:prstGeom>
              <a:blipFill>
                <a:blip r:embed="rId7"/>
                <a:stretch>
                  <a:fillRect l="-1108" t="-4444" r="-221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484503" y="4798550"/>
            <a:ext cx="854792" cy="19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43838" y="4805208"/>
            <a:ext cx="1935388" cy="243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2339295" y="4896975"/>
            <a:ext cx="2727161" cy="289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6835877" y="5094113"/>
            <a:ext cx="181003" cy="3256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69444" y="1656536"/>
            <a:ext cx="373856" cy="213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7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Representation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24567" y="1709507"/>
                <a:ext cx="3523021" cy="3135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𝑝𝑟𝑖𝑚𝑒𝑠</m:t>
                        </m:r>
                      </m:e>
                    </m:d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can only be one of these two forms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b="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567" y="1709507"/>
                <a:ext cx="3523021" cy="3135338"/>
              </a:xfrm>
              <a:blipFill>
                <a:blip r:embed="rId3"/>
                <a:stretch>
                  <a:fillRect l="-2249" t="-2718" r="-2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781050" y="1709507"/>
                <a:ext cx="3523021" cy="32238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Any integer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must be one of these four forms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1709507"/>
                <a:ext cx="3523021" cy="3223828"/>
              </a:xfrm>
              <a:prstGeom prst="rect">
                <a:avLst/>
              </a:prstGeom>
              <a:blipFill>
                <a:blip r:embed="rId4"/>
                <a:stretch>
                  <a:fillRect l="-2249" t="-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cxnSpLocks/>
          </p:cNvCxnSpPr>
          <p:nvPr/>
        </p:nvCxnSpPr>
        <p:spPr>
          <a:xfrm>
            <a:off x="5722374" y="3052916"/>
            <a:ext cx="17550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5722374" y="4031228"/>
            <a:ext cx="17550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499312" y="5296093"/>
                <a:ext cx="4145376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𝑝𝑟𝑖𝑚𝑒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% 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12" y="5296093"/>
                <a:ext cx="4145376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61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Unique Factorization Domains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When restricting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factorization domain </a:t>
                </a:r>
                <a:r>
                  <a:rPr lang="en-US" sz="2400" dirty="0"/>
                  <a:t>to just </a:t>
                </a:r>
                <a:r>
                  <a:rPr lang="en-US" sz="2400" b="1" dirty="0"/>
                  <a:t>positive</a:t>
                </a:r>
                <a:r>
                  <a:rPr lang="en-US" sz="2400" dirty="0"/>
                  <a:t> </a:t>
                </a:r>
                <a:r>
                  <a:rPr lang="en-US" sz="2400" b="1" dirty="0"/>
                  <a:t>integers</a:t>
                </a:r>
                <a:r>
                  <a:rPr lang="en-US" sz="2400" dirty="0"/>
                  <a:t>, certain numbers are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primes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 3, 5, 7, 11, 13, 17, 23, 29,…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Now consider positive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Gaussian integers</a:t>
                </a:r>
                <a:r>
                  <a:rPr lang="en-US" sz="2400" dirty="0"/>
                  <a:t>, which are complex numbers having both </a:t>
                </a:r>
                <a:r>
                  <a:rPr lang="en-US" sz="2400" b="1" i="1" dirty="0"/>
                  <a:t>integer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real</a:t>
                </a:r>
                <a:r>
                  <a:rPr lang="en-US" sz="2400" dirty="0"/>
                  <a:t> </a:t>
                </a:r>
                <a:r>
                  <a:rPr lang="en-US" sz="2400" u="sng" dirty="0"/>
                  <a:t>and</a:t>
                </a:r>
                <a:r>
                  <a:rPr lang="en-US" sz="2400" dirty="0"/>
                  <a:t> </a:t>
                </a:r>
                <a:r>
                  <a:rPr lang="en-US" sz="2400" b="1" i="1" dirty="0"/>
                  <a:t>integer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imaginary</a:t>
                </a:r>
                <a:r>
                  <a:rPr lang="en-US" sz="2400" dirty="0"/>
                  <a:t> components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2−7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13+5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1−2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12+202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If we </a:t>
                </a:r>
                <a:r>
                  <a:rPr lang="en-US" sz="2400" u="sng" dirty="0"/>
                  <a:t>expand</a:t>
                </a:r>
                <a:r>
                  <a:rPr lang="en-US" sz="2400" dirty="0"/>
                  <a:t> the factorization domain to include Gaussian integers, then what was </a:t>
                </a:r>
                <a:r>
                  <a:rPr lang="en-US" sz="2400" i="1" dirty="0"/>
                  <a:t>previously</a:t>
                </a:r>
                <a:r>
                  <a:rPr lang="en-US" sz="2400" dirty="0"/>
                  <a:t> a prime may </a:t>
                </a:r>
                <a:r>
                  <a:rPr lang="en-US" sz="2400" i="1" dirty="0"/>
                  <a:t>now</a:t>
                </a:r>
                <a:r>
                  <a:rPr lang="en-US" sz="2400" dirty="0"/>
                  <a:t> be a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composite</a:t>
                </a:r>
                <a:r>
                  <a:rPr lang="en-US" sz="2400" dirty="0"/>
                  <a:t> number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l="-1005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5360</TotalTime>
  <Words>3493</Words>
  <Application>Microsoft Office PowerPoint</Application>
  <PresentationFormat>On-screen Show (4:3)</PresentationFormat>
  <Paragraphs>531</Paragraphs>
  <Slides>56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Section Goals</vt:lpstr>
      <vt:lpstr>Complex Numbers</vt:lpstr>
      <vt:lpstr>Complex Numbers</vt:lpstr>
      <vt:lpstr>Complex Algebra</vt:lpstr>
      <vt:lpstr>Open Lab 1 – Complex Algebra</vt:lpstr>
      <vt:lpstr>Run Lab 1  Complex Algebra</vt:lpstr>
      <vt:lpstr>Representation Theory</vt:lpstr>
      <vt:lpstr>Unique Factorization Domains</vt:lpstr>
      <vt:lpstr>Unique Factorization Domains</vt:lpstr>
      <vt:lpstr>Open Lab 2 – Complex Factorization</vt:lpstr>
      <vt:lpstr>View Lab 2 – Complex Factorization</vt:lpstr>
      <vt:lpstr>Run Lab 2 – Complex Factorization</vt:lpstr>
      <vt:lpstr>Research Questions</vt:lpstr>
      <vt:lpstr>Research Questions</vt:lpstr>
      <vt:lpstr>Why is e so special?</vt:lpstr>
      <vt:lpstr>Why is e so special?</vt:lpstr>
      <vt:lpstr>Euler’s Identity</vt:lpstr>
      <vt:lpstr>Open Lab 3 - Euler’s Identity</vt:lpstr>
      <vt:lpstr>Run Lab 3 - Euler’s Identity</vt:lpstr>
      <vt:lpstr>Euler’s Identity</vt:lpstr>
      <vt:lpstr>PowerPoint Presentation</vt:lpstr>
      <vt:lpstr>Run Lab 4 - Euler’s Formula</vt:lpstr>
      <vt:lpstr>Check Lab 4 - Euler’s Formula</vt:lpstr>
      <vt:lpstr>PowerPoint Presentation</vt:lpstr>
      <vt:lpstr>Functional Equations</vt:lpstr>
      <vt:lpstr>Functional Equations</vt:lpstr>
      <vt:lpstr>Functional Equations</vt:lpstr>
      <vt:lpstr>Functional Equations</vt:lpstr>
      <vt:lpstr>A Functional Equation for the Factorial</vt:lpstr>
      <vt:lpstr>Euler’s Gamma Function</vt:lpstr>
      <vt:lpstr>Euler’s Gamma Function</vt:lpstr>
      <vt:lpstr>Euler’s Gamma Function</vt:lpstr>
      <vt:lpstr>Euler’s Gamma Function</vt:lpstr>
      <vt:lpstr>Euler’s Gamma Function</vt:lpstr>
      <vt:lpstr>Run Lab 5 - Euler’s Gamma Function</vt:lpstr>
      <vt:lpstr>Edit Lab 5 - Euler’s Gamma Function</vt:lpstr>
      <vt:lpstr>Run Lab 5 - Euler’s Gamma Function</vt:lpstr>
      <vt:lpstr>Run Lab 5 - Euler’s Gamma Function</vt:lpstr>
      <vt:lpstr>Check Lab 5 - Euler’s Gamma Function</vt:lpstr>
      <vt:lpstr>Run Lab 5 - Euler’s Gamma Function</vt:lpstr>
      <vt:lpstr>Check Lab 5 - Euler’s Gamma Function</vt:lpstr>
      <vt:lpstr>Euler’s Gamma Function</vt:lpstr>
      <vt:lpstr>The Riemann Zeta Function</vt:lpstr>
      <vt:lpstr>The Riemann Zeta Function</vt:lpstr>
      <vt:lpstr>The Dirichlet Eta Function</vt:lpstr>
      <vt:lpstr>The Dirichlet Eta Function</vt:lpstr>
      <vt:lpstr>Zeta  in terms of Eta</vt:lpstr>
      <vt:lpstr>The Riemann Zeta Function</vt:lpstr>
      <vt:lpstr>The Riemann Hypothesis</vt:lpstr>
      <vt:lpstr>Run Lab 6 – Riemann Hypothesis</vt:lpstr>
      <vt:lpstr>Check Lab 6 – Riemann Hypothesis</vt:lpstr>
      <vt:lpstr>Check Lab 6 – Riemann Hypothesis</vt:lpstr>
      <vt:lpstr>Now you know…</vt:lpstr>
      <vt:lpstr>Now you know…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693</cp:revision>
  <cp:lastPrinted>2015-06-01T00:45:11Z</cp:lastPrinted>
  <dcterms:created xsi:type="dcterms:W3CDTF">2014-09-21T17:58:26Z</dcterms:created>
  <dcterms:modified xsi:type="dcterms:W3CDTF">2020-05-10T06:27:07Z</dcterms:modified>
</cp:coreProperties>
</file>