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396" r:id="rId2"/>
    <p:sldId id="307" r:id="rId3"/>
    <p:sldId id="409" r:id="rId4"/>
    <p:sldId id="410" r:id="rId5"/>
    <p:sldId id="344" r:id="rId6"/>
    <p:sldId id="327" r:id="rId7"/>
    <p:sldId id="328" r:id="rId8"/>
    <p:sldId id="331" r:id="rId9"/>
    <p:sldId id="329" r:id="rId10"/>
    <p:sldId id="404" r:id="rId11"/>
    <p:sldId id="405" r:id="rId12"/>
    <p:sldId id="330" r:id="rId13"/>
    <p:sldId id="336" r:id="rId14"/>
    <p:sldId id="408" r:id="rId15"/>
    <p:sldId id="337" r:id="rId16"/>
    <p:sldId id="399" r:id="rId17"/>
    <p:sldId id="341" r:id="rId18"/>
    <p:sldId id="406" r:id="rId19"/>
    <p:sldId id="342" r:id="rId20"/>
    <p:sldId id="416" r:id="rId21"/>
    <p:sldId id="343" r:id="rId22"/>
    <p:sldId id="345" r:id="rId23"/>
    <p:sldId id="346" r:id="rId24"/>
    <p:sldId id="347" r:id="rId25"/>
    <p:sldId id="349" r:id="rId26"/>
    <p:sldId id="411" r:id="rId27"/>
    <p:sldId id="350" r:id="rId28"/>
    <p:sldId id="351" r:id="rId29"/>
    <p:sldId id="412" r:id="rId30"/>
    <p:sldId id="352" r:id="rId31"/>
    <p:sldId id="400" r:id="rId32"/>
    <p:sldId id="353" r:id="rId33"/>
    <p:sldId id="356" r:id="rId34"/>
    <p:sldId id="357" r:id="rId35"/>
    <p:sldId id="358" r:id="rId36"/>
    <p:sldId id="413" r:id="rId37"/>
    <p:sldId id="360" r:id="rId38"/>
    <p:sldId id="361" r:id="rId39"/>
    <p:sldId id="362" r:id="rId40"/>
    <p:sldId id="403" r:id="rId41"/>
    <p:sldId id="363" r:id="rId42"/>
    <p:sldId id="364" r:id="rId43"/>
    <p:sldId id="339" r:id="rId44"/>
    <p:sldId id="294" r:id="rId45"/>
    <p:sldId id="303" r:id="rId46"/>
    <p:sldId id="296" r:id="rId47"/>
    <p:sldId id="308" r:id="rId48"/>
    <p:sldId id="309" r:id="rId49"/>
    <p:sldId id="310" r:id="rId50"/>
    <p:sldId id="414" r:id="rId51"/>
    <p:sldId id="415" r:id="rId52"/>
    <p:sldId id="298" r:id="rId53"/>
    <p:sldId id="311" r:id="rId54"/>
    <p:sldId id="301" r:id="rId55"/>
    <p:sldId id="401" r:id="rId56"/>
    <p:sldId id="397" r:id="rId57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40" autoAdjust="0"/>
  </p:normalViewPr>
  <p:slideViewPr>
    <p:cSldViewPr snapToGrid="0">
      <p:cViewPr varScale="1">
        <p:scale>
          <a:sx n="130" d="100"/>
          <a:sy n="130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iersach" userId="14a9feb0-85a7-4da4-be8a-c1e22b637acc" providerId="ADAL" clId="{9F6D98E8-19DF-4695-AE35-2FFF54BA84DA}"/>
    <pc:docChg chg="modSld">
      <pc:chgData name="David Biersach" userId="14a9feb0-85a7-4da4-be8a-c1e22b637acc" providerId="ADAL" clId="{9F6D98E8-19DF-4695-AE35-2FFF54BA84DA}" dt="2018-08-05T20:06:42.145" v="143"/>
      <pc:docMkLst>
        <pc:docMk/>
      </pc:docMkLst>
      <pc:sldChg chg="modSp">
        <pc:chgData name="David Biersach" userId="14a9feb0-85a7-4da4-be8a-c1e22b637acc" providerId="ADAL" clId="{9F6D98E8-19DF-4695-AE35-2FFF54BA84DA}" dt="2018-08-05T20:05:22.829" v="141" actId="113"/>
        <pc:sldMkLst>
          <pc:docMk/>
          <pc:sldMk cId="3328297948" sldId="294"/>
        </pc:sldMkLst>
        <pc:spChg chg="mod">
          <ac:chgData name="David Biersach" userId="14a9feb0-85a7-4da4-be8a-c1e22b637acc" providerId="ADAL" clId="{9F6D98E8-19DF-4695-AE35-2FFF54BA84DA}" dt="2018-08-05T20:05:22.829" v="141" actId="113"/>
          <ac:spMkLst>
            <pc:docMk/>
            <pc:sldMk cId="3328297948" sldId="294"/>
            <ac:spMk id="3" creationId="{00000000-0000-0000-0000-000000000000}"/>
          </ac:spMkLst>
        </pc:spChg>
      </pc:sldChg>
      <pc:sldChg chg="modSp">
        <pc:chgData name="David Biersach" userId="14a9feb0-85a7-4da4-be8a-c1e22b637acc" providerId="ADAL" clId="{9F6D98E8-19DF-4695-AE35-2FFF54BA84DA}" dt="2018-08-05T19:54:22.145" v="1" actId="113"/>
        <pc:sldMkLst>
          <pc:docMk/>
          <pc:sldMk cId="3715583444" sldId="307"/>
        </pc:sldMkLst>
        <pc:spChg chg="mod">
          <ac:chgData name="David Biersach" userId="14a9feb0-85a7-4da4-be8a-c1e22b637acc" providerId="ADAL" clId="{9F6D98E8-19DF-4695-AE35-2FFF54BA84DA}" dt="2018-08-05T19:54:22.145" v="1" actId="113"/>
          <ac:spMkLst>
            <pc:docMk/>
            <pc:sldMk cId="3715583444" sldId="307"/>
            <ac:spMk id="3" creationId="{00000000-0000-0000-0000-000000000000}"/>
          </ac:spMkLst>
        </pc:spChg>
      </pc:sldChg>
      <pc:sldChg chg="modAnim">
        <pc:chgData name="David Biersach" userId="14a9feb0-85a7-4da4-be8a-c1e22b637acc" providerId="ADAL" clId="{9F6D98E8-19DF-4695-AE35-2FFF54BA84DA}" dt="2018-08-05T20:06:42.145" v="143"/>
        <pc:sldMkLst>
          <pc:docMk/>
          <pc:sldMk cId="3436762385" sldId="310"/>
        </pc:sldMkLst>
      </pc:sldChg>
      <pc:sldChg chg="modSp">
        <pc:chgData name="David Biersach" userId="14a9feb0-85a7-4da4-be8a-c1e22b637acc" providerId="ADAL" clId="{9F6D98E8-19DF-4695-AE35-2FFF54BA84DA}" dt="2018-08-05T19:56:39.349" v="6" actId="115"/>
        <pc:sldMkLst>
          <pc:docMk/>
          <pc:sldMk cId="16487709" sldId="326"/>
        </pc:sldMkLst>
        <pc:spChg chg="mod">
          <ac:chgData name="David Biersach" userId="14a9feb0-85a7-4da4-be8a-c1e22b637acc" providerId="ADAL" clId="{9F6D98E8-19DF-4695-AE35-2FFF54BA84DA}" dt="2018-08-05T19:56:39.349" v="6" actId="115"/>
          <ac:spMkLst>
            <pc:docMk/>
            <pc:sldMk cId="16487709" sldId="326"/>
            <ac:spMk id="3" creationId="{00000000-0000-0000-0000-000000000000}"/>
          </ac:spMkLst>
        </pc:spChg>
      </pc:sldChg>
      <pc:sldChg chg="modAnim">
        <pc:chgData name="David Biersach" userId="14a9feb0-85a7-4da4-be8a-c1e22b637acc" providerId="ADAL" clId="{9F6D98E8-19DF-4695-AE35-2FFF54BA84DA}" dt="2018-08-05T20:04:43.909" v="137"/>
        <pc:sldMkLst>
          <pc:docMk/>
          <pc:sldMk cId="419970002" sldId="339"/>
        </pc:sldMkLst>
      </pc:sldChg>
      <pc:sldChg chg="modSp">
        <pc:chgData name="David Biersach" userId="14a9feb0-85a7-4da4-be8a-c1e22b637acc" providerId="ADAL" clId="{9F6D98E8-19DF-4695-AE35-2FFF54BA84DA}" dt="2018-08-05T19:58:03.705" v="69" actId="20577"/>
        <pc:sldMkLst>
          <pc:docMk/>
          <pc:sldMk cId="338481745" sldId="346"/>
        </pc:sldMkLst>
        <pc:spChg chg="mod">
          <ac:chgData name="David Biersach" userId="14a9feb0-85a7-4da4-be8a-c1e22b637acc" providerId="ADAL" clId="{9F6D98E8-19DF-4695-AE35-2FFF54BA84DA}" dt="2018-08-05T19:58:03.705" v="69" actId="20577"/>
          <ac:spMkLst>
            <pc:docMk/>
            <pc:sldMk cId="338481745" sldId="346"/>
            <ac:spMk id="8" creationId="{00000000-0000-0000-0000-000000000000}"/>
          </ac:spMkLst>
        </pc:spChg>
      </pc:sldChg>
      <pc:sldChg chg="modSp">
        <pc:chgData name="David Biersach" userId="14a9feb0-85a7-4da4-be8a-c1e22b637acc" providerId="ADAL" clId="{9F6D98E8-19DF-4695-AE35-2FFF54BA84DA}" dt="2018-08-05T19:59:34.834" v="116" actId="6549"/>
        <pc:sldMkLst>
          <pc:docMk/>
          <pc:sldMk cId="1574891352" sldId="347"/>
        </pc:sldMkLst>
        <pc:spChg chg="mod">
          <ac:chgData name="David Biersach" userId="14a9feb0-85a7-4da4-be8a-c1e22b637acc" providerId="ADAL" clId="{9F6D98E8-19DF-4695-AE35-2FFF54BA84DA}" dt="2018-08-05T19:59:34.834" v="116" actId="6549"/>
          <ac:spMkLst>
            <pc:docMk/>
            <pc:sldMk cId="1574891352" sldId="34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26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1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6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4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1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8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31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33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76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49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4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7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06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60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06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1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60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5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76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8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53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2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5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69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848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21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94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95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3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68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1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0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1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8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1C-F1F6-4A27-BDFE-55915F4C1469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70A3-8115-4B21-A545-8D1392E60839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58DA-AE62-4755-8360-0BC5414BDC8D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EDFA-539A-422F-AD59-558A95CC0802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1E8C-C256-4427-A9F3-AA2CCC28683D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6BC5-9ECB-4407-9FBA-4F60BEAC5CB6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8E2-78FD-427A-9C06-260EAE2556D8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313-5388-4402-8C8D-AFC89F4FAD5D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B314-9956-4FC2-B686-28C907E76D10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BBEE-F004-4234-A9F5-DCAA5C46C9AE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E3C6-B747-4F37-99CB-9141DE88E04B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1F6F-49AD-4FB4-90CA-FB818359BBE1}" type="datetime1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0.png"/><Relationship Id="rId4" Type="http://schemas.openxmlformats.org/officeDocument/2006/relationships/image" Target="../media/image4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4.png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emf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emf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1.emf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20.png"/><Relationship Id="rId7" Type="http://schemas.openxmlformats.org/officeDocument/2006/relationships/image" Target="../media/image6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581.png"/><Relationship Id="rId4" Type="http://schemas.openxmlformats.org/officeDocument/2006/relationships/image" Target="../media/image5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emf"/><Relationship Id="rId4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23</a:t>
            </a:r>
          </a:p>
          <a:p>
            <a:pPr algn="ctr"/>
            <a:r>
              <a:rPr lang="en-US" dirty="0"/>
              <a:t>Difference Tables,</a:t>
            </a:r>
          </a:p>
          <a:p>
            <a:pPr algn="ctr"/>
            <a:r>
              <a:rPr lang="en-US" dirty="0"/>
              <a:t>Least Squares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0B48-AFF4-4E99-AA90-F4AE7531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5513DF-63C0-4EA9-9EF8-21F3D19D8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16" y="1846276"/>
            <a:ext cx="6819568" cy="3998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</a:t>
            </a:r>
            <a:r>
              <a:rPr lang="en-US" sz="3200" b="1" dirty="0">
                <a:latin typeface="+mn-lt"/>
              </a:rPr>
              <a:t>Constant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2DA9DB-96ED-40A2-81C6-B147FC19DFA2}"/>
              </a:ext>
            </a:extLst>
          </p:cNvPr>
          <p:cNvCxnSpPr/>
          <p:nvPr/>
        </p:nvCxnSpPr>
        <p:spPr>
          <a:xfrm flipH="1" flipV="1">
            <a:off x="3552092" y="4473526"/>
            <a:ext cx="675250" cy="211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F67432-AA95-4771-93FE-54C2C78ECC97}"/>
              </a:ext>
            </a:extLst>
          </p:cNvPr>
          <p:cNvCxnSpPr>
            <a:cxnSpLocks/>
          </p:cNvCxnSpPr>
          <p:nvPr/>
        </p:nvCxnSpPr>
        <p:spPr>
          <a:xfrm flipH="1">
            <a:off x="3552092" y="4684542"/>
            <a:ext cx="675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id="{86198313-4E66-4381-880F-26889FC741B0}"/>
              </a:ext>
            </a:extLst>
          </p:cNvPr>
          <p:cNvSpPr/>
          <p:nvPr/>
        </p:nvSpPr>
        <p:spPr>
          <a:xfrm>
            <a:off x="5610804" y="4123537"/>
            <a:ext cx="3260009" cy="1541207"/>
          </a:xfrm>
          <a:prstGeom prst="wedgeRoundRectCallout">
            <a:avLst>
              <a:gd name="adj1" fmla="val -82486"/>
              <a:gd name="adj2" fmla="val -1454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enter a formula cell, press </a:t>
            </a:r>
            <a:r>
              <a:rPr lang="en-US" b="1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, then use the arrow keys to select the source data cells.  Press ENTER when done with the formula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4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5513DF-63C0-4EA9-9EF8-21F3D19D8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16" y="1846276"/>
            <a:ext cx="6819568" cy="3998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</a:t>
            </a:r>
            <a:r>
              <a:rPr lang="en-US" sz="3200" b="1" dirty="0">
                <a:latin typeface="+mn-lt"/>
              </a:rPr>
              <a:t>Constant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299730" y="4535394"/>
            <a:ext cx="2316439" cy="946354"/>
          </a:xfrm>
          <a:prstGeom prst="wedgeRoundRectCallout">
            <a:avLst>
              <a:gd name="adj1" fmla="val -61859"/>
              <a:gd name="adj2" fmla="val -14157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Cell C4 is a formula using </a:t>
            </a:r>
            <a:r>
              <a:rPr lang="en-US" b="1" dirty="0">
                <a:solidFill>
                  <a:schemeClr val="tx1"/>
                </a:solidFill>
              </a:rPr>
              <a:t>relative</a:t>
            </a:r>
            <a:r>
              <a:rPr lang="en-US" dirty="0">
                <a:solidFill>
                  <a:srgbClr val="FF0000"/>
                </a:solidFill>
              </a:rPr>
              <a:t> cell addressing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9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AD871B-2242-42DB-9BE1-94AF5CD3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407" y="1750232"/>
            <a:ext cx="3662827" cy="38180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</a:t>
            </a:r>
            <a:r>
              <a:rPr lang="en-US" sz="3200" b="1" dirty="0">
                <a:latin typeface="+mn-lt"/>
              </a:rPr>
              <a:t>Constant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884606" y="2846309"/>
            <a:ext cx="2547160" cy="1329440"/>
          </a:xfrm>
          <a:prstGeom prst="wedgeRoundRectCallout">
            <a:avLst>
              <a:gd name="adj1" fmla="val -115296"/>
              <a:gd name="adj2" fmla="val 10116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check a formula cell, press </a:t>
            </a:r>
            <a:r>
              <a:rPr lang="en-US" b="1" dirty="0">
                <a:solidFill>
                  <a:schemeClr val="tx1"/>
                </a:solidFill>
              </a:rPr>
              <a:t>F2</a:t>
            </a:r>
            <a:r>
              <a:rPr lang="en-US" dirty="0">
                <a:solidFill>
                  <a:srgbClr val="FF0000"/>
                </a:solidFill>
              </a:rPr>
              <a:t> to edit the formula – color coding then identifies the cells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824CC6-B3EA-4960-AF82-224DAF27B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58" y="1274371"/>
            <a:ext cx="3771429" cy="52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</a:t>
            </a:r>
            <a:r>
              <a:rPr lang="en-US" sz="3200" b="1" dirty="0">
                <a:latin typeface="+mn-lt"/>
              </a:rPr>
              <a:t>Linear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ounded Rectangular Callout 6">
            <a:extLst>
              <a:ext uri="{FF2B5EF4-FFF2-40B4-BE49-F238E27FC236}">
                <a16:creationId xmlns:a16="http://schemas.microsoft.com/office/drawing/2014/main" id="{96319DEF-5320-4C01-82C1-AA92EC3A69D7}"/>
              </a:ext>
            </a:extLst>
          </p:cNvPr>
          <p:cNvSpPr/>
          <p:nvPr/>
        </p:nvSpPr>
        <p:spPr>
          <a:xfrm>
            <a:off x="4252600" y="4966599"/>
            <a:ext cx="2107828" cy="1234060"/>
          </a:xfrm>
          <a:prstGeom prst="wedgeRoundRectCallout">
            <a:avLst>
              <a:gd name="adj1" fmla="val -90600"/>
              <a:gd name="adj2" fmla="val 1356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a new table called </a:t>
            </a:r>
            <a:r>
              <a:rPr lang="en-US" b="1" dirty="0">
                <a:solidFill>
                  <a:schemeClr val="tx1"/>
                </a:solidFill>
              </a:rPr>
              <a:t>Linear</a:t>
            </a:r>
            <a:r>
              <a:rPr lang="en-US" dirty="0">
                <a:solidFill>
                  <a:srgbClr val="FF0000"/>
                </a:solidFill>
              </a:rPr>
              <a:t> as shown (3 columns)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783BE1-CE69-4314-A240-0F87E58A1A42}"/>
              </a:ext>
            </a:extLst>
          </p:cNvPr>
          <p:cNvSpPr/>
          <p:nvPr/>
        </p:nvSpPr>
        <p:spPr>
          <a:xfrm>
            <a:off x="2247901" y="5226844"/>
            <a:ext cx="311943" cy="10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824CC6-B3EA-4960-AF82-224DAF27B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58" y="1274371"/>
            <a:ext cx="3771429" cy="52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</a:t>
            </a:r>
            <a:r>
              <a:rPr lang="en-US" sz="3200" b="1" dirty="0">
                <a:latin typeface="+mn-lt"/>
              </a:rPr>
              <a:t>Linear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18527" y="4160408"/>
            <a:ext cx="3260009" cy="1541207"/>
          </a:xfrm>
          <a:prstGeom prst="wedgeRoundRectCallout">
            <a:avLst>
              <a:gd name="adj1" fmla="val -108952"/>
              <a:gd name="adj2" fmla="val 2325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enter a formula cell, press </a:t>
            </a:r>
            <a:r>
              <a:rPr lang="en-US" b="1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, then use the arrow keys to select the source data cells.  Press ENTER when done with the formula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5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C74004-7CE0-4B69-880B-6ECDB98E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9" y="1343505"/>
            <a:ext cx="3761905" cy="5323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</a:t>
            </a:r>
            <a:r>
              <a:rPr lang="en-US" sz="3200" b="1" dirty="0">
                <a:latin typeface="+mn-lt"/>
              </a:rPr>
              <a:t>Linear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11493" y="3694472"/>
            <a:ext cx="3525481" cy="2035278"/>
          </a:xfrm>
          <a:prstGeom prst="wedgeRoundRectCallout">
            <a:avLst>
              <a:gd name="adj1" fmla="val -100582"/>
              <a:gd name="adj2" fmla="val 7839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copy a formula to other cells, highlight the source cell, press “Control + C” to copy, then use SHIFT + arrow keys to highlight a destination </a:t>
            </a:r>
            <a:r>
              <a:rPr lang="en-US" b="1" dirty="0">
                <a:solidFill>
                  <a:schemeClr val="tx1"/>
                </a:solidFill>
              </a:rPr>
              <a:t>range</a:t>
            </a:r>
            <a:r>
              <a:rPr lang="en-US" dirty="0">
                <a:solidFill>
                  <a:srgbClr val="FF0000"/>
                </a:solidFill>
              </a:rPr>
              <a:t>, and then press ENTER to paste the formula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2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5EB8EB-7F4F-46F4-9F00-8E98C8F3D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9" y="1324457"/>
            <a:ext cx="3361905" cy="53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</a:t>
            </a:r>
            <a:r>
              <a:rPr lang="en-US" sz="3200" b="1" dirty="0">
                <a:latin typeface="+mn-lt"/>
              </a:rPr>
              <a:t>Linear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07807" y="3160920"/>
            <a:ext cx="3807543" cy="2035278"/>
          </a:xfrm>
          <a:prstGeom prst="wedgeRoundRectCallout">
            <a:avLst>
              <a:gd name="adj1" fmla="val -83522"/>
              <a:gd name="adj2" fmla="val 6172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the </a:t>
            </a:r>
            <a:r>
              <a:rPr lang="en-US" b="1" dirty="0">
                <a:solidFill>
                  <a:schemeClr val="tx1"/>
                </a:solidFill>
              </a:rPr>
              <a:t>Diff 1</a:t>
            </a:r>
            <a:r>
              <a:rPr lang="en-US" dirty="0">
                <a:solidFill>
                  <a:srgbClr val="FF0000"/>
                </a:solidFill>
              </a:rPr>
              <a:t> column using the difference between the left-adjacent cell and the cell above that one, then copy that formula down the remaining cells in the </a:t>
            </a:r>
            <a:r>
              <a:rPr lang="en-US" b="1" dirty="0">
                <a:solidFill>
                  <a:schemeClr val="tx1"/>
                </a:solidFill>
              </a:rPr>
              <a:t>Diff 1</a:t>
            </a:r>
            <a:r>
              <a:rPr lang="en-US" dirty="0">
                <a:solidFill>
                  <a:srgbClr val="FF0000"/>
                </a:solidFill>
              </a:rPr>
              <a:t> column.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5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54817E-B3AD-4B23-9B48-366FB8B05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87" y="1404016"/>
            <a:ext cx="3780952" cy="17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</a:t>
            </a:r>
            <a:r>
              <a:rPr lang="en-US" sz="3200" b="1" dirty="0">
                <a:latin typeface="+mn-lt"/>
              </a:rPr>
              <a:t>Quadratic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B6CA94-859C-4059-A929-B3AEBEDF9F1C}"/>
              </a:ext>
            </a:extLst>
          </p:cNvPr>
          <p:cNvSpPr/>
          <p:nvPr/>
        </p:nvSpPr>
        <p:spPr>
          <a:xfrm>
            <a:off x="2466975" y="1905001"/>
            <a:ext cx="463550" cy="13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6">
            <a:extLst>
              <a:ext uri="{FF2B5EF4-FFF2-40B4-BE49-F238E27FC236}">
                <a16:creationId xmlns:a16="http://schemas.microsoft.com/office/drawing/2014/main" id="{D87FF58E-1356-471E-9C8D-79971E1935DD}"/>
              </a:ext>
            </a:extLst>
          </p:cNvPr>
          <p:cNvSpPr/>
          <p:nvPr/>
        </p:nvSpPr>
        <p:spPr>
          <a:xfrm>
            <a:off x="5587329" y="2422502"/>
            <a:ext cx="2107828" cy="1234060"/>
          </a:xfrm>
          <a:prstGeom prst="wedgeRoundRectCallout">
            <a:avLst>
              <a:gd name="adj1" fmla="val -103195"/>
              <a:gd name="adj2" fmla="val -5276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a new table called </a:t>
            </a:r>
            <a:r>
              <a:rPr lang="en-US" b="1" dirty="0">
                <a:solidFill>
                  <a:schemeClr val="tx1"/>
                </a:solidFill>
              </a:rPr>
              <a:t>Quadratic</a:t>
            </a:r>
            <a:r>
              <a:rPr lang="en-US" dirty="0">
                <a:solidFill>
                  <a:srgbClr val="FF0000"/>
                </a:solidFill>
              </a:rPr>
              <a:t> as shown (4 columns)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54817E-B3AD-4B23-9B48-366FB8B05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87" y="1339328"/>
            <a:ext cx="3780952" cy="17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</a:t>
            </a:r>
            <a:r>
              <a:rPr lang="en-US" sz="3200" b="1" dirty="0">
                <a:latin typeface="+mn-lt"/>
              </a:rPr>
              <a:t>Quadratic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02510" y="1718504"/>
            <a:ext cx="2107828" cy="1234060"/>
          </a:xfrm>
          <a:prstGeom prst="wedgeRoundRectCallout">
            <a:avLst>
              <a:gd name="adj1" fmla="val -164068"/>
              <a:gd name="adj2" fmla="val -3125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the y column with the </a:t>
            </a:r>
            <a:r>
              <a:rPr lang="en-US" b="1" dirty="0">
                <a:solidFill>
                  <a:schemeClr val="tx1"/>
                </a:solidFill>
              </a:rPr>
              <a:t>exponent 2 </a:t>
            </a:r>
            <a:r>
              <a:rPr lang="en-US" dirty="0">
                <a:solidFill>
                  <a:srgbClr val="FF0000"/>
                </a:solidFill>
              </a:rPr>
              <a:t>and then copy down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7B4821-57B4-4E11-86F5-66E6660B9C8B}"/>
              </a:ext>
            </a:extLst>
          </p:cNvPr>
          <p:cNvGrpSpPr/>
          <p:nvPr/>
        </p:nvGrpSpPr>
        <p:grpSpPr>
          <a:xfrm>
            <a:off x="1260687" y="3288746"/>
            <a:ext cx="6349651" cy="1566533"/>
            <a:chOff x="1260687" y="3288746"/>
            <a:chExt cx="6349651" cy="15665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0DA3E4-DA6B-4CB9-92C7-C4C6F2A25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0687" y="3288746"/>
              <a:ext cx="3780952" cy="156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ounded Rectangular Callout 6">
              <a:extLst>
                <a:ext uri="{FF2B5EF4-FFF2-40B4-BE49-F238E27FC236}">
                  <a16:creationId xmlns:a16="http://schemas.microsoft.com/office/drawing/2014/main" id="{C2CA38D5-CF68-4DB8-A45E-4486622954D2}"/>
                </a:ext>
              </a:extLst>
            </p:cNvPr>
            <p:cNvSpPr/>
            <p:nvPr/>
          </p:nvSpPr>
          <p:spPr>
            <a:xfrm>
              <a:off x="5502510" y="3454982"/>
              <a:ext cx="2107828" cy="1234060"/>
            </a:xfrm>
            <a:prstGeom prst="wedgeRoundRectCallout">
              <a:avLst>
                <a:gd name="adj1" fmla="val -84793"/>
                <a:gd name="adj2" fmla="val -3611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Add the </a:t>
              </a:r>
              <a:r>
                <a:rPr lang="en-US" b="1" dirty="0">
                  <a:solidFill>
                    <a:schemeClr val="tx1"/>
                  </a:solidFill>
                </a:rPr>
                <a:t>Diff 1 </a:t>
              </a:r>
              <a:r>
                <a:rPr lang="en-US" dirty="0">
                  <a:solidFill>
                    <a:srgbClr val="FF0000"/>
                  </a:solidFill>
                </a:rPr>
                <a:t>&amp;</a:t>
              </a:r>
              <a:r>
                <a:rPr lang="en-US" b="1" dirty="0">
                  <a:solidFill>
                    <a:schemeClr val="tx1"/>
                  </a:solidFill>
                </a:rPr>
                <a:t> Diff 2</a:t>
              </a:r>
              <a:r>
                <a:rPr lang="en-US" dirty="0">
                  <a:solidFill>
                    <a:srgbClr val="FF0000"/>
                  </a:solidFill>
                </a:rPr>
                <a:t> columns and formulas and then copy down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7F2523B-B42B-49B0-A9C9-990F50EAB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687" y="5024039"/>
            <a:ext cx="3780952" cy="1603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ounded Rectangular Callout 6">
            <a:extLst>
              <a:ext uri="{FF2B5EF4-FFF2-40B4-BE49-F238E27FC236}">
                <a16:creationId xmlns:a16="http://schemas.microsoft.com/office/drawing/2014/main" id="{824F07EB-E418-4E54-B484-C313B88A3EC2}"/>
              </a:ext>
            </a:extLst>
          </p:cNvPr>
          <p:cNvSpPr/>
          <p:nvPr/>
        </p:nvSpPr>
        <p:spPr>
          <a:xfrm>
            <a:off x="5502510" y="5208882"/>
            <a:ext cx="2107828" cy="1234060"/>
          </a:xfrm>
          <a:prstGeom prst="wedgeRoundRectCallout">
            <a:avLst>
              <a:gd name="adj1" fmla="val -69442"/>
              <a:gd name="adj2" fmla="val -247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completed </a:t>
            </a:r>
            <a:r>
              <a:rPr lang="en-US" b="1" dirty="0">
                <a:solidFill>
                  <a:schemeClr val="tx1"/>
                </a:solidFill>
              </a:rPr>
              <a:t>quadratic</a:t>
            </a:r>
            <a:r>
              <a:rPr lang="en-US" dirty="0">
                <a:solidFill>
                  <a:srgbClr val="FF0000"/>
                </a:solidFill>
              </a:rPr>
              <a:t> difference table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AA3AA-4854-4A8A-A97E-0AFBA5E1381F}"/>
              </a:ext>
            </a:extLst>
          </p:cNvPr>
          <p:cNvSpPr/>
          <p:nvPr/>
        </p:nvSpPr>
        <p:spPr>
          <a:xfrm>
            <a:off x="3362178" y="5380892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C3C57F-1B7A-415E-ABBE-500F0080C7FF}"/>
              </a:ext>
            </a:extLst>
          </p:cNvPr>
          <p:cNvSpPr/>
          <p:nvPr/>
        </p:nvSpPr>
        <p:spPr>
          <a:xfrm>
            <a:off x="4154658" y="5380891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FC4063-AF6A-45A7-A051-4235A654E4C5}"/>
              </a:ext>
            </a:extLst>
          </p:cNvPr>
          <p:cNvSpPr/>
          <p:nvPr/>
        </p:nvSpPr>
        <p:spPr>
          <a:xfrm>
            <a:off x="4154658" y="5549650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C5DC4F-2AA7-4B21-9E27-4C2B64223740}"/>
              </a:ext>
            </a:extLst>
          </p:cNvPr>
          <p:cNvCxnSpPr/>
          <p:nvPr/>
        </p:nvCxnSpPr>
        <p:spPr>
          <a:xfrm flipH="1" flipV="1">
            <a:off x="3284806" y="5437161"/>
            <a:ext cx="555674" cy="168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C3504D-0D9D-4EFE-99BF-AAA40F581CCD}"/>
              </a:ext>
            </a:extLst>
          </p:cNvPr>
          <p:cNvCxnSpPr>
            <a:cxnSpLocks/>
          </p:cNvCxnSpPr>
          <p:nvPr/>
        </p:nvCxnSpPr>
        <p:spPr>
          <a:xfrm flipH="1">
            <a:off x="3284806" y="5605920"/>
            <a:ext cx="555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ACC568-4F15-4C81-BA5A-466B1AB10E58}"/>
              </a:ext>
            </a:extLst>
          </p:cNvPr>
          <p:cNvCxnSpPr>
            <a:cxnSpLocks/>
          </p:cNvCxnSpPr>
          <p:nvPr/>
        </p:nvCxnSpPr>
        <p:spPr>
          <a:xfrm flipH="1" flipV="1">
            <a:off x="4077644" y="5619881"/>
            <a:ext cx="703026" cy="16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E8E5E1-2F4D-4E74-8112-2854CB3931D4}"/>
              </a:ext>
            </a:extLst>
          </p:cNvPr>
          <p:cNvCxnSpPr>
            <a:cxnSpLocks/>
          </p:cNvCxnSpPr>
          <p:nvPr/>
        </p:nvCxnSpPr>
        <p:spPr>
          <a:xfrm flipH="1">
            <a:off x="4077644" y="5788639"/>
            <a:ext cx="7030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5BA931-1C89-453F-96BD-93F4EC829D3D}"/>
              </a:ext>
            </a:extLst>
          </p:cNvPr>
          <p:cNvCxnSpPr/>
          <p:nvPr/>
        </p:nvCxnSpPr>
        <p:spPr>
          <a:xfrm flipH="1" flipV="1">
            <a:off x="3415950" y="5626806"/>
            <a:ext cx="555674" cy="168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436594-C831-4964-AD43-DE8C75EDAE5B}"/>
              </a:ext>
            </a:extLst>
          </p:cNvPr>
          <p:cNvCxnSpPr>
            <a:cxnSpLocks/>
          </p:cNvCxnSpPr>
          <p:nvPr/>
        </p:nvCxnSpPr>
        <p:spPr>
          <a:xfrm flipH="1">
            <a:off x="3415950" y="5795565"/>
            <a:ext cx="555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0095B8-2F58-4948-B9B8-99BFA4985E20}"/>
              </a:ext>
            </a:extLst>
          </p:cNvPr>
          <p:cNvCxnSpPr>
            <a:cxnSpLocks/>
          </p:cNvCxnSpPr>
          <p:nvPr/>
        </p:nvCxnSpPr>
        <p:spPr>
          <a:xfrm flipH="1" flipV="1">
            <a:off x="4194414" y="5781336"/>
            <a:ext cx="548722" cy="176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178DDA-DB08-4265-9AB4-A53813C5BA37}"/>
              </a:ext>
            </a:extLst>
          </p:cNvPr>
          <p:cNvCxnSpPr>
            <a:cxnSpLocks/>
          </p:cNvCxnSpPr>
          <p:nvPr/>
        </p:nvCxnSpPr>
        <p:spPr>
          <a:xfrm flipH="1">
            <a:off x="4194414" y="5950094"/>
            <a:ext cx="5487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501CF-44D4-4791-BC98-FF613742C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18" y="2175317"/>
            <a:ext cx="5760053" cy="3578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</a:t>
            </a:r>
            <a:r>
              <a:rPr lang="en-US" sz="3200" b="1" dirty="0">
                <a:latin typeface="+mn-lt"/>
              </a:rPr>
              <a:t>Cubic</a:t>
            </a:r>
            <a:r>
              <a:rPr lang="en-US" sz="3200" dirty="0">
                <a:latin typeface="+mn-lt"/>
              </a:rPr>
              <a:t> and </a:t>
            </a:r>
            <a:r>
              <a:rPr lang="en-US" sz="3200" b="1" dirty="0">
                <a:latin typeface="+mn-lt"/>
              </a:rPr>
              <a:t>Quartic</a:t>
            </a:r>
            <a:r>
              <a:rPr lang="en-US" sz="3200" dirty="0">
                <a:latin typeface="+mn-lt"/>
              </a:rPr>
              <a:t>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457950" y="2929130"/>
            <a:ext cx="2107828" cy="1234060"/>
          </a:xfrm>
          <a:prstGeom prst="wedgeRoundRectCallout">
            <a:avLst>
              <a:gd name="adj1" fmla="val -86019"/>
              <a:gd name="adj2" fmla="val 3907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the </a:t>
            </a:r>
            <a:r>
              <a:rPr lang="en-US" b="1" dirty="0">
                <a:solidFill>
                  <a:schemeClr val="tx1"/>
                </a:solidFill>
              </a:rPr>
              <a:t>Cubic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Quartic</a:t>
            </a:r>
            <a:r>
              <a:rPr lang="en-US" dirty="0">
                <a:solidFill>
                  <a:srgbClr val="FF0000"/>
                </a:solidFill>
              </a:rPr>
              <a:t> Difference Tables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3AE6C5-F833-482B-BFAE-E462D0FC4771}"/>
              </a:ext>
            </a:extLst>
          </p:cNvPr>
          <p:cNvCxnSpPr/>
          <p:nvPr/>
        </p:nvCxnSpPr>
        <p:spPr>
          <a:xfrm>
            <a:off x="2623625" y="2293034"/>
            <a:ext cx="267286" cy="18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55A5F9-BEEE-43B3-9B06-B68804FC2516}"/>
              </a:ext>
            </a:extLst>
          </p:cNvPr>
          <p:cNvCxnSpPr/>
          <p:nvPr/>
        </p:nvCxnSpPr>
        <p:spPr>
          <a:xfrm>
            <a:off x="2623625" y="4199207"/>
            <a:ext cx="267286" cy="18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AB6EA2-B71B-4DB4-BC9D-E7AE843BAE83}"/>
              </a:ext>
            </a:extLst>
          </p:cNvPr>
          <p:cNvGrpSpPr/>
          <p:nvPr/>
        </p:nvGrpSpPr>
        <p:grpSpPr>
          <a:xfrm>
            <a:off x="3175532" y="2557975"/>
            <a:ext cx="2244298" cy="460663"/>
            <a:chOff x="3175532" y="2557975"/>
            <a:chExt cx="2244298" cy="4606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920D47-3FEE-438C-A0A6-1F0CE7F652C5}"/>
                </a:ext>
              </a:extLst>
            </p:cNvPr>
            <p:cNvSpPr/>
            <p:nvPr/>
          </p:nvSpPr>
          <p:spPr>
            <a:xfrm>
              <a:off x="3175532" y="2560320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1C1260-65B3-4E3B-8AE4-7E1ECB7264CB}"/>
                </a:ext>
              </a:extLst>
            </p:cNvPr>
            <p:cNvSpPr/>
            <p:nvPr/>
          </p:nvSpPr>
          <p:spPr>
            <a:xfrm>
              <a:off x="3981158" y="2557975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2DE4DB-2F73-41ED-9375-4FC915072006}"/>
                </a:ext>
              </a:extLst>
            </p:cNvPr>
            <p:cNvSpPr/>
            <p:nvPr/>
          </p:nvSpPr>
          <p:spPr>
            <a:xfrm>
              <a:off x="3981158" y="2724442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731544-5ED4-4176-BA37-B32CA1210A62}"/>
                </a:ext>
              </a:extLst>
            </p:cNvPr>
            <p:cNvSpPr/>
            <p:nvPr/>
          </p:nvSpPr>
          <p:spPr>
            <a:xfrm>
              <a:off x="4793818" y="2561541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905E21-D2D7-4654-BFC7-E03E8E4B83A8}"/>
                </a:ext>
              </a:extLst>
            </p:cNvPr>
            <p:cNvSpPr/>
            <p:nvPr/>
          </p:nvSpPr>
          <p:spPr>
            <a:xfrm>
              <a:off x="4793818" y="2733819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113EC0-4A24-4208-9078-FF826816D83D}"/>
                </a:ext>
              </a:extLst>
            </p:cNvPr>
            <p:cNvSpPr/>
            <p:nvPr/>
          </p:nvSpPr>
          <p:spPr>
            <a:xfrm>
              <a:off x="4793818" y="2906097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7AFCC1-835E-46AC-8E2C-C250CC2C1D12}"/>
              </a:ext>
            </a:extLst>
          </p:cNvPr>
          <p:cNvGrpSpPr/>
          <p:nvPr/>
        </p:nvGrpSpPr>
        <p:grpSpPr>
          <a:xfrm>
            <a:off x="3172015" y="4468837"/>
            <a:ext cx="3102931" cy="626105"/>
            <a:chOff x="3172015" y="4468837"/>
            <a:chExt cx="3102931" cy="62610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3BFD5-3E5E-4722-BB1B-3CCB96A4013F}"/>
                </a:ext>
              </a:extLst>
            </p:cNvPr>
            <p:cNvSpPr/>
            <p:nvPr/>
          </p:nvSpPr>
          <p:spPr>
            <a:xfrm>
              <a:off x="3172015" y="4471182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AE427E-E3CC-4187-A871-230770783734}"/>
                </a:ext>
              </a:extLst>
            </p:cNvPr>
            <p:cNvSpPr/>
            <p:nvPr/>
          </p:nvSpPr>
          <p:spPr>
            <a:xfrm>
              <a:off x="3977641" y="4468837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F307D1-2345-4955-BED8-170DEA8376B5}"/>
                </a:ext>
              </a:extLst>
            </p:cNvPr>
            <p:cNvSpPr/>
            <p:nvPr/>
          </p:nvSpPr>
          <p:spPr>
            <a:xfrm>
              <a:off x="3977641" y="4635304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61D8D1-B6C6-4DAB-9C7E-22F3F7118B62}"/>
                </a:ext>
              </a:extLst>
            </p:cNvPr>
            <p:cNvSpPr/>
            <p:nvPr/>
          </p:nvSpPr>
          <p:spPr>
            <a:xfrm>
              <a:off x="4790301" y="4472403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78DC2F-2695-4A5D-B06A-28A2C8287642}"/>
                </a:ext>
              </a:extLst>
            </p:cNvPr>
            <p:cNvSpPr/>
            <p:nvPr/>
          </p:nvSpPr>
          <p:spPr>
            <a:xfrm>
              <a:off x="4790301" y="4644681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711DCA-2B91-4A6D-9DB1-AB3C9EC7149F}"/>
                </a:ext>
              </a:extLst>
            </p:cNvPr>
            <p:cNvSpPr/>
            <p:nvPr/>
          </p:nvSpPr>
          <p:spPr>
            <a:xfrm>
              <a:off x="4790301" y="4816959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310E4B1-C254-4DDB-88F2-202CD19BD815}"/>
                </a:ext>
              </a:extLst>
            </p:cNvPr>
            <p:cNvSpPr/>
            <p:nvPr/>
          </p:nvSpPr>
          <p:spPr>
            <a:xfrm>
              <a:off x="5648934" y="4472403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BB497-C00C-40F9-B033-0EB337412680}"/>
                </a:ext>
              </a:extLst>
            </p:cNvPr>
            <p:cNvSpPr/>
            <p:nvPr/>
          </p:nvSpPr>
          <p:spPr>
            <a:xfrm>
              <a:off x="5648934" y="4644681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F4D6374-F8CE-49F6-A03D-269ACFAA86CC}"/>
                </a:ext>
              </a:extLst>
            </p:cNvPr>
            <p:cNvSpPr/>
            <p:nvPr/>
          </p:nvSpPr>
          <p:spPr>
            <a:xfrm>
              <a:off x="5648934" y="4816959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EB0612-ABD5-4731-9703-931F4051CCA5}"/>
                </a:ext>
              </a:extLst>
            </p:cNvPr>
            <p:cNvSpPr/>
            <p:nvPr/>
          </p:nvSpPr>
          <p:spPr>
            <a:xfrm>
              <a:off x="5648934" y="4982401"/>
              <a:ext cx="626012" cy="112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49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Determine the underlying </a:t>
            </a:r>
            <a:r>
              <a:rPr lang="en-US" sz="2400" b="1" dirty="0">
                <a:solidFill>
                  <a:srgbClr val="00B050"/>
                </a:solidFill>
              </a:rPr>
              <a:t>generator</a:t>
            </a:r>
            <a:r>
              <a:rPr lang="en-US" sz="2400" dirty="0"/>
              <a:t> for a sequence of integers (the </a:t>
            </a:r>
            <a:r>
              <a:rPr lang="en-US" sz="2400" b="1" i="1" dirty="0">
                <a:solidFill>
                  <a:srgbClr val="FF0000"/>
                </a:solidFill>
              </a:rPr>
              <a:t>functional equation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Fit a </a:t>
            </a:r>
            <a:r>
              <a:rPr lang="en-US" sz="2000" b="1" dirty="0">
                <a:solidFill>
                  <a:srgbClr val="0070C0"/>
                </a:solidFill>
              </a:rPr>
              <a:t>quadratic</a:t>
            </a:r>
            <a:r>
              <a:rPr lang="en-US" sz="2000" dirty="0"/>
              <a:t> curve to a set of observations to </a:t>
            </a:r>
            <a:r>
              <a:rPr lang="en-US" sz="2000" b="1" dirty="0"/>
              <a:t>interpolate</a:t>
            </a:r>
            <a:r>
              <a:rPr lang="en-US" sz="2000" dirty="0"/>
              <a:t> the resulting values that lie </a:t>
            </a:r>
            <a:r>
              <a:rPr lang="en-US" sz="2000" i="1" dirty="0"/>
              <a:t>between</a:t>
            </a:r>
            <a:r>
              <a:rPr lang="en-US" sz="2000" dirty="0"/>
              <a:t> those observations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Understand how to create </a:t>
            </a:r>
            <a:r>
              <a:rPr lang="en-US" sz="2000" b="1" dirty="0"/>
              <a:t>difference tables </a:t>
            </a:r>
            <a:r>
              <a:rPr lang="en-US" sz="2000" dirty="0"/>
              <a:t>in the open source (and free) LibreOffice </a:t>
            </a:r>
            <a:r>
              <a:rPr lang="en-US" sz="2000" b="1" dirty="0" err="1">
                <a:solidFill>
                  <a:srgbClr val="00B050"/>
                </a:solidFill>
              </a:rPr>
              <a:t>Calc</a:t>
            </a:r>
            <a:r>
              <a:rPr lang="en-US" sz="2000" dirty="0"/>
              <a:t> spreadsheet program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Appreciate </a:t>
            </a:r>
            <a:r>
              <a:rPr lang="en-US" sz="2000" b="1" dirty="0">
                <a:solidFill>
                  <a:srgbClr val="FF0000"/>
                </a:solidFill>
              </a:rPr>
              <a:t>% relative error </a:t>
            </a:r>
            <a:r>
              <a:rPr lang="en-US" sz="2000" dirty="0"/>
              <a:t>as a measure of the </a:t>
            </a:r>
            <a:r>
              <a:rPr lang="en-US" sz="2000" b="1" dirty="0">
                <a:solidFill>
                  <a:srgbClr val="7030A0"/>
                </a:solidFill>
              </a:rPr>
              <a:t>goodness of fit</a:t>
            </a:r>
            <a:r>
              <a:rPr lang="en-US" sz="2000" dirty="0"/>
              <a:t> between a model and the experimental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Fit a curve using the </a:t>
            </a:r>
            <a:r>
              <a:rPr lang="en-US" sz="2400" b="1" dirty="0"/>
              <a:t>Method of Least Squares</a:t>
            </a: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Derive the least squares equations using </a:t>
            </a:r>
            <a:r>
              <a:rPr lang="en-US" sz="2000" b="1" dirty="0">
                <a:solidFill>
                  <a:srgbClr val="0070C0"/>
                </a:solidFill>
              </a:rPr>
              <a:t>partial derivatives </a:t>
            </a:r>
            <a:r>
              <a:rPr lang="en-US" sz="2000" dirty="0"/>
              <a:t>to calculate the coefficients of a quadratic model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Difference Tables – 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difference table calculates the delta between </a:t>
            </a:r>
            <a:r>
              <a:rPr lang="en-US" sz="2400" b="1" dirty="0">
                <a:solidFill>
                  <a:srgbClr val="00B050"/>
                </a:solidFill>
              </a:rPr>
              <a:t>successive</a:t>
            </a:r>
            <a:r>
              <a:rPr lang="en-US" sz="2400" dirty="0"/>
              <a:t> values (in the </a:t>
            </a:r>
            <a:r>
              <a:rPr lang="en-US" sz="2400" b="1" dirty="0"/>
              <a:t>range</a:t>
            </a:r>
            <a:r>
              <a:rPr lang="en-US" sz="2400" dirty="0"/>
              <a:t>) of a given function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 every higher power of the </a:t>
            </a:r>
            <a:r>
              <a:rPr lang="en-US" sz="2400" i="1" dirty="0"/>
              <a:t>independent</a:t>
            </a:r>
            <a:r>
              <a:rPr lang="en-US" sz="2400" dirty="0"/>
              <a:t> variable (in the </a:t>
            </a:r>
            <a:r>
              <a:rPr lang="en-US" sz="2400" b="1" dirty="0"/>
              <a:t>domain</a:t>
            </a:r>
            <a:r>
              <a:rPr lang="en-US" sz="2400" dirty="0"/>
              <a:t>) we add </a:t>
            </a:r>
            <a:r>
              <a:rPr lang="en-US" sz="2400" b="1" u="sng" dirty="0">
                <a:solidFill>
                  <a:srgbClr val="00B050"/>
                </a:solidFill>
              </a:rPr>
              <a:t>another</a:t>
            </a:r>
            <a:r>
              <a:rPr lang="en-US" sz="2400" dirty="0"/>
              <a:t> difference column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Difference column #2 is the gap between successive values of difference column #1,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keep adding difference columns until the value in the </a:t>
            </a:r>
            <a:r>
              <a:rPr lang="en-US" sz="2400" b="1" dirty="0"/>
              <a:t>rightmost</a:t>
            </a:r>
            <a:r>
              <a:rPr lang="en-US" sz="2400" dirty="0"/>
              <a:t> column is the same for every row – this is called achieving a </a:t>
            </a:r>
            <a:r>
              <a:rPr lang="en-US" sz="2400" b="1" dirty="0">
                <a:solidFill>
                  <a:srgbClr val="FF0000"/>
                </a:solidFill>
              </a:rPr>
              <a:t>steady state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cubic</a:t>
            </a:r>
            <a:r>
              <a:rPr lang="en-US" sz="2400" dirty="0"/>
              <a:t> table needed </a:t>
            </a:r>
            <a:r>
              <a:rPr lang="en-US" sz="2400" b="1" dirty="0">
                <a:solidFill>
                  <a:srgbClr val="0070C0"/>
                </a:solidFill>
              </a:rPr>
              <a:t>3</a:t>
            </a:r>
            <a:r>
              <a:rPr lang="en-US" sz="2400" dirty="0"/>
              <a:t> difference columns – the </a:t>
            </a:r>
            <a:r>
              <a:rPr lang="en-US" sz="2400" b="1" dirty="0">
                <a:solidFill>
                  <a:srgbClr val="7030A0"/>
                </a:solidFill>
              </a:rPr>
              <a:t>quartic</a:t>
            </a:r>
            <a:r>
              <a:rPr lang="en-US" sz="2400" dirty="0"/>
              <a:t> table needed </a:t>
            </a:r>
            <a:r>
              <a:rPr lang="en-US" sz="2400" b="1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 difference columns to achieve </a:t>
            </a:r>
            <a:r>
              <a:rPr lang="en-US" sz="2400" b="1" dirty="0"/>
              <a:t>steady state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3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D3142-44F9-4237-80D8-BA55B5E90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98" y="2343567"/>
            <a:ext cx="5730162" cy="355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Difference Tables – The Big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241928" y="3714024"/>
            <a:ext cx="2489443" cy="1234060"/>
          </a:xfrm>
          <a:prstGeom prst="wedgeRoundRectCallout">
            <a:avLst>
              <a:gd name="adj1" fmla="val -56101"/>
              <a:gd name="adj2" fmla="val 8627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Keep adding difference columns until the </a:t>
            </a:r>
            <a:r>
              <a:rPr lang="en-US" b="1" dirty="0">
                <a:solidFill>
                  <a:schemeClr val="tx1"/>
                </a:solidFill>
              </a:rPr>
              <a:t>rightmost</a:t>
            </a:r>
            <a:r>
              <a:rPr lang="en-US" dirty="0">
                <a:solidFill>
                  <a:srgbClr val="FF0000"/>
                </a:solidFill>
              </a:rPr>
              <a:t> column reaches a </a:t>
            </a:r>
            <a:r>
              <a:rPr lang="en-US" b="1" dirty="0">
                <a:solidFill>
                  <a:schemeClr val="tx1"/>
                </a:solidFill>
              </a:rPr>
              <a:t>steady</a:t>
            </a:r>
            <a:r>
              <a:rPr lang="en-US" dirty="0">
                <a:solidFill>
                  <a:srgbClr val="FF0000"/>
                </a:solidFill>
              </a:rPr>
              <a:t> 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35BB3-51F2-4BDF-82F6-A64519282BF5}"/>
              </a:ext>
            </a:extLst>
          </p:cNvPr>
          <p:cNvSpPr/>
          <p:nvPr/>
        </p:nvSpPr>
        <p:spPr>
          <a:xfrm>
            <a:off x="5819774" y="5272548"/>
            <a:ext cx="195263" cy="530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91F5A-6D00-46D1-A2FD-3AE366854DE0}"/>
              </a:ext>
            </a:extLst>
          </p:cNvPr>
          <p:cNvSpPr/>
          <p:nvPr/>
        </p:nvSpPr>
        <p:spPr>
          <a:xfrm>
            <a:off x="3627649" y="4798674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86CE7E-ED17-4EF4-826D-33C816796C7B}"/>
              </a:ext>
            </a:extLst>
          </p:cNvPr>
          <p:cNvSpPr/>
          <p:nvPr/>
        </p:nvSpPr>
        <p:spPr>
          <a:xfrm>
            <a:off x="4420129" y="4798673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269EE3-5A18-49B7-A835-CB6985370A3A}"/>
              </a:ext>
            </a:extLst>
          </p:cNvPr>
          <p:cNvSpPr/>
          <p:nvPr/>
        </p:nvSpPr>
        <p:spPr>
          <a:xfrm>
            <a:off x="4420129" y="4967432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22AA02-290C-4D9D-81AC-71FF5D6B13ED}"/>
              </a:ext>
            </a:extLst>
          </p:cNvPr>
          <p:cNvCxnSpPr/>
          <p:nvPr/>
        </p:nvCxnSpPr>
        <p:spPr>
          <a:xfrm flipH="1" flipV="1">
            <a:off x="3550277" y="4854943"/>
            <a:ext cx="555674" cy="168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024220-C259-44AB-9754-03709D08CFF4}"/>
              </a:ext>
            </a:extLst>
          </p:cNvPr>
          <p:cNvCxnSpPr>
            <a:cxnSpLocks/>
          </p:cNvCxnSpPr>
          <p:nvPr/>
        </p:nvCxnSpPr>
        <p:spPr>
          <a:xfrm flipH="1">
            <a:off x="3550277" y="5023702"/>
            <a:ext cx="555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154352-8622-4F5C-AA10-E18800F87A51}"/>
              </a:ext>
            </a:extLst>
          </p:cNvPr>
          <p:cNvCxnSpPr>
            <a:cxnSpLocks/>
          </p:cNvCxnSpPr>
          <p:nvPr/>
        </p:nvCxnSpPr>
        <p:spPr>
          <a:xfrm flipH="1" flipV="1">
            <a:off x="4343115" y="5037663"/>
            <a:ext cx="667035" cy="16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FC0F8D-9968-4116-AF3C-BC70DDAC6DCD}"/>
              </a:ext>
            </a:extLst>
          </p:cNvPr>
          <p:cNvCxnSpPr>
            <a:cxnSpLocks/>
          </p:cNvCxnSpPr>
          <p:nvPr/>
        </p:nvCxnSpPr>
        <p:spPr>
          <a:xfrm flipH="1">
            <a:off x="4343115" y="5206421"/>
            <a:ext cx="667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8FF758-7876-4335-9124-F11B9DB1AA30}"/>
              </a:ext>
            </a:extLst>
          </p:cNvPr>
          <p:cNvCxnSpPr/>
          <p:nvPr/>
        </p:nvCxnSpPr>
        <p:spPr>
          <a:xfrm flipH="1" flipV="1">
            <a:off x="3538546" y="5044588"/>
            <a:ext cx="555674" cy="168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EF0C11-95A3-4BF6-9207-B930E6BAD17D}"/>
              </a:ext>
            </a:extLst>
          </p:cNvPr>
          <p:cNvCxnSpPr>
            <a:cxnSpLocks/>
          </p:cNvCxnSpPr>
          <p:nvPr/>
        </p:nvCxnSpPr>
        <p:spPr>
          <a:xfrm flipH="1">
            <a:off x="3538546" y="5213347"/>
            <a:ext cx="555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D1527-E344-4037-9551-FB9ABF1DF49E}"/>
              </a:ext>
            </a:extLst>
          </p:cNvPr>
          <p:cNvSpPr/>
          <p:nvPr/>
        </p:nvSpPr>
        <p:spPr>
          <a:xfrm>
            <a:off x="5300115" y="4798673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1A7D0B-0F90-40BB-ACC6-F4830296D12E}"/>
              </a:ext>
            </a:extLst>
          </p:cNvPr>
          <p:cNvSpPr/>
          <p:nvPr/>
        </p:nvSpPr>
        <p:spPr>
          <a:xfrm>
            <a:off x="5300115" y="4970951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4CE631-B7E6-4F35-A8E8-A2859B7C1DE3}"/>
              </a:ext>
            </a:extLst>
          </p:cNvPr>
          <p:cNvSpPr/>
          <p:nvPr/>
        </p:nvSpPr>
        <p:spPr>
          <a:xfrm>
            <a:off x="5300115" y="5143229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75FC30-E888-44C6-94D9-7A9223CA6FB5}"/>
              </a:ext>
            </a:extLst>
          </p:cNvPr>
          <p:cNvCxnSpPr>
            <a:cxnSpLocks/>
          </p:cNvCxnSpPr>
          <p:nvPr/>
        </p:nvCxnSpPr>
        <p:spPr>
          <a:xfrm flipH="1" flipV="1">
            <a:off x="5138704" y="5198651"/>
            <a:ext cx="703026" cy="16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649248-CCC1-4AA4-A7E6-CCE55D378696}"/>
              </a:ext>
            </a:extLst>
          </p:cNvPr>
          <p:cNvCxnSpPr>
            <a:cxnSpLocks/>
          </p:cNvCxnSpPr>
          <p:nvPr/>
        </p:nvCxnSpPr>
        <p:spPr>
          <a:xfrm flipH="1">
            <a:off x="5138704" y="5367409"/>
            <a:ext cx="7030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EE5B26-ADE7-475F-85DB-A177F23077AE}"/>
              </a:ext>
            </a:extLst>
          </p:cNvPr>
          <p:cNvCxnSpPr>
            <a:cxnSpLocks/>
          </p:cNvCxnSpPr>
          <p:nvPr/>
        </p:nvCxnSpPr>
        <p:spPr>
          <a:xfrm flipH="1" flipV="1">
            <a:off x="4334310" y="5215006"/>
            <a:ext cx="667035" cy="16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EF37C-5DC0-4122-AD95-86A983806CE6}"/>
              </a:ext>
            </a:extLst>
          </p:cNvPr>
          <p:cNvCxnSpPr>
            <a:cxnSpLocks/>
          </p:cNvCxnSpPr>
          <p:nvPr/>
        </p:nvCxnSpPr>
        <p:spPr>
          <a:xfrm flipH="1">
            <a:off x="4334310" y="5383764"/>
            <a:ext cx="667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26" grpId="0" animBg="1"/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Difference Tables – What They Reveal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060" y="2046210"/>
            <a:ext cx="5127881" cy="28281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3D0FB7-3EDE-48C3-9E7D-0659EE6AC9EA}"/>
                  </a:ext>
                </a:extLst>
              </p:cNvPr>
              <p:cNvSpPr txBox="1"/>
              <p:nvPr/>
            </p:nvSpPr>
            <p:spPr>
              <a:xfrm>
                <a:off x="2349017" y="5129403"/>
                <a:ext cx="44459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/>
                  <a:t>Expected</a:t>
                </a:r>
                <a:r>
                  <a:rPr lang="en-US" sz="2000" dirty="0"/>
                  <a:t> Steady Difference for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(1)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3D0FB7-3EDE-48C3-9E7D-0659EE6AC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017" y="5129403"/>
                <a:ext cx="4445961" cy="307777"/>
              </a:xfrm>
              <a:prstGeom prst="rect">
                <a:avLst/>
              </a:prstGeom>
              <a:blipFill>
                <a:blip r:embed="rId4"/>
                <a:stretch>
                  <a:fillRect l="-3425" t="-25490" r="-959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F7E048-AC77-4A9F-86AE-C93F134BDDBE}"/>
                  </a:ext>
                </a:extLst>
              </p:cNvPr>
              <p:cNvSpPr txBox="1"/>
              <p:nvPr/>
            </p:nvSpPr>
            <p:spPr>
              <a:xfrm>
                <a:off x="2924592" y="5737095"/>
                <a:ext cx="3649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(1)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=4!=4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×3×2×1=24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F7E048-AC77-4A9F-86AE-C93F134BD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92" y="5737095"/>
                <a:ext cx="3649076" cy="307777"/>
              </a:xfrm>
              <a:prstGeom prst="rect">
                <a:avLst/>
              </a:prstGeom>
              <a:blipFill>
                <a:blip r:embed="rId5"/>
                <a:stretch>
                  <a:fillRect l="-2007" t="-1961" r="-117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E07D1C6-A4EF-4832-9AA0-03B2CE26D46C}"/>
              </a:ext>
            </a:extLst>
          </p:cNvPr>
          <p:cNvSpPr/>
          <p:nvPr/>
        </p:nvSpPr>
        <p:spPr>
          <a:xfrm>
            <a:off x="6190744" y="5727754"/>
            <a:ext cx="4069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2C5C9-08B4-4B4A-804C-55EDE861C6DB}"/>
              </a:ext>
            </a:extLst>
          </p:cNvPr>
          <p:cNvSpPr/>
          <p:nvPr/>
        </p:nvSpPr>
        <p:spPr>
          <a:xfrm>
            <a:off x="5933767" y="4521711"/>
            <a:ext cx="40696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01C5EDF-3B51-42D8-8264-1A05B6E5523F}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H="1" flipV="1">
            <a:off x="6340736" y="4675600"/>
            <a:ext cx="256977" cy="1206043"/>
          </a:xfrm>
          <a:prstGeom prst="bentConnector3">
            <a:avLst>
              <a:gd name="adj1" fmla="val -29556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Difference Tables – What They Reveal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10876"/>
            <a:ext cx="7886700" cy="45454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we believe a given a set of observations obeys an unknown general power law, we can use difference tables to systematically reveal this hidden functional </a:t>
            </a:r>
            <a:r>
              <a:rPr lang="en-US" sz="2400" b="1" dirty="0"/>
              <a:t>generator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start by “guessing” the highest </a:t>
            </a:r>
            <a:r>
              <a:rPr lang="en-US" sz="2400" b="1" dirty="0">
                <a:solidFill>
                  <a:srgbClr val="FF0000"/>
                </a:solidFill>
              </a:rPr>
              <a:t>power</a:t>
            </a:r>
            <a:r>
              <a:rPr lang="en-US" sz="2400" dirty="0"/>
              <a:t> of </a:t>
            </a:r>
            <a:r>
              <a:rPr lang="en-US" sz="2400" b="1" dirty="0"/>
              <a:t>x</a:t>
            </a:r>
            <a:r>
              <a:rPr lang="en-US" sz="2400" dirty="0"/>
              <a:t> that would likely be in the underlying generator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compare the </a:t>
            </a:r>
            <a:r>
              <a:rPr lang="en-US" sz="2400" i="1" dirty="0"/>
              <a:t>expected</a:t>
            </a:r>
            <a:r>
              <a:rPr lang="en-US" sz="2400" dirty="0"/>
              <a:t> steady state values for each power of x with the our </a:t>
            </a:r>
            <a:r>
              <a:rPr lang="en-US" sz="2400" u="sng" dirty="0"/>
              <a:t>observed</a:t>
            </a:r>
            <a:r>
              <a:rPr lang="en-US" sz="2400" dirty="0"/>
              <a:t> values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 we determine the </a:t>
            </a:r>
            <a:r>
              <a:rPr lang="en-US" sz="2400" b="1" dirty="0"/>
              <a:t>coefficient</a:t>
            </a:r>
            <a:r>
              <a:rPr lang="en-US" sz="2400" dirty="0"/>
              <a:t> for each decreasing power of </a:t>
            </a:r>
            <a:r>
              <a:rPr lang="en-US" sz="2400" b="1" dirty="0"/>
              <a:t>x</a:t>
            </a:r>
            <a:r>
              <a:rPr lang="en-US" sz="2400" dirty="0"/>
              <a:t>, we begin to expose (</a:t>
            </a:r>
            <a:r>
              <a:rPr lang="en-US" sz="2400" i="1" dirty="0"/>
              <a:t>one term at a time</a:t>
            </a:r>
            <a:r>
              <a:rPr lang="en-US" sz="2400" dirty="0"/>
              <a:t>) the underlying functional equation that generated the original sequence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48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an equation to generate this sequence: </a:t>
                </a:r>
                <a:r>
                  <a:rPr lang="en-US" sz="2400" b="1" dirty="0"/>
                  <a:t>5, 14, 27, 44, 65, 90, 119, 152 …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will guess this data set is generated by a quadratic formula: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have to figure out the values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create a series of difference tables, working </a:t>
                </a:r>
                <a:r>
                  <a:rPr lang="en-US" sz="2400" b="1" i="1" u="sng" dirty="0">
                    <a:solidFill>
                      <a:srgbClr val="7030A0"/>
                    </a:solidFill>
                  </a:rPr>
                  <a:t>backwards</a:t>
                </a:r>
                <a:r>
                  <a:rPr lang="en-US" sz="2400" dirty="0"/>
                  <a:t>, starting with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quadratic</a:t>
                </a:r>
                <a:r>
                  <a:rPr lang="en-US" sz="2400" dirty="0"/>
                  <a:t> table, then a </a:t>
                </a:r>
                <a:r>
                  <a:rPr lang="en-US" sz="2400" b="1" dirty="0"/>
                  <a:t>linear</a:t>
                </a:r>
                <a:r>
                  <a:rPr lang="en-US" sz="2400" dirty="0"/>
                  <a:t> table, and then a </a:t>
                </a:r>
                <a:r>
                  <a:rPr lang="en-US" sz="2400" b="1" dirty="0"/>
                  <a:t>constant</a:t>
                </a:r>
                <a:r>
                  <a:rPr lang="en-US" sz="2400" dirty="0"/>
                  <a:t> table (if necessary)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stop when our model produces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values that match our observations</a:t>
                </a:r>
                <a:r>
                  <a:rPr lang="en-US" sz="2400" dirty="0"/>
                  <a:t> to the desired level of </a:t>
                </a:r>
                <a:r>
                  <a:rPr lang="en-US" sz="2400" b="1" i="1" dirty="0"/>
                  <a:t>accuracy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  <a:blipFill>
                <a:blip r:embed="rId3"/>
                <a:stretch>
                  <a:fillRect l="-1005" t="-1859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9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Create a new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507DD-66F0-48E7-91E5-349E616A5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54" y="1468581"/>
            <a:ext cx="3917291" cy="4676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472E56-7382-4860-83AE-BE7A076E4EDB}"/>
              </a:ext>
            </a:extLst>
          </p:cNvPr>
          <p:cNvSpPr/>
          <p:nvPr/>
        </p:nvSpPr>
        <p:spPr>
          <a:xfrm>
            <a:off x="4121834" y="2025748"/>
            <a:ext cx="942535" cy="189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5FCD6A-4452-4EB9-A074-FC4E5A8D0A05}"/>
              </a:ext>
            </a:extLst>
          </p:cNvPr>
          <p:cNvSpPr/>
          <p:nvPr/>
        </p:nvSpPr>
        <p:spPr>
          <a:xfrm>
            <a:off x="2655558" y="1854591"/>
            <a:ext cx="942535" cy="189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CA55A38-E282-435E-9F63-A33B09FFB99B}"/>
              </a:ext>
            </a:extLst>
          </p:cNvPr>
          <p:cNvCxnSpPr>
            <a:endCxn id="5" idx="1"/>
          </p:cNvCxnSpPr>
          <p:nvPr/>
        </p:nvCxnSpPr>
        <p:spPr>
          <a:xfrm>
            <a:off x="3615397" y="1948375"/>
            <a:ext cx="506437" cy="17233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05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A876C-205A-4350-820C-E6E1094A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779" y="1635482"/>
            <a:ext cx="4829338" cy="4265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</a:t>
            </a:r>
            <a:r>
              <a:rPr lang="en-US" sz="3200" b="1" dirty="0">
                <a:latin typeface="+mn-lt"/>
              </a:rPr>
              <a:t>Quadratic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D5769-4D44-4D22-9B70-AB92713E0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017" y="4422191"/>
            <a:ext cx="824632" cy="1014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340D0D-A5D0-4A25-BC19-F9E6C7D3D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017" y="5436393"/>
            <a:ext cx="1632033" cy="174776"/>
          </a:xfrm>
          <a:prstGeom prst="rect">
            <a:avLst/>
          </a:prstGeom>
        </p:spPr>
      </p:pic>
      <p:sp>
        <p:nvSpPr>
          <p:cNvPr id="10" name="Rounded Rectangular Callout 6">
            <a:extLst>
              <a:ext uri="{FF2B5EF4-FFF2-40B4-BE49-F238E27FC236}">
                <a16:creationId xmlns:a16="http://schemas.microsoft.com/office/drawing/2014/main" id="{44DAD2DD-CA15-4395-BCEB-1FEF9B6505E1}"/>
              </a:ext>
            </a:extLst>
          </p:cNvPr>
          <p:cNvSpPr/>
          <p:nvPr/>
        </p:nvSpPr>
        <p:spPr>
          <a:xfrm>
            <a:off x="5591177" y="4080303"/>
            <a:ext cx="2421281" cy="1199278"/>
          </a:xfrm>
          <a:prstGeom prst="wedgeRoundRectCallout">
            <a:avLst>
              <a:gd name="adj1" fmla="val -67445"/>
              <a:gd name="adj2" fmla="val -58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a new table called </a:t>
            </a:r>
            <a:r>
              <a:rPr lang="en-US" b="1" dirty="0">
                <a:solidFill>
                  <a:schemeClr val="tx1"/>
                </a:solidFill>
              </a:rPr>
              <a:t>Quadratic </a:t>
            </a:r>
            <a:r>
              <a:rPr lang="en-US" dirty="0">
                <a:solidFill>
                  <a:srgbClr val="FF0000"/>
                </a:solidFill>
              </a:rPr>
              <a:t>(calculate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Diff columns)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834004DC-7DD6-4719-8701-8D0FEABF4140}"/>
              </a:ext>
            </a:extLst>
          </p:cNvPr>
          <p:cNvSpPr/>
          <p:nvPr/>
        </p:nvSpPr>
        <p:spPr>
          <a:xfrm>
            <a:off x="742978" y="2423044"/>
            <a:ext cx="2107828" cy="877433"/>
          </a:xfrm>
          <a:prstGeom prst="wedgeRoundRectCallout">
            <a:avLst>
              <a:gd name="adj1" fmla="val 78758"/>
              <a:gd name="adj2" fmla="val 10766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column holds the observations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72DADA-7C9B-4099-83D8-A6797DB24B69}"/>
              </a:ext>
            </a:extLst>
          </p:cNvPr>
          <p:cNvCxnSpPr/>
          <p:nvPr/>
        </p:nvCxnSpPr>
        <p:spPr>
          <a:xfrm flipH="1" flipV="1">
            <a:off x="3698999" y="4161769"/>
            <a:ext cx="555674" cy="168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690CCB-32F0-4376-90FE-EFA082B7F9F9}"/>
              </a:ext>
            </a:extLst>
          </p:cNvPr>
          <p:cNvCxnSpPr>
            <a:cxnSpLocks/>
          </p:cNvCxnSpPr>
          <p:nvPr/>
        </p:nvCxnSpPr>
        <p:spPr>
          <a:xfrm flipH="1">
            <a:off x="3698999" y="4330528"/>
            <a:ext cx="555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18D487-668E-44C5-90CB-89887179CE98}"/>
              </a:ext>
            </a:extLst>
          </p:cNvPr>
          <p:cNvCxnSpPr/>
          <p:nvPr/>
        </p:nvCxnSpPr>
        <p:spPr>
          <a:xfrm flipH="1" flipV="1">
            <a:off x="3687268" y="4351414"/>
            <a:ext cx="555674" cy="168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40A289-FB75-4B55-A5FB-8F8F33F63251}"/>
              </a:ext>
            </a:extLst>
          </p:cNvPr>
          <p:cNvCxnSpPr>
            <a:cxnSpLocks/>
          </p:cNvCxnSpPr>
          <p:nvPr/>
        </p:nvCxnSpPr>
        <p:spPr>
          <a:xfrm flipH="1">
            <a:off x="3687268" y="4520173"/>
            <a:ext cx="555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AD2BE8-4A2D-4063-86B1-38C41E6119E0}"/>
              </a:ext>
            </a:extLst>
          </p:cNvPr>
          <p:cNvCxnSpPr/>
          <p:nvPr/>
        </p:nvCxnSpPr>
        <p:spPr>
          <a:xfrm flipH="1" flipV="1">
            <a:off x="4539153" y="4330528"/>
            <a:ext cx="555674" cy="168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2E98E8-5E64-452E-9B3A-911904C611FF}"/>
              </a:ext>
            </a:extLst>
          </p:cNvPr>
          <p:cNvCxnSpPr>
            <a:cxnSpLocks/>
          </p:cNvCxnSpPr>
          <p:nvPr/>
        </p:nvCxnSpPr>
        <p:spPr>
          <a:xfrm flipH="1">
            <a:off x="4539153" y="4499287"/>
            <a:ext cx="555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771A6-898C-4DB2-A0D5-9A56FF22B217}"/>
              </a:ext>
            </a:extLst>
          </p:cNvPr>
          <p:cNvCxnSpPr/>
          <p:nvPr/>
        </p:nvCxnSpPr>
        <p:spPr>
          <a:xfrm flipH="1" flipV="1">
            <a:off x="4527422" y="4520173"/>
            <a:ext cx="555674" cy="168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D8CC21-937F-4829-8215-5D0B10BC09D8}"/>
              </a:ext>
            </a:extLst>
          </p:cNvPr>
          <p:cNvCxnSpPr>
            <a:cxnSpLocks/>
          </p:cNvCxnSpPr>
          <p:nvPr/>
        </p:nvCxnSpPr>
        <p:spPr>
          <a:xfrm flipH="1">
            <a:off x="4527422" y="4688932"/>
            <a:ext cx="555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0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A876C-205A-4350-820C-E6E1094A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779" y="1635482"/>
            <a:ext cx="4829338" cy="4265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Calculating the Mean Steady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600019" y="3249290"/>
            <a:ext cx="3136924" cy="1901755"/>
          </a:xfrm>
          <a:prstGeom prst="wedgeRoundRectCallout">
            <a:avLst>
              <a:gd name="adj1" fmla="val -81410"/>
              <a:gd name="adj2" fmla="val 6501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Enter </a:t>
            </a:r>
            <a:r>
              <a:rPr lang="en-US" b="1" dirty="0">
                <a:solidFill>
                  <a:schemeClr val="tx1"/>
                </a:solidFill>
              </a:rPr>
              <a:t>=average</a:t>
            </a:r>
            <a:r>
              <a:rPr lang="en-US" dirty="0">
                <a:solidFill>
                  <a:srgbClr val="FF0000"/>
                </a:solidFill>
              </a:rPr>
              <a:t> then select the range of cells to include in the formula – </a:t>
            </a:r>
            <a:r>
              <a:rPr lang="en-US" b="1" dirty="0">
                <a:solidFill>
                  <a:srgbClr val="0070C0"/>
                </a:solidFill>
              </a:rPr>
              <a:t>do this for </a:t>
            </a:r>
            <a:r>
              <a:rPr lang="en-US" b="1" u="sng" dirty="0">
                <a:solidFill>
                  <a:srgbClr val="0070C0"/>
                </a:solidFill>
              </a:rPr>
              <a:t>every</a:t>
            </a:r>
            <a:r>
              <a:rPr lang="en-US" b="1" dirty="0">
                <a:solidFill>
                  <a:srgbClr val="0070C0"/>
                </a:solidFill>
              </a:rPr>
              <a:t> table from now on</a:t>
            </a:r>
          </a:p>
        </p:txBody>
      </p:sp>
    </p:spTree>
    <p:extLst>
      <p:ext uri="{BB962C8B-B14F-4D97-AF65-F5344CB8AC3E}">
        <p14:creationId xmlns:p14="http://schemas.microsoft.com/office/powerpoint/2010/main" val="2676307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398F8A-2228-4682-BA46-6B97C53A5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22" y="1616291"/>
            <a:ext cx="4152955" cy="2076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Calculating the Coefficient of each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9263" y="4131295"/>
                <a:ext cx="7886700" cy="215151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table had an </a:t>
                </a:r>
                <a:r>
                  <a:rPr lang="en-US" sz="2400" i="1" dirty="0"/>
                  <a:t>expected</a:t>
                </a:r>
                <a:r>
                  <a:rPr lang="en-US" sz="2400" dirty="0"/>
                  <a:t> steady difference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2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in our sequence we found a steady difference </a:t>
                </a:r>
                <a:r>
                  <a:rPr lang="en-US" sz="2400" b="1" u="sng" dirty="0"/>
                  <a:t>mean</a:t>
                </a:r>
                <a:r>
                  <a:rPr lang="en-US" sz="2400" dirty="0"/>
                  <a:t>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4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means the coefficient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term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 now we know the generator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263" y="4131295"/>
                <a:ext cx="7886700" cy="2151517"/>
              </a:xfrm>
              <a:blipFill>
                <a:blip r:embed="rId4"/>
                <a:stretch>
                  <a:fillRect l="-1005" t="-3966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DCED4B8-CC33-4407-8681-A643A60855E2}"/>
              </a:ext>
            </a:extLst>
          </p:cNvPr>
          <p:cNvSpPr/>
          <p:nvPr/>
        </p:nvSpPr>
        <p:spPr>
          <a:xfrm>
            <a:off x="6120581" y="3407569"/>
            <a:ext cx="280219" cy="183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DF7EF-40D2-4FC3-9C0F-9BF4FC8F6438}"/>
              </a:ext>
            </a:extLst>
          </p:cNvPr>
          <p:cNvSpPr/>
          <p:nvPr/>
        </p:nvSpPr>
        <p:spPr>
          <a:xfrm>
            <a:off x="8354961" y="4653116"/>
            <a:ext cx="189885" cy="331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504B732-A92A-415F-8DBA-6BBBA79E917A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6260691" y="3591232"/>
            <a:ext cx="2284155" cy="1227804"/>
          </a:xfrm>
          <a:prstGeom prst="bentConnector4">
            <a:avLst>
              <a:gd name="adj1" fmla="val -10008"/>
              <a:gd name="adj2" fmla="val 6696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5C0986-FDE0-4EDB-A40B-A1F1B2C1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10305"/>
            <a:ext cx="4523809" cy="17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2 – </a:t>
            </a:r>
            <a:r>
              <a:rPr lang="en-US" sz="3200" b="1" dirty="0">
                <a:latin typeface="+mn-lt"/>
              </a:rPr>
              <a:t>Linear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15" name="Rounded Rectangular Callout 6">
            <a:extLst>
              <a:ext uri="{FF2B5EF4-FFF2-40B4-BE49-F238E27FC236}">
                <a16:creationId xmlns:a16="http://schemas.microsoft.com/office/drawing/2014/main" id="{6CFC27CF-DA69-4471-8C1A-6AF9677C6D50}"/>
              </a:ext>
            </a:extLst>
          </p:cNvPr>
          <p:cNvSpPr/>
          <p:nvPr/>
        </p:nvSpPr>
        <p:spPr>
          <a:xfrm>
            <a:off x="5746212" y="1653956"/>
            <a:ext cx="2057400" cy="1505673"/>
          </a:xfrm>
          <a:prstGeom prst="wedgeRoundRectCallout">
            <a:avLst>
              <a:gd name="adj1" fmla="val -116937"/>
              <a:gd name="adj2" fmla="val -2210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a new table called </a:t>
            </a:r>
            <a:r>
              <a:rPr lang="en-US" b="1" dirty="0">
                <a:solidFill>
                  <a:schemeClr val="tx1"/>
                </a:solidFill>
              </a:rPr>
              <a:t>Linear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Add the </a:t>
            </a:r>
            <a:r>
              <a:rPr lang="en-US" b="1" dirty="0">
                <a:solidFill>
                  <a:schemeClr val="tx1"/>
                </a:solidFill>
              </a:rPr>
              <a:t>y Est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delta</a:t>
            </a:r>
            <a:r>
              <a:rPr lang="en-US" dirty="0">
                <a:solidFill>
                  <a:srgbClr val="FF0000"/>
                </a:solidFill>
              </a:rPr>
              <a:t> columns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6">
            <a:extLst>
              <a:ext uri="{FF2B5EF4-FFF2-40B4-BE49-F238E27FC236}">
                <a16:creationId xmlns:a16="http://schemas.microsoft.com/office/drawing/2014/main" id="{16D52988-44B2-4DE9-82DB-A2FB4DC2F967}"/>
              </a:ext>
            </a:extLst>
          </p:cNvPr>
          <p:cNvSpPr/>
          <p:nvPr/>
        </p:nvSpPr>
        <p:spPr>
          <a:xfrm>
            <a:off x="628649" y="3698779"/>
            <a:ext cx="2534879" cy="877433"/>
          </a:xfrm>
          <a:prstGeom prst="wedgeRoundRectCallout">
            <a:avLst>
              <a:gd name="adj1" fmla="val 15815"/>
              <a:gd name="adj2" fmla="val -13942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y </a:t>
            </a:r>
            <a:r>
              <a:rPr lang="en-US" b="1" dirty="0" err="1">
                <a:solidFill>
                  <a:schemeClr val="tx1"/>
                </a:solidFill>
              </a:rPr>
              <a:t>Obs</a:t>
            </a:r>
            <a:r>
              <a:rPr lang="en-US" dirty="0">
                <a:solidFill>
                  <a:srgbClr val="FF0000"/>
                </a:solidFill>
              </a:rPr>
              <a:t> column holds the observed values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D3E49-D7FC-4CCE-B744-9F0F20E1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424" y="1626394"/>
            <a:ext cx="786904" cy="1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6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Difference Tables – 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difference table calculates the delta between </a:t>
            </a:r>
            <a:r>
              <a:rPr lang="en-US" sz="2400" b="1" dirty="0">
                <a:solidFill>
                  <a:srgbClr val="00B050"/>
                </a:solidFill>
              </a:rPr>
              <a:t>successive</a:t>
            </a:r>
            <a:r>
              <a:rPr lang="en-US" sz="2400" dirty="0"/>
              <a:t> values (in the </a:t>
            </a:r>
            <a:r>
              <a:rPr lang="en-US" sz="2400" b="1" dirty="0"/>
              <a:t>range</a:t>
            </a:r>
            <a:r>
              <a:rPr lang="en-US" sz="2400" dirty="0"/>
              <a:t>) of a given function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 every higher power of the </a:t>
            </a:r>
            <a:r>
              <a:rPr lang="en-US" sz="2400" i="1" dirty="0"/>
              <a:t>independent</a:t>
            </a:r>
            <a:r>
              <a:rPr lang="en-US" sz="2400" dirty="0"/>
              <a:t> variable (in the </a:t>
            </a:r>
            <a:r>
              <a:rPr lang="en-US" sz="2400" b="1" dirty="0"/>
              <a:t>domain</a:t>
            </a:r>
            <a:r>
              <a:rPr lang="en-US" sz="2400" dirty="0"/>
              <a:t>) we add </a:t>
            </a:r>
            <a:r>
              <a:rPr lang="en-US" sz="2400" b="1" u="sng" dirty="0">
                <a:solidFill>
                  <a:srgbClr val="00B050"/>
                </a:solidFill>
              </a:rPr>
              <a:t>another</a:t>
            </a:r>
            <a:r>
              <a:rPr lang="en-US" sz="2400" dirty="0"/>
              <a:t> difference column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Difference column #2 is the gap between successive values of difference column #1,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keep adding difference columns until the value in the </a:t>
            </a:r>
            <a:r>
              <a:rPr lang="en-US" sz="2400" b="1" dirty="0"/>
              <a:t>rightmost</a:t>
            </a:r>
            <a:r>
              <a:rPr lang="en-US" sz="2400" dirty="0"/>
              <a:t> column is the same for every row – this is called achieving a </a:t>
            </a:r>
            <a:r>
              <a:rPr lang="en-US" sz="2400" b="1" dirty="0">
                <a:solidFill>
                  <a:srgbClr val="FF0000"/>
                </a:solidFill>
              </a:rPr>
              <a:t>steady state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5C0986-FDE0-4EDB-A40B-A1F1B2C1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10305"/>
            <a:ext cx="4523809" cy="17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Delta = Observed -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08521" y="1828799"/>
                <a:ext cx="3134033" cy="160020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521" y="1828799"/>
                <a:ext cx="3134033" cy="1600201"/>
              </a:xfrm>
              <a:blipFill>
                <a:blip r:embed="rId4"/>
                <a:stretch>
                  <a:fillRect l="-2724" t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3312942" y="1723292"/>
            <a:ext cx="2195579" cy="7666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4D4B05-34CE-401D-88E6-99312FC72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1" y="3146558"/>
            <a:ext cx="4523808" cy="1683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81EF53-92F6-4117-A246-5F680852D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26" y="4942708"/>
            <a:ext cx="4533333" cy="16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1B216D-2FA4-4B34-A9A3-2AF37DED74B6}"/>
              </a:ext>
            </a:extLst>
          </p:cNvPr>
          <p:cNvCxnSpPr>
            <a:cxnSpLocks/>
          </p:cNvCxnSpPr>
          <p:nvPr/>
        </p:nvCxnSpPr>
        <p:spPr>
          <a:xfrm flipH="1">
            <a:off x="3995225" y="2954216"/>
            <a:ext cx="1568548" cy="5978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6">
            <a:extLst>
              <a:ext uri="{FF2B5EF4-FFF2-40B4-BE49-F238E27FC236}">
                <a16:creationId xmlns:a16="http://schemas.microsoft.com/office/drawing/2014/main" id="{71AD9286-EA5F-4A62-AB67-CF868ED5BA71}"/>
              </a:ext>
            </a:extLst>
          </p:cNvPr>
          <p:cNvSpPr/>
          <p:nvPr/>
        </p:nvSpPr>
        <p:spPr>
          <a:xfrm>
            <a:off x="5705100" y="4942708"/>
            <a:ext cx="2107828" cy="1234060"/>
          </a:xfrm>
          <a:prstGeom prst="wedgeRoundRectCallout">
            <a:avLst>
              <a:gd name="adj1" fmla="val -84793"/>
              <a:gd name="adj2" fmla="val -361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the </a:t>
            </a:r>
            <a:r>
              <a:rPr lang="en-US" b="1" dirty="0">
                <a:solidFill>
                  <a:schemeClr val="tx1"/>
                </a:solidFill>
              </a:rPr>
              <a:t>Diff 1 </a:t>
            </a:r>
            <a:r>
              <a:rPr lang="en-US" dirty="0">
                <a:solidFill>
                  <a:srgbClr val="FF0000"/>
                </a:solidFill>
              </a:rPr>
              <a:t>column and formula, then copy that down all rows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5F176-4FCC-48BF-A21B-B0CC649D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95" y="2239958"/>
            <a:ext cx="4971429" cy="18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4923692" y="3643532"/>
            <a:ext cx="724486" cy="2039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Delta = Observed -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08521" y="1828799"/>
                <a:ext cx="3134033" cy="440976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Observed </a:t>
                </a:r>
                <a:r>
                  <a:rPr lang="en-US" sz="2400" u="sng" dirty="0"/>
                  <a:t>mean</a:t>
                </a:r>
                <a:r>
                  <a:rPr lang="en-US" sz="2400" dirty="0"/>
                  <a:t> steady value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i="1" dirty="0"/>
                  <a:t>Expected</a:t>
                </a:r>
                <a:r>
                  <a:rPr lang="en-US" sz="2400" dirty="0"/>
                  <a:t> </a:t>
                </a:r>
                <a:r>
                  <a:rPr lang="en-US" sz="2400" b="1" dirty="0"/>
                  <a:t>linear</a:t>
                </a:r>
                <a:r>
                  <a:rPr lang="en-US" sz="2400" dirty="0"/>
                  <a:t> steady value =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1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Generator is now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521" y="1828799"/>
                <a:ext cx="3134033" cy="4409767"/>
              </a:xfrm>
              <a:blipFill>
                <a:blip r:embed="rId4"/>
                <a:stretch>
                  <a:fillRect l="-2724" t="-1245" b="-1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81DA77-9898-4816-9007-4790CE240D81}"/>
              </a:ext>
            </a:extLst>
          </p:cNvPr>
          <p:cNvCxnSpPr>
            <a:cxnSpLocks/>
          </p:cNvCxnSpPr>
          <p:nvPr/>
        </p:nvCxnSpPr>
        <p:spPr>
          <a:xfrm flipH="1" flipV="1">
            <a:off x="3926361" y="2650060"/>
            <a:ext cx="645639" cy="169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3475F6-1F70-4211-83B7-E3C903B3C983}"/>
              </a:ext>
            </a:extLst>
          </p:cNvPr>
          <p:cNvCxnSpPr>
            <a:cxnSpLocks/>
          </p:cNvCxnSpPr>
          <p:nvPr/>
        </p:nvCxnSpPr>
        <p:spPr>
          <a:xfrm flipH="1">
            <a:off x="3926362" y="2818818"/>
            <a:ext cx="6456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7CA9B4-FA77-471E-BECB-0C9F7AFB5BCD}"/>
              </a:ext>
            </a:extLst>
          </p:cNvPr>
          <p:cNvCxnSpPr>
            <a:cxnSpLocks/>
          </p:cNvCxnSpPr>
          <p:nvPr/>
        </p:nvCxnSpPr>
        <p:spPr>
          <a:xfrm flipH="1" flipV="1">
            <a:off x="3926359" y="2818819"/>
            <a:ext cx="645639" cy="169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F39C9C-DD63-49F8-9A29-7F302B776D7F}"/>
              </a:ext>
            </a:extLst>
          </p:cNvPr>
          <p:cNvCxnSpPr>
            <a:cxnSpLocks/>
          </p:cNvCxnSpPr>
          <p:nvPr/>
        </p:nvCxnSpPr>
        <p:spPr>
          <a:xfrm flipH="1">
            <a:off x="3926360" y="2987577"/>
            <a:ext cx="6456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753045-2597-46EA-819B-11A96C450817}"/>
              </a:ext>
            </a:extLst>
          </p:cNvPr>
          <p:cNvCxnSpPr>
            <a:cxnSpLocks/>
          </p:cNvCxnSpPr>
          <p:nvPr/>
        </p:nvCxnSpPr>
        <p:spPr>
          <a:xfrm flipH="1" flipV="1">
            <a:off x="3926359" y="2988160"/>
            <a:ext cx="645639" cy="169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7CDBE8-9AF4-40EF-9BFC-EE45076EE165}"/>
              </a:ext>
            </a:extLst>
          </p:cNvPr>
          <p:cNvCxnSpPr>
            <a:cxnSpLocks/>
          </p:cNvCxnSpPr>
          <p:nvPr/>
        </p:nvCxnSpPr>
        <p:spPr>
          <a:xfrm flipH="1">
            <a:off x="3926360" y="3156918"/>
            <a:ext cx="6456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5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E793304-6730-47DD-BA9A-D9D74669C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993" y="4243086"/>
            <a:ext cx="4000000" cy="17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A1F0C-8FA6-4223-B712-DED7E2B98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70" y="1743485"/>
            <a:ext cx="3952381" cy="17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% Relative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6792" y="1468582"/>
                <a:ext cx="3134033" cy="213978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ABS = Absolute Value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𝑜𝑏𝑠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𝑒𝑠𝑡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0% error = perfect fit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6792" y="1468582"/>
                <a:ext cx="3134033" cy="2139781"/>
              </a:xfrm>
              <a:blipFill>
                <a:blip r:embed="rId5"/>
                <a:stretch>
                  <a:fillRect l="-2529" t="-3989" b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3B7FE3E-C7D7-45B0-9F55-2D571570DFDB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 flipH="1">
            <a:off x="7241459" y="2234381"/>
            <a:ext cx="973393" cy="2153264"/>
          </a:xfrm>
          <a:prstGeom prst="bentConnector4">
            <a:avLst>
              <a:gd name="adj1" fmla="val -23485"/>
              <a:gd name="adj2" fmla="val 6883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6">
            <a:extLst>
              <a:ext uri="{FF2B5EF4-FFF2-40B4-BE49-F238E27FC236}">
                <a16:creationId xmlns:a16="http://schemas.microsoft.com/office/drawing/2014/main" id="{BC8403E5-7761-4F88-B96F-7E8D0CB93284}"/>
              </a:ext>
            </a:extLst>
          </p:cNvPr>
          <p:cNvSpPr/>
          <p:nvPr/>
        </p:nvSpPr>
        <p:spPr>
          <a:xfrm>
            <a:off x="471120" y="365125"/>
            <a:ext cx="1586280" cy="957308"/>
          </a:xfrm>
          <a:prstGeom prst="wedgeRoundRectCallout">
            <a:avLst>
              <a:gd name="adj1" fmla="val 28034"/>
              <a:gd name="adj2" fmla="val 90385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a new table called </a:t>
            </a:r>
            <a:r>
              <a:rPr lang="en-US" b="1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2A1B4-851C-4028-BF76-25F4BCF384B9}"/>
              </a:ext>
            </a:extLst>
          </p:cNvPr>
          <p:cNvSpPr/>
          <p:nvPr/>
        </p:nvSpPr>
        <p:spPr>
          <a:xfrm>
            <a:off x="7933993" y="1909916"/>
            <a:ext cx="280859" cy="648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573557-140E-4813-AF20-A72297B941D7}"/>
              </a:ext>
            </a:extLst>
          </p:cNvPr>
          <p:cNvSpPr/>
          <p:nvPr/>
        </p:nvSpPr>
        <p:spPr>
          <a:xfrm>
            <a:off x="6747388" y="4387645"/>
            <a:ext cx="988142" cy="376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02E0D8-73F0-49F9-A90A-ABABA0ACA1A2}"/>
              </a:ext>
            </a:extLst>
          </p:cNvPr>
          <p:cNvGrpSpPr/>
          <p:nvPr/>
        </p:nvGrpSpPr>
        <p:grpSpPr>
          <a:xfrm>
            <a:off x="320457" y="4243086"/>
            <a:ext cx="3473885" cy="738664"/>
            <a:chOff x="320457" y="4243086"/>
            <a:chExt cx="3473885" cy="7386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B0D17AE-D927-4BD0-A3D5-807353CC21B5}"/>
                    </a:ext>
                  </a:extLst>
                </p:cNvPr>
                <p:cNvSpPr/>
                <p:nvPr/>
              </p:nvSpPr>
              <p:spPr>
                <a:xfrm>
                  <a:off x="1023975" y="4243086"/>
                  <a:ext cx="20668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n>
                                <a:solidFill>
                                  <a:schemeClr val="tx1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/>
                    <a:t> generates</a:t>
                  </a: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B0D17AE-D927-4BD0-A3D5-807353CC21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975" y="4243086"/>
                  <a:ext cx="206684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r="-23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36550D-ECAA-40D7-B8C9-C1CC93BCA3F2}"/>
                </a:ext>
              </a:extLst>
            </p:cNvPr>
            <p:cNvSpPr/>
            <p:nvPr/>
          </p:nvSpPr>
          <p:spPr>
            <a:xfrm>
              <a:off x="320457" y="4612418"/>
              <a:ext cx="3473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5, 14, 27, 44, 65, 90, 119, 152 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3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new Lab 3 spreadsheet and generate the difference tables to find the underlying equation that generate this sequence: </a:t>
                </a:r>
                <a:r>
                  <a:rPr lang="en-US" sz="2400" b="1" dirty="0"/>
                  <a:t>36, 103, 244, 489, 868, 1411, 2148, 3109, 4324…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Hint:  This data set is generated by a cubic formula: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4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have to figure out the values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difference tables, starting with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cubic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quadratic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linear</a:t>
                </a:r>
                <a:r>
                  <a:rPr lang="en-US" sz="2400" dirty="0"/>
                  <a:t>, then </a:t>
                </a:r>
                <a:r>
                  <a:rPr lang="en-US" sz="2400" b="1" dirty="0"/>
                  <a:t>constant</a:t>
                </a:r>
                <a:r>
                  <a:rPr lang="en-US" sz="2400" dirty="0"/>
                  <a:t> table (if necessary)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your model produces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values that match our observations</a:t>
                </a:r>
                <a:r>
                  <a:rPr lang="en-US" sz="2400" dirty="0"/>
                  <a:t> with 0% relative error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Create a new worksheet named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Lab 3.ods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89689"/>
              </a:xfrm>
              <a:blipFill>
                <a:blip r:embed="rId3"/>
                <a:stretch>
                  <a:fillRect l="-1005" t="-1859" r="-1777" b="-3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1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24DFD-E06C-4180-BFF1-C2877EE3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" y="1265901"/>
            <a:ext cx="4638095" cy="22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400" y="1824985"/>
            <a:ext cx="2661225" cy="1467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– </a:t>
            </a:r>
            <a:r>
              <a:rPr lang="en-US" sz="3200" b="1" dirty="0">
                <a:latin typeface="+mn-lt"/>
              </a:rPr>
              <a:t>Cubic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7"/>
              <p:cNvSpPr/>
              <p:nvPr/>
            </p:nvSpPr>
            <p:spPr>
              <a:xfrm>
                <a:off x="4642338" y="3658144"/>
                <a:ext cx="3992843" cy="1476975"/>
              </a:xfrm>
              <a:prstGeom prst="wedgeRoundRectCallout">
                <a:avLst>
                  <a:gd name="adj1" fmla="val 20319"/>
                  <a:gd name="adj2" fmla="val -88316"/>
                  <a:gd name="adj3" fmla="val 16667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Expected difference for a cubic = </a:t>
                </a:r>
                <a:r>
                  <a:rPr lang="en-US" b="1" dirty="0">
                    <a:solidFill>
                      <a:srgbClr val="00B050"/>
                    </a:solidFill>
                  </a:rPr>
                  <a:t>6</a:t>
                </a:r>
                <a:r>
                  <a:rPr lang="en-US" dirty="0">
                    <a:solidFill>
                      <a:schemeClr val="tx1"/>
                    </a:solidFill>
                  </a:rPr>
                  <a:t>, while observed steady diff </a:t>
                </a:r>
                <a:r>
                  <a:rPr lang="en-US" u="sng" dirty="0">
                    <a:solidFill>
                      <a:schemeClr val="tx1"/>
                    </a:solidFill>
                  </a:rPr>
                  <a:t>mean</a:t>
                </a:r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b="1" dirty="0">
                    <a:solidFill>
                      <a:srgbClr val="FF0000"/>
                    </a:solidFill>
                  </a:rPr>
                  <a:t>30</a:t>
                </a:r>
                <a:r>
                  <a:rPr lang="en-US" dirty="0">
                    <a:solidFill>
                      <a:schemeClr val="tx1"/>
                    </a:solidFill>
                  </a:rPr>
                  <a:t>, so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must be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38" y="3658144"/>
                <a:ext cx="3992843" cy="1476975"/>
              </a:xfrm>
              <a:prstGeom prst="wedgeRoundRectCallout">
                <a:avLst>
                  <a:gd name="adj1" fmla="val 20319"/>
                  <a:gd name="adj2" fmla="val -88316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001477" y="5677405"/>
                <a:ext cx="1854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So far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77" y="5677405"/>
                <a:ext cx="1854226" cy="369332"/>
              </a:xfrm>
              <a:prstGeom prst="rect">
                <a:avLst/>
              </a:prstGeom>
              <a:blipFill>
                <a:blip r:embed="rId6"/>
                <a:stretch>
                  <a:fillRect l="-26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4439266" y="4979963"/>
            <a:ext cx="2425768" cy="757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A122F1-7A87-4F4F-9A8B-B4503ED456C0}"/>
              </a:ext>
            </a:extLst>
          </p:cNvPr>
          <p:cNvCxnSpPr>
            <a:cxnSpLocks/>
          </p:cNvCxnSpPr>
          <p:nvPr/>
        </p:nvCxnSpPr>
        <p:spPr>
          <a:xfrm flipH="1" flipV="1">
            <a:off x="2497015" y="1892106"/>
            <a:ext cx="478302" cy="127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120C1-39D3-4B05-9077-857DD58CA555}"/>
              </a:ext>
            </a:extLst>
          </p:cNvPr>
          <p:cNvCxnSpPr>
            <a:cxnSpLocks/>
          </p:cNvCxnSpPr>
          <p:nvPr/>
        </p:nvCxnSpPr>
        <p:spPr>
          <a:xfrm flipH="1">
            <a:off x="2497015" y="2019398"/>
            <a:ext cx="47830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6197B6-8644-4FD8-9EC0-32D45ADEBB46}"/>
              </a:ext>
            </a:extLst>
          </p:cNvPr>
          <p:cNvCxnSpPr>
            <a:cxnSpLocks/>
          </p:cNvCxnSpPr>
          <p:nvPr/>
        </p:nvCxnSpPr>
        <p:spPr>
          <a:xfrm flipH="1" flipV="1">
            <a:off x="3303563" y="2039780"/>
            <a:ext cx="478302" cy="127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4406CA-9FE0-456C-947E-4D954FF03832}"/>
              </a:ext>
            </a:extLst>
          </p:cNvPr>
          <p:cNvCxnSpPr>
            <a:cxnSpLocks/>
          </p:cNvCxnSpPr>
          <p:nvPr/>
        </p:nvCxnSpPr>
        <p:spPr>
          <a:xfrm flipH="1">
            <a:off x="3303563" y="2167072"/>
            <a:ext cx="47830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86F25A-526A-458A-A22B-63EFFF38FEB6}"/>
              </a:ext>
            </a:extLst>
          </p:cNvPr>
          <p:cNvCxnSpPr>
            <a:cxnSpLocks/>
          </p:cNvCxnSpPr>
          <p:nvPr/>
        </p:nvCxnSpPr>
        <p:spPr>
          <a:xfrm flipH="1" flipV="1">
            <a:off x="4089779" y="2209924"/>
            <a:ext cx="478302" cy="127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D43B1A-1793-4138-9D7B-5382CDB9FB9E}"/>
              </a:ext>
            </a:extLst>
          </p:cNvPr>
          <p:cNvCxnSpPr>
            <a:cxnSpLocks/>
          </p:cNvCxnSpPr>
          <p:nvPr/>
        </p:nvCxnSpPr>
        <p:spPr>
          <a:xfrm flipH="1">
            <a:off x="4089779" y="2337216"/>
            <a:ext cx="47830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6">
            <a:extLst>
              <a:ext uri="{FF2B5EF4-FFF2-40B4-BE49-F238E27FC236}">
                <a16:creationId xmlns:a16="http://schemas.microsoft.com/office/drawing/2014/main" id="{94F91B19-BCE7-4A43-911B-3902C0B2F291}"/>
              </a:ext>
            </a:extLst>
          </p:cNvPr>
          <p:cNvSpPr/>
          <p:nvPr/>
        </p:nvSpPr>
        <p:spPr>
          <a:xfrm>
            <a:off x="628650" y="3976776"/>
            <a:ext cx="2093035" cy="1199278"/>
          </a:xfrm>
          <a:prstGeom prst="wedgeRoundRectCallout">
            <a:avLst>
              <a:gd name="adj1" fmla="val 48468"/>
              <a:gd name="adj2" fmla="val -9957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a new table called </a:t>
            </a:r>
            <a:r>
              <a:rPr lang="en-US" b="1" dirty="0">
                <a:solidFill>
                  <a:schemeClr val="tx1"/>
                </a:solidFill>
              </a:rPr>
              <a:t>Cubic </a:t>
            </a:r>
            <a:r>
              <a:rPr lang="en-US" dirty="0">
                <a:solidFill>
                  <a:srgbClr val="FF0000"/>
                </a:solidFill>
              </a:rPr>
              <a:t>(calculate </a:t>
            </a:r>
            <a:r>
              <a:rPr lang="en-US" i="1" dirty="0">
                <a:solidFill>
                  <a:srgbClr val="FF0000"/>
                </a:solidFill>
              </a:rPr>
              <a:t>all three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Diff columns)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4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– </a:t>
            </a:r>
            <a:r>
              <a:rPr lang="en-US" sz="3200" b="1" dirty="0">
                <a:latin typeface="+mn-lt"/>
              </a:rPr>
              <a:t>Quadratic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139492" y="5797774"/>
                <a:ext cx="1854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So far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92" y="5797774"/>
                <a:ext cx="1854226" cy="369332"/>
              </a:xfrm>
              <a:prstGeom prst="rect">
                <a:avLst/>
              </a:prstGeom>
              <a:blipFill>
                <a:blip r:embed="rId3"/>
                <a:stretch>
                  <a:fillRect l="-263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0E17A89-371A-45EF-B5BC-5CFDFFCBF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91" y="1560355"/>
            <a:ext cx="4943992" cy="4000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EE1DC4-6A06-475B-83F4-F9ACA21AEECF}"/>
              </a:ext>
            </a:extLst>
          </p:cNvPr>
          <p:cNvSpPr/>
          <p:nvPr/>
        </p:nvSpPr>
        <p:spPr>
          <a:xfrm>
            <a:off x="2236083" y="3924886"/>
            <a:ext cx="562707" cy="218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205527-8ACD-4F8A-8983-4CAABE41AFE0}"/>
              </a:ext>
            </a:extLst>
          </p:cNvPr>
          <p:cNvSpPr/>
          <p:nvPr/>
        </p:nvSpPr>
        <p:spPr>
          <a:xfrm>
            <a:off x="4476134" y="5738782"/>
            <a:ext cx="19910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7D8F0F-DCBA-4C11-8BE4-70304BC5118A}"/>
              </a:ext>
            </a:extLst>
          </p:cNvPr>
          <p:cNvSpPr/>
          <p:nvPr/>
        </p:nvSpPr>
        <p:spPr>
          <a:xfrm>
            <a:off x="2312194" y="3870997"/>
            <a:ext cx="73819" cy="218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68D48C0-EF4B-4803-BEA6-4C1E48032872}"/>
              </a:ext>
            </a:extLst>
          </p:cNvPr>
          <p:cNvCxnSpPr>
            <a:stCxn id="3" idx="2"/>
            <a:endCxn id="11" idx="2"/>
          </p:cNvCxnSpPr>
          <p:nvPr/>
        </p:nvCxnSpPr>
        <p:spPr>
          <a:xfrm rot="5400000" flipH="1">
            <a:off x="2452861" y="3985289"/>
            <a:ext cx="2019068" cy="2226582"/>
          </a:xfrm>
          <a:prstGeom prst="bentConnector3">
            <a:avLst>
              <a:gd name="adj1" fmla="val -1132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BFC963-4A58-4784-BBF2-E940942CDE70}"/>
              </a:ext>
            </a:extLst>
          </p:cNvPr>
          <p:cNvCxnSpPr/>
          <p:nvPr/>
        </p:nvCxnSpPr>
        <p:spPr>
          <a:xfrm>
            <a:off x="951271" y="3156155"/>
            <a:ext cx="0" cy="508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6">
            <a:extLst>
              <a:ext uri="{FF2B5EF4-FFF2-40B4-BE49-F238E27FC236}">
                <a16:creationId xmlns:a16="http://schemas.microsoft.com/office/drawing/2014/main" id="{1B129430-4BF7-41D2-B27D-829EDE5994F8}"/>
              </a:ext>
            </a:extLst>
          </p:cNvPr>
          <p:cNvSpPr/>
          <p:nvPr/>
        </p:nvSpPr>
        <p:spPr>
          <a:xfrm>
            <a:off x="6264395" y="3664974"/>
            <a:ext cx="2164307" cy="1804224"/>
          </a:xfrm>
          <a:prstGeom prst="wedgeRoundRectCallout">
            <a:avLst>
              <a:gd name="adj1" fmla="val -101945"/>
              <a:gd name="adj2" fmla="val -2169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Create a new table called </a:t>
            </a:r>
            <a:r>
              <a:rPr lang="en-US" b="1" dirty="0">
                <a:solidFill>
                  <a:schemeClr val="tx1"/>
                </a:solidFill>
              </a:rPr>
              <a:t>Quadratic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Add the </a:t>
            </a:r>
            <a:r>
              <a:rPr lang="en-US" b="1" dirty="0">
                <a:solidFill>
                  <a:schemeClr val="tx1"/>
                </a:solidFill>
              </a:rPr>
              <a:t>y Est, delta,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Diff</a:t>
            </a:r>
            <a:r>
              <a:rPr lang="en-US" dirty="0">
                <a:solidFill>
                  <a:srgbClr val="FF0000"/>
                </a:solidFill>
              </a:rPr>
              <a:t> columns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13" y="1942187"/>
            <a:ext cx="2661225" cy="1467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– </a:t>
            </a:r>
            <a:r>
              <a:rPr lang="en-US" sz="3200" b="1" dirty="0">
                <a:latin typeface="+mn-lt"/>
              </a:rPr>
              <a:t>Quadratic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7"/>
              <p:cNvSpPr/>
              <p:nvPr/>
            </p:nvSpPr>
            <p:spPr>
              <a:xfrm>
                <a:off x="5552639" y="3790308"/>
                <a:ext cx="3220170" cy="1678889"/>
              </a:xfrm>
              <a:prstGeom prst="wedgeRoundRectCallout">
                <a:avLst>
                  <a:gd name="adj1" fmla="val 22467"/>
                  <a:gd name="adj2" fmla="val -96992"/>
                  <a:gd name="adj3" fmla="val 16667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Expected difference for a quadratic = </a:t>
                </a:r>
                <a:r>
                  <a:rPr lang="en-US" b="1" dirty="0">
                    <a:solidFill>
                      <a:srgbClr val="00B050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, while observed steady diff </a:t>
                </a:r>
                <a:r>
                  <a:rPr lang="en-US" u="sng" dirty="0">
                    <a:solidFill>
                      <a:schemeClr val="tx1"/>
                    </a:solidFill>
                  </a:rPr>
                  <a:t>mean</a:t>
                </a:r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b="1" dirty="0">
                    <a:solidFill>
                      <a:srgbClr val="FF0000"/>
                    </a:solidFill>
                  </a:rPr>
                  <a:t>14</a:t>
                </a:r>
                <a:r>
                  <a:rPr lang="en-US" dirty="0">
                    <a:solidFill>
                      <a:schemeClr val="tx1"/>
                    </a:solidFill>
                  </a:rPr>
                  <a:t>, so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must be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39" y="3790308"/>
                <a:ext cx="3220170" cy="1678889"/>
              </a:xfrm>
              <a:prstGeom prst="wedgeRoundRectCallout">
                <a:avLst>
                  <a:gd name="adj1" fmla="val 22467"/>
                  <a:gd name="adj2" fmla="val -96992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139492" y="5797774"/>
                <a:ext cx="2979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Now so far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92" y="5797774"/>
                <a:ext cx="2979983" cy="369332"/>
              </a:xfrm>
              <a:prstGeom prst="rect">
                <a:avLst/>
              </a:prstGeom>
              <a:blipFill>
                <a:blip r:embed="rId5"/>
                <a:stretch>
                  <a:fillRect l="-163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748613" y="5324168"/>
            <a:ext cx="1640329" cy="5490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0E17A89-371A-45EF-B5BC-5CFDFFCBF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91" y="1560355"/>
            <a:ext cx="4943992" cy="4000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10ADA3-028E-4939-81A8-9468EFB4AA8C}"/>
              </a:ext>
            </a:extLst>
          </p:cNvPr>
          <p:cNvSpPr/>
          <p:nvPr/>
        </p:nvSpPr>
        <p:spPr>
          <a:xfrm>
            <a:off x="3931920" y="5297646"/>
            <a:ext cx="1132449" cy="1715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205527-8ACD-4F8A-8983-4CAABE41AFE0}"/>
              </a:ext>
            </a:extLst>
          </p:cNvPr>
          <p:cNvSpPr/>
          <p:nvPr/>
        </p:nvSpPr>
        <p:spPr>
          <a:xfrm>
            <a:off x="4940710" y="5738782"/>
            <a:ext cx="19910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7D8F0F-DCBA-4C11-8BE4-70304BC5118A}"/>
              </a:ext>
            </a:extLst>
          </p:cNvPr>
          <p:cNvSpPr/>
          <p:nvPr/>
        </p:nvSpPr>
        <p:spPr>
          <a:xfrm>
            <a:off x="2312194" y="3870997"/>
            <a:ext cx="73819" cy="218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BA3754-5832-479A-847E-AC41C933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4" y="2794623"/>
            <a:ext cx="4552381" cy="20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626" y="1729551"/>
            <a:ext cx="2661225" cy="1467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– </a:t>
            </a:r>
            <a:r>
              <a:rPr lang="en-US" sz="3200" b="1" dirty="0">
                <a:latin typeface="+mn-lt"/>
              </a:rPr>
              <a:t>Linear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ular Callout 7"/>
              <p:cNvSpPr/>
              <p:nvPr/>
            </p:nvSpPr>
            <p:spPr>
              <a:xfrm>
                <a:off x="5244561" y="3633341"/>
                <a:ext cx="3460565" cy="1476975"/>
              </a:xfrm>
              <a:prstGeom prst="wedgeRoundRectCallout">
                <a:avLst>
                  <a:gd name="adj1" fmla="val 21386"/>
                  <a:gd name="adj2" fmla="val -123536"/>
                  <a:gd name="adj3" fmla="val 16667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Steady difference for </a:t>
                </a:r>
                <a:r>
                  <a:rPr lang="en-US" b="1" dirty="0">
                    <a:solidFill>
                      <a:schemeClr val="tx1"/>
                    </a:solidFill>
                  </a:rPr>
                  <a:t>linear</a:t>
                </a:r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b="1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, while observed steady diff </a:t>
                </a:r>
                <a:r>
                  <a:rPr lang="en-US" u="sng" dirty="0">
                    <a:solidFill>
                      <a:schemeClr val="tx1"/>
                    </a:solidFill>
                  </a:rPr>
                  <a:t>mean</a:t>
                </a:r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:r>
                  <a:rPr lang="en-US" b="1" dirty="0">
                    <a:solidFill>
                      <a:srgbClr val="FF0000"/>
                    </a:solidFill>
                  </a:rPr>
                  <a:t>11</a:t>
                </a:r>
                <a:r>
                  <a:rPr lang="en-US" dirty="0">
                    <a:solidFill>
                      <a:schemeClr val="tx1"/>
                    </a:solidFill>
                  </a:rPr>
                  <a:t>, so coefficient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must be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561" y="3633341"/>
                <a:ext cx="3460565" cy="1476975"/>
              </a:xfrm>
              <a:prstGeom prst="wedgeRoundRectCallout">
                <a:avLst>
                  <a:gd name="adj1" fmla="val 21386"/>
                  <a:gd name="adj2" fmla="val -123536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008863" y="5658438"/>
                <a:ext cx="3798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Now so far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63" y="5658438"/>
                <a:ext cx="3798412" cy="369332"/>
              </a:xfrm>
              <a:prstGeom prst="rect">
                <a:avLst/>
              </a:prstGeom>
              <a:blipFill>
                <a:blip r:embed="rId6"/>
                <a:stretch>
                  <a:fillRect l="-144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/>
          <p:cNvSpPr/>
          <p:nvPr/>
        </p:nvSpPr>
        <p:spPr>
          <a:xfrm>
            <a:off x="683058" y="1516033"/>
            <a:ext cx="2646968" cy="877433"/>
          </a:xfrm>
          <a:prstGeom prst="wedgeRoundRectCallout">
            <a:avLst>
              <a:gd name="adj1" fmla="val 43178"/>
              <a:gd name="adj2" fmla="val 13368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Remember to add the new quadratic term to the </a:t>
            </a:r>
            <a:r>
              <a:rPr lang="en-US" b="1" dirty="0">
                <a:solidFill>
                  <a:schemeClr val="tx1"/>
                </a:solidFill>
              </a:rPr>
              <a:t>estimated y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281225" y="4948084"/>
            <a:ext cx="1004480" cy="770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214BFD-18F3-4D52-9F56-AFFB53F3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6" y="1395231"/>
            <a:ext cx="4047619" cy="3990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3 – </a:t>
            </a:r>
            <a:r>
              <a:rPr lang="en-US" sz="3200" b="1" dirty="0">
                <a:latin typeface="+mn-lt"/>
              </a:rPr>
              <a:t>Constant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107627" y="3210422"/>
                <a:ext cx="3306098" cy="1515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u="sng" smtClean="0">
                          <a:latin typeface="Cambria Math" panose="02040503050406030204" pitchFamily="18" charset="0"/>
                        </a:rPr>
                        <m:t>𝑭𝒖𝒏𝒄𝒕𝒊𝒐𝒏𝒂𝒍</m:t>
                      </m:r>
                      <m:r>
                        <a:rPr lang="en-US" b="1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u="sng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</m:oMath>
                  </m:oMathPara>
                </a14:m>
                <a:endParaRPr lang="en-US" b="1" i="1" u="sng" dirty="0">
                  <a:latin typeface="Cambria Math" panose="02040503050406030204" pitchFamily="18" charset="0"/>
                </a:endParaRPr>
              </a:p>
              <a:p>
                <a:endParaRPr lang="en-US" b="1" i="1" u="sng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sz="20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sSup>
                        <m:sSupPr>
                          <m:ctrlPr>
                            <a:rPr lang="en-US" sz="200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en-US" sz="20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+13</m:t>
                      </m:r>
                    </m:oMath>
                  </m:oMathPara>
                </a14:m>
                <a:endParaRPr lang="en-US" sz="2000" i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627" y="3210422"/>
                <a:ext cx="3306098" cy="1515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/>
          <p:cNvSpPr/>
          <p:nvPr/>
        </p:nvSpPr>
        <p:spPr>
          <a:xfrm>
            <a:off x="5181848" y="1579588"/>
            <a:ext cx="2738035" cy="877433"/>
          </a:xfrm>
          <a:prstGeom prst="wedgeRoundRectCallout">
            <a:avLst>
              <a:gd name="adj1" fmla="val -84475"/>
              <a:gd name="adj2" fmla="val 16573"/>
              <a:gd name="adj3" fmla="val 16667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If the delta values are all the same, then that value is the final </a:t>
            </a:r>
            <a:r>
              <a:rPr lang="en-US" b="1" dirty="0">
                <a:solidFill>
                  <a:schemeClr val="tx1"/>
                </a:solidFill>
              </a:rPr>
              <a:t>constant</a:t>
            </a:r>
            <a:r>
              <a:rPr lang="en-US" dirty="0">
                <a:solidFill>
                  <a:srgbClr val="0070C0"/>
                </a:solidFill>
              </a:rPr>
              <a:t> term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1733" y="5023780"/>
            <a:ext cx="2677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Generates the sequence:</a:t>
            </a:r>
          </a:p>
          <a:p>
            <a:pPr algn="ctr"/>
            <a:r>
              <a:rPr lang="en-US" b="1" dirty="0"/>
              <a:t>36, 103, 244, 489, 868, 1411, 2148, 3109, 4324…</a:t>
            </a:r>
          </a:p>
        </p:txBody>
      </p:sp>
      <p:cxnSp>
        <p:nvCxnSpPr>
          <p:cNvPr id="7" name="Elbow Connector 6"/>
          <p:cNvCxnSpPr>
            <a:cxnSpLocks/>
            <a:stCxn id="15" idx="3"/>
            <a:endCxn id="13" idx="0"/>
          </p:cNvCxnSpPr>
          <p:nvPr/>
        </p:nvCxnSpPr>
        <p:spPr>
          <a:xfrm>
            <a:off x="4143373" y="3257933"/>
            <a:ext cx="205927" cy="55921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A8615-4CD8-4F0A-817A-50F084E30CE0}"/>
              </a:ext>
            </a:extLst>
          </p:cNvPr>
          <p:cNvSpPr/>
          <p:nvPr/>
        </p:nvSpPr>
        <p:spPr>
          <a:xfrm>
            <a:off x="4271963" y="3817145"/>
            <a:ext cx="154673" cy="175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533730-43CB-4F8D-BCB5-88C252B71E33}"/>
              </a:ext>
            </a:extLst>
          </p:cNvPr>
          <p:cNvSpPr/>
          <p:nvPr/>
        </p:nvSpPr>
        <p:spPr>
          <a:xfrm>
            <a:off x="3967162" y="3176588"/>
            <a:ext cx="176211" cy="162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6" grpId="0"/>
      <p:bldP spid="13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29" y="1468581"/>
            <a:ext cx="428298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case study will use data from an experiment that measured the </a:t>
            </a:r>
            <a:r>
              <a:rPr lang="en-US" sz="2400" b="1" dirty="0">
                <a:solidFill>
                  <a:srgbClr val="00B050"/>
                </a:solidFill>
              </a:rPr>
              <a:t>counter</a:t>
            </a:r>
            <a:r>
              <a:rPr lang="en-US" sz="2400" dirty="0"/>
              <a:t> on a tape machine vs. the elapsed </a:t>
            </a:r>
            <a:r>
              <a:rPr lang="en-US" sz="2400" b="1" dirty="0">
                <a:solidFill>
                  <a:srgbClr val="0070C0"/>
                </a:solidFill>
              </a:rPr>
              <a:t>time</a:t>
            </a:r>
            <a:r>
              <a:rPr lang="en-US" sz="2400" dirty="0"/>
              <a:t> the tape was played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Ideally there would be a </a:t>
            </a:r>
            <a:r>
              <a:rPr lang="en-US" sz="2400" i="1" dirty="0"/>
              <a:t>linear</a:t>
            </a:r>
            <a:r>
              <a:rPr lang="en-US" sz="2400" dirty="0"/>
              <a:t> relationship between these two variables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But due to the constantly changing circumference of a tape reel as it is played, the relationship is </a:t>
            </a:r>
            <a:r>
              <a:rPr lang="en-US" sz="2400" b="1" dirty="0">
                <a:solidFill>
                  <a:srgbClr val="FF0000"/>
                </a:solidFill>
              </a:rPr>
              <a:t>non-linear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1" y="1468581"/>
            <a:ext cx="3166906" cy="2112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804911"/>
            <a:ext cx="2852379" cy="25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D3142-44F9-4237-80D8-BA55B5E90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14"/>
          <a:stretch/>
        </p:blipFill>
        <p:spPr>
          <a:xfrm>
            <a:off x="588798" y="1732935"/>
            <a:ext cx="5730162" cy="1832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Difference Tables – The Big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241133" y="3922750"/>
            <a:ext cx="2716334" cy="1234060"/>
          </a:xfrm>
          <a:prstGeom prst="wedgeRoundRectCallout">
            <a:avLst>
              <a:gd name="adj1" fmla="val 40718"/>
              <a:gd name="adj2" fmla="val -8940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keep adding difference columns until the </a:t>
            </a:r>
            <a:r>
              <a:rPr lang="en-US" b="1" dirty="0">
                <a:solidFill>
                  <a:schemeClr val="tx1"/>
                </a:solidFill>
              </a:rPr>
              <a:t>rightmost</a:t>
            </a:r>
            <a:r>
              <a:rPr lang="en-US" dirty="0">
                <a:solidFill>
                  <a:srgbClr val="FF0000"/>
                </a:solidFill>
              </a:rPr>
              <a:t> column reaches a </a:t>
            </a:r>
            <a:r>
              <a:rPr lang="en-US" b="1" dirty="0">
                <a:solidFill>
                  <a:schemeClr val="tx1"/>
                </a:solidFill>
              </a:rPr>
              <a:t>steady</a:t>
            </a:r>
            <a:r>
              <a:rPr lang="en-US" dirty="0">
                <a:solidFill>
                  <a:srgbClr val="FF0000"/>
                </a:solidFill>
              </a:rPr>
              <a:t> value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35BB3-51F2-4BDF-82F6-A64519282BF5}"/>
              </a:ext>
            </a:extLst>
          </p:cNvPr>
          <p:cNvSpPr/>
          <p:nvPr/>
        </p:nvSpPr>
        <p:spPr>
          <a:xfrm>
            <a:off x="5819774" y="2934928"/>
            <a:ext cx="195263" cy="530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291F5A-6D00-46D1-A2FD-3AE366854DE0}"/>
              </a:ext>
            </a:extLst>
          </p:cNvPr>
          <p:cNvSpPr/>
          <p:nvPr/>
        </p:nvSpPr>
        <p:spPr>
          <a:xfrm>
            <a:off x="3627649" y="2461054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86CE7E-ED17-4EF4-826D-33C816796C7B}"/>
              </a:ext>
            </a:extLst>
          </p:cNvPr>
          <p:cNvSpPr/>
          <p:nvPr/>
        </p:nvSpPr>
        <p:spPr>
          <a:xfrm>
            <a:off x="4420129" y="2461053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269EE3-5A18-49B7-A835-CB6985370A3A}"/>
              </a:ext>
            </a:extLst>
          </p:cNvPr>
          <p:cNvSpPr/>
          <p:nvPr/>
        </p:nvSpPr>
        <p:spPr>
          <a:xfrm>
            <a:off x="4420129" y="2629812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22AA02-290C-4D9D-81AC-71FF5D6B13ED}"/>
              </a:ext>
            </a:extLst>
          </p:cNvPr>
          <p:cNvCxnSpPr/>
          <p:nvPr/>
        </p:nvCxnSpPr>
        <p:spPr>
          <a:xfrm flipH="1" flipV="1">
            <a:off x="3550277" y="2517323"/>
            <a:ext cx="555674" cy="168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024220-C259-44AB-9754-03709D08CFF4}"/>
              </a:ext>
            </a:extLst>
          </p:cNvPr>
          <p:cNvCxnSpPr>
            <a:cxnSpLocks/>
          </p:cNvCxnSpPr>
          <p:nvPr/>
        </p:nvCxnSpPr>
        <p:spPr>
          <a:xfrm flipH="1">
            <a:off x="3550277" y="2686082"/>
            <a:ext cx="555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154352-8622-4F5C-AA10-E18800F87A51}"/>
              </a:ext>
            </a:extLst>
          </p:cNvPr>
          <p:cNvCxnSpPr>
            <a:cxnSpLocks/>
          </p:cNvCxnSpPr>
          <p:nvPr/>
        </p:nvCxnSpPr>
        <p:spPr>
          <a:xfrm flipH="1" flipV="1">
            <a:off x="4343115" y="2700043"/>
            <a:ext cx="667035" cy="16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FC0F8D-9968-4116-AF3C-BC70DDAC6DCD}"/>
              </a:ext>
            </a:extLst>
          </p:cNvPr>
          <p:cNvCxnSpPr>
            <a:cxnSpLocks/>
          </p:cNvCxnSpPr>
          <p:nvPr/>
        </p:nvCxnSpPr>
        <p:spPr>
          <a:xfrm flipH="1">
            <a:off x="4343115" y="2868801"/>
            <a:ext cx="667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8FF758-7876-4335-9124-F11B9DB1AA30}"/>
              </a:ext>
            </a:extLst>
          </p:cNvPr>
          <p:cNvCxnSpPr/>
          <p:nvPr/>
        </p:nvCxnSpPr>
        <p:spPr>
          <a:xfrm flipH="1" flipV="1">
            <a:off x="3538546" y="2706968"/>
            <a:ext cx="555674" cy="168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EF0C11-95A3-4BF6-9207-B930E6BAD17D}"/>
              </a:ext>
            </a:extLst>
          </p:cNvPr>
          <p:cNvCxnSpPr>
            <a:cxnSpLocks/>
          </p:cNvCxnSpPr>
          <p:nvPr/>
        </p:nvCxnSpPr>
        <p:spPr>
          <a:xfrm flipH="1">
            <a:off x="3538546" y="2875727"/>
            <a:ext cx="555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D1527-E344-4037-9551-FB9ABF1DF49E}"/>
              </a:ext>
            </a:extLst>
          </p:cNvPr>
          <p:cNvSpPr/>
          <p:nvPr/>
        </p:nvSpPr>
        <p:spPr>
          <a:xfrm>
            <a:off x="5300115" y="2461053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1A7D0B-0F90-40BB-ACC6-F4830296D12E}"/>
              </a:ext>
            </a:extLst>
          </p:cNvPr>
          <p:cNvSpPr/>
          <p:nvPr/>
        </p:nvSpPr>
        <p:spPr>
          <a:xfrm>
            <a:off x="5300115" y="2633331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4CE631-B7E6-4F35-A8E8-A2859B7C1DE3}"/>
              </a:ext>
            </a:extLst>
          </p:cNvPr>
          <p:cNvSpPr/>
          <p:nvPr/>
        </p:nvSpPr>
        <p:spPr>
          <a:xfrm>
            <a:off x="5300115" y="2805609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75FC30-E888-44C6-94D9-7A9223CA6FB5}"/>
              </a:ext>
            </a:extLst>
          </p:cNvPr>
          <p:cNvCxnSpPr>
            <a:cxnSpLocks/>
          </p:cNvCxnSpPr>
          <p:nvPr/>
        </p:nvCxnSpPr>
        <p:spPr>
          <a:xfrm flipH="1" flipV="1">
            <a:off x="5138704" y="2861031"/>
            <a:ext cx="703026" cy="16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649248-CCC1-4AA4-A7E6-CCE55D378696}"/>
              </a:ext>
            </a:extLst>
          </p:cNvPr>
          <p:cNvCxnSpPr>
            <a:cxnSpLocks/>
          </p:cNvCxnSpPr>
          <p:nvPr/>
        </p:nvCxnSpPr>
        <p:spPr>
          <a:xfrm flipH="1">
            <a:off x="5138704" y="3029789"/>
            <a:ext cx="7030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EE5B26-ADE7-475F-85DB-A177F23077AE}"/>
              </a:ext>
            </a:extLst>
          </p:cNvPr>
          <p:cNvCxnSpPr>
            <a:cxnSpLocks/>
          </p:cNvCxnSpPr>
          <p:nvPr/>
        </p:nvCxnSpPr>
        <p:spPr>
          <a:xfrm flipH="1" flipV="1">
            <a:off x="4334310" y="2877386"/>
            <a:ext cx="667035" cy="16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EF37C-5DC0-4122-AD95-86A983806CE6}"/>
              </a:ext>
            </a:extLst>
          </p:cNvPr>
          <p:cNvCxnSpPr>
            <a:cxnSpLocks/>
          </p:cNvCxnSpPr>
          <p:nvPr/>
        </p:nvCxnSpPr>
        <p:spPr>
          <a:xfrm flipH="1">
            <a:off x="4334310" y="3046144"/>
            <a:ext cx="667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A02CDA-2FDB-46A5-904C-88CF1EB0481E}"/>
              </a:ext>
            </a:extLst>
          </p:cNvPr>
          <p:cNvCxnSpPr>
            <a:cxnSpLocks/>
          </p:cNvCxnSpPr>
          <p:nvPr/>
        </p:nvCxnSpPr>
        <p:spPr>
          <a:xfrm flipH="1" flipV="1">
            <a:off x="2710904" y="2337733"/>
            <a:ext cx="632371" cy="16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EA197-C4D7-4A15-ABFE-D8B765941674}"/>
              </a:ext>
            </a:extLst>
          </p:cNvPr>
          <p:cNvCxnSpPr>
            <a:cxnSpLocks/>
          </p:cNvCxnSpPr>
          <p:nvPr/>
        </p:nvCxnSpPr>
        <p:spPr>
          <a:xfrm flipH="1" flipV="1">
            <a:off x="2710904" y="2506491"/>
            <a:ext cx="6323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C7E881-80A0-4F5E-9E2D-E8FAFCEBBB0C}"/>
              </a:ext>
            </a:extLst>
          </p:cNvPr>
          <p:cNvCxnSpPr>
            <a:cxnSpLocks/>
          </p:cNvCxnSpPr>
          <p:nvPr/>
        </p:nvCxnSpPr>
        <p:spPr>
          <a:xfrm flipH="1" flipV="1">
            <a:off x="2710904" y="2531285"/>
            <a:ext cx="632371" cy="16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AE8162-F2FA-4946-B38F-4BDC408EF905}"/>
              </a:ext>
            </a:extLst>
          </p:cNvPr>
          <p:cNvCxnSpPr>
            <a:cxnSpLocks/>
          </p:cNvCxnSpPr>
          <p:nvPr/>
        </p:nvCxnSpPr>
        <p:spPr>
          <a:xfrm flipH="1" flipV="1">
            <a:off x="2710904" y="2700043"/>
            <a:ext cx="6323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58279C-1A00-4DEA-9A5A-AEA4748F335E}"/>
              </a:ext>
            </a:extLst>
          </p:cNvPr>
          <p:cNvCxnSpPr>
            <a:cxnSpLocks/>
          </p:cNvCxnSpPr>
          <p:nvPr/>
        </p:nvCxnSpPr>
        <p:spPr>
          <a:xfrm flipH="1" flipV="1">
            <a:off x="5138704" y="3029789"/>
            <a:ext cx="703026" cy="16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D262AB-7BCD-46D2-83A9-F89A5548FA47}"/>
              </a:ext>
            </a:extLst>
          </p:cNvPr>
          <p:cNvCxnSpPr>
            <a:cxnSpLocks/>
          </p:cNvCxnSpPr>
          <p:nvPr/>
        </p:nvCxnSpPr>
        <p:spPr>
          <a:xfrm flipH="1">
            <a:off x="5138704" y="3198547"/>
            <a:ext cx="7030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9F94223-83AB-48C4-B955-0246FF19B85A}"/>
              </a:ext>
            </a:extLst>
          </p:cNvPr>
          <p:cNvSpPr/>
          <p:nvPr/>
        </p:nvSpPr>
        <p:spPr>
          <a:xfrm>
            <a:off x="2827867" y="2288835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B444F0-8D6E-45F2-8B7D-20B508E26B05}"/>
              </a:ext>
            </a:extLst>
          </p:cNvPr>
          <p:cNvSpPr/>
          <p:nvPr/>
        </p:nvSpPr>
        <p:spPr>
          <a:xfrm>
            <a:off x="3621828" y="2288834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47F838-FA69-496D-9F1C-A89712E601D9}"/>
              </a:ext>
            </a:extLst>
          </p:cNvPr>
          <p:cNvSpPr/>
          <p:nvPr/>
        </p:nvSpPr>
        <p:spPr>
          <a:xfrm>
            <a:off x="4420129" y="2292928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E77A39-BF14-4DD8-9098-087D1CEBF00E}"/>
              </a:ext>
            </a:extLst>
          </p:cNvPr>
          <p:cNvSpPr/>
          <p:nvPr/>
        </p:nvSpPr>
        <p:spPr>
          <a:xfrm>
            <a:off x="5291393" y="2278070"/>
            <a:ext cx="626012" cy="11254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01061BD-BD54-42AC-9467-ECBFE72B681D}"/>
              </a:ext>
            </a:extLst>
          </p:cNvPr>
          <p:cNvSpPr/>
          <p:nvPr/>
        </p:nvSpPr>
        <p:spPr>
          <a:xfrm>
            <a:off x="6784258" y="2181937"/>
            <a:ext cx="1600200" cy="864207"/>
          </a:xfrm>
          <a:prstGeom prst="wedgeRoundRectCallout">
            <a:avLst>
              <a:gd name="adj1" fmla="val -88575"/>
              <a:gd name="adj2" fmla="val -2099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There will be no values in the blue cells</a:t>
            </a:r>
          </a:p>
        </p:txBody>
      </p:sp>
    </p:spTree>
    <p:extLst>
      <p:ext uri="{BB962C8B-B14F-4D97-AF65-F5344CB8AC3E}">
        <p14:creationId xmlns:p14="http://schemas.microsoft.com/office/powerpoint/2010/main" val="248649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5" grpId="0" animBg="1"/>
      <p:bldP spid="16" grpId="0" animBg="1"/>
      <p:bldP spid="17" grpId="0" animBg="1"/>
      <p:bldP spid="26" grpId="0" animBg="1"/>
      <p:bldP spid="27" grpId="0" animBg="1"/>
      <p:bldP spid="28" grpId="0" animBg="1"/>
      <p:bldP spid="37" grpId="0" animBg="1"/>
      <p:bldP spid="38" grpId="0" animBg="1"/>
      <p:bldP spid="39" grpId="0" animBg="1"/>
      <p:bldP spid="40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3029" y="1468581"/>
                <a:ext cx="4282984" cy="458968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an equation to model the tape counter as a function of playing time</a:t>
                </a:r>
                <a:endParaRPr lang="en-US" sz="2400" b="1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b="1" dirty="0"/>
                  <a:t>X</a:t>
                </a:r>
                <a:r>
                  <a:rPr lang="en-US" sz="2000" dirty="0"/>
                  <a:t> is the number of 10 minute blocks the tape has been playing from the beginning (1…8)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b="1" dirty="0"/>
                  <a:t>Y</a:t>
                </a:r>
                <a:r>
                  <a:rPr lang="en-US" sz="2000" dirty="0"/>
                  <a:t> is the counter on the tape player (linear feet)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With a precise model we can answer this question: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sz="2000" dirty="0">
                    <a:solidFill>
                      <a:srgbClr val="00B050"/>
                    </a:solidFill>
                  </a:rPr>
                  <a:t>Where should we stop the tape to be exactly </a:t>
                </a:r>
                <a:r>
                  <a:rPr lang="en-US" sz="2000" b="1" u="sng" dirty="0">
                    <a:solidFill>
                      <a:srgbClr val="00B050"/>
                    </a:solidFill>
                  </a:rPr>
                  <a:t>65</a:t>
                </a:r>
                <a:r>
                  <a:rPr lang="en-US" sz="2000" dirty="0">
                    <a:solidFill>
                      <a:srgbClr val="00B050"/>
                    </a:solidFill>
                  </a:rPr>
                  <a:t> minutes into the recording?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=6.5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3029" y="1468581"/>
                <a:ext cx="4282984" cy="4589689"/>
              </a:xfrm>
              <a:blipFill>
                <a:blip r:embed="rId3"/>
                <a:stretch>
                  <a:fillRect l="-1849" t="-1859" r="-1565" b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41" y="1468581"/>
            <a:ext cx="3166906" cy="2112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804911"/>
            <a:ext cx="2852379" cy="25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5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DB9B2-49ED-4D4A-BDD0-7F128135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384" y="2944653"/>
            <a:ext cx="4501117" cy="3269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4" y="1457593"/>
            <a:ext cx="3166906" cy="2112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88283" y="1684023"/>
                <a:ext cx="23702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𝐴𝑠𝑠𝑢𝑚𝑒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283" y="1684023"/>
                <a:ext cx="2370264" cy="738664"/>
              </a:xfrm>
              <a:prstGeom prst="rect">
                <a:avLst/>
              </a:prstGeom>
              <a:blipFill>
                <a:blip r:embed="rId4"/>
                <a:stretch>
                  <a:fillRect l="-2828" r="-1028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7" y="3804911"/>
            <a:ext cx="2852379" cy="25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74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4 – Difference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36241-8DEE-45B3-9205-6FAD077CD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5" y="1555539"/>
            <a:ext cx="3584666" cy="1820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97DBE6-3108-4340-B5D3-74BE3AC7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07" y="1555539"/>
            <a:ext cx="4457143" cy="18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4812EE-80A0-4A43-8CF8-D89433364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5" y="3664374"/>
            <a:ext cx="3637500" cy="1851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14C44C-ED55-4D3D-8CD2-4738A66A8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107" y="3650566"/>
            <a:ext cx="3506816" cy="165189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50B977-3E92-4F7D-A854-18C37116C457}"/>
                  </a:ext>
                </a:extLst>
              </p:cNvPr>
              <p:cNvSpPr txBox="1"/>
              <p:nvPr/>
            </p:nvSpPr>
            <p:spPr>
              <a:xfrm>
                <a:off x="4355107" y="5690906"/>
                <a:ext cx="4115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=10.5833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+193.1786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+1.8214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50B977-3E92-4F7D-A854-18C37116C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07" y="5690906"/>
                <a:ext cx="4115870" cy="276999"/>
              </a:xfrm>
              <a:prstGeom prst="rect">
                <a:avLst/>
              </a:prstGeom>
              <a:blipFill>
                <a:blip r:embed="rId6"/>
                <a:stretch>
                  <a:fillRect l="-1036" t="-4444" r="-10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69446BDA-F785-4DD7-B065-5AB21CBD04B9}"/>
              </a:ext>
            </a:extLst>
          </p:cNvPr>
          <p:cNvSpPr/>
          <p:nvPr/>
        </p:nvSpPr>
        <p:spPr>
          <a:xfrm>
            <a:off x="3425483" y="3144129"/>
            <a:ext cx="569742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E37AC4-608C-4507-852B-97F93701F7E8}"/>
              </a:ext>
            </a:extLst>
          </p:cNvPr>
          <p:cNvSpPr/>
          <p:nvPr/>
        </p:nvSpPr>
        <p:spPr>
          <a:xfrm>
            <a:off x="3460653" y="5256742"/>
            <a:ext cx="569742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67BDE1-85A2-4417-A801-B727717344A0}"/>
              </a:ext>
            </a:extLst>
          </p:cNvPr>
          <p:cNvSpPr/>
          <p:nvPr/>
        </p:nvSpPr>
        <p:spPr>
          <a:xfrm>
            <a:off x="8133038" y="3181270"/>
            <a:ext cx="569742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83" y="918150"/>
            <a:ext cx="7512151" cy="545619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39035" y="1376187"/>
                <a:ext cx="3865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=10.5833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+193.1786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+1.8214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35" y="1376187"/>
                <a:ext cx="3865930" cy="276999"/>
              </a:xfrm>
              <a:prstGeom prst="rect">
                <a:avLst/>
              </a:prstGeom>
              <a:blipFill>
                <a:blip r:embed="rId3"/>
                <a:stretch>
                  <a:fillRect l="-1104" t="-4444" r="-11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27207" y="5241320"/>
                <a:ext cx="4970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10.5833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6.5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+193.1786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+1.8214=1704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207" y="5241320"/>
                <a:ext cx="4970912" cy="276999"/>
              </a:xfrm>
              <a:prstGeom prst="rect">
                <a:avLst/>
              </a:prstGeom>
              <a:blipFill>
                <a:blip r:embed="rId4"/>
                <a:stretch>
                  <a:fillRect l="-736" t="-4444" r="-73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6587823" y="2708034"/>
            <a:ext cx="0" cy="240356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727230" y="3173892"/>
            <a:ext cx="154429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Where should we stop the tape to be exactly </a:t>
            </a:r>
            <a:r>
              <a:rPr lang="en-US" b="1" dirty="0"/>
              <a:t>65</a:t>
            </a:r>
            <a:r>
              <a:rPr lang="en-US" dirty="0">
                <a:solidFill>
                  <a:srgbClr val="00B050"/>
                </a:solidFill>
              </a:rPr>
              <a:t> minutes into the recording?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6749" y="2388223"/>
            <a:ext cx="8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1704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190" y="2013332"/>
            <a:ext cx="2295497" cy="2053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29CF9C-F363-445D-B754-1E3BEC23897A}"/>
              </a:ext>
            </a:extLst>
          </p:cNvPr>
          <p:cNvSpPr/>
          <p:nvPr/>
        </p:nvSpPr>
        <p:spPr>
          <a:xfrm>
            <a:off x="3953022" y="984742"/>
            <a:ext cx="1399735" cy="261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88AA7C-6FF4-4A1F-B967-D9D935C80787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Lab 4 – Model Predictions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19FFA-960F-4134-B1A4-FDF249B54D73}"/>
              </a:ext>
            </a:extLst>
          </p:cNvPr>
          <p:cNvSpPr/>
          <p:nvPr/>
        </p:nvSpPr>
        <p:spPr>
          <a:xfrm>
            <a:off x="7388942" y="5241320"/>
            <a:ext cx="609177" cy="276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Developed by Gauss, least squares finds the coefficients of a polynomial of a given degree that </a:t>
            </a:r>
            <a:r>
              <a:rPr lang="en-US" sz="2400" b="1" dirty="0">
                <a:solidFill>
                  <a:srgbClr val="0070C0"/>
                </a:solidFill>
              </a:rPr>
              <a:t>approximates</a:t>
            </a:r>
            <a:r>
              <a:rPr lang="en-US" sz="2400" dirty="0"/>
              <a:t> a set of observations with </a:t>
            </a:r>
            <a:r>
              <a:rPr lang="en-US" sz="2400" b="1" dirty="0">
                <a:solidFill>
                  <a:srgbClr val="FF0000"/>
                </a:solidFill>
              </a:rPr>
              <a:t>minimal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u="sng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 from the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modeler selects a curve whose </a:t>
            </a:r>
            <a:r>
              <a:rPr lang="en-US" sz="2400" b="1" dirty="0">
                <a:solidFill>
                  <a:srgbClr val="00B050"/>
                </a:solidFill>
              </a:rPr>
              <a:t>general shape </a:t>
            </a:r>
            <a:r>
              <a:rPr lang="en-US" sz="2400" dirty="0"/>
              <a:t>matches the trend of the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partial derivatives </a:t>
            </a:r>
            <a:r>
              <a:rPr lang="en-US" sz="2400" dirty="0"/>
              <a:t>of the chosen polynomial are then determined, leading to a system of </a:t>
            </a:r>
            <a:r>
              <a:rPr lang="en-US" sz="2400" i="1" dirty="0"/>
              <a:t>linear</a:t>
            </a:r>
            <a:r>
              <a:rPr lang="en-US" sz="2400" dirty="0"/>
              <a:t> equations that can be solved using matrices and </a:t>
            </a:r>
            <a:r>
              <a:rPr lang="en-US" sz="2400" b="1" dirty="0">
                <a:solidFill>
                  <a:srgbClr val="7030A0"/>
                </a:solidFill>
              </a:rPr>
              <a:t>Cramer’s Rule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coefficients of each term of the model polynomial are then determined, allowing us to estimate the unknown function value at any point within the given </a:t>
            </a:r>
            <a:r>
              <a:rPr lang="en-US" sz="2400" b="1" dirty="0"/>
              <a:t>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44" y="1457593"/>
            <a:ext cx="3166906" cy="2112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88283" y="1684023"/>
                <a:ext cx="237026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𝐴𝑠𝑠𝑢𝑚𝑒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283" y="1684023"/>
                <a:ext cx="2370264" cy="738664"/>
              </a:xfrm>
              <a:prstGeom prst="rect">
                <a:avLst/>
              </a:prstGeom>
              <a:blipFill>
                <a:blip r:embed="rId4"/>
                <a:stretch>
                  <a:fillRect l="-2828" r="-1028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7" y="3804911"/>
            <a:ext cx="2852379" cy="2551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A0029E-BD8E-4E16-A0BF-BD499026F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384" y="2944653"/>
            <a:ext cx="4501117" cy="32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24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41288" y="2705702"/>
                <a:ext cx="42614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288" y="2705702"/>
                <a:ext cx="4261423" cy="307777"/>
              </a:xfrm>
              <a:prstGeom prst="rect">
                <a:avLst/>
              </a:prstGeom>
              <a:blipFill>
                <a:blip r:embed="rId3"/>
                <a:stretch>
                  <a:fillRect t="-4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1029" y="5258578"/>
                <a:ext cx="8501943" cy="30777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𝑏𝑥𝑦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𝑏𝑐𝑥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9" y="5258578"/>
                <a:ext cx="8501943" cy="307777"/>
              </a:xfrm>
              <a:prstGeom prst="rect">
                <a:avLst/>
              </a:prstGeom>
              <a:blipFill>
                <a:blip r:embed="rId4"/>
                <a:stretch>
                  <a:fillRect l="-215" t="-1923" b="-30769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765351" y="3178277"/>
            <a:ext cx="7613297" cy="1740310"/>
            <a:chOff x="628650" y="3406877"/>
            <a:chExt cx="7613297" cy="1740310"/>
          </a:xfrm>
        </p:grpSpPr>
        <p:grpSp>
          <p:nvGrpSpPr>
            <p:cNvPr id="8" name="Group 7"/>
            <p:cNvGrpSpPr/>
            <p:nvPr/>
          </p:nvGrpSpPr>
          <p:grpSpPr>
            <a:xfrm>
              <a:off x="902053" y="3492099"/>
              <a:ext cx="7339894" cy="1560015"/>
              <a:chOff x="781664" y="3492099"/>
              <a:chExt cx="7339894" cy="15600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81664" y="3492099"/>
                    <a:ext cx="251075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𝑏𝑥𝑦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64" y="3492099"/>
                    <a:ext cx="2510752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41" t="-1961" r="-24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81664" y="3909512"/>
                    <a:ext cx="51660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64" y="3909512"/>
                    <a:ext cx="516609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8" t="-4000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81664" y="4326925"/>
                    <a:ext cx="678705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𝑏𝑥𝑦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𝑏𝑐𝑥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64" y="4326925"/>
                    <a:ext cx="678705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0" t="-196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81664" y="4744337"/>
                    <a:ext cx="73398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 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𝑏𝑐𝑥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64" y="4744337"/>
                    <a:ext cx="733989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3" t="-4000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Rectangle 15"/>
            <p:cNvSpPr/>
            <p:nvPr/>
          </p:nvSpPr>
          <p:spPr>
            <a:xfrm>
              <a:off x="628650" y="3406877"/>
              <a:ext cx="7608324" cy="17403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186E39-1014-40A2-81A2-6419FCFF570C}"/>
              </a:ext>
            </a:extLst>
          </p:cNvPr>
          <p:cNvSpPr txBox="1"/>
          <p:nvPr/>
        </p:nvSpPr>
        <p:spPr>
          <a:xfrm>
            <a:off x="1795616" y="6001419"/>
            <a:ext cx="555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Note: we will set aside the summation operator for now…</a:t>
            </a:r>
          </a:p>
        </p:txBody>
      </p:sp>
    </p:spTree>
    <p:extLst>
      <p:ext uri="{BB962C8B-B14F-4D97-AF65-F5344CB8AC3E}">
        <p14:creationId xmlns:p14="http://schemas.microsoft.com/office/powerpoint/2010/main" val="181039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1029" y="2707109"/>
                <a:ext cx="85019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𝑏𝑥𝑦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𝑏𝑐𝑥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9" y="2707109"/>
                <a:ext cx="8501943" cy="307777"/>
              </a:xfrm>
              <a:prstGeom prst="rect">
                <a:avLst/>
              </a:prstGeom>
              <a:blipFill>
                <a:blip r:embed="rId3"/>
                <a:stretch>
                  <a:fillRect l="-287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7271" y="3444826"/>
                <a:ext cx="2289858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271" y="3444826"/>
                <a:ext cx="2289858" cy="526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8419" y="3325760"/>
            <a:ext cx="250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S to have a </a:t>
            </a:r>
            <a:r>
              <a:rPr lang="en-US" b="1" dirty="0"/>
              <a:t>minimum</a:t>
            </a:r>
            <a:r>
              <a:rPr lang="en-US" dirty="0"/>
              <a:t>, these partial derivatives must exist: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44112" y="4432099"/>
                <a:ext cx="422840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12" y="4432099"/>
                <a:ext cx="4228402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544112" y="5202133"/>
                <a:ext cx="3984360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12" y="5202133"/>
                <a:ext cx="3984360" cy="619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44112" y="5911593"/>
                <a:ext cx="3615990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12" y="5911593"/>
                <a:ext cx="3615990" cy="619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29364" y="2738255"/>
                <a:ext cx="4228402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64" y="2738255"/>
                <a:ext cx="4228402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529364" y="4034228"/>
                <a:ext cx="3984360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64" y="4034228"/>
                <a:ext cx="3984360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529364" y="5235388"/>
                <a:ext cx="3615990" cy="619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364" y="5235388"/>
                <a:ext cx="3615990" cy="619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29069" y="3371343"/>
                <a:ext cx="2964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69" y="3371343"/>
                <a:ext cx="2964979" cy="276999"/>
              </a:xfrm>
              <a:prstGeom prst="rect">
                <a:avLst/>
              </a:prstGeom>
              <a:blipFill>
                <a:blip r:embed="rId6"/>
                <a:stretch>
                  <a:fillRect t="-4444" r="-14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29069" y="4668120"/>
                <a:ext cx="2732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69" y="4668120"/>
                <a:ext cx="2732030" cy="276999"/>
              </a:xfrm>
              <a:prstGeom prst="rect">
                <a:avLst/>
              </a:prstGeom>
              <a:blipFill>
                <a:blip r:embed="rId7"/>
                <a:stretch>
                  <a:fillRect t="-4444" r="-15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77550" y="5867738"/>
                <a:ext cx="2173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50" y="5867738"/>
                <a:ext cx="2173607" cy="276999"/>
              </a:xfrm>
              <a:prstGeom prst="rect">
                <a:avLst/>
              </a:prstGeom>
              <a:blipFill>
                <a:blip r:embed="rId8"/>
                <a:stretch>
                  <a:fillRect t="-4444" r="-22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C07170-1660-4C47-9EB1-2835FE407CD4}"/>
              </a:ext>
            </a:extLst>
          </p:cNvPr>
          <p:cNvSpPr txBox="1"/>
          <p:nvPr/>
        </p:nvSpPr>
        <p:spPr>
          <a:xfrm>
            <a:off x="551031" y="2929670"/>
            <a:ext cx="137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Divide through by the </a:t>
            </a:r>
            <a:r>
              <a:rPr lang="en-US" b="1" dirty="0">
                <a:solidFill>
                  <a:srgbClr val="00B050"/>
                </a:solidFill>
              </a:rPr>
              <a:t>GCD</a:t>
            </a:r>
            <a:r>
              <a:rPr lang="en-US" dirty="0">
                <a:solidFill>
                  <a:srgbClr val="00B050"/>
                </a:solidFill>
              </a:rPr>
              <a:t> of all terms</a:t>
            </a:r>
          </a:p>
          <a:p>
            <a:pPr algn="ctr"/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Move all terms </a:t>
            </a:r>
            <a:r>
              <a:rPr lang="en-US" u="sng" dirty="0">
                <a:solidFill>
                  <a:srgbClr val="0070C0"/>
                </a:solidFill>
              </a:rPr>
              <a:t>not</a:t>
            </a:r>
            <a:r>
              <a:rPr lang="en-US" dirty="0">
                <a:solidFill>
                  <a:srgbClr val="0070C0"/>
                </a:solidFill>
              </a:rPr>
              <a:t> containing a, b, or c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to the </a:t>
            </a:r>
            <a:r>
              <a:rPr lang="en-US" b="1" dirty="0">
                <a:solidFill>
                  <a:srgbClr val="0070C0"/>
                </a:solidFill>
              </a:rPr>
              <a:t>RHS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BD2374-FEB7-4BAD-9762-60BA1F7A3295}"/>
              </a:ext>
            </a:extLst>
          </p:cNvPr>
          <p:cNvSpPr/>
          <p:nvPr/>
        </p:nvSpPr>
        <p:spPr>
          <a:xfrm>
            <a:off x="3246624" y="3342281"/>
            <a:ext cx="3056741" cy="372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FC33A-7008-4A89-9D9E-5D823CCA52D9}"/>
              </a:ext>
            </a:extLst>
          </p:cNvPr>
          <p:cNvSpPr/>
          <p:nvPr/>
        </p:nvSpPr>
        <p:spPr>
          <a:xfrm>
            <a:off x="3246623" y="4633375"/>
            <a:ext cx="3056741" cy="372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0A2DB4-7465-4A76-9381-CB7AA5B13EA5}"/>
              </a:ext>
            </a:extLst>
          </p:cNvPr>
          <p:cNvSpPr/>
          <p:nvPr/>
        </p:nvSpPr>
        <p:spPr>
          <a:xfrm>
            <a:off x="3246622" y="5854468"/>
            <a:ext cx="3056741" cy="372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6" grpId="0"/>
      <p:bldP spid="12" grpId="0"/>
      <p:bldP spid="13" grpId="0"/>
      <p:bldP spid="3" grpId="0"/>
      <p:bldP spid="5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939323" y="3047299"/>
            <a:ext cx="5470280" cy="2760379"/>
            <a:chOff x="2477778" y="3010428"/>
            <a:chExt cx="5470280" cy="27603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477779" y="3010428"/>
                  <a:ext cx="5329023" cy="73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=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9" y="3010428"/>
                  <a:ext cx="5329023" cy="7350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77778" y="4023081"/>
                  <a:ext cx="5470280" cy="73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= 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8" y="4023081"/>
                  <a:ext cx="5470280" cy="7350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477778" y="5035734"/>
                  <a:ext cx="5362237" cy="73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        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=   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8" y="5035734"/>
                  <a:ext cx="5362237" cy="7350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/>
          <p:cNvSpPr/>
          <p:nvPr/>
        </p:nvSpPr>
        <p:spPr>
          <a:xfrm>
            <a:off x="1851644" y="2971800"/>
            <a:ext cx="3790336" cy="29349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05159" y="2971799"/>
            <a:ext cx="1287197" cy="29349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A1BA5C-093B-4A36-BE83-A32905CB7993}"/>
                  </a:ext>
                </a:extLst>
              </p:cNvPr>
              <p:cNvSpPr txBox="1"/>
              <p:nvPr/>
            </p:nvSpPr>
            <p:spPr>
              <a:xfrm>
                <a:off x="362797" y="2996327"/>
                <a:ext cx="1371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Reintroduce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operators</a:t>
                </a:r>
              </a:p>
              <a:p>
                <a:pPr algn="ctr"/>
                <a:endParaRPr lang="en-US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But these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values are just sums of the </a:t>
                </a:r>
                <a:r>
                  <a:rPr lang="en-US" b="1" dirty="0">
                    <a:solidFill>
                      <a:srgbClr val="0070C0"/>
                    </a:solidFill>
                  </a:rPr>
                  <a:t>known</a:t>
                </a:r>
                <a:r>
                  <a:rPr lang="en-US" dirty="0">
                    <a:solidFill>
                      <a:srgbClr val="0070C0"/>
                    </a:solidFill>
                  </a:rPr>
                  <a:t> (observed) values!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A1BA5C-093B-4A36-BE83-A32905CB7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7" y="2996327"/>
                <a:ext cx="1371600" cy="2862322"/>
              </a:xfrm>
              <a:prstGeom prst="rect">
                <a:avLst/>
              </a:prstGeom>
              <a:blipFill>
                <a:blip r:embed="rId6"/>
                <a:stretch>
                  <a:fillRect l="-24000" t="-5970" r="-31111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F5992-9854-4A17-8530-43DF23651AAE}"/>
                  </a:ext>
                </a:extLst>
              </p:cNvPr>
              <p:cNvSpPr txBox="1"/>
              <p:nvPr/>
            </p:nvSpPr>
            <p:spPr>
              <a:xfrm>
                <a:off x="1891717" y="6133393"/>
                <a:ext cx="5360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Pretend all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values where just some numbers….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F5992-9854-4A17-8530-43DF23651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717" y="6133393"/>
                <a:ext cx="5360567" cy="369332"/>
              </a:xfrm>
              <a:prstGeom prst="rect">
                <a:avLst/>
              </a:prstGeom>
              <a:blipFill>
                <a:blip r:embed="rId7"/>
                <a:stretch>
                  <a:fillRect l="-909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DB48E4-9290-49E2-9E50-A4956010C1D7}"/>
                  </a:ext>
                </a:extLst>
              </p:cNvPr>
              <p:cNvSpPr txBox="1"/>
              <p:nvPr/>
            </p:nvSpPr>
            <p:spPr>
              <a:xfrm>
                <a:off x="5977563" y="2220014"/>
                <a:ext cx="1867691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DB48E4-9290-49E2-9E50-A4956010C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63" y="2220014"/>
                <a:ext cx="1867691" cy="544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7ACB237-E2AF-4612-99D2-3C7D6016408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5400000">
            <a:off x="6660491" y="2181688"/>
            <a:ext cx="325715" cy="0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7C8F76-C053-4CCE-900A-76170FFC8241}"/>
              </a:ext>
            </a:extLst>
          </p:cNvPr>
          <p:cNvSpPr/>
          <p:nvPr/>
        </p:nvSpPr>
        <p:spPr>
          <a:xfrm>
            <a:off x="6620126" y="2338196"/>
            <a:ext cx="393743" cy="337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69B7CA-0F99-4DE7-82BE-3619A24E6F66}"/>
              </a:ext>
            </a:extLst>
          </p:cNvPr>
          <p:cNvSpPr/>
          <p:nvPr/>
        </p:nvSpPr>
        <p:spPr>
          <a:xfrm>
            <a:off x="6718562" y="1628503"/>
            <a:ext cx="196871" cy="383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31E4E-BAFF-484E-B2EF-2C1BB139E283}"/>
              </a:ext>
            </a:extLst>
          </p:cNvPr>
          <p:cNvSpPr/>
          <p:nvPr/>
        </p:nvSpPr>
        <p:spPr>
          <a:xfrm>
            <a:off x="7352889" y="2338196"/>
            <a:ext cx="506765" cy="337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3FBEA7-38DA-4C6B-B592-6CBA986A7F60}"/>
              </a:ext>
            </a:extLst>
          </p:cNvPr>
          <p:cNvSpPr/>
          <p:nvPr/>
        </p:nvSpPr>
        <p:spPr>
          <a:xfrm>
            <a:off x="5063422" y="5271217"/>
            <a:ext cx="506765" cy="337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6E2BCCF-F019-4A42-9128-247C699A05FF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H="1">
            <a:off x="5316805" y="2507120"/>
            <a:ext cx="2542849" cy="2764097"/>
          </a:xfrm>
          <a:prstGeom prst="bentConnector4">
            <a:avLst>
              <a:gd name="adj1" fmla="val -8990"/>
              <a:gd name="adj2" fmla="val 8933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3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charRg st="3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charRg st="3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8" grpId="0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Creating a 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spreadsheet</a:t>
            </a:r>
            <a:r>
              <a:rPr lang="en-US" sz="2400" dirty="0"/>
              <a:t> is a flexible computing tool that allows you to enter data and write formulas to operate on that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Everything is based on the concept of a “</a:t>
            </a:r>
            <a:r>
              <a:rPr lang="en-US" sz="2400" b="1" dirty="0">
                <a:solidFill>
                  <a:srgbClr val="FF0000"/>
                </a:solidFill>
              </a:rPr>
              <a:t>cell</a:t>
            </a:r>
            <a:r>
              <a:rPr lang="en-US" sz="2400" dirty="0"/>
              <a:t>” that has a unique </a:t>
            </a:r>
            <a:r>
              <a:rPr lang="en-US" sz="2400" b="1" dirty="0"/>
              <a:t>column</a:t>
            </a:r>
            <a:r>
              <a:rPr lang="en-US" sz="2400" dirty="0"/>
              <a:t> (letter) and </a:t>
            </a:r>
            <a:r>
              <a:rPr lang="en-US" sz="2400" b="1" dirty="0"/>
              <a:t>row </a:t>
            </a:r>
            <a:r>
              <a:rPr lang="en-US" sz="2400" dirty="0"/>
              <a:t>(number) </a:t>
            </a:r>
            <a:r>
              <a:rPr lang="en-US" sz="2400" u="sng" dirty="0"/>
              <a:t>address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formula entered in one cell can reference data in one or more other cells by using cell addresses, or by using a </a:t>
            </a:r>
            <a:r>
              <a:rPr lang="en-US" sz="2400" b="1" u="sng" dirty="0">
                <a:solidFill>
                  <a:srgbClr val="0070C0"/>
                </a:solidFill>
              </a:rPr>
              <a:t>range</a:t>
            </a:r>
            <a:r>
              <a:rPr lang="en-US" sz="2400" b="1" dirty="0">
                <a:solidFill>
                  <a:srgbClr val="0070C0"/>
                </a:solidFill>
              </a:rPr>
              <a:t> of cell addresses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When source data cells are updated, the spreadsheet </a:t>
            </a:r>
            <a:r>
              <a:rPr lang="en-US" sz="2400" i="1" dirty="0"/>
              <a:t>automatically recalculates all dependent formula cells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Graphs can be created to depict the values in cells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61488" y="3131617"/>
            <a:ext cx="5674117" cy="2369297"/>
            <a:chOff x="2350363" y="3087251"/>
            <a:chExt cx="5674117" cy="23692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350363" y="3087251"/>
                  <a:ext cx="56580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   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0363" y="3087251"/>
                  <a:ext cx="5658087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350363" y="4023081"/>
                  <a:ext cx="562121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   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0363" y="4023081"/>
                  <a:ext cx="562121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350363" y="4964105"/>
                  <a:ext cx="567411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    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0363" y="4964105"/>
                  <a:ext cx="5674117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9189F88-4F3A-4757-B4CD-A8408486FF8F}"/>
              </a:ext>
            </a:extLst>
          </p:cNvPr>
          <p:cNvSpPr txBox="1"/>
          <p:nvPr/>
        </p:nvSpPr>
        <p:spPr>
          <a:xfrm>
            <a:off x="1515397" y="2442836"/>
            <a:ext cx="611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This is a system of 3 linear equations and 3 unknowns!</a:t>
            </a:r>
          </a:p>
        </p:txBody>
      </p:sp>
    </p:spTree>
    <p:extLst>
      <p:ext uri="{BB962C8B-B14F-4D97-AF65-F5344CB8AC3E}">
        <p14:creationId xmlns:p14="http://schemas.microsoft.com/office/powerpoint/2010/main" val="249530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939323" y="3047299"/>
            <a:ext cx="5470280" cy="2760379"/>
            <a:chOff x="2477778" y="3010428"/>
            <a:chExt cx="5470280" cy="27603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477779" y="3010428"/>
                  <a:ext cx="5329023" cy="73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=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9" y="3010428"/>
                  <a:ext cx="5329023" cy="7350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77778" y="4023081"/>
                  <a:ext cx="5470280" cy="73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= 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8" y="4023081"/>
                  <a:ext cx="5470280" cy="7350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477778" y="5035734"/>
                  <a:ext cx="5362237" cy="735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        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=    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778" y="5035734"/>
                  <a:ext cx="5362237" cy="7350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9189F88-4F3A-4757-B4CD-A8408486FF8F}"/>
              </a:ext>
            </a:extLst>
          </p:cNvPr>
          <p:cNvSpPr txBox="1"/>
          <p:nvPr/>
        </p:nvSpPr>
        <p:spPr>
          <a:xfrm>
            <a:off x="1515397" y="2442836"/>
            <a:ext cx="611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This is a system of 3 linear equations and 3 unknowns!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FEEA3-0537-4AFE-AD68-1582E2B2B6B8}"/>
              </a:ext>
            </a:extLst>
          </p:cNvPr>
          <p:cNvSpPr/>
          <p:nvPr/>
        </p:nvSpPr>
        <p:spPr>
          <a:xfrm>
            <a:off x="1851644" y="2971800"/>
            <a:ext cx="3790336" cy="29349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DA6D9-FCB3-4AF3-A904-44CF105A399D}"/>
              </a:ext>
            </a:extLst>
          </p:cNvPr>
          <p:cNvSpPr/>
          <p:nvPr/>
        </p:nvSpPr>
        <p:spPr>
          <a:xfrm>
            <a:off x="6005159" y="2971799"/>
            <a:ext cx="1287197" cy="29349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CBC81-9756-4291-BB5D-313A6243402D}"/>
              </a:ext>
            </a:extLst>
          </p:cNvPr>
          <p:cNvSpPr txBox="1"/>
          <p:nvPr/>
        </p:nvSpPr>
        <p:spPr>
          <a:xfrm>
            <a:off x="2522695" y="6085258"/>
            <a:ext cx="244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Coefficient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0279D3-E16C-4F4C-A1FD-9778BAA8962D}"/>
              </a:ext>
            </a:extLst>
          </p:cNvPr>
          <p:cNvSpPr txBox="1"/>
          <p:nvPr/>
        </p:nvSpPr>
        <p:spPr>
          <a:xfrm>
            <a:off x="5867250" y="6085258"/>
            <a:ext cx="14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Value 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F2FE8E-4D33-4C25-AFF8-61943479279A}"/>
              </a:ext>
            </a:extLst>
          </p:cNvPr>
          <p:cNvSpPr txBox="1"/>
          <p:nvPr/>
        </p:nvSpPr>
        <p:spPr>
          <a:xfrm>
            <a:off x="723392" y="6085258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See Session </a:t>
            </a:r>
            <a:r>
              <a:rPr lang="en-US" b="1" i="1" dirty="0"/>
              <a:t>10</a:t>
            </a:r>
            <a:r>
              <a:rPr lang="en-US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3588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0" grpId="0"/>
      <p:bldP spid="13" grpId="0"/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E49BE11B-62BC-4F62-A2CF-63610047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25" y="2741459"/>
            <a:ext cx="3630982" cy="2870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4090" y="2949213"/>
            <a:ext cx="4880760" cy="2268329"/>
            <a:chOff x="1939323" y="3047299"/>
            <a:chExt cx="4994088" cy="2844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939324" y="3047299"/>
                  <a:ext cx="4865953" cy="8195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= 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324" y="3047299"/>
                  <a:ext cx="4865953" cy="8195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939323" y="4059952"/>
                  <a:ext cx="4994088" cy="8195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=  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323" y="4059952"/>
                  <a:ext cx="4994088" cy="8195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39323" y="5072605"/>
                  <a:ext cx="4886686" cy="8195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          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=    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323" y="5072605"/>
                  <a:ext cx="4886686" cy="8195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10" y="1357086"/>
                <a:ext cx="5561779" cy="1008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16EF17C-1276-4B3D-B1E1-CB56A5A62BB3}"/>
              </a:ext>
            </a:extLst>
          </p:cNvPr>
          <p:cNvSpPr/>
          <p:nvPr/>
        </p:nvSpPr>
        <p:spPr>
          <a:xfrm>
            <a:off x="782617" y="5720575"/>
            <a:ext cx="2707570" cy="793970"/>
          </a:xfrm>
          <a:prstGeom prst="wedgeRoundRectCallout">
            <a:avLst>
              <a:gd name="adj1" fmla="val 33669"/>
              <a:gd name="adj2" fmla="val -1367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have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</a:t>
            </a:r>
            <a:r>
              <a:rPr lang="en-US" dirty="0"/>
              <a:t> sample points in the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Lab 5</a:t>
            </a:r>
            <a:r>
              <a:rPr lang="en-US" dirty="0"/>
              <a:t> data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F4DF5-E7A7-477D-ADDA-CD2202DA2D3C}"/>
              </a:ext>
            </a:extLst>
          </p:cNvPr>
          <p:cNvSpPr/>
          <p:nvPr/>
        </p:nvSpPr>
        <p:spPr>
          <a:xfrm>
            <a:off x="442452" y="3025668"/>
            <a:ext cx="545690" cy="58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630AA5C-A7EC-4A5D-9BE8-B69D0ECEFB2B}"/>
              </a:ext>
            </a:extLst>
          </p:cNvPr>
          <p:cNvCxnSpPr>
            <a:stCxn id="5" idx="0"/>
            <a:endCxn id="16" idx="3"/>
          </p:cNvCxnSpPr>
          <p:nvPr/>
        </p:nvCxnSpPr>
        <p:spPr>
          <a:xfrm rot="16200000" flipH="1">
            <a:off x="4128217" y="-387253"/>
            <a:ext cx="371371" cy="7197212"/>
          </a:xfrm>
          <a:prstGeom prst="bentConnector4">
            <a:avLst>
              <a:gd name="adj1" fmla="val -117155"/>
              <a:gd name="adj2" fmla="val 10317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5CAD3-5C7D-42FE-B392-5D9EE52C3BFE}"/>
              </a:ext>
            </a:extLst>
          </p:cNvPr>
          <p:cNvSpPr/>
          <p:nvPr/>
        </p:nvSpPr>
        <p:spPr>
          <a:xfrm>
            <a:off x="4118254" y="3016045"/>
            <a:ext cx="756087" cy="58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4620BFC-18E7-4295-B827-9702164BB43D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>
            <a:off x="4874341" y="3309353"/>
            <a:ext cx="2377205" cy="2241856"/>
          </a:xfrm>
          <a:prstGeom prst="bentConnector4">
            <a:avLst>
              <a:gd name="adj1" fmla="val 7811"/>
              <a:gd name="adj2" fmla="val 11019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A7833CB-5CBC-435B-83FA-13CF7109D16C}"/>
              </a:ext>
            </a:extLst>
          </p:cNvPr>
          <p:cNvSpPr/>
          <p:nvPr/>
        </p:nvSpPr>
        <p:spPr>
          <a:xfrm>
            <a:off x="3082413" y="4719484"/>
            <a:ext cx="265471" cy="363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EE991D0-5F78-44F2-B811-7DD60F3ECE04}"/>
              </a:ext>
            </a:extLst>
          </p:cNvPr>
          <p:cNvCxnSpPr>
            <a:cxnSpLocks/>
            <a:stCxn id="19" idx="2"/>
            <a:endCxn id="27" idx="2"/>
          </p:cNvCxnSpPr>
          <p:nvPr/>
        </p:nvCxnSpPr>
        <p:spPr>
          <a:xfrm rot="16200000" flipH="1">
            <a:off x="4921006" y="3377437"/>
            <a:ext cx="102952" cy="3514666"/>
          </a:xfrm>
          <a:prstGeom prst="bentConnector3">
            <a:avLst>
              <a:gd name="adj1" fmla="val 24325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3005EE-5740-45F6-A606-BE5A27757CF0}"/>
              </a:ext>
            </a:extLst>
          </p:cNvPr>
          <p:cNvSpPr/>
          <p:nvPr/>
        </p:nvSpPr>
        <p:spPr>
          <a:xfrm>
            <a:off x="6432055" y="3275937"/>
            <a:ext cx="1480454" cy="242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8EBC49-7E45-4DC4-8000-EBAED914B83F}"/>
              </a:ext>
            </a:extLst>
          </p:cNvPr>
          <p:cNvSpPr/>
          <p:nvPr/>
        </p:nvSpPr>
        <p:spPr>
          <a:xfrm>
            <a:off x="6986016" y="5309005"/>
            <a:ext cx="531059" cy="242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2E0E68-2BD6-4DA5-A2AC-789EEEF22448}"/>
              </a:ext>
            </a:extLst>
          </p:cNvPr>
          <p:cNvSpPr/>
          <p:nvPr/>
        </p:nvSpPr>
        <p:spPr>
          <a:xfrm>
            <a:off x="6626342" y="5019065"/>
            <a:ext cx="206946" cy="167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5188A-D175-40DA-9BD2-5D2B624B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47" y="1475955"/>
            <a:ext cx="4885976" cy="4940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11898" y="1512826"/>
            <a:ext cx="1523579" cy="662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11898" y="4891088"/>
            <a:ext cx="3831702" cy="185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11898" y="5080159"/>
            <a:ext cx="3041127" cy="185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2773F-4D42-49BF-954E-427330C1226B}"/>
                  </a:ext>
                </a:extLst>
              </p:cNvPr>
              <p:cNvSpPr txBox="1"/>
              <p:nvPr/>
            </p:nvSpPr>
            <p:spPr>
              <a:xfrm>
                <a:off x="3837004" y="1607574"/>
                <a:ext cx="2422651" cy="3776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2773F-4D42-49BF-954E-427330C12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04" y="1607574"/>
                <a:ext cx="2422651" cy="377667"/>
              </a:xfrm>
              <a:prstGeom prst="rect">
                <a:avLst/>
              </a:prstGeom>
              <a:blipFill>
                <a:blip r:embed="rId3"/>
                <a:stretch>
                  <a:fillRect l="-2513" t="-1613" r="-125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7D576BF-BDA9-4436-B87F-B494D345783D}"/>
              </a:ext>
            </a:extLst>
          </p:cNvPr>
          <p:cNvSpPr txBox="1"/>
          <p:nvPr/>
        </p:nvSpPr>
        <p:spPr>
          <a:xfrm>
            <a:off x="6259655" y="4753659"/>
            <a:ext cx="242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yp</a:t>
            </a:r>
            <a:r>
              <a:rPr lang="en-US" dirty="0"/>
              <a:t> = y </a:t>
            </a:r>
            <a:r>
              <a:rPr lang="en-US" i="1" dirty="0"/>
              <a:t>predicted</a:t>
            </a:r>
          </a:p>
          <a:p>
            <a:pPr algn="ctr"/>
            <a:r>
              <a:rPr lang="en-US" dirty="0"/>
              <a:t>"the estimated y value"</a:t>
            </a:r>
          </a:p>
        </p:txBody>
      </p:sp>
    </p:spTree>
    <p:extLst>
      <p:ext uri="{BB962C8B-B14F-4D97-AF65-F5344CB8AC3E}">
        <p14:creationId xmlns:p14="http://schemas.microsoft.com/office/powerpoint/2010/main" val="31324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8" grpId="0" animBg="1"/>
      <p:bldP spid="8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0E0AAE-C295-4276-92FF-CDB1E159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802" y="3606981"/>
            <a:ext cx="3774333" cy="2738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5FF82F-1404-4EC9-98FE-1AB22889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7" y="1593606"/>
            <a:ext cx="3690872" cy="3397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04185" y="5571816"/>
                <a:ext cx="40505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=10.4643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194.2262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+0.1429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85" y="5571816"/>
                <a:ext cx="405059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75077"/>
            <a:ext cx="3639938" cy="20845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7A73A1-00FC-4D22-B818-BD052B9D852A}"/>
              </a:ext>
            </a:extLst>
          </p:cNvPr>
          <p:cNvSpPr/>
          <p:nvPr/>
        </p:nvSpPr>
        <p:spPr>
          <a:xfrm>
            <a:off x="476674" y="2662084"/>
            <a:ext cx="1027662" cy="42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Verify</a:t>
            </a:r>
            <a:r>
              <a:rPr lang="en-US" sz="3200" dirty="0">
                <a:latin typeface="+mn-lt"/>
              </a:rPr>
              <a:t> Lab 5 - Method of Least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92508-FE0F-4CC7-9436-7D9808A0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08" y="2474975"/>
            <a:ext cx="5500985" cy="190804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755364D-6EDA-44D1-9977-5CB5CD8A8105}"/>
              </a:ext>
            </a:extLst>
          </p:cNvPr>
          <p:cNvGrpSpPr/>
          <p:nvPr/>
        </p:nvGrpSpPr>
        <p:grpSpPr>
          <a:xfrm>
            <a:off x="1218199" y="1334423"/>
            <a:ext cx="2997359" cy="642878"/>
            <a:chOff x="1218199" y="1334423"/>
            <a:chExt cx="2997359" cy="642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7DB0F4-0EAC-454E-8E84-38C164E8C92A}"/>
                    </a:ext>
                  </a:extLst>
                </p:cNvPr>
                <p:cNvSpPr txBox="1"/>
                <p:nvPr/>
              </p:nvSpPr>
              <p:spPr>
                <a:xfrm>
                  <a:off x="1218199" y="1761857"/>
                  <a:ext cx="299735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=10.5833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+193.1786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+1.8214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7DB0F4-0EAC-454E-8E84-38C164E8C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199" y="1761857"/>
                  <a:ext cx="2997359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016" r="-61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58C001-C967-4AA7-83F8-58A863B99040}"/>
                </a:ext>
              </a:extLst>
            </p:cNvPr>
            <p:cNvSpPr txBox="1"/>
            <p:nvPr/>
          </p:nvSpPr>
          <p:spPr>
            <a:xfrm>
              <a:off x="1464854" y="1334423"/>
              <a:ext cx="2504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via Difference Tables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6B806-732E-4F18-8C85-46646C402E61}"/>
              </a:ext>
            </a:extLst>
          </p:cNvPr>
          <p:cNvGrpSpPr/>
          <p:nvPr/>
        </p:nvGrpSpPr>
        <p:grpSpPr>
          <a:xfrm>
            <a:off x="4743776" y="1334423"/>
            <a:ext cx="3182025" cy="689045"/>
            <a:chOff x="4743776" y="1334423"/>
            <a:chExt cx="3182025" cy="6890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743776" y="1715691"/>
                  <a:ext cx="31820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=10.4643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194.2262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+0.1429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776" y="1715691"/>
                  <a:ext cx="3182025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BC3D14-004A-4BF2-BD83-4EDBDD460DD7}"/>
                </a:ext>
              </a:extLst>
            </p:cNvPr>
            <p:cNvSpPr txBox="1"/>
            <p:nvPr/>
          </p:nvSpPr>
          <p:spPr>
            <a:xfrm>
              <a:off x="5082764" y="1334423"/>
              <a:ext cx="2504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0C0"/>
                  </a:solidFill>
                </a:rPr>
                <a:t>via Least Squares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DDC2FFB-9D1F-459E-9B4B-A7883BAEF9FA}"/>
              </a:ext>
            </a:extLst>
          </p:cNvPr>
          <p:cNvSpPr/>
          <p:nvPr/>
        </p:nvSpPr>
        <p:spPr>
          <a:xfrm>
            <a:off x="4818185" y="4206240"/>
            <a:ext cx="668215" cy="176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1D80DB-356C-4BA8-9B18-F32DA4D87DCB}"/>
              </a:ext>
            </a:extLst>
          </p:cNvPr>
          <p:cNvSpPr/>
          <p:nvPr/>
        </p:nvSpPr>
        <p:spPr>
          <a:xfrm>
            <a:off x="6654277" y="4206240"/>
            <a:ext cx="668215" cy="1767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AB20D48-C3DF-4E71-A7D2-FF7DDA7AA140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 flipH="1" flipV="1">
            <a:off x="1218199" y="1869578"/>
            <a:ext cx="3934094" cy="2513445"/>
          </a:xfrm>
          <a:prstGeom prst="bentConnector4">
            <a:avLst>
              <a:gd name="adj1" fmla="val -5811"/>
              <a:gd name="adj2" fmla="val 1090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20BBB30-C2C7-4A6D-92E5-1CAF0920C9B0}"/>
              </a:ext>
            </a:extLst>
          </p:cNvPr>
          <p:cNvCxnSpPr>
            <a:stCxn id="16" idx="3"/>
            <a:endCxn id="18" idx="2"/>
          </p:cNvCxnSpPr>
          <p:nvPr/>
        </p:nvCxnSpPr>
        <p:spPr>
          <a:xfrm flipH="1">
            <a:off x="6988385" y="1869580"/>
            <a:ext cx="937416" cy="2513444"/>
          </a:xfrm>
          <a:prstGeom prst="bentConnector4">
            <a:avLst>
              <a:gd name="adj1" fmla="val -24386"/>
              <a:gd name="adj2" fmla="val 10909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BFB233E-3C73-4093-8045-0DD7D13749CC}"/>
              </a:ext>
            </a:extLst>
          </p:cNvPr>
          <p:cNvSpPr/>
          <p:nvPr/>
        </p:nvSpPr>
        <p:spPr>
          <a:xfrm>
            <a:off x="2068622" y="4990514"/>
            <a:ext cx="5006755" cy="1003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b="1" dirty="0">
                <a:solidFill>
                  <a:schemeClr val="tx1"/>
                </a:solidFill>
              </a:rPr>
              <a:t>method of least squares</a:t>
            </a:r>
            <a:r>
              <a:rPr lang="en-US" dirty="0"/>
              <a:t> guarantees the </a:t>
            </a:r>
            <a:r>
              <a:rPr lang="en-US" u="sng" dirty="0"/>
              <a:t>best</a:t>
            </a:r>
            <a:r>
              <a:rPr lang="en-US" dirty="0"/>
              <a:t> possible fit between the observed data and the polynomial form chosen to model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784E6-62B5-4C50-A650-3647123EA098}"/>
              </a:ext>
            </a:extLst>
          </p:cNvPr>
          <p:cNvSpPr txBox="1"/>
          <p:nvPr/>
        </p:nvSpPr>
        <p:spPr>
          <a:xfrm>
            <a:off x="5788054" y="4383024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10x better!</a:t>
            </a:r>
          </a:p>
        </p:txBody>
      </p:sp>
    </p:spTree>
    <p:extLst>
      <p:ext uri="{BB962C8B-B14F-4D97-AF65-F5344CB8AC3E}">
        <p14:creationId xmlns:p14="http://schemas.microsoft.com/office/powerpoint/2010/main" val="114884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188081" cy="43686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Model fitting starts by assuming the degree of an appropriate curve that reasonably matches the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create </a:t>
            </a:r>
            <a:r>
              <a:rPr lang="en-US" sz="2400" b="1" dirty="0">
                <a:solidFill>
                  <a:srgbClr val="FF0000"/>
                </a:solidFill>
              </a:rPr>
              <a:t>difference tables </a:t>
            </a:r>
            <a:r>
              <a:rPr lang="en-US" sz="2400" dirty="0"/>
              <a:t>for constant, linear, quadratic, cubic, and quartic terms along with their expected average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Gauss’s </a:t>
            </a:r>
            <a:r>
              <a:rPr lang="en-US" sz="2400" b="1" dirty="0">
                <a:solidFill>
                  <a:srgbClr val="0070C0"/>
                </a:solidFill>
              </a:rPr>
              <a:t>Method of Least Squares</a:t>
            </a:r>
            <a:r>
              <a:rPr lang="en-US" sz="2400" dirty="0"/>
              <a:t> refers to shaping the approximating curve to </a:t>
            </a:r>
            <a:r>
              <a:rPr lang="en-US" sz="2400" b="1" i="1" dirty="0"/>
              <a:t>minimize the total deviations </a:t>
            </a:r>
            <a:r>
              <a:rPr lang="en-US" sz="2400" dirty="0"/>
              <a:t>between the observed data and points on that curve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function to minimize must be expanded, and then </a:t>
            </a:r>
            <a:r>
              <a:rPr lang="en-US" sz="2000" b="1" dirty="0">
                <a:solidFill>
                  <a:srgbClr val="7030A0"/>
                </a:solidFill>
              </a:rPr>
              <a:t>partial derivatives</a:t>
            </a:r>
            <a:r>
              <a:rPr lang="en-US" sz="2000" dirty="0"/>
              <a:t> must be found for each coefficient of the curve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Matrix algebra (Cramer's Rule) can then solve for the coefficients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% relative error</a:t>
            </a:r>
            <a:r>
              <a:rPr lang="en-US" sz="2400" dirty="0"/>
              <a:t> measures the “goodness of fit” of a model to experimental observations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DBAB4-0604-4093-B6AD-F7F8E5DC4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11" y="1396605"/>
            <a:ext cx="4244177" cy="4951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Creating a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46965" y="3998677"/>
            <a:ext cx="2171700" cy="963638"/>
          </a:xfrm>
          <a:prstGeom prst="wedgeRoundRectCallout">
            <a:avLst>
              <a:gd name="adj1" fmla="val -74801"/>
              <a:gd name="adj2" fmla="val 4571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icon to launch LibreOffice “</a:t>
            </a:r>
            <a:r>
              <a:rPr lang="en-US" dirty="0" err="1">
                <a:solidFill>
                  <a:srgbClr val="FF0000"/>
                </a:solidFill>
              </a:rPr>
              <a:t>Calc</a:t>
            </a:r>
            <a:r>
              <a:rPr lang="en-US" dirty="0">
                <a:solidFill>
                  <a:srgbClr val="FF0000"/>
                </a:solidFill>
              </a:rPr>
              <a:t>” spreadsheet</a:t>
            </a:r>
          </a:p>
        </p:txBody>
      </p:sp>
    </p:spTree>
    <p:extLst>
      <p:ext uri="{BB962C8B-B14F-4D97-AF65-F5344CB8AC3E}">
        <p14:creationId xmlns:p14="http://schemas.microsoft.com/office/powerpoint/2010/main" val="310953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8DCB48-3F72-451E-BF23-38AB3801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92" y="1468581"/>
            <a:ext cx="7339617" cy="52305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1 - Creating a Spreadsheet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909102" y="3490731"/>
            <a:ext cx="1705841" cy="501657"/>
          </a:xfrm>
          <a:prstGeom prst="wedgeRoundRectCallout">
            <a:avLst>
              <a:gd name="adj1" fmla="val -60898"/>
              <a:gd name="adj2" fmla="val -140554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cell </a:t>
            </a:r>
            <a:r>
              <a:rPr lang="en-US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0F065863-FE12-4233-B38A-C3668DCA7667}"/>
              </a:ext>
            </a:extLst>
          </p:cNvPr>
          <p:cNvSpPr/>
          <p:nvPr/>
        </p:nvSpPr>
        <p:spPr>
          <a:xfrm>
            <a:off x="5639580" y="1596798"/>
            <a:ext cx="1991641" cy="620432"/>
          </a:xfrm>
          <a:prstGeom prst="wedgeRoundRectCallout">
            <a:avLst>
              <a:gd name="adj1" fmla="val -82373"/>
              <a:gd name="adj2" fmla="val 5410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Left, Center, Right Justify a cell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46E7C55-640F-462B-87E3-CF68E5AAB767}"/>
              </a:ext>
            </a:extLst>
          </p:cNvPr>
          <p:cNvSpPr/>
          <p:nvPr/>
        </p:nvSpPr>
        <p:spPr>
          <a:xfrm>
            <a:off x="568647" y="1596798"/>
            <a:ext cx="1991641" cy="620432"/>
          </a:xfrm>
          <a:prstGeom prst="wedgeRoundRectCallout">
            <a:avLst>
              <a:gd name="adj1" fmla="val 74246"/>
              <a:gd name="adj2" fmla="val 5410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Bold, Italic, Underline a cell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6">
            <a:extLst>
              <a:ext uri="{FF2B5EF4-FFF2-40B4-BE49-F238E27FC236}">
                <a16:creationId xmlns:a16="http://schemas.microsoft.com/office/drawing/2014/main" id="{00C07847-C893-49D4-9D89-A52BC584A43E}"/>
              </a:ext>
            </a:extLst>
          </p:cNvPr>
          <p:cNvSpPr/>
          <p:nvPr/>
        </p:nvSpPr>
        <p:spPr>
          <a:xfrm>
            <a:off x="4932555" y="3153198"/>
            <a:ext cx="1991641" cy="620432"/>
          </a:xfrm>
          <a:prstGeom prst="wedgeRoundRectCallout">
            <a:avLst>
              <a:gd name="adj1" fmla="val -84965"/>
              <a:gd name="adj2" fmla="val -16221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 a cell's background color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94" y="1880512"/>
            <a:ext cx="7093272" cy="3847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Changing a Cell's Number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748980" y="3767039"/>
            <a:ext cx="2475885" cy="1329440"/>
          </a:xfrm>
          <a:prstGeom prst="wedgeRoundRectCallout">
            <a:avLst>
              <a:gd name="adj1" fmla="val 47325"/>
              <a:gd name="adj2" fmla="val -10129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Highlight a range and click the % icon to format the numbers as percentages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3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5513DF-63C0-4EA9-9EF8-21F3D19D8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16" y="1846276"/>
            <a:ext cx="6819568" cy="3998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Lab 1 – </a:t>
            </a:r>
            <a:r>
              <a:rPr lang="en-US" sz="3200" b="1" dirty="0">
                <a:latin typeface="+mn-lt"/>
              </a:rPr>
              <a:t>Constant</a:t>
            </a:r>
            <a:r>
              <a:rPr lang="en-US" sz="3200" dirty="0">
                <a:latin typeface="+mn-lt"/>
              </a:rPr>
              <a:t> Difference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id="{B8160F20-1FB3-4846-9FEC-1C66A231901F}"/>
              </a:ext>
            </a:extLst>
          </p:cNvPr>
          <p:cNvSpPr/>
          <p:nvPr/>
        </p:nvSpPr>
        <p:spPr>
          <a:xfrm>
            <a:off x="3837789" y="4256276"/>
            <a:ext cx="1995198" cy="1541207"/>
          </a:xfrm>
          <a:prstGeom prst="wedgeRoundRectCallout">
            <a:avLst>
              <a:gd name="adj1" fmla="val -65900"/>
              <a:gd name="adj2" fmla="val -23638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Make your columns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(and rows 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b="1" dirty="0">
                <a:solidFill>
                  <a:schemeClr val="tx1"/>
                </a:solidFill>
              </a:rPr>
              <a:t>9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look just like this!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3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6568</TotalTime>
  <Words>2905</Words>
  <Application>Microsoft Office PowerPoint</Application>
  <PresentationFormat>On-screen Show (4:3)</PresentationFormat>
  <Paragraphs>368</Paragraphs>
  <Slides>56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Goals</vt:lpstr>
      <vt:lpstr>Difference Tables – The Big Picture</vt:lpstr>
      <vt:lpstr>Difference Tables – The Big Picture</vt:lpstr>
      <vt:lpstr>Creating a Spreadsheet</vt:lpstr>
      <vt:lpstr>Creating a Spreadsheet</vt:lpstr>
      <vt:lpstr>Lab 1 - Creating a Spreadsheet</vt:lpstr>
      <vt:lpstr>Changing a Cell's Number Format</vt:lpstr>
      <vt:lpstr>Lab 1 – Constant Difference Table</vt:lpstr>
      <vt:lpstr>Lab 1 – Constant Difference Table</vt:lpstr>
      <vt:lpstr>Lab 1 – Constant Difference Table</vt:lpstr>
      <vt:lpstr>Lab 1 – Constant Difference Table</vt:lpstr>
      <vt:lpstr>Lab 1 – Linear Difference Table</vt:lpstr>
      <vt:lpstr>Lab 1 – Linear Difference Table</vt:lpstr>
      <vt:lpstr>Lab 1 – Linear Difference Table</vt:lpstr>
      <vt:lpstr>Lab 1 – Linear Difference Table</vt:lpstr>
      <vt:lpstr>Lab 1 – Quadratic Difference Table</vt:lpstr>
      <vt:lpstr>Lab 1 – Quadratic Difference Table</vt:lpstr>
      <vt:lpstr>Lab 1 – Cubic and Quartic Tables</vt:lpstr>
      <vt:lpstr>Difference Tables – The Big Picture</vt:lpstr>
      <vt:lpstr>Difference Tables – The Big Picture</vt:lpstr>
      <vt:lpstr>Difference Tables – What They Reveal</vt:lpstr>
      <vt:lpstr>Difference Tables – What They Reveal</vt:lpstr>
      <vt:lpstr>Lab 2</vt:lpstr>
      <vt:lpstr>Lab 2 – Create a new Spreadsheet</vt:lpstr>
      <vt:lpstr>Lab 2 – Quadratic Difference Table</vt:lpstr>
      <vt:lpstr>Calculating the Mean Steady Difference</vt:lpstr>
      <vt:lpstr>Calculating the Coefficient of each Term</vt:lpstr>
      <vt:lpstr>Lab 2 – Linear Difference Table</vt:lpstr>
      <vt:lpstr>Delta = Observed - Expected</vt:lpstr>
      <vt:lpstr>Delta = Observed - Expected</vt:lpstr>
      <vt:lpstr>% Relative Error</vt:lpstr>
      <vt:lpstr>Lab 3</vt:lpstr>
      <vt:lpstr>Lab 3 – Cubic Difference Table</vt:lpstr>
      <vt:lpstr>Lab 3 – Quadratic Difference Table</vt:lpstr>
      <vt:lpstr>Lab 3 – Quadratic Difference Table</vt:lpstr>
      <vt:lpstr>Lab 3 – Linear Difference Table</vt:lpstr>
      <vt:lpstr>Lab 3 – Constant Difference Table</vt:lpstr>
      <vt:lpstr>Lab 4</vt:lpstr>
      <vt:lpstr>Lab 4</vt:lpstr>
      <vt:lpstr>Lab 4</vt:lpstr>
      <vt:lpstr>Lab 4 – Difference Tables</vt:lpstr>
      <vt:lpstr>PowerPoint Presentation</vt:lpstr>
      <vt:lpstr>Lab 5 - Method of Least Squares</vt:lpstr>
      <vt:lpstr>Lab 5 - Method of Least Squares</vt:lpstr>
      <vt:lpstr>Lab 5 - Method of Least Squares</vt:lpstr>
      <vt:lpstr>Lab 5 - Method of Least Squares</vt:lpstr>
      <vt:lpstr>Lab 5 - Method of Least Squares</vt:lpstr>
      <vt:lpstr>Lab 5 - Method of Least Squares</vt:lpstr>
      <vt:lpstr>Lab 5 - Method of Least Squares</vt:lpstr>
      <vt:lpstr>Lab 5 - Method of Least Squares</vt:lpstr>
      <vt:lpstr>Open Lab 5 - Method of Least Squares</vt:lpstr>
      <vt:lpstr>View Lab 5 - Method of Least Squares</vt:lpstr>
      <vt:lpstr>Run Lab 5 - Method of Least Squares</vt:lpstr>
      <vt:lpstr>Verify Lab 5 - Method of Least Squares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836</cp:revision>
  <cp:lastPrinted>2015-06-01T00:45:11Z</cp:lastPrinted>
  <dcterms:created xsi:type="dcterms:W3CDTF">2014-09-21T17:58:26Z</dcterms:created>
  <dcterms:modified xsi:type="dcterms:W3CDTF">2020-05-28T07:06:57Z</dcterms:modified>
</cp:coreProperties>
</file>