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396" r:id="rId2"/>
    <p:sldId id="451" r:id="rId3"/>
    <p:sldId id="452" r:id="rId4"/>
    <p:sldId id="453" r:id="rId5"/>
    <p:sldId id="454" r:id="rId6"/>
    <p:sldId id="455" r:id="rId7"/>
    <p:sldId id="504" r:id="rId8"/>
    <p:sldId id="499" r:id="rId9"/>
    <p:sldId id="456" r:id="rId10"/>
    <p:sldId id="457" r:id="rId11"/>
    <p:sldId id="498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500" r:id="rId20"/>
    <p:sldId id="465" r:id="rId21"/>
    <p:sldId id="466" r:id="rId22"/>
    <p:sldId id="467" r:id="rId23"/>
    <p:sldId id="501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3" r:id="rId49"/>
    <p:sldId id="494" r:id="rId50"/>
    <p:sldId id="503" r:id="rId51"/>
    <p:sldId id="495" r:id="rId52"/>
    <p:sldId id="496" r:id="rId53"/>
    <p:sldId id="497" r:id="rId5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8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6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5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8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4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2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0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21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7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3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0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9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6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0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2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0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54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40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9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92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17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6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4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90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09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58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4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9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06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89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57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3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41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19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25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0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7.png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NULL"/><Relationship Id="rId4" Type="http://schemas.openxmlformats.org/officeDocument/2006/relationships/image" Target="../media/image26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.png"/><Relationship Id="rId3" Type="http://schemas.openxmlformats.org/officeDocument/2006/relationships/image" Target="../media/image45.gif"/><Relationship Id="rId7" Type="http://schemas.openxmlformats.org/officeDocument/2006/relationships/image" Target="../media/image470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8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5.gif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10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0.png"/><Relationship Id="rId7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72.gif"/><Relationship Id="rId4" Type="http://schemas.openxmlformats.org/officeDocument/2006/relationships/image" Target="../media/image71.png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e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82.png"/><Relationship Id="rId7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gif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0.png"/><Relationship Id="rId4" Type="http://schemas.openxmlformats.org/officeDocument/2006/relationships/image" Target="../media/image9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16</a:t>
            </a:r>
          </a:p>
          <a:p>
            <a:pPr algn="ctr"/>
            <a:r>
              <a:rPr lang="en-US" dirty="0"/>
              <a:t>3D Graphics,</a:t>
            </a:r>
          </a:p>
          <a:p>
            <a:pPr algn="ctr"/>
            <a:r>
              <a:rPr lang="en-US" dirty="0"/>
              <a:t>Vector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814BC-4CD0-4537-B71E-1921EB97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14" y="1334513"/>
            <a:ext cx="4828572" cy="5076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Draw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056008" y="4421482"/>
            <a:ext cx="4527831" cy="182880"/>
            <a:chOff x="2301886" y="4556669"/>
            <a:chExt cx="4527831" cy="182880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301886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391642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057960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355318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48255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985" y="2846841"/>
            <a:ext cx="3421370" cy="29932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2219718" y="3005219"/>
            <a:ext cx="4209233" cy="1443045"/>
            <a:chOff x="2219718" y="3005219"/>
            <a:chExt cx="4209233" cy="1443045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2219718" y="3030203"/>
              <a:ext cx="622385" cy="14117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endCxn id="11" idx="0"/>
            </p:cNvCxnSpPr>
            <p:nvPr/>
          </p:nvCxnSpPr>
          <p:spPr>
            <a:xfrm>
              <a:off x="2854088" y="3030203"/>
              <a:ext cx="382407" cy="13912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endCxn id="12" idx="1"/>
            </p:cNvCxnSpPr>
            <p:nvPr/>
          </p:nvCxnSpPr>
          <p:spPr>
            <a:xfrm>
              <a:off x="2882719" y="3030498"/>
              <a:ext cx="955937" cy="14177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endCxn id="13" idx="1"/>
            </p:cNvCxnSpPr>
            <p:nvPr/>
          </p:nvCxnSpPr>
          <p:spPr>
            <a:xfrm>
              <a:off x="2840764" y="3005219"/>
              <a:ext cx="2295250" cy="14430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endCxn id="14" idx="1"/>
            </p:cNvCxnSpPr>
            <p:nvPr/>
          </p:nvCxnSpPr>
          <p:spPr>
            <a:xfrm>
              <a:off x="2840764" y="3009750"/>
              <a:ext cx="3588187" cy="14385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850" y="1306852"/>
            <a:ext cx="3005961" cy="13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Polynomial Power &amp; Complex Roots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05372-80E7-49C1-A49B-920BA2BC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2" y="1468581"/>
            <a:ext cx="2598865" cy="1531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E51AC5-5760-4DCA-A400-5757446F8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2" y="4820922"/>
            <a:ext cx="2598864" cy="1636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22F41-800B-4E47-B118-E78EBBD13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702" y="3110252"/>
            <a:ext cx="2598864" cy="16004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0D1EAE-8152-4BE1-8D9B-AE7757E01116}"/>
                  </a:ext>
                </a:extLst>
              </p:cNvPr>
              <p:cNvSpPr txBox="1"/>
              <p:nvPr/>
            </p:nvSpPr>
            <p:spPr>
              <a:xfrm>
                <a:off x="1097285" y="2095819"/>
                <a:ext cx="1135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0D1EAE-8152-4BE1-8D9B-AE7757E01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5" y="2095819"/>
                <a:ext cx="1135439" cy="276999"/>
              </a:xfrm>
              <a:prstGeom prst="rect">
                <a:avLst/>
              </a:prstGeom>
              <a:blipFill>
                <a:blip r:embed="rId6"/>
                <a:stretch>
                  <a:fillRect l="-4839" t="-4444" r="-4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063B31-2D12-4832-9B0A-7B650990C309}"/>
                  </a:ext>
                </a:extLst>
              </p:cNvPr>
              <p:cNvSpPr txBox="1"/>
              <p:nvPr/>
            </p:nvSpPr>
            <p:spPr>
              <a:xfrm>
                <a:off x="1097285" y="3604689"/>
                <a:ext cx="73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063B31-2D12-4832-9B0A-7B650990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5" y="3604689"/>
                <a:ext cx="731482" cy="276999"/>
              </a:xfrm>
              <a:prstGeom prst="rect">
                <a:avLst/>
              </a:prstGeom>
              <a:blipFill>
                <a:blip r:embed="rId7"/>
                <a:stretch>
                  <a:fillRect l="-7500" t="-4348" r="-1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3C7F4D-1CD1-4418-BF4D-0C83DF671BA7}"/>
                  </a:ext>
                </a:extLst>
              </p:cNvPr>
              <p:cNvSpPr txBox="1"/>
              <p:nvPr/>
            </p:nvSpPr>
            <p:spPr>
              <a:xfrm>
                <a:off x="1097285" y="5325637"/>
                <a:ext cx="1135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3C7F4D-1CD1-4418-BF4D-0C83DF671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5" y="5325637"/>
                <a:ext cx="1135439" cy="276999"/>
              </a:xfrm>
              <a:prstGeom prst="rect">
                <a:avLst/>
              </a:prstGeom>
              <a:blipFill>
                <a:blip r:embed="rId8"/>
                <a:stretch>
                  <a:fillRect l="-4839" t="-4444" r="-4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18AFD8-BBD2-4CF0-AE7D-F9E96332121E}"/>
                  </a:ext>
                </a:extLst>
              </p:cNvPr>
              <p:cNvSpPr txBox="1"/>
              <p:nvPr/>
            </p:nvSpPr>
            <p:spPr>
              <a:xfrm>
                <a:off x="5725546" y="2065041"/>
                <a:ext cx="2243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Two real roots: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18AFD8-BBD2-4CF0-AE7D-F9E96332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46" y="2065041"/>
                <a:ext cx="2243797" cy="338554"/>
              </a:xfrm>
              <a:prstGeom prst="rect">
                <a:avLst/>
              </a:prstGeom>
              <a:blipFill>
                <a:blip r:embed="rId9"/>
                <a:stretch>
                  <a:fillRect l="-135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3056F2-FB29-44AD-B8C7-6D4BED3142AE}"/>
                  </a:ext>
                </a:extLst>
              </p:cNvPr>
              <p:cNvSpPr txBox="1"/>
              <p:nvPr/>
            </p:nvSpPr>
            <p:spPr>
              <a:xfrm>
                <a:off x="5725546" y="3573911"/>
                <a:ext cx="2321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“Two” real roots: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3056F2-FB29-44AD-B8C7-6D4BED31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46" y="3573911"/>
                <a:ext cx="2321169" cy="338554"/>
              </a:xfrm>
              <a:prstGeom prst="rect">
                <a:avLst/>
              </a:prstGeom>
              <a:blipFill>
                <a:blip r:embed="rId10"/>
                <a:stretch>
                  <a:fillRect l="-131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399DB7-F21A-4B42-9199-554E9C4EE5BC}"/>
                  </a:ext>
                </a:extLst>
              </p:cNvPr>
              <p:cNvSpPr txBox="1"/>
              <p:nvPr/>
            </p:nvSpPr>
            <p:spPr>
              <a:xfrm>
                <a:off x="5725546" y="5294859"/>
                <a:ext cx="2321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Two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600" dirty="0"/>
                  <a:t> roots: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399DB7-F21A-4B42-9199-554E9C4EE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46" y="5294859"/>
                <a:ext cx="2321169" cy="338554"/>
              </a:xfrm>
              <a:prstGeom prst="rect">
                <a:avLst/>
              </a:prstGeom>
              <a:blipFill>
                <a:blip r:embed="rId11"/>
                <a:stretch>
                  <a:fillRect l="-131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8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9" grpId="0"/>
      <p:bldP spid="9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Axis Orientation in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58" y="1720359"/>
            <a:ext cx="4461083" cy="386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2 4"/>
              <p:cNvSpPr/>
              <p:nvPr/>
            </p:nvSpPr>
            <p:spPr>
              <a:xfrm>
                <a:off x="6457950" y="4000500"/>
                <a:ext cx="2301240" cy="1154430"/>
              </a:xfrm>
              <a:prstGeom prst="borderCallout2">
                <a:avLst>
                  <a:gd name="adj1" fmla="val -7829"/>
                  <a:gd name="adj2" fmla="val 44798"/>
                  <a:gd name="adj3" fmla="val -130157"/>
                  <a:gd name="adj4" fmla="val 16360"/>
                  <a:gd name="adj5" fmla="val -95056"/>
                  <a:gd name="adj6" fmla="val -44733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Objects father away have a more </a:t>
                </a:r>
                <a:r>
                  <a:rPr lang="en-US" b="1" u="sng">
                    <a:solidFill>
                      <a:srgbClr val="FF0000"/>
                    </a:solidFill>
                  </a:rPr>
                  <a:t>negative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coordinate value!</a:t>
                </a:r>
              </a:p>
            </p:txBody>
          </p:sp>
        </mc:Choice>
        <mc:Fallback xmlns="">
          <p:sp>
            <p:nvSpPr>
              <p:cNvPr id="5" name="Line Callout 2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4000500"/>
                <a:ext cx="2301240" cy="1154430"/>
              </a:xfrm>
              <a:prstGeom prst="borderCallout2">
                <a:avLst>
                  <a:gd name="adj1" fmla="val -7829"/>
                  <a:gd name="adj2" fmla="val 44798"/>
                  <a:gd name="adj3" fmla="val -130157"/>
                  <a:gd name="adj4" fmla="val 16360"/>
                  <a:gd name="adj5" fmla="val -95056"/>
                  <a:gd name="adj6" fmla="val -44733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1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4" y="1396765"/>
            <a:ext cx="2761484" cy="2761484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551589" y="2259417"/>
            <a:ext cx="3113760" cy="1559902"/>
            <a:chOff x="551589" y="2259417"/>
            <a:chExt cx="3113760" cy="1559902"/>
          </a:xfrm>
        </p:grpSpPr>
        <p:sp>
          <p:nvSpPr>
            <p:cNvPr id="26" name="TextBox 25"/>
            <p:cNvSpPr txBox="1"/>
            <p:nvPr/>
          </p:nvSpPr>
          <p:spPr>
            <a:xfrm rot="18776719">
              <a:off x="2936088" y="2459284"/>
              <a:ext cx="350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z</a:t>
              </a:r>
              <a:r>
                <a:rPr lang="en-US" b="1" baseline="3000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2844" y="344998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x</a:t>
              </a:r>
              <a:r>
                <a:rPr lang="en-US" b="1" baseline="30000">
                  <a:solidFill>
                    <a:srgbClr val="00B050"/>
                  </a:solidFill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589" y="225941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y</a:t>
              </a:r>
              <a:r>
                <a:rPr lang="en-US" b="1" baseline="30000">
                  <a:solidFill>
                    <a:srgbClr val="00B050"/>
                  </a:solidFill>
                </a:rPr>
                <a:t>+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93064" y="3014849"/>
            <a:ext cx="725022" cy="693442"/>
            <a:chOff x="2093064" y="3014849"/>
            <a:chExt cx="725022" cy="693442"/>
          </a:xfrm>
        </p:grpSpPr>
        <p:sp>
          <p:nvSpPr>
            <p:cNvPr id="15" name="Oval 14"/>
            <p:cNvSpPr/>
            <p:nvPr/>
          </p:nvSpPr>
          <p:spPr>
            <a:xfrm>
              <a:off x="2093064" y="3571131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680926" y="3014849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76054" y="2064993"/>
            <a:ext cx="4537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3-space (</a:t>
            </a:r>
            <a:r>
              <a:rPr lang="en-US" b="1" dirty="0">
                <a:solidFill>
                  <a:srgbClr val="00B050"/>
                </a:solidFill>
              </a:rPr>
              <a:t>world coordinates</a:t>
            </a:r>
            <a:r>
              <a:rPr lang="en-US" dirty="0"/>
              <a:t>), these two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points have the </a:t>
            </a:r>
            <a:r>
              <a:rPr lang="en-US" b="1" dirty="0"/>
              <a:t>same</a:t>
            </a:r>
            <a:r>
              <a:rPr lang="en-US" dirty="0"/>
              <a:t> X  &amp; Y coordinate values and only differ in their </a:t>
            </a:r>
            <a:r>
              <a:rPr lang="en-US" b="1" dirty="0"/>
              <a:t>Z</a:t>
            </a:r>
            <a:r>
              <a:rPr lang="en-US" dirty="0"/>
              <a:t> coordinate values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back</a:t>
            </a:r>
            <a:r>
              <a:rPr lang="en-US" dirty="0"/>
              <a:t> red point has </a:t>
            </a:r>
            <a:r>
              <a:rPr lang="en-US" b="1" dirty="0"/>
              <a:t>only</a:t>
            </a:r>
            <a:r>
              <a:rPr lang="en-US" dirty="0"/>
              <a:t> a more </a:t>
            </a:r>
            <a:r>
              <a:rPr lang="en-US" i="1" dirty="0"/>
              <a:t>negative</a:t>
            </a:r>
            <a:r>
              <a:rPr lang="en-US" dirty="0"/>
              <a:t> Z coordinate value than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/>
              <a:t> red point</a:t>
            </a:r>
          </a:p>
        </p:txBody>
      </p:sp>
      <p:cxnSp>
        <p:nvCxnSpPr>
          <p:cNvPr id="34" name="Straight Arrow Connector 33"/>
          <p:cNvCxnSpPr>
            <a:cxnSpLocks/>
            <a:stCxn id="29" idx="6"/>
          </p:cNvCxnSpPr>
          <p:nvPr/>
        </p:nvCxnSpPr>
        <p:spPr>
          <a:xfrm>
            <a:off x="2818086" y="3083429"/>
            <a:ext cx="1257968" cy="2332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4" y="1396765"/>
            <a:ext cx="2761484" cy="276148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51589" y="2259417"/>
            <a:ext cx="3113760" cy="1559902"/>
            <a:chOff x="551589" y="2259417"/>
            <a:chExt cx="3113760" cy="1559902"/>
          </a:xfrm>
        </p:grpSpPr>
        <p:sp>
          <p:nvSpPr>
            <p:cNvPr id="25" name="TextBox 24"/>
            <p:cNvSpPr txBox="1"/>
            <p:nvPr/>
          </p:nvSpPr>
          <p:spPr>
            <a:xfrm>
              <a:off x="3282844" y="344998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x</a:t>
              </a:r>
              <a:r>
                <a:rPr lang="en-US" b="1" baseline="3000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589" y="225941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y</a:t>
              </a:r>
              <a:r>
                <a:rPr lang="en-US" b="1" baseline="30000">
                  <a:solidFill>
                    <a:srgbClr val="7030A0"/>
                  </a:solidFill>
                </a:rPr>
                <a:t>+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093064" y="3571131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80926" y="3014849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93031" y="1929267"/>
            <a:ext cx="423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</a:t>
            </a:r>
            <a:r>
              <a:rPr lang="en-US" b="1" dirty="0">
                <a:solidFill>
                  <a:srgbClr val="7030A0"/>
                </a:solidFill>
              </a:rPr>
              <a:t>screen coordinates</a:t>
            </a:r>
            <a:r>
              <a:rPr lang="en-US" dirty="0"/>
              <a:t> (2D) to provide a partial sense of depth, the </a:t>
            </a:r>
            <a:r>
              <a:rPr lang="en-US" b="1" dirty="0">
                <a:solidFill>
                  <a:srgbClr val="FF0000"/>
                </a:solidFill>
              </a:rPr>
              <a:t>back</a:t>
            </a:r>
            <a:r>
              <a:rPr lang="en-US" dirty="0"/>
              <a:t> red point needs </a:t>
            </a:r>
            <a:r>
              <a:rPr lang="en-US" i="1" dirty="0"/>
              <a:t>artificially</a:t>
            </a:r>
            <a:r>
              <a:rPr lang="en-US" dirty="0"/>
              <a:t> </a:t>
            </a:r>
            <a:r>
              <a:rPr lang="en-US" b="1" dirty="0"/>
              <a:t>different</a:t>
            </a:r>
            <a:r>
              <a:rPr lang="en-US" dirty="0"/>
              <a:t> X  &amp; Y coordinates than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/>
              <a:t> red point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slightly adjust the perceived </a:t>
            </a:r>
            <a:r>
              <a:rPr lang="en-US" b="1" dirty="0"/>
              <a:t>2D</a:t>
            </a:r>
            <a:r>
              <a:rPr lang="en-US" dirty="0"/>
              <a:t> (X,Y) coordinates of the </a:t>
            </a:r>
            <a:r>
              <a:rPr lang="en-US" b="1" dirty="0">
                <a:solidFill>
                  <a:srgbClr val="FF0000"/>
                </a:solidFill>
              </a:rPr>
              <a:t>back</a:t>
            </a:r>
            <a:r>
              <a:rPr lang="en-US" dirty="0"/>
              <a:t> red point according to the value of its </a:t>
            </a:r>
            <a:r>
              <a:rPr lang="en-US" b="1" dirty="0"/>
              <a:t>3D</a:t>
            </a:r>
            <a:r>
              <a:rPr lang="en-US" dirty="0"/>
              <a:t> (Z) coordinate</a:t>
            </a:r>
          </a:p>
        </p:txBody>
      </p:sp>
      <p:cxnSp>
        <p:nvCxnSpPr>
          <p:cNvPr id="34" name="Straight Arrow Connector 33"/>
          <p:cNvCxnSpPr>
            <a:cxnSpLocks/>
            <a:stCxn id="29" idx="6"/>
          </p:cNvCxnSpPr>
          <p:nvPr/>
        </p:nvCxnSpPr>
        <p:spPr>
          <a:xfrm>
            <a:off x="2818086" y="3083429"/>
            <a:ext cx="1474945" cy="6248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3" y="4282440"/>
            <a:ext cx="5941134" cy="2288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4" y="1396765"/>
            <a:ext cx="2761484" cy="2761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756" y="2015793"/>
            <a:ext cx="3880141" cy="152750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174867" y="2926556"/>
            <a:ext cx="849571" cy="24423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114441" y="3091912"/>
            <a:ext cx="357404" cy="26262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40983" y="5314079"/>
            <a:ext cx="2047200" cy="18219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49675" y="5670508"/>
            <a:ext cx="1987550" cy="17466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18776719">
                <a:off x="2766027" y="2068683"/>
                <a:ext cx="1418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7030A0"/>
                    </a:solidFill>
                  </a:rPr>
                  <a:t>Decreasing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76719">
                <a:off x="2766027" y="2068683"/>
                <a:ext cx="1418138" cy="369332"/>
              </a:xfrm>
              <a:prstGeom prst="rect">
                <a:avLst/>
              </a:prstGeom>
              <a:blipFill>
                <a:blip r:embed="rId6"/>
                <a:stretch>
                  <a:fillRect l="-4412" b="-7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  <a:stCxn id="26" idx="2"/>
          </p:cNvCxnSpPr>
          <p:nvPr/>
        </p:nvCxnSpPr>
        <p:spPr>
          <a:xfrm>
            <a:off x="3610272" y="2379162"/>
            <a:ext cx="982630" cy="28107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26" idx="2"/>
          </p:cNvCxnSpPr>
          <p:nvPr/>
        </p:nvCxnSpPr>
        <p:spPr>
          <a:xfrm>
            <a:off x="3610272" y="2379162"/>
            <a:ext cx="76811" cy="33644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305175" y="2063394"/>
            <a:ext cx="4384675" cy="1087005"/>
            <a:chOff x="3305175" y="2063394"/>
            <a:chExt cx="4384675" cy="1087005"/>
          </a:xfrm>
        </p:grpSpPr>
        <p:sp>
          <p:nvSpPr>
            <p:cNvPr id="10" name="Rectangle 9"/>
            <p:cNvSpPr/>
            <p:nvPr/>
          </p:nvSpPr>
          <p:spPr>
            <a:xfrm>
              <a:off x="6662737" y="2063394"/>
              <a:ext cx="1027113" cy="198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10" idx="1"/>
            </p:cNvCxnSpPr>
            <p:nvPr/>
          </p:nvCxnSpPr>
          <p:spPr>
            <a:xfrm flipV="1">
              <a:off x="3305175" y="2162454"/>
              <a:ext cx="3357562" cy="9879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529081" y="5160098"/>
            <a:ext cx="220483" cy="1539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4970" y="5676713"/>
            <a:ext cx="134705" cy="1539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1589" y="2259417"/>
            <a:ext cx="3113760" cy="1559902"/>
            <a:chOff x="551589" y="2259417"/>
            <a:chExt cx="3113760" cy="1559902"/>
          </a:xfrm>
        </p:grpSpPr>
        <p:sp>
          <p:nvSpPr>
            <p:cNvPr id="39" name="TextBox 38"/>
            <p:cNvSpPr txBox="1"/>
            <p:nvPr/>
          </p:nvSpPr>
          <p:spPr>
            <a:xfrm>
              <a:off x="3282844" y="344998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x</a:t>
              </a:r>
              <a:r>
                <a:rPr lang="en-US" b="1" baseline="30000">
                  <a:solidFill>
                    <a:srgbClr val="00B050"/>
                  </a:solidFill>
                </a:rPr>
                <a:t>+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589" y="225941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y</a:t>
              </a:r>
              <a:r>
                <a:rPr lang="en-US" b="1" baseline="30000">
                  <a:solidFill>
                    <a:srgbClr val="00B050"/>
                  </a:solidFill>
                </a:rPr>
                <a:t>+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125973" y="3014849"/>
            <a:ext cx="1218919" cy="863608"/>
            <a:chOff x="2125973" y="3014849"/>
            <a:chExt cx="1218919" cy="863608"/>
          </a:xfrm>
        </p:grpSpPr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 flipV="1">
              <a:off x="2736056" y="3091912"/>
              <a:ext cx="569" cy="56092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125973" y="3601458"/>
                  <a:ext cx="68319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func>
                          <m:funcPr>
                            <m:ctrlP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2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oMath>
                    </m:oMathPara>
                  </a14:m>
                  <a:endParaRPr lang="en-US" sz="1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973" y="3601458"/>
                  <a:ext cx="68319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757606" y="3285423"/>
                  <a:ext cx="587286" cy="276999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func>
                          <m:funcPr>
                            <m:ctrlP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2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oMath>
                    </m:oMathPara>
                  </a14:m>
                  <a:endParaRPr lang="en-US" sz="1200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606" y="3285423"/>
                  <a:ext cx="58728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2680926" y="3014849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366673" y="3439421"/>
                <a:ext cx="1314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73" y="3439421"/>
                <a:ext cx="131446" cy="184666"/>
              </a:xfrm>
              <a:prstGeom prst="rect">
                <a:avLst/>
              </a:prstGeom>
              <a:blipFill>
                <a:blip r:embed="rId9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 rot="18833768">
                <a:off x="2314717" y="3098642"/>
                <a:ext cx="2407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33768">
                <a:off x="2314717" y="3098642"/>
                <a:ext cx="24072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C6B95-D412-4122-82C3-085C9140C4ED}"/>
                  </a:ext>
                </a:extLst>
              </p:cNvPr>
              <p:cNvSpPr txBox="1"/>
              <p:nvPr/>
            </p:nvSpPr>
            <p:spPr>
              <a:xfrm>
                <a:off x="1050949" y="4158249"/>
                <a:ext cx="2127787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C6B95-D412-4122-82C3-085C9140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49" y="4158249"/>
                <a:ext cx="2127787" cy="646331"/>
              </a:xfrm>
              <a:prstGeom prst="rect">
                <a:avLst/>
              </a:prstGeom>
              <a:blipFill>
                <a:blip r:embed="rId11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9" grpId="0" animBg="1"/>
      <p:bldP spid="20" grpId="0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2765B3-05C9-4E29-AF87-B58F88A4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4" y="1445255"/>
            <a:ext cx="4819048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A7E55-2460-4310-8D6E-090E8E9E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357" y="2093219"/>
            <a:ext cx="4923809" cy="27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Draw Monolith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0566" y="5920433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length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5397" y="6105256"/>
            <a:ext cx="1625169" cy="107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5025" y="2766447"/>
            <a:ext cx="0" cy="323139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70566" y="5158050"/>
            <a:ext cx="337230" cy="30510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5621" y="4981004"/>
            <a:ext cx="88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24999" y="4197479"/>
            <a:ext cx="8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height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B8F6A-7EAA-4E66-923C-CA0DCB9908F2}"/>
              </a:ext>
            </a:extLst>
          </p:cNvPr>
          <p:cNvSpPr/>
          <p:nvPr/>
        </p:nvSpPr>
        <p:spPr>
          <a:xfrm>
            <a:off x="4675239" y="3956785"/>
            <a:ext cx="3738714" cy="77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10B2A2E-F719-4EDA-AB3C-4399F0CF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0" y="1666568"/>
            <a:ext cx="4186838" cy="4385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2952" y="5475969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X+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9918" y="5638513"/>
            <a:ext cx="1750347" cy="4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05219" y="4114077"/>
            <a:ext cx="0" cy="1462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23752" y="4618906"/>
            <a:ext cx="935416" cy="93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1232" y="4413916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Z-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13735" y="3765961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1334" y="5373549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❶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0049" y="537971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⓿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38452" y="5019902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6638" y="5020681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❸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4215" y="26843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❹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91334" y="270967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❺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04988" y="235605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❻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2434" y="23371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A4489-0187-4BAD-ADDB-5125C9CCC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08" y="3214414"/>
            <a:ext cx="5200251" cy="16527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678906" y="2647950"/>
            <a:ext cx="2999223" cy="18647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0EDFE8-A87E-47CA-B8CE-5A83687535DA}"/>
              </a:ext>
            </a:extLst>
          </p:cNvPr>
          <p:cNvSpPr txBox="1"/>
          <p:nvPr/>
        </p:nvSpPr>
        <p:spPr>
          <a:xfrm>
            <a:off x="5005768" y="2069732"/>
            <a:ext cx="3175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1 : Define the Vertices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F68FE73-77EE-4B00-9141-3E21A31C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2 – Draw Monolith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E95BB0-67F0-429A-8893-62D3104C2EFB}"/>
                  </a:ext>
                </a:extLst>
              </p:cNvPr>
              <p:cNvSpPr txBox="1"/>
              <p:nvPr/>
            </p:nvSpPr>
            <p:spPr>
              <a:xfrm>
                <a:off x="113742" y="5682658"/>
                <a:ext cx="1378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E95BB0-67F0-429A-8893-62D3104C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" y="5682658"/>
                <a:ext cx="13789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A32E4F-92FD-4464-BDB5-5941D27A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0" y="1666568"/>
            <a:ext cx="4186838" cy="4385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991334" y="5373549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❶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0049" y="537971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⓿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38452" y="5019902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❷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6638" y="5020681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❸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4215" y="26843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❹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91334" y="270967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❺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04988" y="235605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❻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62434" y="23371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38ACC-426B-4155-92BB-845A0654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102" y="2693358"/>
            <a:ext cx="5296164" cy="18804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986769" y="2693358"/>
            <a:ext cx="3573373" cy="6102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986769" y="4077156"/>
            <a:ext cx="34406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9696" y="4308483"/>
            <a:ext cx="560952" cy="211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  <a:stCxn id="20" idx="3"/>
          </p:cNvCxnSpPr>
          <p:nvPr/>
        </p:nvCxnSpPr>
        <p:spPr>
          <a:xfrm flipV="1">
            <a:off x="6929842" y="4573794"/>
            <a:ext cx="306221" cy="6134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1937" y="4864099"/>
            <a:ext cx="86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Delay 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16C8D-D055-421F-B340-F96791A16656}"/>
              </a:ext>
            </a:extLst>
          </p:cNvPr>
          <p:cNvSpPr txBox="1"/>
          <p:nvPr/>
        </p:nvSpPr>
        <p:spPr>
          <a:xfrm>
            <a:off x="5005768" y="2069732"/>
            <a:ext cx="297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2 : Define the Facets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8130D5-FDBB-4E40-8A12-95A5704F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2 – Draw Monolith</a:t>
            </a:r>
          </a:p>
        </p:txBody>
      </p:sp>
    </p:spTree>
    <p:extLst>
      <p:ext uri="{BB962C8B-B14F-4D97-AF65-F5344CB8AC3E}">
        <p14:creationId xmlns:p14="http://schemas.microsoft.com/office/powerpoint/2010/main" val="31724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8130D5-FDBB-4E40-8A12-95A5704F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Draw Monolith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92738-9988-409A-87E0-838CCFCC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1" y="1311490"/>
            <a:ext cx="6993638" cy="517289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C2B51C-C7FD-410A-97DF-A5A2CCE13838}"/>
              </a:ext>
            </a:extLst>
          </p:cNvPr>
          <p:cNvSpPr/>
          <p:nvPr/>
        </p:nvSpPr>
        <p:spPr>
          <a:xfrm>
            <a:off x="5442155" y="2308123"/>
            <a:ext cx="1865671" cy="1356851"/>
          </a:xfrm>
          <a:prstGeom prst="wedgeRoundRectCallout">
            <a:avLst>
              <a:gd name="adj1" fmla="val 66914"/>
              <a:gd name="adj2" fmla="val -90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Close the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console window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stop an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Allegro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15179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Sizing the </a:t>
                </a:r>
                <a:r>
                  <a:rPr lang="en-US" sz="2400" b="1" dirty="0"/>
                  <a:t>World Rectangle </a:t>
                </a:r>
                <a:r>
                  <a:rPr lang="en-US" sz="2400" dirty="0"/>
                  <a:t>to frame polynomials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Review 3D Cartesian coordinates and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oblique projection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</a:t>
                </a:r>
                <a:r>
                  <a:rPr lang="en-US" sz="2400" b="1" dirty="0"/>
                  <a:t>vertex</a:t>
                </a:r>
                <a:r>
                  <a:rPr lang="en-US" sz="2400" dirty="0"/>
                  <a:t> array from a set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Point3D</a:t>
                </a:r>
                <a:r>
                  <a:rPr lang="en-US" sz="2400" dirty="0"/>
                  <a:t> elements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</a:t>
                </a:r>
                <a:r>
                  <a:rPr lang="en-US" sz="2400" b="1" dirty="0"/>
                  <a:t>facet</a:t>
                </a:r>
                <a:r>
                  <a:rPr lang="en-US" sz="2400" dirty="0"/>
                  <a:t> from a set of vertices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a wireframe </a:t>
                </a:r>
                <a:r>
                  <a:rPr lang="en-US" sz="2400" b="1" dirty="0"/>
                  <a:t>monolith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pyramid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Introduce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spherical coordinates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a wireframe </a:t>
                </a:r>
                <a:r>
                  <a:rPr lang="en-US" sz="2400" b="1" dirty="0"/>
                  <a:t>sphere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torus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vector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cross product </a:t>
                </a:r>
                <a:r>
                  <a:rPr lang="en-US" sz="2400" dirty="0"/>
                  <a:t>to perform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back face culling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vector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dot product </a:t>
                </a:r>
                <a:r>
                  <a:rPr lang="en-US" sz="2400" dirty="0"/>
                  <a:t>to perform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facet shading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69B8D-6CDF-490D-894E-755C1EE0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" y="1805305"/>
            <a:ext cx="3874376" cy="4073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Draw Pyramid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597" y="3204397"/>
            <a:ext cx="3086100" cy="246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C10AD-BBD4-46E4-8ADC-98D926785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208" y="1516548"/>
            <a:ext cx="5654142" cy="1270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7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1D0ED4-B38C-46E6-B2C1-853B4005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" y="1805305"/>
            <a:ext cx="3874376" cy="4073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8DBD6F-3F95-400D-859B-E03E03AB2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83" y="1351254"/>
            <a:ext cx="5847619" cy="2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Draw Pyramid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20519" y="5630426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404" y="563042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⓿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8119" y="415559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734" y="415559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❸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32629" y="303178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❹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730598" y="4656048"/>
            <a:ext cx="3576493" cy="1266999"/>
          </a:xfrm>
          <a:prstGeom prst="borderCallout2">
            <a:avLst>
              <a:gd name="adj1" fmla="val -9231"/>
              <a:gd name="adj2" fmla="val 34521"/>
              <a:gd name="adj3" fmla="val -42867"/>
              <a:gd name="adj4" fmla="val 34555"/>
              <a:gd name="adj5" fmla="val -69555"/>
              <a:gd name="adj6" fmla="val 34522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Remove the </a:t>
            </a:r>
            <a:r>
              <a:rPr lang="en-US" b="1" u="sng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US" b="1">
                <a:solidFill>
                  <a:srgbClr val="00B050"/>
                </a:solidFill>
              </a:rPr>
              <a:t>/* TODO */ </a:t>
            </a:r>
            <a:r>
              <a:rPr lang="en-US">
                <a:solidFill>
                  <a:schemeClr val="tx1"/>
                </a:solidFill>
              </a:rPr>
              <a:t>comments in the definitions of both </a:t>
            </a:r>
            <a:r>
              <a:rPr lang="en-US" b="1">
                <a:solidFill>
                  <a:schemeClr val="tx1"/>
                </a:solidFill>
              </a:rPr>
              <a:t>vertices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b="1">
                <a:solidFill>
                  <a:schemeClr val="tx1"/>
                </a:solidFill>
              </a:rPr>
              <a:t>facets</a:t>
            </a:r>
            <a:r>
              <a:rPr lang="en-US">
                <a:solidFill>
                  <a:schemeClr val="tx1"/>
                </a:solidFill>
              </a:rPr>
              <a:t>, and enter the correct code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C79E1F-951B-4177-A790-BCEAC34DAE21}"/>
              </a:ext>
            </a:extLst>
          </p:cNvPr>
          <p:cNvCxnSpPr>
            <a:cxnSpLocks/>
          </p:cNvCxnSpPr>
          <p:nvPr/>
        </p:nvCxnSpPr>
        <p:spPr>
          <a:xfrm flipV="1">
            <a:off x="5279923" y="2374491"/>
            <a:ext cx="0" cy="2150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110A8FC-7D34-4199-AAE9-2BD9B2FD6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437" y="349359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12B39D-596C-4648-BAC8-D0364732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9" y="1967009"/>
            <a:ext cx="7841763" cy="3392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03945" y="3231299"/>
            <a:ext cx="5366109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03945" y="5113975"/>
            <a:ext cx="5004774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71BB5-D7B1-488D-9CB9-0F1D9F6A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Draw Pyramid</a:t>
            </a:r>
          </a:p>
        </p:txBody>
      </p:sp>
    </p:spTree>
    <p:extLst>
      <p:ext uri="{BB962C8B-B14F-4D97-AF65-F5344CB8AC3E}">
        <p14:creationId xmlns:p14="http://schemas.microsoft.com/office/powerpoint/2010/main" val="42634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71BB5-D7B1-488D-9CB9-0F1D9F6A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Draw Pyramid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EF0B17-D3E6-44F1-8B0C-A0F2E1A2F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75" y="1290226"/>
            <a:ext cx="7327649" cy="5117949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54F1B47-8B65-400A-BE7D-34DFAF28C44D}"/>
              </a:ext>
            </a:extLst>
          </p:cNvPr>
          <p:cNvSpPr/>
          <p:nvPr/>
        </p:nvSpPr>
        <p:spPr>
          <a:xfrm>
            <a:off x="5620979" y="2330246"/>
            <a:ext cx="1865671" cy="1356851"/>
          </a:xfrm>
          <a:prstGeom prst="wedgeRoundRectCallout">
            <a:avLst>
              <a:gd name="adj1" fmla="val 66914"/>
              <a:gd name="adj2" fmla="val -90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Close the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console window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stop an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Allegro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560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360" y="1546072"/>
            <a:ext cx="4095427" cy="40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18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82" y="2139240"/>
            <a:ext cx="7415036" cy="4016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9098" y="1438381"/>
            <a:ext cx="161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2D Polar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9243" y="1438380"/>
            <a:ext cx="185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3D Spherical</a:t>
            </a:r>
          </a:p>
        </p:txBody>
      </p:sp>
    </p:spTree>
    <p:extLst>
      <p:ext uri="{BB962C8B-B14F-4D97-AF65-F5344CB8AC3E}">
        <p14:creationId xmlns:p14="http://schemas.microsoft.com/office/powerpoint/2010/main" val="368778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88" y="2718664"/>
            <a:ext cx="4204212" cy="363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E47114-4F6B-43C8-B79A-2CF507D2F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630" y="3794496"/>
            <a:ext cx="4853300" cy="158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D41D14-46E2-4DDC-A7D5-628C13D91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930" y="1370431"/>
            <a:ext cx="3174361" cy="2171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414190" y="4297794"/>
            <a:ext cx="1461019" cy="775651"/>
            <a:chOff x="3414190" y="4297794"/>
            <a:chExt cx="1461019" cy="775651"/>
          </a:xfrm>
        </p:grpSpPr>
        <p:sp>
          <p:nvSpPr>
            <p:cNvPr id="7" name="Rectangle 6"/>
            <p:cNvSpPr/>
            <p:nvPr/>
          </p:nvSpPr>
          <p:spPr>
            <a:xfrm>
              <a:off x="3414190" y="4297794"/>
              <a:ext cx="426289" cy="3046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3901440" y="4404362"/>
              <a:ext cx="973769" cy="6690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551486" y="5279923"/>
            <a:ext cx="2323723" cy="1013664"/>
            <a:chOff x="2551486" y="5279923"/>
            <a:chExt cx="2323723" cy="1013664"/>
          </a:xfrm>
        </p:grpSpPr>
        <p:sp>
          <p:nvSpPr>
            <p:cNvPr id="13" name="Rectangle 12"/>
            <p:cNvSpPr/>
            <p:nvPr/>
          </p:nvSpPr>
          <p:spPr>
            <a:xfrm>
              <a:off x="2551486" y="5988901"/>
              <a:ext cx="426289" cy="3046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3009900" y="5279923"/>
              <a:ext cx="1865309" cy="8287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or: Elbow 15"/>
          <p:cNvCxnSpPr>
            <a:cxnSpLocks/>
          </p:cNvCxnSpPr>
          <p:nvPr/>
        </p:nvCxnSpPr>
        <p:spPr>
          <a:xfrm rot="16200000" flipH="1">
            <a:off x="4615065" y="3033347"/>
            <a:ext cx="650038" cy="612183"/>
          </a:xfrm>
          <a:prstGeom prst="bentConnector3">
            <a:avLst>
              <a:gd name="adj1" fmla="val 112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88" y="2718664"/>
            <a:ext cx="4204212" cy="3637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B51E0-002B-4332-9DB2-AF067AF59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310" y="2263732"/>
            <a:ext cx="5137229" cy="9098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2461260" y="2801691"/>
            <a:ext cx="1397818" cy="1602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2682672" y="3048000"/>
            <a:ext cx="1176406" cy="1836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0CE63-59D4-426D-B728-6A98DB6D1E57}"/>
              </a:ext>
            </a:extLst>
          </p:cNvPr>
          <p:cNvCxnSpPr/>
          <p:nvPr/>
        </p:nvCxnSpPr>
        <p:spPr>
          <a:xfrm>
            <a:off x="5917432" y="4260182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90E50F-D7AB-4EFD-8F1F-7095DF094993}"/>
              </a:ext>
            </a:extLst>
          </p:cNvPr>
          <p:cNvCxnSpPr>
            <a:cxnSpLocks/>
          </p:cNvCxnSpPr>
          <p:nvPr/>
        </p:nvCxnSpPr>
        <p:spPr>
          <a:xfrm flipH="1">
            <a:off x="5902684" y="5631782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0DF42D-F07B-4471-84BD-326D81A22DBF}"/>
              </a:ext>
            </a:extLst>
          </p:cNvPr>
          <p:cNvCxnSpPr>
            <a:cxnSpLocks/>
          </p:cNvCxnSpPr>
          <p:nvPr/>
        </p:nvCxnSpPr>
        <p:spPr>
          <a:xfrm flipH="1">
            <a:off x="5917432" y="4675103"/>
            <a:ext cx="560439" cy="956679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8EEAF0F4-5BCC-40EC-9EC2-A7B136C28178}"/>
              </a:ext>
            </a:extLst>
          </p:cNvPr>
          <p:cNvSpPr/>
          <p:nvPr/>
        </p:nvSpPr>
        <p:spPr>
          <a:xfrm rot="804145">
            <a:off x="5889585" y="5108499"/>
            <a:ext cx="260610" cy="194850"/>
          </a:xfrm>
          <a:prstGeom prst="arc">
            <a:avLst>
              <a:gd name="adj1" fmla="val 12194475"/>
              <a:gd name="adj2" fmla="val 21535426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041B8D-FA72-413E-8D58-B974AC5F4E96}"/>
              </a:ext>
            </a:extLst>
          </p:cNvPr>
          <p:cNvCxnSpPr>
            <a:cxnSpLocks/>
          </p:cNvCxnSpPr>
          <p:nvPr/>
        </p:nvCxnSpPr>
        <p:spPr>
          <a:xfrm flipH="1">
            <a:off x="5902685" y="4835369"/>
            <a:ext cx="47141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EFE14-8B65-4968-B427-445178067FDE}"/>
                  </a:ext>
                </a:extLst>
              </p:cNvPr>
              <p:cNvSpPr txBox="1"/>
              <p:nvPr/>
            </p:nvSpPr>
            <p:spPr>
              <a:xfrm>
                <a:off x="5927108" y="5095076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EFE14-8B65-4968-B427-44517806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08" y="5095076"/>
                <a:ext cx="185564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A9E235-E222-4F19-90A1-F95BA8EA60E2}"/>
                  </a:ext>
                </a:extLst>
              </p:cNvPr>
              <p:cNvSpPr txBox="1"/>
              <p:nvPr/>
            </p:nvSpPr>
            <p:spPr>
              <a:xfrm>
                <a:off x="5940096" y="4523272"/>
                <a:ext cx="4582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A9E235-E222-4F19-90A1-F95BA8EA6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96" y="4523272"/>
                <a:ext cx="458266" cy="246221"/>
              </a:xfrm>
              <a:prstGeom prst="rect">
                <a:avLst/>
              </a:prstGeom>
              <a:blipFill>
                <a:blip r:embed="rId6"/>
                <a:stretch>
                  <a:fillRect l="-9211" r="-92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875D82-22E6-4457-B9FF-2678AE19D1A9}"/>
                  </a:ext>
                </a:extLst>
              </p:cNvPr>
              <p:cNvSpPr txBox="1"/>
              <p:nvPr/>
            </p:nvSpPr>
            <p:spPr>
              <a:xfrm>
                <a:off x="5764403" y="3914003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875D82-22E6-4457-B9FF-2678AE19D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03" y="3914003"/>
                <a:ext cx="325410" cy="276999"/>
              </a:xfrm>
              <a:prstGeom prst="rect">
                <a:avLst/>
              </a:prstGeom>
              <a:blipFill>
                <a:blip r:embed="rId7"/>
                <a:stretch>
                  <a:fillRect l="-18868" r="-37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E0241F-C421-4833-85EC-A6BA647067A5}"/>
                  </a:ext>
                </a:extLst>
              </p:cNvPr>
              <p:cNvSpPr txBox="1"/>
              <p:nvPr/>
            </p:nvSpPr>
            <p:spPr>
              <a:xfrm rot="18109783">
                <a:off x="5962196" y="5065232"/>
                <a:ext cx="74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E0241F-C421-4833-85EC-A6BA64706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09783">
                <a:off x="5962196" y="5065232"/>
                <a:ext cx="742126" cy="276999"/>
              </a:xfrm>
              <a:prstGeom prst="rect">
                <a:avLst/>
              </a:prstGeom>
              <a:blipFill>
                <a:blip r:embed="rId8"/>
                <a:stretch>
                  <a:fillRect l="-2885" t="-4651" r="-6731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9AF835-C17E-4054-8143-EC76AD8F7B3D}"/>
                  </a:ext>
                </a:extLst>
              </p:cNvPr>
              <p:cNvSpPr txBox="1"/>
              <p:nvPr/>
            </p:nvSpPr>
            <p:spPr>
              <a:xfrm>
                <a:off x="7334364" y="5493282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9AF835-C17E-4054-8143-EC76AD8F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364" y="5493282"/>
                <a:ext cx="304571" cy="276999"/>
              </a:xfrm>
              <a:prstGeom prst="rect">
                <a:avLst/>
              </a:prstGeom>
              <a:blipFill>
                <a:blip r:embed="rId9"/>
                <a:stretch>
                  <a:fillRect l="-12000" r="-6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6D307CC8-905F-447E-ABA4-09442AB6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5ECED-6261-401E-B88C-90D81E08B820}"/>
              </a:ext>
            </a:extLst>
          </p:cNvPr>
          <p:cNvCxnSpPr>
            <a:cxnSpLocks/>
          </p:cNvCxnSpPr>
          <p:nvPr/>
        </p:nvCxnSpPr>
        <p:spPr>
          <a:xfrm flipH="1">
            <a:off x="1599730" y="3252282"/>
            <a:ext cx="297216" cy="1767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879C0-58A0-4A3C-AA23-D04C28EE21DA}"/>
              </a:ext>
            </a:extLst>
          </p:cNvPr>
          <p:cNvCxnSpPr>
            <a:cxnSpLocks/>
          </p:cNvCxnSpPr>
          <p:nvPr/>
        </p:nvCxnSpPr>
        <p:spPr>
          <a:xfrm flipH="1">
            <a:off x="1303818" y="3454082"/>
            <a:ext cx="254834" cy="280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747C87-DE30-4B2D-AEBC-39276711A8C3}"/>
              </a:ext>
            </a:extLst>
          </p:cNvPr>
          <p:cNvCxnSpPr>
            <a:cxnSpLocks/>
          </p:cNvCxnSpPr>
          <p:nvPr/>
        </p:nvCxnSpPr>
        <p:spPr>
          <a:xfrm flipH="1">
            <a:off x="1115828" y="3773856"/>
            <a:ext cx="171279" cy="2786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66BD40-ED68-466B-9399-367B9778F516}"/>
              </a:ext>
            </a:extLst>
          </p:cNvPr>
          <p:cNvCxnSpPr>
            <a:cxnSpLocks/>
          </p:cNvCxnSpPr>
          <p:nvPr/>
        </p:nvCxnSpPr>
        <p:spPr>
          <a:xfrm flipH="1">
            <a:off x="929148" y="4118026"/>
            <a:ext cx="157184" cy="3433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9E07B2-D9B7-4ED6-9B46-38AACCA47569}"/>
              </a:ext>
            </a:extLst>
          </p:cNvPr>
          <p:cNvCxnSpPr>
            <a:cxnSpLocks/>
          </p:cNvCxnSpPr>
          <p:nvPr/>
        </p:nvCxnSpPr>
        <p:spPr>
          <a:xfrm flipH="1">
            <a:off x="796722" y="4523272"/>
            <a:ext cx="120001" cy="361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238B95-80BF-4297-BC68-89D69C0E6673}"/>
                  </a:ext>
                </a:extLst>
              </p:cNvPr>
              <p:cNvSpPr txBox="1"/>
              <p:nvPr/>
            </p:nvSpPr>
            <p:spPr>
              <a:xfrm>
                <a:off x="260570" y="4260182"/>
                <a:ext cx="695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238B95-80BF-4297-BC68-89D69C0E6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0" y="4260182"/>
                <a:ext cx="69549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4223C7-50FF-4713-BD3E-1A4C1EC4F2F6}"/>
                  </a:ext>
                </a:extLst>
              </p:cNvPr>
              <p:cNvSpPr txBox="1"/>
              <p:nvPr/>
            </p:nvSpPr>
            <p:spPr>
              <a:xfrm>
                <a:off x="1558652" y="2349332"/>
                <a:ext cx="85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4223C7-50FF-4713-BD3E-1A4C1EC4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52" y="2349332"/>
                <a:ext cx="858104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6CF1AA-C0BB-40DF-BA89-8DB041476527}"/>
                  </a:ext>
                </a:extLst>
              </p:cNvPr>
              <p:cNvSpPr txBox="1"/>
              <p:nvPr/>
            </p:nvSpPr>
            <p:spPr>
              <a:xfrm>
                <a:off x="-34191" y="5080948"/>
                <a:ext cx="858104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6CF1AA-C0BB-40DF-BA89-8DB04147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191" y="5080948"/>
                <a:ext cx="858104" cy="562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57DB07-1A78-46F4-AE49-4C5EE84931F2}"/>
                  </a:ext>
                </a:extLst>
              </p:cNvPr>
              <p:cNvSpPr txBox="1"/>
              <p:nvPr/>
            </p:nvSpPr>
            <p:spPr>
              <a:xfrm>
                <a:off x="487671" y="6256213"/>
                <a:ext cx="85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57DB07-1A78-46F4-AE49-4C5EE8493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1" y="6256213"/>
                <a:ext cx="8581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4B4316-D634-4A79-8455-CB22F88FA590}"/>
              </a:ext>
            </a:extLst>
          </p:cNvPr>
          <p:cNvCxnSpPr>
            <a:cxnSpLocks/>
          </p:cNvCxnSpPr>
          <p:nvPr/>
        </p:nvCxnSpPr>
        <p:spPr>
          <a:xfrm>
            <a:off x="394861" y="5501038"/>
            <a:ext cx="429053" cy="5235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8179AD-47EB-4CDC-93C7-FBCCD4BC4F28}"/>
              </a:ext>
            </a:extLst>
          </p:cNvPr>
          <p:cNvCxnSpPr>
            <a:cxnSpLocks/>
          </p:cNvCxnSpPr>
          <p:nvPr/>
        </p:nvCxnSpPr>
        <p:spPr>
          <a:xfrm flipH="1" flipV="1">
            <a:off x="823913" y="6011679"/>
            <a:ext cx="46881" cy="3790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BAAD3F-73C3-4D96-8E5C-A2D8BA3EB4CC}"/>
              </a:ext>
            </a:extLst>
          </p:cNvPr>
          <p:cNvCxnSpPr>
            <a:cxnSpLocks/>
          </p:cNvCxnSpPr>
          <p:nvPr/>
        </p:nvCxnSpPr>
        <p:spPr>
          <a:xfrm flipV="1">
            <a:off x="3648075" y="5869781"/>
            <a:ext cx="254794" cy="1547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A78B76-1490-4927-938C-DDAB7DB1AF12}"/>
              </a:ext>
            </a:extLst>
          </p:cNvPr>
          <p:cNvCxnSpPr>
            <a:cxnSpLocks/>
          </p:cNvCxnSpPr>
          <p:nvPr/>
        </p:nvCxnSpPr>
        <p:spPr>
          <a:xfrm>
            <a:off x="1699340" y="6218239"/>
            <a:ext cx="416285" cy="2301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510674-D5B7-4594-B060-DDA2FF4DAA0A}"/>
              </a:ext>
            </a:extLst>
          </p:cNvPr>
          <p:cNvCxnSpPr>
            <a:cxnSpLocks/>
          </p:cNvCxnSpPr>
          <p:nvPr/>
        </p:nvCxnSpPr>
        <p:spPr>
          <a:xfrm>
            <a:off x="2179981" y="6241256"/>
            <a:ext cx="386238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1FFDB8-021D-4A09-8FB8-E67C4F809CC3}"/>
              </a:ext>
            </a:extLst>
          </p:cNvPr>
          <p:cNvCxnSpPr>
            <a:cxnSpLocks/>
          </p:cNvCxnSpPr>
          <p:nvPr/>
        </p:nvCxnSpPr>
        <p:spPr>
          <a:xfrm flipV="1">
            <a:off x="2913520" y="6150769"/>
            <a:ext cx="320218" cy="61912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751148-5B3E-4701-BD24-D5E8FBBE4392}"/>
              </a:ext>
            </a:extLst>
          </p:cNvPr>
          <p:cNvCxnSpPr>
            <a:cxnSpLocks/>
          </p:cNvCxnSpPr>
          <p:nvPr/>
        </p:nvCxnSpPr>
        <p:spPr>
          <a:xfrm flipV="1">
            <a:off x="3292306" y="6033182"/>
            <a:ext cx="310525" cy="10863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3D7FD0E-548A-4333-8D50-5F2E1DB88933}"/>
                  </a:ext>
                </a:extLst>
              </p:cNvPr>
              <p:cNvSpPr txBox="1"/>
              <p:nvPr/>
            </p:nvSpPr>
            <p:spPr>
              <a:xfrm>
                <a:off x="1608434" y="6337063"/>
                <a:ext cx="695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3D7FD0E-548A-4333-8D50-5F2E1DB8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34" y="6337063"/>
                <a:ext cx="6954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27EA0C-2C63-482F-9CD7-BCDA9C78C13B}"/>
                  </a:ext>
                </a:extLst>
              </p:cNvPr>
              <p:cNvSpPr txBox="1"/>
              <p:nvPr/>
            </p:nvSpPr>
            <p:spPr>
              <a:xfrm>
                <a:off x="3844608" y="5002743"/>
                <a:ext cx="858104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27EA0C-2C63-482F-9CD7-BCDA9C78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608" y="5002743"/>
                <a:ext cx="858104" cy="562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DA9416-D0ED-4EDD-A592-356DE5552E09}"/>
              </a:ext>
            </a:extLst>
          </p:cNvPr>
          <p:cNvCxnSpPr>
            <a:cxnSpLocks/>
          </p:cNvCxnSpPr>
          <p:nvPr/>
        </p:nvCxnSpPr>
        <p:spPr>
          <a:xfrm flipH="1">
            <a:off x="3834933" y="5330899"/>
            <a:ext cx="301992" cy="47371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2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64" grpId="0"/>
      <p:bldP spid="64" grpId="1"/>
      <p:bldP spid="65" grpId="0"/>
      <p:bldP spid="6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88" y="2718664"/>
            <a:ext cx="4204212" cy="363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D0E89-2910-41D2-BE1D-8C924D6C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186" y="1572838"/>
            <a:ext cx="5656648" cy="2224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52348" y="1579262"/>
            <a:ext cx="1243012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56598" y="4247369"/>
            <a:ext cx="438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❶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20744" y="4230559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⓿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20421" y="4770173"/>
            <a:ext cx="438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63251" y="4740814"/>
            <a:ext cx="438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❸</a:t>
            </a:r>
          </a:p>
        </p:txBody>
      </p:sp>
      <p:cxnSp>
        <p:nvCxnSpPr>
          <p:cNvPr id="17" name="Straight Arrow Connector 16"/>
          <p:cNvCxnSpPr>
            <a:stCxn id="27" idx="0"/>
          </p:cNvCxnSpPr>
          <p:nvPr/>
        </p:nvCxnSpPr>
        <p:spPr>
          <a:xfrm flipV="1">
            <a:off x="2882619" y="3108960"/>
            <a:ext cx="546381" cy="1631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91DE37-AA3B-453D-BFF1-651F6138FE25}"/>
              </a:ext>
            </a:extLst>
          </p:cNvPr>
          <p:cNvCxnSpPr/>
          <p:nvPr/>
        </p:nvCxnSpPr>
        <p:spPr>
          <a:xfrm>
            <a:off x="5998548" y="4754544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107382-790E-4EFE-92A2-AB2E19BA5375}"/>
              </a:ext>
            </a:extLst>
          </p:cNvPr>
          <p:cNvCxnSpPr>
            <a:cxnSpLocks/>
          </p:cNvCxnSpPr>
          <p:nvPr/>
        </p:nvCxnSpPr>
        <p:spPr>
          <a:xfrm flipH="1">
            <a:off x="5983800" y="6126144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45003B-3616-4B28-947F-8AA90E9ABCE0}"/>
              </a:ext>
            </a:extLst>
          </p:cNvPr>
          <p:cNvCxnSpPr>
            <a:cxnSpLocks/>
          </p:cNvCxnSpPr>
          <p:nvPr/>
        </p:nvCxnSpPr>
        <p:spPr>
          <a:xfrm flipH="1">
            <a:off x="5998548" y="5169465"/>
            <a:ext cx="560439" cy="956679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7CB9D93-1DF9-4C65-931E-9C63FB0FFC3B}"/>
              </a:ext>
            </a:extLst>
          </p:cNvPr>
          <p:cNvSpPr/>
          <p:nvPr/>
        </p:nvSpPr>
        <p:spPr>
          <a:xfrm rot="804145">
            <a:off x="5970701" y="5602861"/>
            <a:ext cx="260610" cy="194850"/>
          </a:xfrm>
          <a:prstGeom prst="arc">
            <a:avLst>
              <a:gd name="adj1" fmla="val 12194475"/>
              <a:gd name="adj2" fmla="val 21535426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084001-745F-4563-AC0E-9A9547769E49}"/>
              </a:ext>
            </a:extLst>
          </p:cNvPr>
          <p:cNvCxnSpPr>
            <a:cxnSpLocks/>
          </p:cNvCxnSpPr>
          <p:nvPr/>
        </p:nvCxnSpPr>
        <p:spPr>
          <a:xfrm flipH="1">
            <a:off x="5869415" y="5329731"/>
            <a:ext cx="1" cy="81938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262E1A-DAE0-4361-AB34-F1027C210FA3}"/>
                  </a:ext>
                </a:extLst>
              </p:cNvPr>
              <p:cNvSpPr txBox="1"/>
              <p:nvPr/>
            </p:nvSpPr>
            <p:spPr>
              <a:xfrm>
                <a:off x="6008224" y="5589438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262E1A-DAE0-4361-AB34-F1027C21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24" y="5589438"/>
                <a:ext cx="185564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9DF07C-09FC-4E2C-8FF4-9E4DB80939AF}"/>
                  </a:ext>
                </a:extLst>
              </p:cNvPr>
              <p:cNvSpPr txBox="1"/>
              <p:nvPr/>
            </p:nvSpPr>
            <p:spPr>
              <a:xfrm rot="16200000">
                <a:off x="5410154" y="5631158"/>
                <a:ext cx="546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9DF07C-09FC-4E2C-8FF4-9E4DB809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10154" y="5631158"/>
                <a:ext cx="546239" cy="276999"/>
              </a:xfrm>
              <a:prstGeom prst="rect">
                <a:avLst/>
              </a:prstGeom>
              <a:blipFill>
                <a:blip r:embed="rId6"/>
                <a:stretch>
                  <a:fillRect t="-10112" r="-26667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E12881-E15D-484E-8EF7-49AE4FFDCA9C}"/>
                  </a:ext>
                </a:extLst>
              </p:cNvPr>
              <p:cNvSpPr txBox="1"/>
              <p:nvPr/>
            </p:nvSpPr>
            <p:spPr>
              <a:xfrm>
                <a:off x="5845519" y="440836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E12881-E15D-484E-8EF7-49AE4FFD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519" y="4408365"/>
                <a:ext cx="325410" cy="276999"/>
              </a:xfrm>
              <a:prstGeom prst="rect">
                <a:avLst/>
              </a:prstGeom>
              <a:blipFill>
                <a:blip r:embed="rId7"/>
                <a:stretch>
                  <a:fillRect l="-18868" r="-37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A6D0C5-F373-420A-B9CC-BF959674686A}"/>
                  </a:ext>
                </a:extLst>
              </p:cNvPr>
              <p:cNvSpPr txBox="1"/>
              <p:nvPr/>
            </p:nvSpPr>
            <p:spPr>
              <a:xfrm rot="18109783">
                <a:off x="6069987" y="5553484"/>
                <a:ext cx="74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A6D0C5-F373-420A-B9CC-BF9596746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09783">
                <a:off x="6069987" y="5553484"/>
                <a:ext cx="742126" cy="276999"/>
              </a:xfrm>
              <a:prstGeom prst="rect">
                <a:avLst/>
              </a:prstGeom>
              <a:blipFill>
                <a:blip r:embed="rId8"/>
                <a:stretch>
                  <a:fillRect l="-3846" t="-5469" r="-6731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1A979C-2E2A-4C3C-A858-72896EC6FA16}"/>
                  </a:ext>
                </a:extLst>
              </p:cNvPr>
              <p:cNvSpPr txBox="1"/>
              <p:nvPr/>
            </p:nvSpPr>
            <p:spPr>
              <a:xfrm>
                <a:off x="7425097" y="5987644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1A979C-2E2A-4C3C-A858-72896EC6F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97" y="5987644"/>
                <a:ext cx="304571" cy="276999"/>
              </a:xfrm>
              <a:prstGeom prst="rect">
                <a:avLst/>
              </a:prstGeom>
              <a:blipFill>
                <a:blip r:embed="rId9"/>
                <a:stretch>
                  <a:fillRect l="-12000" r="-6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0041B7-F527-4A44-8BB8-47604EE03319}"/>
                  </a:ext>
                </a:extLst>
              </p:cNvPr>
              <p:cNvSpPr txBox="1"/>
              <p:nvPr/>
            </p:nvSpPr>
            <p:spPr>
              <a:xfrm>
                <a:off x="367788" y="4297794"/>
                <a:ext cx="695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0041B7-F527-4A44-8BB8-47604EE0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8" y="4297794"/>
                <a:ext cx="695499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3CF909-5B4F-4548-B18E-EFF7B453ADCA}"/>
              </a:ext>
            </a:extLst>
          </p:cNvPr>
          <p:cNvCxnSpPr>
            <a:cxnSpLocks/>
          </p:cNvCxnSpPr>
          <p:nvPr/>
        </p:nvCxnSpPr>
        <p:spPr>
          <a:xfrm flipH="1">
            <a:off x="962071" y="4376738"/>
            <a:ext cx="180929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3741F0B7-24DA-43B4-BE30-2BA8CE61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</p:spTree>
    <p:extLst>
      <p:ext uri="{BB962C8B-B14F-4D97-AF65-F5344CB8AC3E}">
        <p14:creationId xmlns:p14="http://schemas.microsoft.com/office/powerpoint/2010/main" val="396646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568" y="3336751"/>
            <a:ext cx="4076601" cy="2484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2CC31-C594-4397-B06A-AE8DBC0A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07" y="1588397"/>
            <a:ext cx="5391089" cy="2116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40216" y="4298315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❶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4476" y="410245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⓿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67012" y="4874419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❷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08471" y="472289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❸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42171" y="3336751"/>
            <a:ext cx="1197369" cy="1537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93756" y="1592796"/>
            <a:ext cx="1644540" cy="164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06D75-C252-43BB-ACC9-650A6C83C417}"/>
              </a:ext>
            </a:extLst>
          </p:cNvPr>
          <p:cNvCxnSpPr/>
          <p:nvPr/>
        </p:nvCxnSpPr>
        <p:spPr>
          <a:xfrm>
            <a:off x="5989785" y="478498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5E157F-2D76-47C4-90D8-2B15991381BB}"/>
              </a:ext>
            </a:extLst>
          </p:cNvPr>
          <p:cNvCxnSpPr>
            <a:cxnSpLocks/>
          </p:cNvCxnSpPr>
          <p:nvPr/>
        </p:nvCxnSpPr>
        <p:spPr>
          <a:xfrm flipH="1">
            <a:off x="5975037" y="6156580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9EEC7E-C4A8-429D-9BD9-F75C25969D72}"/>
              </a:ext>
            </a:extLst>
          </p:cNvPr>
          <p:cNvCxnSpPr>
            <a:cxnSpLocks/>
          </p:cNvCxnSpPr>
          <p:nvPr/>
        </p:nvCxnSpPr>
        <p:spPr>
          <a:xfrm flipH="1">
            <a:off x="5989785" y="5199901"/>
            <a:ext cx="560439" cy="956679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005D9D1-E2DA-464A-B723-C629771F3AB2}"/>
              </a:ext>
            </a:extLst>
          </p:cNvPr>
          <p:cNvSpPr/>
          <p:nvPr/>
        </p:nvSpPr>
        <p:spPr>
          <a:xfrm rot="1291312">
            <a:off x="5903645" y="5324391"/>
            <a:ext cx="457048" cy="217216"/>
          </a:xfrm>
          <a:prstGeom prst="arc">
            <a:avLst>
              <a:gd name="adj1" fmla="val 12194475"/>
              <a:gd name="adj2" fmla="val 21415619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C8FCE1-981A-43EF-A614-9D23C126D704}"/>
              </a:ext>
            </a:extLst>
          </p:cNvPr>
          <p:cNvCxnSpPr>
            <a:cxnSpLocks/>
          </p:cNvCxnSpPr>
          <p:nvPr/>
        </p:nvCxnSpPr>
        <p:spPr>
          <a:xfrm flipH="1">
            <a:off x="5860835" y="5269595"/>
            <a:ext cx="1" cy="81938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388FF-99EB-4D20-AAC9-9A51EEF820E3}"/>
                  </a:ext>
                </a:extLst>
              </p:cNvPr>
              <p:cNvSpPr txBox="1"/>
              <p:nvPr/>
            </p:nvSpPr>
            <p:spPr>
              <a:xfrm>
                <a:off x="6030617" y="550696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388FF-99EB-4D20-AAC9-9A51EEF82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17" y="5506961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9CB6B9-7C71-48F4-A83C-C671B550F74E}"/>
                  </a:ext>
                </a:extLst>
              </p:cNvPr>
              <p:cNvSpPr txBox="1"/>
              <p:nvPr/>
            </p:nvSpPr>
            <p:spPr>
              <a:xfrm rot="16200000">
                <a:off x="5396144" y="5559871"/>
                <a:ext cx="550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9CB6B9-7C71-48F4-A83C-C671B550F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96144" y="5559871"/>
                <a:ext cx="550151" cy="276999"/>
              </a:xfrm>
              <a:prstGeom prst="rect">
                <a:avLst/>
              </a:prstGeom>
              <a:blipFill>
                <a:blip r:embed="rId6"/>
                <a:stretch>
                  <a:fillRect t="-8889" r="-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E1E5F8-523E-4AE3-AA65-BBBB10457B93}"/>
                  </a:ext>
                </a:extLst>
              </p:cNvPr>
              <p:cNvSpPr txBox="1"/>
              <p:nvPr/>
            </p:nvSpPr>
            <p:spPr>
              <a:xfrm>
                <a:off x="5860835" y="4490254"/>
                <a:ext cx="307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E1E5F8-523E-4AE3-AA65-BBBB10457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835" y="4490254"/>
                <a:ext cx="307777" cy="276999"/>
              </a:xfrm>
              <a:prstGeom prst="rect">
                <a:avLst/>
              </a:prstGeom>
              <a:blipFill>
                <a:blip r:embed="rId7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D305B8-51A5-4EFA-91CB-AE6E698F261E}"/>
                  </a:ext>
                </a:extLst>
              </p:cNvPr>
              <p:cNvSpPr txBox="1"/>
              <p:nvPr/>
            </p:nvSpPr>
            <p:spPr>
              <a:xfrm>
                <a:off x="7370969" y="6018080"/>
                <a:ext cx="3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D305B8-51A5-4EFA-91CB-AE6E698F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969" y="6018080"/>
                <a:ext cx="320344" cy="276999"/>
              </a:xfrm>
              <a:prstGeom prst="rect">
                <a:avLst/>
              </a:prstGeom>
              <a:blipFill>
                <a:blip r:embed="rId8"/>
                <a:stretch>
                  <a:fillRect l="-11321" r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3B688B-E803-431C-B604-E767C733C7C2}"/>
                  </a:ext>
                </a:extLst>
              </p:cNvPr>
              <p:cNvSpPr txBox="1"/>
              <p:nvPr/>
            </p:nvSpPr>
            <p:spPr>
              <a:xfrm rot="18109783">
                <a:off x="6276155" y="5579493"/>
                <a:ext cx="243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3B688B-E803-431C-B604-E767C733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09783">
                <a:off x="6276155" y="5579493"/>
                <a:ext cx="243015" cy="276999"/>
              </a:xfrm>
              <a:prstGeom prst="rect">
                <a:avLst/>
              </a:prstGeom>
              <a:blipFill>
                <a:blip r:embed="rId9"/>
                <a:stretch>
                  <a:fillRect r="-6557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E8B2CD-FB0D-4254-A49C-DAE0825D0624}"/>
              </a:ext>
            </a:extLst>
          </p:cNvPr>
          <p:cNvCxnSpPr>
            <a:cxnSpLocks/>
          </p:cNvCxnSpPr>
          <p:nvPr/>
        </p:nvCxnSpPr>
        <p:spPr>
          <a:xfrm flipH="1">
            <a:off x="5985881" y="5201397"/>
            <a:ext cx="47141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9EACD7-B7D9-4B03-9D8A-05E01AF9D6CA}"/>
                  </a:ext>
                </a:extLst>
              </p:cNvPr>
              <p:cNvSpPr txBox="1"/>
              <p:nvPr/>
            </p:nvSpPr>
            <p:spPr>
              <a:xfrm>
                <a:off x="6015901" y="4966453"/>
                <a:ext cx="4617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9EACD7-B7D9-4B03-9D8A-05E01AF9D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901" y="4966453"/>
                <a:ext cx="461793" cy="246221"/>
              </a:xfrm>
              <a:prstGeom prst="rect">
                <a:avLst/>
              </a:prstGeom>
              <a:blipFill>
                <a:blip r:embed="rId10"/>
                <a:stretch>
                  <a:fillRect l="-10526" r="-921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E5BAB0-861E-4262-B78C-A2BEAF241F7F}"/>
                  </a:ext>
                </a:extLst>
              </p:cNvPr>
              <p:cNvSpPr txBox="1"/>
              <p:nvPr/>
            </p:nvSpPr>
            <p:spPr>
              <a:xfrm>
                <a:off x="1680717" y="4269338"/>
                <a:ext cx="695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E5BAB0-861E-4262-B78C-A2BEAF241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17" y="4269338"/>
                <a:ext cx="6954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88E5B7-F926-4984-B524-25BCEF9720FD}"/>
              </a:ext>
            </a:extLst>
          </p:cNvPr>
          <p:cNvCxnSpPr>
            <a:cxnSpLocks/>
          </p:cNvCxnSpPr>
          <p:nvPr/>
        </p:nvCxnSpPr>
        <p:spPr>
          <a:xfrm flipH="1" flipV="1">
            <a:off x="1773956" y="4591042"/>
            <a:ext cx="442059" cy="47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7D0973D-7C70-4089-A856-33F863D5E99E}"/>
              </a:ext>
            </a:extLst>
          </p:cNvPr>
          <p:cNvSpPr/>
          <p:nvPr/>
        </p:nvSpPr>
        <p:spPr>
          <a:xfrm>
            <a:off x="2160789" y="459104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8D67B30-6072-44BC-9AF1-DF70E8C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</p:spTree>
    <p:extLst>
      <p:ext uri="{BB962C8B-B14F-4D97-AF65-F5344CB8AC3E}">
        <p14:creationId xmlns:p14="http://schemas.microsoft.com/office/powerpoint/2010/main" val="8488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73" y="1611229"/>
            <a:ext cx="6755455" cy="3843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Drawing Curves using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39472" y="4681161"/>
            <a:ext cx="2073720" cy="1504954"/>
          </a:xfrm>
          <a:prstGeom prst="wedgeRectCallout">
            <a:avLst>
              <a:gd name="adj1" fmla="val 39264"/>
              <a:gd name="adj2" fmla="val -102521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We draw a curve by breaking it into small intervals of straight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/>
              <p:cNvSpPr/>
              <p:nvPr/>
            </p:nvSpPr>
            <p:spPr>
              <a:xfrm>
                <a:off x="5846362" y="4188920"/>
                <a:ext cx="1358225" cy="466230"/>
              </a:xfrm>
              <a:prstGeom prst="wedgeRectCallout">
                <a:avLst>
                  <a:gd name="adj1" fmla="val -45679"/>
                  <a:gd name="adj2" fmla="val -144883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deltaX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𝚫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62" y="4188920"/>
                <a:ext cx="1358225" cy="466230"/>
              </a:xfrm>
              <a:prstGeom prst="wedgeRectCallout">
                <a:avLst>
                  <a:gd name="adj1" fmla="val -45679"/>
                  <a:gd name="adj2" fmla="val -144883"/>
                </a:avLst>
              </a:prstGeom>
              <a:blipFill>
                <a:blip r:embed="rId4"/>
                <a:stretch>
                  <a:fillRect l="-877" b="-2469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1932167" y="2083242"/>
            <a:ext cx="485030" cy="7474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17197" y="2047875"/>
            <a:ext cx="545078" cy="22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62275" y="2276755"/>
            <a:ext cx="546469" cy="14744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08744" y="3780976"/>
            <a:ext cx="503275" cy="145024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12019" y="4047460"/>
            <a:ext cx="559981" cy="1183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81194" y="3480392"/>
            <a:ext cx="520275" cy="5670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372186" y="2830664"/>
            <a:ext cx="559981" cy="1461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3F242-0CD0-472F-8370-1176B78CAE48}"/>
              </a:ext>
            </a:extLst>
          </p:cNvPr>
          <p:cNvCxnSpPr>
            <a:cxnSpLocks/>
          </p:cNvCxnSpPr>
          <p:nvPr/>
        </p:nvCxnSpPr>
        <p:spPr>
          <a:xfrm>
            <a:off x="5617369" y="3650226"/>
            <a:ext cx="517960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8">
                <a:extLst>
                  <a:ext uri="{FF2B5EF4-FFF2-40B4-BE49-F238E27FC236}">
                    <a16:creationId xmlns:a16="http://schemas.microsoft.com/office/drawing/2014/main" id="{DBDA3969-212B-46C3-A73B-5DF8ACA6E260}"/>
                  </a:ext>
                </a:extLst>
              </p:cNvPr>
              <p:cNvSpPr/>
              <p:nvPr/>
            </p:nvSpPr>
            <p:spPr>
              <a:xfrm>
                <a:off x="4534864" y="5320974"/>
                <a:ext cx="2970286" cy="865141"/>
              </a:xfrm>
              <a:prstGeom prst="wedgeRectCallout">
                <a:avLst>
                  <a:gd name="adj1" fmla="val -39961"/>
                  <a:gd name="adj2" fmla="val -203108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Here the function is changing too rapidly for our large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𝚫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so we get an estimation error</a:t>
                </a:r>
              </a:p>
            </p:txBody>
          </p:sp>
        </mc:Choice>
        <mc:Fallback xmlns="">
          <p:sp>
            <p:nvSpPr>
              <p:cNvPr id="17" name="Rectangular Callout 8">
                <a:extLst>
                  <a:ext uri="{FF2B5EF4-FFF2-40B4-BE49-F238E27FC236}">
                    <a16:creationId xmlns:a16="http://schemas.microsoft.com/office/drawing/2014/main" id="{DBDA3969-212B-46C3-A73B-5DF8ACA6E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64" y="5320974"/>
                <a:ext cx="2970286" cy="865141"/>
              </a:xfrm>
              <a:prstGeom prst="wedgeRectCallout">
                <a:avLst>
                  <a:gd name="adj1" fmla="val -39961"/>
                  <a:gd name="adj2" fmla="val -203108"/>
                </a:avLst>
              </a:prstGeom>
              <a:blipFill>
                <a:blip r:embed="rId5"/>
                <a:stretch>
                  <a:fillRect l="-1220" r="-2439" b="-4570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051"/>
          <a:stretch/>
        </p:blipFill>
        <p:spPr>
          <a:xfrm>
            <a:off x="1007896" y="4321571"/>
            <a:ext cx="7128209" cy="1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33700" y="1574150"/>
            <a:ext cx="4076601" cy="2484785"/>
            <a:chOff x="-147472" y="2231851"/>
            <a:chExt cx="4076601" cy="24847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47472" y="2231851"/>
              <a:ext cx="4076601" cy="2484785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1969975" y="2974629"/>
              <a:ext cx="1210511" cy="1162060"/>
              <a:chOff x="1969975" y="2974629"/>
              <a:chExt cx="1210511" cy="116206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969975" y="3130814"/>
                <a:ext cx="43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❶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55776" y="2974629"/>
                <a:ext cx="49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⓿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59071" y="3767357"/>
                <a:ext cx="43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❷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41750" y="3520522"/>
                <a:ext cx="43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❸</a:t>
                </a:r>
              </a:p>
            </p:txBody>
          </p:sp>
        </p:grpSp>
      </p:grp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161076" y="2893561"/>
            <a:ext cx="553924" cy="1884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EB6DE6-4498-4AEF-8CEC-D7DD08EE2EA2}"/>
              </a:ext>
            </a:extLst>
          </p:cNvPr>
          <p:cNvSpPr txBox="1"/>
          <p:nvPr/>
        </p:nvSpPr>
        <p:spPr>
          <a:xfrm>
            <a:off x="1111829" y="1901429"/>
            <a:ext cx="1346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Vertex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Winding Order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(CCW)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231DD78-7818-4945-BFDA-5A95A1AC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</p:spTree>
    <p:extLst>
      <p:ext uri="{BB962C8B-B14F-4D97-AF65-F5344CB8AC3E}">
        <p14:creationId xmlns:p14="http://schemas.microsoft.com/office/powerpoint/2010/main" val="21919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46163-AD9E-425E-8ADE-F419A5F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F94E4-154A-494A-BE8F-93073DAA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388657"/>
            <a:ext cx="4847619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8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ED46CE-E207-4871-90D1-073BC90A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2" y="2053761"/>
            <a:ext cx="7942857" cy="1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13999" y="3009807"/>
            <a:ext cx="140962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cxnSpLocks/>
            <a:stCxn id="3" idx="2"/>
            <a:endCxn id="6" idx="0"/>
          </p:cNvCxnSpPr>
          <p:nvPr/>
        </p:nvCxnSpPr>
        <p:spPr>
          <a:xfrm>
            <a:off x="7850528" y="1898904"/>
            <a:ext cx="433952" cy="11109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16575" y="1252573"/>
            <a:ext cx="86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Delay Count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59E2853-E12D-46FF-8D94-FE192E37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</p:spTree>
    <p:extLst>
      <p:ext uri="{BB962C8B-B14F-4D97-AF65-F5344CB8AC3E}">
        <p14:creationId xmlns:p14="http://schemas.microsoft.com/office/powerpoint/2010/main" val="3610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26B032-A923-4413-A3B1-1282FE26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52" y="1426208"/>
            <a:ext cx="4838095" cy="50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/>
          </a:p>
        </p:txBody>
      </p:sp>
      <p:sp>
        <p:nvSpPr>
          <p:cNvPr id="6" name="Speech Bubble: Rectangle 5"/>
          <p:cNvSpPr/>
          <p:nvPr/>
        </p:nvSpPr>
        <p:spPr>
          <a:xfrm>
            <a:off x="567814" y="2721077"/>
            <a:ext cx="1895168" cy="818537"/>
          </a:xfrm>
          <a:prstGeom prst="wedgeRectCallout">
            <a:avLst>
              <a:gd name="adj1" fmla="val 118442"/>
              <a:gd name="adj2" fmla="val -149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click and drag to create a zoom rectangle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6A8BDC-8351-4276-AA95-53B3368B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</p:spTree>
    <p:extLst>
      <p:ext uri="{BB962C8B-B14F-4D97-AF65-F5344CB8AC3E}">
        <p14:creationId xmlns:p14="http://schemas.microsoft.com/office/powerpoint/2010/main" val="31277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820E9-DC2F-46A5-B644-B9043F03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000" y="1468581"/>
            <a:ext cx="4800000" cy="50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/>
          </a:p>
        </p:txBody>
      </p:sp>
      <p:sp>
        <p:nvSpPr>
          <p:cNvPr id="6" name="Speech Bubble: Rectangle 5"/>
          <p:cNvSpPr/>
          <p:nvPr/>
        </p:nvSpPr>
        <p:spPr>
          <a:xfrm>
            <a:off x="567814" y="2721077"/>
            <a:ext cx="1895168" cy="818537"/>
          </a:xfrm>
          <a:prstGeom prst="wedgeRectCallout">
            <a:avLst>
              <a:gd name="adj1" fmla="val 59971"/>
              <a:gd name="adj2" fmla="val 10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Right</a:t>
            </a:r>
            <a:r>
              <a:rPr lang="en-US" dirty="0"/>
              <a:t> click to restore the prior zoom state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FBCAF0-0041-4E04-B46B-0F77D638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</p:spTree>
    <p:extLst>
      <p:ext uri="{BB962C8B-B14F-4D97-AF65-F5344CB8AC3E}">
        <p14:creationId xmlns:p14="http://schemas.microsoft.com/office/powerpoint/2010/main" val="47355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907" y="1709207"/>
            <a:ext cx="3788449" cy="3586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78" y="1396511"/>
            <a:ext cx="2609524" cy="23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7" y="4135608"/>
            <a:ext cx="3429000" cy="214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2 9"/>
              <p:cNvSpPr/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are the components of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vector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ine Callout 2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blipFill>
                <a:blip r:embed="rId6"/>
                <a:stretch>
                  <a:fillRect r="-1299"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122493" y="5364069"/>
            <a:ext cx="1697773" cy="914664"/>
            <a:chOff x="4928974" y="5259232"/>
            <a:chExt cx="1697773" cy="914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34809" y="5259232"/>
                  <a:ext cx="169193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809" y="5259232"/>
                  <a:ext cx="16919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60"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34809" y="5567100"/>
                  <a:ext cx="1663212" cy="2989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809" y="5567100"/>
                  <a:ext cx="1663212" cy="298928"/>
                </a:xfrm>
                <a:prstGeom prst="rect">
                  <a:avLst/>
                </a:prstGeom>
                <a:blipFill>
                  <a:blip r:embed="rId8"/>
                  <a:stretch>
                    <a:fillRect l="-2198" r="-1465" b="-20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28974" y="5896897"/>
                  <a:ext cx="16091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74" y="5896897"/>
                  <a:ext cx="160915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73" r="-758"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23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319" y="1551838"/>
            <a:ext cx="7745812" cy="47212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184775" y="3689350"/>
            <a:ext cx="676275" cy="260350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7175" y="3697641"/>
            <a:ext cx="523875" cy="8140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0852888">
                <a:off x="5247426" y="3358651"/>
                <a:ext cx="3478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2888">
                <a:off x="5247426" y="3358651"/>
                <a:ext cx="34785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21175629">
                <a:off x="5638481" y="3976858"/>
                <a:ext cx="341439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5629">
                <a:off x="5638481" y="3976858"/>
                <a:ext cx="341439" cy="565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16349" y="368935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❶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4950" y="327852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6851" y="4436012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7950" y="1084882"/>
            <a:ext cx="225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How do we avoid drawing the facets which are on the </a:t>
            </a:r>
            <a:r>
              <a:rPr lang="en-US" u="sng">
                <a:solidFill>
                  <a:srgbClr val="FF0000"/>
                </a:solidFill>
              </a:rPr>
              <a:t>back</a:t>
            </a:r>
            <a:r>
              <a:rPr lang="en-US">
                <a:solidFill>
                  <a:srgbClr val="FF0000"/>
                </a:solidFill>
              </a:rPr>
              <a:t> of the sphere?</a:t>
            </a:r>
          </a:p>
        </p:txBody>
      </p:sp>
      <p:cxnSp>
        <p:nvCxnSpPr>
          <p:cNvPr id="7" name="Straight Arrow Connector 6"/>
          <p:cNvCxnSpPr>
            <a:cxnSpLocks/>
            <a:stCxn id="5" idx="1"/>
          </p:cNvCxnSpPr>
          <p:nvPr/>
        </p:nvCxnSpPr>
        <p:spPr>
          <a:xfrm flipH="1">
            <a:off x="5522912" y="1685047"/>
            <a:ext cx="935038" cy="1272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0" grpId="0"/>
      <p:bldP spid="12" grpId="0"/>
      <p:bldP spid="13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Vector Cross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09512"/>
            <a:ext cx="3747570" cy="25502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263" y="1709512"/>
            <a:ext cx="3418865" cy="2681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548" y="4713840"/>
            <a:ext cx="3950464" cy="1907940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5693508" y="4796683"/>
            <a:ext cx="2674620" cy="1559667"/>
          </a:xfrm>
          <a:prstGeom prst="borderCallout2">
            <a:avLst>
              <a:gd name="adj1" fmla="val 39036"/>
              <a:gd name="adj2" fmla="val -3065"/>
              <a:gd name="adj3" fmla="val -697"/>
              <a:gd name="adj4" fmla="val -29471"/>
              <a:gd name="adj5" fmla="val -48942"/>
              <a:gd name="adj6" fmla="val -22535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 b="1">
                <a:solidFill>
                  <a:schemeClr val="tx1"/>
                </a:solidFill>
              </a:rPr>
              <a:t>cross product </a:t>
            </a:r>
            <a:r>
              <a:rPr lang="en-US">
                <a:solidFill>
                  <a:schemeClr val="tx1"/>
                </a:solidFill>
              </a:rPr>
              <a:t>of two vectors is another </a:t>
            </a:r>
            <a:r>
              <a:rPr lang="en-US" b="1">
                <a:solidFill>
                  <a:schemeClr val="tx1"/>
                </a:solidFill>
              </a:rPr>
              <a:t>vector</a:t>
            </a:r>
            <a:r>
              <a:rPr lang="en-US">
                <a:solidFill>
                  <a:schemeClr val="tx1"/>
                </a:solidFill>
              </a:rPr>
              <a:t> which is perpendicular to both vectors </a:t>
            </a:r>
            <a:r>
              <a:rPr lang="en-US" b="1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b="1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896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Every Facet has a Surface Normal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63" y="4332007"/>
            <a:ext cx="2652337" cy="2206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08" y="1658327"/>
            <a:ext cx="3787041" cy="2301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19" y="1589533"/>
            <a:ext cx="3571631" cy="2923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5235" y="4513086"/>
            <a:ext cx="3015142" cy="21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5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Vector Dot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77" y="1570618"/>
            <a:ext cx="3191925" cy="223981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3131391" y="4224886"/>
            <a:ext cx="2175511" cy="1154430"/>
          </a:xfrm>
          <a:prstGeom prst="borderCallout2">
            <a:avLst>
              <a:gd name="adj1" fmla="val -13109"/>
              <a:gd name="adj2" fmla="val 56230"/>
              <a:gd name="adj3" fmla="val -183622"/>
              <a:gd name="adj4" fmla="val 38923"/>
              <a:gd name="adj5" fmla="val -118819"/>
              <a:gd name="adj6" fmla="val -20792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 b="1">
                <a:solidFill>
                  <a:schemeClr val="tx1"/>
                </a:solidFill>
              </a:rPr>
              <a:t>dot product </a:t>
            </a:r>
            <a:r>
              <a:rPr lang="en-US">
                <a:solidFill>
                  <a:schemeClr val="tx1"/>
                </a:solidFill>
              </a:rPr>
              <a:t>gives the angle </a:t>
            </a:r>
            <a:r>
              <a:rPr lang="en-US" i="1">
                <a:solidFill>
                  <a:schemeClr val="tx1"/>
                </a:solidFill>
              </a:rPr>
              <a:t>between</a:t>
            </a:r>
            <a:r>
              <a:rPr lang="en-US">
                <a:solidFill>
                  <a:schemeClr val="tx1"/>
                </a:solidFill>
              </a:rPr>
              <a:t> two </a:t>
            </a:r>
            <a:r>
              <a:rPr lang="en-US" b="1">
                <a:solidFill>
                  <a:srgbClr val="FF0000"/>
                </a:solidFill>
              </a:rPr>
              <a:t>vectors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9804" y="2594897"/>
            <a:ext cx="2215516" cy="17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Bounding World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35" y="1240461"/>
            <a:ext cx="6717812" cy="5029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188" y="2892358"/>
            <a:ext cx="3801252" cy="14608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F778CB-5A38-407E-8C1B-325D68180051}"/>
              </a:ext>
            </a:extLst>
          </p:cNvPr>
          <p:cNvSpPr/>
          <p:nvPr/>
        </p:nvSpPr>
        <p:spPr>
          <a:xfrm>
            <a:off x="1681316" y="5508523"/>
            <a:ext cx="1417872" cy="656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88DFD-D79C-4415-A7CB-4FC53130C034}"/>
              </a:ext>
            </a:extLst>
          </p:cNvPr>
          <p:cNvSpPr/>
          <p:nvPr/>
        </p:nvSpPr>
        <p:spPr>
          <a:xfrm>
            <a:off x="6405716" y="1509418"/>
            <a:ext cx="1417872" cy="656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274" y="1125991"/>
            <a:ext cx="933611" cy="747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Back Face Culling and Facet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44" y="1634148"/>
            <a:ext cx="3434032" cy="257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176" y="4583521"/>
            <a:ext cx="3268004" cy="19133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0858" y="1634148"/>
            <a:ext cx="2594183" cy="25941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99573" y="4583521"/>
            <a:ext cx="2589763" cy="1424475"/>
            <a:chOff x="1517289" y="4537026"/>
            <a:chExt cx="2589763" cy="142447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517289" y="5101345"/>
              <a:ext cx="1177871" cy="86015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76526" y="4778179"/>
              <a:ext cx="1530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Camera  / Eye Location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517289" y="4872641"/>
              <a:ext cx="254361" cy="10888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582698" y="4537026"/>
                  <a:ext cx="39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698" y="4537026"/>
                  <a:ext cx="3942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619692" y="5346757"/>
                  <a:ext cx="39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92" y="5346757"/>
                  <a:ext cx="3942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18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1" y="1608066"/>
            <a:ext cx="8580952" cy="42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9768" y="2400557"/>
            <a:ext cx="6074092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38275" y="2650697"/>
            <a:ext cx="5969915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0969" y="4835378"/>
            <a:ext cx="1578360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72721" y="1916429"/>
            <a:ext cx="1274913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2F01F-1D20-4CED-B648-C305EB06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2" y="2121088"/>
            <a:ext cx="7896257" cy="1838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47138" y="3117231"/>
            <a:ext cx="448282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09DD7D-1E74-4D87-805A-23D2B6BE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97EE099-3D9C-4BD2-B7B2-FAA79F3B646F}"/>
              </a:ext>
            </a:extLst>
          </p:cNvPr>
          <p:cNvSpPr/>
          <p:nvPr/>
        </p:nvSpPr>
        <p:spPr>
          <a:xfrm>
            <a:off x="5589938" y="3747884"/>
            <a:ext cx="1880419" cy="786130"/>
          </a:xfrm>
          <a:prstGeom prst="wedgeRoundRectCallout">
            <a:avLst>
              <a:gd name="adj1" fmla="val 39740"/>
              <a:gd name="adj2" fmla="val -105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Enable</a:t>
            </a:r>
          </a:p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Back Face Culling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674FFB-71FE-4793-9709-B216B05D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C9E37E-756D-4CF5-85E2-F9816933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6" y="1490186"/>
            <a:ext cx="4819048" cy="50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F9877E0-A4C7-4C8D-A97C-7A938676DC87}"/>
              </a:ext>
            </a:extLst>
          </p:cNvPr>
          <p:cNvSpPr/>
          <p:nvPr/>
        </p:nvSpPr>
        <p:spPr>
          <a:xfrm>
            <a:off x="508818" y="1985450"/>
            <a:ext cx="2013155" cy="1084007"/>
          </a:xfrm>
          <a:prstGeom prst="wedgeRoundRectCallout">
            <a:avLst>
              <a:gd name="adj1" fmla="val 74039"/>
              <a:gd name="adj2" fmla="val 63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Back Face Culling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removes hidden surfaces</a:t>
            </a:r>
          </a:p>
        </p:txBody>
      </p:sp>
    </p:spTree>
    <p:extLst>
      <p:ext uri="{BB962C8B-B14F-4D97-AF65-F5344CB8AC3E}">
        <p14:creationId xmlns:p14="http://schemas.microsoft.com/office/powerpoint/2010/main" val="1740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47" y="1613944"/>
            <a:ext cx="8561905" cy="42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Facet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1605" y="3355708"/>
            <a:ext cx="6589797" cy="960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1606" y="4316278"/>
            <a:ext cx="3846598" cy="27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90077" y="1891181"/>
            <a:ext cx="1274913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C2497-CAE7-4B55-956F-B68E9EC3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4" y="2057310"/>
            <a:ext cx="8568391" cy="1784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42848" y="3120235"/>
            <a:ext cx="445705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64BEA1-EB6B-4FC0-AE28-23554B32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097F37D-1718-4678-BDBD-59B50BEA8D25}"/>
              </a:ext>
            </a:extLst>
          </p:cNvPr>
          <p:cNvSpPr/>
          <p:nvPr/>
        </p:nvSpPr>
        <p:spPr>
          <a:xfrm>
            <a:off x="6083710" y="3659393"/>
            <a:ext cx="1555956" cy="786130"/>
          </a:xfrm>
          <a:prstGeom prst="wedgeRoundRectCallout">
            <a:avLst>
              <a:gd name="adj1" fmla="val 70721"/>
              <a:gd name="adj2" fmla="val -90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Enable</a:t>
            </a:r>
          </a:p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Facet Shading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B87C4F-DF3F-45B2-A9A6-7FDE9FD8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– Draw Spheres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529A2-68BF-4FD2-B616-FD730143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6" y="1472246"/>
            <a:ext cx="4819048" cy="50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AD5043D-A2BE-427A-B055-1B2DDFFD117F}"/>
              </a:ext>
            </a:extLst>
          </p:cNvPr>
          <p:cNvSpPr/>
          <p:nvPr/>
        </p:nvSpPr>
        <p:spPr>
          <a:xfrm>
            <a:off x="508818" y="1985450"/>
            <a:ext cx="2013155" cy="1084007"/>
          </a:xfrm>
          <a:prstGeom prst="wedgeRoundRectCallout">
            <a:avLst>
              <a:gd name="adj1" fmla="val 74039"/>
              <a:gd name="adj2" fmla="val 63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Facet Shading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enables variable illumination</a:t>
            </a:r>
          </a:p>
        </p:txBody>
      </p:sp>
    </p:spTree>
    <p:extLst>
      <p:ext uri="{BB962C8B-B14F-4D97-AF65-F5344CB8AC3E}">
        <p14:creationId xmlns:p14="http://schemas.microsoft.com/office/powerpoint/2010/main" val="24270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816" y="3530605"/>
            <a:ext cx="3960320" cy="2534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3" y="1310878"/>
            <a:ext cx="4553918" cy="29715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85988" y="2972318"/>
            <a:ext cx="381952" cy="304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1428" y="4199138"/>
            <a:ext cx="320992" cy="304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8FC7EE2-348C-40FF-9F4B-BEF5DEB0DD5A}"/>
              </a:ext>
            </a:extLst>
          </p:cNvPr>
          <p:cNvSpPr/>
          <p:nvPr/>
        </p:nvSpPr>
        <p:spPr>
          <a:xfrm>
            <a:off x="5302745" y="1880418"/>
            <a:ext cx="2629675" cy="135857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 torus and a sphere are not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homeomorphic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as we need </a:t>
            </a: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two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defining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radii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for a torus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891FEB-E57E-45C5-A690-E6EC351800CA}"/>
              </a:ext>
            </a:extLst>
          </p:cNvPr>
          <p:cNvCxnSpPr/>
          <p:nvPr/>
        </p:nvCxnSpPr>
        <p:spPr>
          <a:xfrm flipV="1">
            <a:off x="2625213" y="2580968"/>
            <a:ext cx="1069258" cy="545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4EE6B2-5677-466E-8469-1DD2BA5759D4}"/>
                  </a:ext>
                </a:extLst>
              </p:cNvPr>
              <p:cNvSpPr txBox="1"/>
              <p:nvPr/>
            </p:nvSpPr>
            <p:spPr>
              <a:xfrm rot="20071990">
                <a:off x="2805483" y="2583523"/>
                <a:ext cx="358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4EE6B2-5677-466E-8469-1DD2BA575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1990">
                <a:off x="2805483" y="2583523"/>
                <a:ext cx="358496" cy="307777"/>
              </a:xfrm>
              <a:prstGeom prst="rect">
                <a:avLst/>
              </a:prstGeom>
              <a:blipFill>
                <a:blip r:embed="rId5"/>
                <a:stretch>
                  <a:fillRect l="-9211" r="-921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4794E4-C7B6-4345-AED8-C50E9F083664}"/>
              </a:ext>
            </a:extLst>
          </p:cNvPr>
          <p:cNvCxnSpPr>
            <a:cxnSpLocks/>
          </p:cNvCxnSpPr>
          <p:nvPr/>
        </p:nvCxnSpPr>
        <p:spPr>
          <a:xfrm>
            <a:off x="6791328" y="4858439"/>
            <a:ext cx="457504" cy="59846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AC889E-CF76-4FF4-8A57-CC1C3F8B152F}"/>
                  </a:ext>
                </a:extLst>
              </p:cNvPr>
              <p:cNvSpPr txBox="1"/>
              <p:nvPr/>
            </p:nvSpPr>
            <p:spPr>
              <a:xfrm rot="11694">
                <a:off x="7254254" y="5018062"/>
                <a:ext cx="358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AC889E-CF76-4FF4-8A57-CC1C3F8B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694">
                <a:off x="7254254" y="5018062"/>
                <a:ext cx="358496" cy="307777"/>
              </a:xfrm>
              <a:prstGeom prst="rect">
                <a:avLst/>
              </a:prstGeom>
              <a:blipFill>
                <a:blip r:embed="rId6"/>
                <a:stretch>
                  <a:fillRect l="-15000" r="-833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2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9541B-5F98-42E0-B1E5-72405D64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5 – Draw Torus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EF2A8-545F-4795-9933-C2A463ED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15" y="1562093"/>
            <a:ext cx="6828169" cy="497682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5FDDFBA9-1F5E-4B89-BFFD-6DC44C8F8673}"/>
                  </a:ext>
                </a:extLst>
              </p:cNvPr>
              <p:cNvSpPr/>
              <p:nvPr/>
            </p:nvSpPr>
            <p:spPr>
              <a:xfrm>
                <a:off x="5442155" y="1467464"/>
                <a:ext cx="2883310" cy="1007238"/>
              </a:xfrm>
              <a:prstGeom prst="wedgeRoundRectCallout">
                <a:avLst>
                  <a:gd name="adj1" fmla="val -35492"/>
                  <a:gd name="adj2" fmla="val 8153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We are still using spherical coordinates, so we loop first on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then on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5FDDFBA9-1F5E-4B89-BFFD-6DC44C8F8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55" y="1467464"/>
                <a:ext cx="2883310" cy="1007238"/>
              </a:xfrm>
              <a:prstGeom prst="wedgeRoundRectCallout">
                <a:avLst>
                  <a:gd name="adj1" fmla="val -35492"/>
                  <a:gd name="adj2" fmla="val 8153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8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F1B5C-7418-4A91-ACC5-847C5603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52" y="1435731"/>
            <a:ext cx="4838095" cy="50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1525A6-F998-444F-BA86-D871156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– Draw Torus</a:t>
            </a:r>
          </a:p>
        </p:txBody>
      </p:sp>
    </p:spTree>
    <p:extLst>
      <p:ext uri="{BB962C8B-B14F-4D97-AF65-F5344CB8AC3E}">
        <p14:creationId xmlns:p14="http://schemas.microsoft.com/office/powerpoint/2010/main" val="260568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Polynomial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task is to graph this polynomial using Allegro: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First determine the appropriate World bounding rectangle values to “see” the full polynomial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Hint: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+9)(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+4)(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−5)(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Hint:  Find the roots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to locate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extrema points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does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Fundamental Theorem of Algebra </a:t>
                </a:r>
                <a:r>
                  <a:rPr lang="en-US" sz="2400" dirty="0"/>
                  <a:t>tell us about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maximum</a:t>
                </a:r>
                <a:r>
                  <a:rPr lang="en-US" sz="2400" dirty="0"/>
                  <a:t> number of places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might</a:t>
                </a:r>
                <a:r>
                  <a:rPr lang="en-US" sz="2400" dirty="0"/>
                  <a:t> cross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x-axis</a:t>
                </a:r>
                <a:r>
                  <a:rPr lang="en-US" sz="2400" dirty="0"/>
                  <a:t> in the domain of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sz="2400" dirty="0"/>
                  <a:t> numbers?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  <a:blipFill>
                <a:blip r:embed="rId3"/>
                <a:stretch>
                  <a:fillRect l="-1005" t="-2201" r="-1236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8F8DEED-DE7E-4540-9D1A-31545FC2E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012" y="4309439"/>
            <a:ext cx="4697706" cy="2036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9541B-5F98-42E0-B1E5-72405D64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5 – Draw Torus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0CF848-8E50-4C4F-9FAD-D74D6DFF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86" y="1514497"/>
            <a:ext cx="6771428" cy="3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EFB96E-FD94-467D-8369-D42A4F7B3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46" y="2085564"/>
            <a:ext cx="4717642" cy="2050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BAF8FD-D6AE-4145-ADB0-7645A375E88E}"/>
              </a:ext>
            </a:extLst>
          </p:cNvPr>
          <p:cNvSpPr/>
          <p:nvPr/>
        </p:nvSpPr>
        <p:spPr>
          <a:xfrm>
            <a:off x="3259394" y="1440756"/>
            <a:ext cx="1002890" cy="33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5DB1BA-6B42-4E73-85DC-E894C8FE739A}"/>
              </a:ext>
            </a:extLst>
          </p:cNvPr>
          <p:cNvSpPr/>
          <p:nvPr/>
        </p:nvSpPr>
        <p:spPr>
          <a:xfrm>
            <a:off x="1332272" y="2480038"/>
            <a:ext cx="1002890" cy="33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55A25-A4F0-46A2-983A-C55B1E19386B}"/>
              </a:ext>
            </a:extLst>
          </p:cNvPr>
          <p:cNvSpPr/>
          <p:nvPr/>
        </p:nvSpPr>
        <p:spPr>
          <a:xfrm>
            <a:off x="5255342" y="1453819"/>
            <a:ext cx="1002890" cy="33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3665A-6685-43BE-BF3E-9FA14368716B}"/>
              </a:ext>
            </a:extLst>
          </p:cNvPr>
          <p:cNvSpPr/>
          <p:nvPr/>
        </p:nvSpPr>
        <p:spPr>
          <a:xfrm>
            <a:off x="4515465" y="4681257"/>
            <a:ext cx="1002890" cy="33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D7B604E-A16E-49DF-8EB4-027FF166A7E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447215" y="1166414"/>
            <a:ext cx="700126" cy="1927122"/>
          </a:xfrm>
          <a:prstGeom prst="bentConnector3">
            <a:avLst>
              <a:gd name="adj1" fmla="val 647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ECDA442-06AC-4659-94B4-D752656542A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942708" y="2867178"/>
            <a:ext cx="2888282" cy="739877"/>
          </a:xfrm>
          <a:prstGeom prst="bentConnector3">
            <a:avLst>
              <a:gd name="adj1" fmla="val 913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95CAE3-A458-4AE0-9405-B1F75BAB5E87}"/>
              </a:ext>
            </a:extLst>
          </p:cNvPr>
          <p:cNvSpPr txBox="1"/>
          <p:nvPr/>
        </p:nvSpPr>
        <p:spPr>
          <a:xfrm>
            <a:off x="605914" y="4546176"/>
            <a:ext cx="2455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 component scales from </a:t>
            </a:r>
            <a:r>
              <a:rPr lang="en-US" b="1" dirty="0"/>
              <a:t>130</a:t>
            </a:r>
            <a:r>
              <a:rPr lang="en-US" dirty="0"/>
              <a:t> (dark) to </a:t>
            </a:r>
            <a:r>
              <a:rPr lang="en-US" b="1" dirty="0"/>
              <a:t>190</a:t>
            </a:r>
            <a:r>
              <a:rPr lang="en-US" dirty="0"/>
              <a:t> (light) based upon how much the </a:t>
            </a:r>
            <a:r>
              <a:rPr lang="en-US" b="1" dirty="0">
                <a:solidFill>
                  <a:srgbClr val="FF0000"/>
                </a:solidFill>
              </a:rPr>
              <a:t>facet normal </a:t>
            </a:r>
            <a:r>
              <a:rPr lang="en-US" dirty="0"/>
              <a:t>points at the illumination source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47E18F-5549-45BC-8C17-331012D80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057" y="2214867"/>
            <a:ext cx="1972743" cy="17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507E26-FE66-4148-A366-8C2BB1A9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2" y="2705190"/>
            <a:ext cx="8390476" cy="14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42321" y="3296114"/>
            <a:ext cx="464260" cy="256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F004284-5C01-4BD5-B24C-2C8C99CB0438}"/>
              </a:ext>
            </a:extLst>
          </p:cNvPr>
          <p:cNvSpPr/>
          <p:nvPr/>
        </p:nvSpPr>
        <p:spPr>
          <a:xfrm>
            <a:off x="6061587" y="3836374"/>
            <a:ext cx="1555956" cy="786130"/>
          </a:xfrm>
          <a:prstGeom prst="wedgeRoundRectCallout">
            <a:avLst>
              <a:gd name="adj1" fmla="val 70721"/>
              <a:gd name="adj2" fmla="val -90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Enable</a:t>
            </a:r>
          </a:p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Facet Shading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835ACD-62BD-4F91-9B9D-6E3E0324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5 – Draw Torus</a:t>
            </a:r>
          </a:p>
        </p:txBody>
      </p:sp>
    </p:spTree>
    <p:extLst>
      <p:ext uri="{BB962C8B-B14F-4D97-AF65-F5344CB8AC3E}">
        <p14:creationId xmlns:p14="http://schemas.microsoft.com/office/powerpoint/2010/main" val="17071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BA9B7-9941-4622-95D8-AA302D24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462723"/>
            <a:ext cx="4847619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F89403-A419-4B77-92C3-F9DC7F0E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– Draw Torus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6583E-7966-4722-BAE2-9ECEDCDBA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13" y="5312057"/>
            <a:ext cx="2636274" cy="13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use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zeroes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extrema</a:t>
                </a:r>
                <a:r>
                  <a:rPr lang="en-US" sz="2400" dirty="0"/>
                  <a:t> of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polynomial</a:t>
                </a:r>
                <a:r>
                  <a:rPr lang="en-US" sz="2400" dirty="0"/>
                  <a:t> to determine an appropriate </a:t>
                </a:r>
                <a:r>
                  <a:rPr lang="en-US" sz="2400" b="1" dirty="0"/>
                  <a:t>world rectangle </a:t>
                </a:r>
                <a:r>
                  <a:rPr lang="en-US" sz="2400" dirty="0"/>
                  <a:t>to frame it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3D </a:t>
                </a:r>
                <a:r>
                  <a:rPr lang="en-US" sz="2400" b="1" dirty="0"/>
                  <a:t>Cartesian</a:t>
                </a:r>
                <a:r>
                  <a:rPr lang="en-US" sz="2400" dirty="0"/>
                  <a:t> coordinates use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while 3D </a:t>
                </a:r>
                <a:r>
                  <a:rPr lang="en-US" sz="2400" b="1" dirty="0"/>
                  <a:t>Spherical</a:t>
                </a:r>
                <a:r>
                  <a:rPr lang="en-US" sz="2400" dirty="0"/>
                  <a:t> coordinates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oblique projection</a:t>
                </a:r>
                <a:r>
                  <a:rPr lang="en-US" sz="2000" b="1" dirty="0"/>
                  <a:t> </a:t>
                </a:r>
                <a:r>
                  <a:rPr lang="en-US" sz="2000" dirty="0"/>
                  <a:t>(2.5D) shows a ¾ “side” view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Sets of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vertices</a:t>
                </a:r>
                <a:r>
                  <a:rPr lang="en-US" sz="2000" dirty="0"/>
                  <a:t> are assembled into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facets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surface </a:t>
                </a:r>
                <a:r>
                  <a:rPr lang="en-US" sz="2400" b="1" dirty="0"/>
                  <a:t>normal</a:t>
                </a:r>
                <a:r>
                  <a:rPr lang="en-US" sz="2400" dirty="0"/>
                  <a:t> vector is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cross product</a:t>
                </a:r>
                <a:r>
                  <a:rPr lang="en-US" sz="2400" dirty="0"/>
                  <a:t> of two facet edge vectors following the right-hand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dot product </a:t>
                </a:r>
                <a:r>
                  <a:rPr lang="en-US" sz="2000" dirty="0"/>
                  <a:t>expresses the angle </a:t>
                </a:r>
                <a:r>
                  <a:rPr lang="en-US" sz="2000" u="sng" dirty="0"/>
                  <a:t>between</a:t>
                </a:r>
                <a:r>
                  <a:rPr lang="en-US" sz="2000" dirty="0"/>
                  <a:t> two vectors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dot product between the </a:t>
                </a:r>
                <a:r>
                  <a:rPr lang="en-US" sz="2000" b="1" dirty="0"/>
                  <a:t>camera vector</a:t>
                </a:r>
                <a:r>
                  <a:rPr lang="en-US" sz="2000" dirty="0"/>
                  <a:t> and each facet normal enables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back face culling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facet shading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Finding Extrema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77033" y="1325440"/>
                <a:ext cx="7389935" cy="90976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−360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+2119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033" y="1325440"/>
                <a:ext cx="7389935" cy="90976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414857" y="2357571"/>
            <a:ext cx="6314286" cy="2142857"/>
            <a:chOff x="1414857" y="2357571"/>
            <a:chExt cx="6314286" cy="214285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4857" y="2357571"/>
              <a:ext cx="6314286" cy="2142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1740310" y="4225413"/>
              <a:ext cx="3583858" cy="235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2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Finding Extrema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77033" y="1325440"/>
                <a:ext cx="7389935" cy="90976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−360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+2119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033" y="1325440"/>
                <a:ext cx="7389935" cy="90976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249" y="2235201"/>
            <a:ext cx="3983502" cy="44262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7F047A-29FA-4E86-A13D-99719055A00B}"/>
              </a:ext>
            </a:extLst>
          </p:cNvPr>
          <p:cNvSpPr/>
          <p:nvPr/>
        </p:nvSpPr>
        <p:spPr>
          <a:xfrm>
            <a:off x="2580250" y="3429000"/>
            <a:ext cx="3031512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848D5-0733-4F02-9D8B-D9AC0CA6506D}"/>
              </a:ext>
            </a:extLst>
          </p:cNvPr>
          <p:cNvSpPr/>
          <p:nvPr/>
        </p:nvSpPr>
        <p:spPr>
          <a:xfrm>
            <a:off x="2580250" y="6363725"/>
            <a:ext cx="3031512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60DD5-7AE7-4938-949D-5FE8D736B760}"/>
              </a:ext>
            </a:extLst>
          </p:cNvPr>
          <p:cNvSpPr txBox="1"/>
          <p:nvPr/>
        </p:nvSpPr>
        <p:spPr>
          <a:xfrm>
            <a:off x="508819" y="4332231"/>
            <a:ext cx="1659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Best to include  a point to the </a:t>
            </a:r>
            <a:r>
              <a:rPr lang="en-US" b="1" dirty="0"/>
              <a:t>left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/>
              <a:t>right</a:t>
            </a:r>
            <a:r>
              <a:rPr lang="en-US" dirty="0">
                <a:solidFill>
                  <a:srgbClr val="FF0000"/>
                </a:solidFill>
              </a:rPr>
              <a:t> of the zeros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62DE886-DA2C-4AED-803B-84E6ABDFE09C}"/>
              </a:ext>
            </a:extLst>
          </p:cNvPr>
          <p:cNvCxnSpPr>
            <a:stCxn id="11" idx="0"/>
            <a:endCxn id="9" idx="1"/>
          </p:cNvCxnSpPr>
          <p:nvPr/>
        </p:nvCxnSpPr>
        <p:spPr>
          <a:xfrm rot="5400000" flipH="1" flipV="1">
            <a:off x="1575929" y="3327910"/>
            <a:ext cx="766808" cy="124183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A5D673-FA77-4167-8D53-80B76CDE8651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1475539" y="5395437"/>
            <a:ext cx="967588" cy="124183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Finding Extrema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9921"/>
            <a:ext cx="3249986" cy="36112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F143E8-3BC5-45A7-BF82-0A39FD7EB7C6}"/>
              </a:ext>
            </a:extLst>
          </p:cNvPr>
          <p:cNvSpPr/>
          <p:nvPr/>
        </p:nvSpPr>
        <p:spPr>
          <a:xfrm>
            <a:off x="4847793" y="2938501"/>
            <a:ext cx="3082413" cy="16585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A07A3-F2D8-4744-94BC-2FB5D2B5BB70}"/>
              </a:ext>
            </a:extLst>
          </p:cNvPr>
          <p:cNvSpPr/>
          <p:nvPr/>
        </p:nvSpPr>
        <p:spPr>
          <a:xfrm>
            <a:off x="4756353" y="450563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350BBB-E799-4A0A-88C8-A028ECBD4C27}"/>
              </a:ext>
            </a:extLst>
          </p:cNvPr>
          <p:cNvSpPr/>
          <p:nvPr/>
        </p:nvSpPr>
        <p:spPr>
          <a:xfrm>
            <a:off x="7838766" y="284509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7E099-3488-4085-84D8-EA87EDADEF58}"/>
              </a:ext>
            </a:extLst>
          </p:cNvPr>
          <p:cNvSpPr txBox="1"/>
          <p:nvPr/>
        </p:nvSpPr>
        <p:spPr>
          <a:xfrm>
            <a:off x="4271868" y="4688512"/>
            <a:ext cx="133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(-10,-20000)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0C588-F919-4094-9B90-C74E5741C089}"/>
              </a:ext>
            </a:extLst>
          </p:cNvPr>
          <p:cNvSpPr txBox="1"/>
          <p:nvPr/>
        </p:nvSpPr>
        <p:spPr>
          <a:xfrm>
            <a:off x="7390599" y="2475763"/>
            <a:ext cx="126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(12,31000)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63E4C-C9FA-4E2D-A50D-F8DA16EA87C3}"/>
              </a:ext>
            </a:extLst>
          </p:cNvPr>
          <p:cNvSpPr txBox="1"/>
          <p:nvPr/>
        </p:nvSpPr>
        <p:spPr>
          <a:xfrm>
            <a:off x="5489348" y="3444620"/>
            <a:ext cx="179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Bounding </a:t>
            </a:r>
          </a:p>
          <a:p>
            <a:pPr algn="ctr"/>
            <a:r>
              <a:rPr lang="en-US" b="1" dirty="0"/>
              <a:t>World Rectangle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FDE1A1-F355-4BB9-9693-580C4483A909}"/>
              </a:ext>
            </a:extLst>
          </p:cNvPr>
          <p:cNvCxnSpPr>
            <a:cxnSpLocks/>
          </p:cNvCxnSpPr>
          <p:nvPr/>
        </p:nvCxnSpPr>
        <p:spPr>
          <a:xfrm flipV="1">
            <a:off x="3797710" y="4597072"/>
            <a:ext cx="958643" cy="306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56AFEA-D068-43EF-B0FC-380469150E0A}"/>
              </a:ext>
            </a:extLst>
          </p:cNvPr>
          <p:cNvCxnSpPr>
            <a:cxnSpLocks/>
          </p:cNvCxnSpPr>
          <p:nvPr/>
        </p:nvCxnSpPr>
        <p:spPr>
          <a:xfrm flipV="1">
            <a:off x="3178277" y="3027975"/>
            <a:ext cx="4601497" cy="2355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7611969-2422-4112-9C80-7F46A198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055" y="2982281"/>
            <a:ext cx="2533889" cy="1571011"/>
          </a:xfrm>
          <a:prstGeom prst="rect">
            <a:avLst/>
          </a:prstGeom>
        </p:spPr>
      </p:pic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DF7C548D-EF3A-489C-A882-72EACCD14380}"/>
              </a:ext>
            </a:extLst>
          </p:cNvPr>
          <p:cNvSpPr/>
          <p:nvPr/>
        </p:nvSpPr>
        <p:spPr>
          <a:xfrm>
            <a:off x="4756353" y="5340196"/>
            <a:ext cx="3249986" cy="1020068"/>
          </a:xfrm>
          <a:prstGeom prst="wedgeRoundRectCallout">
            <a:avLst>
              <a:gd name="adj1" fmla="val -2454"/>
              <a:gd name="adj2" fmla="val -112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This bounding rectangle should be big enough to see all the interesting parts of the curve</a:t>
            </a:r>
          </a:p>
        </p:txBody>
      </p:sp>
    </p:spTree>
    <p:extLst>
      <p:ext uri="{BB962C8B-B14F-4D97-AF65-F5344CB8AC3E}">
        <p14:creationId xmlns:p14="http://schemas.microsoft.com/office/powerpoint/2010/main" val="22709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19E723-05DF-40C3-8539-10F468B1C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58" y="1744336"/>
            <a:ext cx="4183284" cy="4273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Draw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28650" y="5076473"/>
            <a:ext cx="5890137" cy="866925"/>
            <a:chOff x="628650" y="5489427"/>
            <a:chExt cx="5890137" cy="866925"/>
          </a:xfrm>
        </p:grpSpPr>
        <p:sp>
          <p:nvSpPr>
            <p:cNvPr id="5" name="Rectangle 4"/>
            <p:cNvSpPr/>
            <p:nvPr/>
          </p:nvSpPr>
          <p:spPr>
            <a:xfrm>
              <a:off x="2706329" y="5648632"/>
              <a:ext cx="3812458" cy="2138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9"/>
            <p:cNvSpPr/>
            <p:nvPr/>
          </p:nvSpPr>
          <p:spPr>
            <a:xfrm>
              <a:off x="628650" y="5489427"/>
              <a:ext cx="1060040" cy="866925"/>
            </a:xfrm>
            <a:prstGeom prst="wedgeRectCallout">
              <a:avLst>
                <a:gd name="adj1" fmla="val 137342"/>
                <a:gd name="adj2" fmla="val -175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From the roots &amp;  extrema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06329" y="1861106"/>
            <a:ext cx="6120581" cy="1039762"/>
            <a:chOff x="2706329" y="1709857"/>
            <a:chExt cx="6120581" cy="1039762"/>
          </a:xfrm>
        </p:grpSpPr>
        <p:sp>
          <p:nvSpPr>
            <p:cNvPr id="8" name="Rectangle 7"/>
            <p:cNvSpPr/>
            <p:nvPr/>
          </p:nvSpPr>
          <p:spPr>
            <a:xfrm>
              <a:off x="2706329" y="2412373"/>
              <a:ext cx="3812458" cy="2138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peech Bubble: Rectangle 10"/>
            <p:cNvSpPr/>
            <p:nvPr/>
          </p:nvSpPr>
          <p:spPr>
            <a:xfrm>
              <a:off x="6990736" y="1709857"/>
              <a:ext cx="1836174" cy="1039762"/>
            </a:xfrm>
            <a:prstGeom prst="wedgeRectCallout">
              <a:avLst>
                <a:gd name="adj1" fmla="val -89439"/>
                <a:gd name="adj2" fmla="val 2776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Prime number to minimize the chance of aliasing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8819" y="2767394"/>
            <a:ext cx="6009968" cy="1423219"/>
            <a:chOff x="508819" y="2890684"/>
            <a:chExt cx="6009968" cy="1423219"/>
          </a:xfrm>
        </p:grpSpPr>
        <p:sp>
          <p:nvSpPr>
            <p:cNvPr id="9" name="Rectangle 8"/>
            <p:cNvSpPr/>
            <p:nvPr/>
          </p:nvSpPr>
          <p:spPr>
            <a:xfrm>
              <a:off x="2706329" y="2990895"/>
              <a:ext cx="3812458" cy="13230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peech Bubble: Rectangle 11"/>
            <p:cNvSpPr/>
            <p:nvPr/>
          </p:nvSpPr>
          <p:spPr>
            <a:xfrm>
              <a:off x="508819" y="2890684"/>
              <a:ext cx="1526458" cy="1176640"/>
            </a:xfrm>
            <a:prstGeom prst="wedgeRectCallout">
              <a:avLst>
                <a:gd name="adj1" fmla="val 120718"/>
                <a:gd name="adj2" fmla="val 4525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Approximate the curve using small line segments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5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4744</TotalTime>
  <Words>1277</Words>
  <Application>Microsoft Office PowerPoint</Application>
  <PresentationFormat>On-screen Show (4:3)</PresentationFormat>
  <Paragraphs>337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Drawing Curves using Intervals</vt:lpstr>
      <vt:lpstr>Bounding World Rectangle</vt:lpstr>
      <vt:lpstr>Drawing a Polynomial</vt:lpstr>
      <vt:lpstr>Finding Extrema</vt:lpstr>
      <vt:lpstr>Finding Extrema</vt:lpstr>
      <vt:lpstr>Finding Extrema</vt:lpstr>
      <vt:lpstr>Open Lab 1 – Draw Polynomial</vt:lpstr>
      <vt:lpstr>Run Lab 1 – Draw Polynomial</vt:lpstr>
      <vt:lpstr>Polynomial Power &amp; Complex Roots</vt:lpstr>
      <vt:lpstr>Axis Orientation in 3D</vt:lpstr>
      <vt:lpstr>Oblique Projection</vt:lpstr>
      <vt:lpstr>Oblique Projection</vt:lpstr>
      <vt:lpstr>Oblique Projection</vt:lpstr>
      <vt:lpstr>Open Lab 2 – Draw Monolith</vt:lpstr>
      <vt:lpstr>View Lab 2 – Draw Monolith</vt:lpstr>
      <vt:lpstr>View Lab 2 – Draw Monolith</vt:lpstr>
      <vt:lpstr>Run Lab 2 – Draw Monolith</vt:lpstr>
      <vt:lpstr>Open Lab 3 – Draw Pyramid</vt:lpstr>
      <vt:lpstr>Edit Lab 3 – Draw Pyramid</vt:lpstr>
      <vt:lpstr>Edit Lab 3 – Draw Pyramid</vt:lpstr>
      <vt:lpstr>Run Lab 3 – Draw Pyramid</vt:lpstr>
      <vt:lpstr>Spherical Coordinates</vt:lpstr>
      <vt:lpstr>Spherical Coordinates</vt:lpstr>
      <vt:lpstr>Open Lab 4 – Draw Spheres</vt:lpstr>
      <vt:lpstr>View Lab 4 – Draw Spheres</vt:lpstr>
      <vt:lpstr>View Lab 4 – Draw Spheres</vt:lpstr>
      <vt:lpstr>View Lab 4 – Draw Spheres</vt:lpstr>
      <vt:lpstr>View Lab 4 – Draw Spheres</vt:lpstr>
      <vt:lpstr>Run Lab 4 – Draw Spheres</vt:lpstr>
      <vt:lpstr>Edit Lab 4 – Draw Spheres</vt:lpstr>
      <vt:lpstr>Run Lab 4 – Draw Spheres</vt:lpstr>
      <vt:lpstr>Run Lab 4 – Draw Spheres</vt:lpstr>
      <vt:lpstr>What is a vector?</vt:lpstr>
      <vt:lpstr>What is a vector?</vt:lpstr>
      <vt:lpstr>Vector Cross Product</vt:lpstr>
      <vt:lpstr>Every Facet has a Surface Normal Vector</vt:lpstr>
      <vt:lpstr>Vector Dot Product</vt:lpstr>
      <vt:lpstr>Back Face Culling and Facet Shading</vt:lpstr>
      <vt:lpstr>Back Face Culling</vt:lpstr>
      <vt:lpstr>Edit Lab 4 – Draw Spheres</vt:lpstr>
      <vt:lpstr>Run Lab 4 – Draw Spheres</vt:lpstr>
      <vt:lpstr>Facet Shading</vt:lpstr>
      <vt:lpstr>Edit Lab 4 – Draw Spheres</vt:lpstr>
      <vt:lpstr>Run Lab 4 – Draw Spheres</vt:lpstr>
      <vt:lpstr>Drawing a Torus</vt:lpstr>
      <vt:lpstr>Open Lab 5 – Draw Torus</vt:lpstr>
      <vt:lpstr>Run Lab 5 – Draw Torus</vt:lpstr>
      <vt:lpstr>View Lab 5 – Draw Torus</vt:lpstr>
      <vt:lpstr>Edit Lab 5 – Draw Torus</vt:lpstr>
      <vt:lpstr>Run Lab 5 – Draw Torus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700</cp:revision>
  <cp:lastPrinted>2015-06-01T00:45:11Z</cp:lastPrinted>
  <dcterms:created xsi:type="dcterms:W3CDTF">2014-09-21T17:58:26Z</dcterms:created>
  <dcterms:modified xsi:type="dcterms:W3CDTF">2020-05-17T21:31:00Z</dcterms:modified>
</cp:coreProperties>
</file>