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96" r:id="rId2"/>
    <p:sldId id="256" r:id="rId3"/>
    <p:sldId id="264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AD59-9D48-48BB-8EF4-798822FFF5A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9D76-A1C2-473C-BAA5-4752E2C9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55B-3634-4BC9-81D5-8538227F5BA8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89F1-48A6-4324-AFD1-3EC079BC4F99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BD-13BB-4F52-849A-274E079381D0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0E6-F8D9-4825-A9D6-C37AF1154F69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A9F-4F33-47E2-BCB6-74E79BC19394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2370-96AE-4D11-A0C2-121376BBDA55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2F2-1EA8-421C-B8F8-D8CA1E3EFF62}" type="datetime1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D7DA-5058-420F-9DBC-85DE61D477C2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225B-7C69-40F3-B61C-519BFAC1134E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7071-FDDA-440A-98D6-E8E6F92A50F1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FC63-6CD2-42EF-9476-C30364AABDD9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66A-8FD1-4A76-8D41-2F10BEB35D78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FFAD-783D-4810-A9CB-C51F00BE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 1</a:t>
            </a:r>
          </a:p>
          <a:p>
            <a:pPr algn="ctr"/>
            <a:r>
              <a:rPr lang="en-US" dirty="0"/>
              <a:t>Total of 100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453196" y="1599903"/>
            <a:ext cx="3277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 lists can be multimodal.</a:t>
            </a:r>
          </a:p>
          <a:p>
            <a:pPr algn="ctr"/>
            <a:r>
              <a:rPr lang="en-US" dirty="0"/>
              <a:t>  If two or more elements appear an equal number of times within a list, the list is said to be multimodal.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the </a:t>
            </a:r>
            <a:r>
              <a:rPr lang="en-US" b="1" dirty="0"/>
              <a:t>q09</a:t>
            </a:r>
            <a:r>
              <a:rPr lang="en-US" dirty="0"/>
              <a:t> folder, edit the C++ console application to return all of the modes of a list.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Specifically, you must implement the </a:t>
            </a:r>
            <a:r>
              <a:rPr lang="en-US" b="1" dirty="0" err="1"/>
              <a:t>FindModes</a:t>
            </a:r>
            <a:r>
              <a:rPr lang="en-US" dirty="0"/>
              <a:t>() function by populating the </a:t>
            </a:r>
            <a:r>
              <a:rPr lang="en-US" b="1" dirty="0">
                <a:solidFill>
                  <a:srgbClr val="00B050"/>
                </a:solidFill>
              </a:rPr>
              <a:t>modes</a:t>
            </a:r>
            <a:r>
              <a:rPr lang="en-US" dirty="0"/>
              <a:t> vector from the passed in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vector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Multimodal Sets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56B094-749B-4A28-9E43-1B2DB9A3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40" y="2015390"/>
            <a:ext cx="4421064" cy="3697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D232108-3247-434F-B70E-F8070345161E}"/>
              </a:ext>
            </a:extLst>
          </p:cNvPr>
          <p:cNvSpPr/>
          <p:nvPr/>
        </p:nvSpPr>
        <p:spPr>
          <a:xfrm rot="3720309">
            <a:off x="6888290" y="2901706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634666" y="1453462"/>
                <a:ext cx="4042842" cy="4833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b="1" dirty="0"/>
                  <a:t>q10</a:t>
                </a:r>
                <a:r>
                  <a:rPr lang="en-US" dirty="0"/>
                  <a:t> folder, edit the C++ console application to calculate the integer lattice points in a circle.</a:t>
                </a:r>
              </a:p>
              <a:p>
                <a:endParaRPr lang="en-US" dirty="0"/>
              </a:p>
              <a:p>
                <a:r>
                  <a:rPr lang="en-US" dirty="0"/>
                  <a:t>Specifically you must write the </a:t>
                </a:r>
                <a:r>
                  <a:rPr lang="en-US" b="1" dirty="0" err="1"/>
                  <a:t>LatticePoints</a:t>
                </a:r>
                <a:r>
                  <a:rPr lang="en-US" dirty="0"/>
                  <a:t>() function, which receives an integer radius, and must count all the lattice points within that radius.</a:t>
                </a:r>
              </a:p>
              <a:p>
                <a:endParaRPr lang="en-US" dirty="0"/>
              </a:p>
              <a:p>
                <a:r>
                  <a:rPr lang="en-US" dirty="0"/>
                  <a:t>This is known as the Gauss Circle Problem, and Gauss was the first one to prove the number of lattice points is bounded by this expression: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6" y="1453462"/>
                <a:ext cx="4042842" cy="4833952"/>
              </a:xfrm>
              <a:prstGeom prst="rect">
                <a:avLst/>
              </a:prstGeom>
              <a:blipFill>
                <a:blip r:embed="rId2"/>
                <a:stretch>
                  <a:fillRect l="-1207" t="-631" r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10. Circle Lattice Points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3D063-693D-4D1E-A3FB-549F9BA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05" y="1410863"/>
            <a:ext cx="2443834" cy="245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CFED-0FE6-4AE5-AE30-D8D64AB6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81" y="4429680"/>
            <a:ext cx="2743199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 the </a:t>
                </a:r>
                <a:r>
                  <a:rPr lang="en-US" b="1" dirty="0"/>
                  <a:t>q01</a:t>
                </a:r>
                <a:r>
                  <a:rPr lang="en-US" dirty="0"/>
                  <a:t> folder, edit the C++ console application to calculate and display the square root of a random integer greater than one million,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Heron's Method</a:t>
                </a:r>
                <a:r>
                  <a:rPr lang="en-US" dirty="0"/>
                  <a:t>, to 8 digits of precision to the right of the decimal point.</a:t>
                </a:r>
              </a:p>
              <a:p>
                <a:pPr algn="ctr"/>
                <a:endParaRPr lang="en-US" b="1" dirty="0"/>
              </a:p>
              <a:p>
                <a:pPr algn="ctr"/>
                <a:r>
                  <a:rPr lang="en-US" dirty="0"/>
                  <a:t>Specifically you must implement the missing code in the function </a:t>
                </a:r>
                <a:r>
                  <a:rPr lang="en-US" b="1" dirty="0"/>
                  <a:t>heron</a:t>
                </a:r>
                <a:r>
                  <a:rPr lang="en-US" dirty="0"/>
                  <a:t>() to return the estimate of the square root of the parameter </a:t>
                </a:r>
                <a:r>
                  <a:rPr lang="en-US" b="1" dirty="0"/>
                  <a:t>s</a:t>
                </a:r>
                <a:r>
                  <a:rPr lang="en-US" dirty="0"/>
                  <a:t>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 You may stop iterating when your current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estimate is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−06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:r>
                  <a:rPr lang="en-US" b="1" dirty="0"/>
                  <a:t>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blipFill>
                <a:blip r:embed="rId2"/>
                <a:stretch>
                  <a:fillRect t="-767" r="-3107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Implement Heron’s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5697415" y="1649153"/>
                <a:ext cx="2434064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649153"/>
                <a:ext cx="2434064" cy="309637"/>
              </a:xfrm>
              <a:prstGeom prst="rect">
                <a:avLst/>
              </a:prstGeom>
              <a:blipFill>
                <a:blip r:embed="rId3"/>
                <a:stretch>
                  <a:fillRect l="-1003" r="-1754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5697415" y="2107288"/>
                <a:ext cx="1523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2107288"/>
                <a:ext cx="1523302" cy="276999"/>
              </a:xfrm>
              <a:prstGeom prst="rect">
                <a:avLst/>
              </a:prstGeom>
              <a:blipFill>
                <a:blip r:embed="rId4"/>
                <a:stretch>
                  <a:fillRect l="-3600" t="-4444" r="-8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CFC648-9260-4292-BF02-673E26C428D0}"/>
                  </a:ext>
                </a:extLst>
              </p:cNvPr>
              <p:cNvSpPr txBox="1"/>
              <p:nvPr/>
            </p:nvSpPr>
            <p:spPr>
              <a:xfrm>
                <a:off x="5697415" y="2532785"/>
                <a:ext cx="2513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CFC648-9260-4292-BF02-673E26C42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2532785"/>
                <a:ext cx="2513765" cy="276999"/>
              </a:xfrm>
              <a:prstGeom prst="rect">
                <a:avLst/>
              </a:prstGeom>
              <a:blipFill>
                <a:blip r:embed="rId5"/>
                <a:stretch>
                  <a:fillRect l="-1942" t="-4348" r="-48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5471163" y="2958282"/>
                <a:ext cx="156241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163" y="2958282"/>
                <a:ext cx="1562415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5001996" y="4185020"/>
                <a:ext cx="3824901" cy="648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96" y="4185020"/>
                <a:ext cx="3824901" cy="648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5638072" y="5850466"/>
                <a:ext cx="255275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72" y="5850466"/>
                <a:ext cx="2552750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6809C6C-D071-49B9-AFFE-689E7B52E84F}"/>
                  </a:ext>
                </a:extLst>
              </p:cNvPr>
              <p:cNvSpPr/>
              <p:nvPr/>
            </p:nvSpPr>
            <p:spPr>
              <a:xfrm>
                <a:off x="4808901" y="4981644"/>
                <a:ext cx="4211089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6809C6C-D071-49B9-AFFE-689E7B52E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01" y="4981644"/>
                <a:ext cx="4211089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7A6732-EBCD-493B-99AB-99C94BDE1C11}"/>
                  </a:ext>
                </a:extLst>
              </p:cNvPr>
              <p:cNvSpPr/>
              <p:nvPr/>
            </p:nvSpPr>
            <p:spPr>
              <a:xfrm>
                <a:off x="5799533" y="3667190"/>
                <a:ext cx="2033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7A6732-EBCD-493B-99AB-99C94BDE1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33" y="3667190"/>
                <a:ext cx="203357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652804" y="1589098"/>
            <a:ext cx="352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q02</a:t>
            </a:r>
            <a:r>
              <a:rPr lang="en-US" sz="1600" dirty="0"/>
              <a:t> folder, edit the C++ console application to calculate the following integral using the </a:t>
            </a:r>
            <a:r>
              <a:rPr lang="en-US" sz="1600" b="1" dirty="0">
                <a:solidFill>
                  <a:srgbClr val="FF0000"/>
                </a:solidFill>
              </a:rPr>
              <a:t>midpoint rule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Adaptive Quadrature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/>
              <p:nvPr/>
            </p:nvSpPr>
            <p:spPr>
              <a:xfrm>
                <a:off x="919753" y="2607021"/>
                <a:ext cx="2759345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3" y="2607021"/>
                <a:ext cx="2759345" cy="622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D312563-361D-4965-B69A-32AC2BBD4D5B}"/>
              </a:ext>
            </a:extLst>
          </p:cNvPr>
          <p:cNvSpPr txBox="1"/>
          <p:nvPr/>
        </p:nvSpPr>
        <p:spPr>
          <a:xfrm>
            <a:off x="544870" y="3542162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Specifically you must complete the function </a:t>
            </a:r>
            <a:r>
              <a:rPr lang="en-US" sz="1600" b="1" dirty="0" err="1"/>
              <a:t>midPointAdaptive</a:t>
            </a:r>
            <a:r>
              <a:rPr lang="en-US" sz="1600" dirty="0"/>
              <a:t>() that while using the midpoint rule will ensure that the maximum slope of any given interval on the curve will be less than </a:t>
            </a:r>
            <a:r>
              <a:rPr lang="en-US" sz="1600" b="1" dirty="0"/>
              <a:t>0.001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5C10D-D626-439C-B95D-1BC7AF098660}"/>
              </a:ext>
            </a:extLst>
          </p:cNvPr>
          <p:cNvGrpSpPr/>
          <p:nvPr/>
        </p:nvGrpSpPr>
        <p:grpSpPr>
          <a:xfrm>
            <a:off x="4491279" y="1345059"/>
            <a:ext cx="3130320" cy="2778211"/>
            <a:chOff x="4491279" y="1345059"/>
            <a:chExt cx="3130320" cy="2778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6ECFDE-0364-4174-96FC-04347BB10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1279" y="1646582"/>
              <a:ext cx="3130320" cy="192087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6CEFC8-D716-4724-91F5-D5C322689B3F}"/>
                </a:ext>
              </a:extLst>
            </p:cNvPr>
            <p:cNvCxnSpPr>
              <a:cxnSpLocks/>
            </p:cNvCxnSpPr>
            <p:nvPr/>
          </p:nvCxnSpPr>
          <p:spPr>
            <a:xfrm>
              <a:off x="5460142" y="2883694"/>
              <a:ext cx="0" cy="49529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47FE3-5855-4FEF-86DA-7DFF52E9481B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18" y="2028825"/>
              <a:ext cx="0" cy="135016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9B656-A905-4EB2-B102-C55B6AD52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142" y="2028825"/>
              <a:ext cx="1616076" cy="854869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683B0F-674C-4C36-802F-2FA3FF16226B}"/>
                </a:ext>
              </a:extLst>
            </p:cNvPr>
            <p:cNvCxnSpPr>
              <a:cxnSpLocks/>
            </p:cNvCxnSpPr>
            <p:nvPr/>
          </p:nvCxnSpPr>
          <p:spPr>
            <a:xfrm>
              <a:off x="5730018" y="2797175"/>
              <a:ext cx="0" cy="581818"/>
            </a:xfrm>
            <a:prstGeom prst="line">
              <a:avLst/>
            </a:prstGeom>
            <a:ln w="127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327309-D1CE-4011-9C3E-39A22C696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141" y="2803126"/>
              <a:ext cx="269877" cy="80568"/>
            </a:xfrm>
            <a:prstGeom prst="line">
              <a:avLst/>
            </a:prstGeom>
            <a:ln w="127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peech Bubble: Rectangle 28">
                  <a:extLst>
                    <a:ext uri="{FF2B5EF4-FFF2-40B4-BE49-F238E27FC236}">
                      <a16:creationId xmlns:a16="http://schemas.microsoft.com/office/drawing/2014/main" id="{4350F087-342D-4D1B-A736-80DAFF9BBB7E}"/>
                    </a:ext>
                  </a:extLst>
                </p:cNvPr>
                <p:cNvSpPr/>
                <p:nvPr/>
              </p:nvSpPr>
              <p:spPr>
                <a:xfrm>
                  <a:off x="5178615" y="1345059"/>
                  <a:ext cx="1616068" cy="611689"/>
                </a:xfrm>
                <a:prstGeom prst="wedgeRectCallout">
                  <a:avLst>
                    <a:gd name="adj1" fmla="val 14474"/>
                    <a:gd name="adj2" fmla="val 13186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The 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200" dirty="0"/>
                    <a:t> for this interval is too wide as it makes the slope too great</a:t>
                  </a:r>
                </a:p>
              </p:txBody>
            </p:sp>
          </mc:Choice>
          <mc:Fallback xmlns="">
            <p:sp>
              <p:nvSpPr>
                <p:cNvPr id="29" name="Speech Bubble: Rectangle 28">
                  <a:extLst>
                    <a:ext uri="{FF2B5EF4-FFF2-40B4-BE49-F238E27FC236}">
                      <a16:creationId xmlns:a16="http://schemas.microsoft.com/office/drawing/2014/main" id="{4350F087-342D-4D1B-A736-80DAFF9BB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615" y="1345059"/>
                  <a:ext cx="1616068" cy="611689"/>
                </a:xfrm>
                <a:prstGeom prst="wedgeRectCallout">
                  <a:avLst>
                    <a:gd name="adj1" fmla="val 14474"/>
                    <a:gd name="adj2" fmla="val 131862"/>
                  </a:avLst>
                </a:prstGeom>
                <a:blipFill>
                  <a:blip r:embed="rId4"/>
                  <a:stretch>
                    <a:fillRect t="-1075" r="-11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Speech Bubble: Rectangle 29">
                  <a:extLst>
                    <a:ext uri="{FF2B5EF4-FFF2-40B4-BE49-F238E27FC236}">
                      <a16:creationId xmlns:a16="http://schemas.microsoft.com/office/drawing/2014/main" id="{346598F6-40D9-4E38-AFD8-1B799FB2C53A}"/>
                    </a:ext>
                  </a:extLst>
                </p:cNvPr>
                <p:cNvSpPr/>
                <p:nvPr/>
              </p:nvSpPr>
              <p:spPr>
                <a:xfrm>
                  <a:off x="5391455" y="3715324"/>
                  <a:ext cx="2057400" cy="407946"/>
                </a:xfrm>
                <a:prstGeom prst="wedgeRectCallout">
                  <a:avLst>
                    <a:gd name="adj1" fmla="val -39424"/>
                    <a:gd name="adj2" fmla="val -11867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So we need to reduce the 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200" dirty="0"/>
                    <a:t> to keep the slope under .001</a:t>
                  </a:r>
                </a:p>
              </p:txBody>
            </p:sp>
          </mc:Choice>
          <mc:Fallback xmlns="">
            <p:sp>
              <p:nvSpPr>
                <p:cNvPr id="30" name="Speech Bubble: Rectangle 29">
                  <a:extLst>
                    <a:ext uri="{FF2B5EF4-FFF2-40B4-BE49-F238E27FC236}">
                      <a16:creationId xmlns:a16="http://schemas.microsoft.com/office/drawing/2014/main" id="{346598F6-40D9-4E38-AFD8-1B799FB2C5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455" y="3715324"/>
                  <a:ext cx="2057400" cy="407946"/>
                </a:xfrm>
                <a:prstGeom prst="wedgeRectCallout">
                  <a:avLst>
                    <a:gd name="adj1" fmla="val -39424"/>
                    <a:gd name="adj2" fmla="val -118677"/>
                  </a:avLst>
                </a:prstGeom>
                <a:blipFill>
                  <a:blip r:embed="rId5"/>
                  <a:stretch>
                    <a:fillRect b="-9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44870" y="5032912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 </a:t>
            </a:r>
            <a:r>
              <a:rPr lang="en-US" sz="1600" b="1" dirty="0" err="1"/>
              <a:t>midPointFixed</a:t>
            </a:r>
            <a:r>
              <a:rPr lang="en-US" sz="1600" dirty="0"/>
              <a:t>() is set to use 1 million fixed width intervals.  How does the adaptive quadrature compare to this in terms of relative % error?</a:t>
            </a:r>
            <a:endParaRPr lang="en-US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B13145-12EB-49F6-9E17-E0103858F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710" y="4506192"/>
            <a:ext cx="3624939" cy="1467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477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q03</a:t>
            </a:r>
            <a:r>
              <a:rPr lang="en-US" dirty="0"/>
              <a:t> folder, edit the C++ console application to calculate and display the sum of all natural numbers less than 1,900 that are fully (cleanly, evenly) divisible by </a:t>
            </a:r>
            <a:r>
              <a:rPr lang="en-US" u="sng" dirty="0"/>
              <a:t>both</a:t>
            </a:r>
            <a:r>
              <a:rPr lang="en-US" dirty="0"/>
              <a:t> 7 and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Sum of Multiples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99881-EDB6-402F-AED6-6E02994E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33" y="2905818"/>
            <a:ext cx="6533333" cy="30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1EE433E-5470-475C-8A5A-0272FAF400E5}"/>
              </a:ext>
            </a:extLst>
          </p:cNvPr>
          <p:cNvSpPr/>
          <p:nvPr/>
        </p:nvSpPr>
        <p:spPr>
          <a:xfrm rot="2336746">
            <a:off x="3877056" y="3789274"/>
            <a:ext cx="16093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q04</a:t>
            </a:r>
            <a:r>
              <a:rPr lang="en-US" dirty="0"/>
              <a:t> folder, edit the C++ console application copied from Session 02 Lab 03 to display the same range in temperatures as before, but this time converting from Celsius degrees to Fahrenheit degrees</a:t>
            </a:r>
          </a:p>
          <a:p>
            <a:endParaRPr lang="en-US" dirty="0"/>
          </a:p>
          <a:p>
            <a:r>
              <a:rPr lang="en-US" dirty="0"/>
              <a:t>Be sure to make the human readable output make sense because you are flipping which scale is on which side of the equality symbol</a:t>
            </a:r>
          </a:p>
          <a:p>
            <a:endParaRPr lang="en-US" dirty="0"/>
          </a:p>
          <a:p>
            <a:r>
              <a:rPr lang="en-US" dirty="0"/>
              <a:t>Your code changes must successfully compile and run as expected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 Temperature Converter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2897850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q05 </a:t>
            </a:r>
            <a:r>
              <a:rPr lang="en-US" sz="1600" dirty="0"/>
              <a:t>folder, edit the C++ console application to implement the </a:t>
            </a:r>
            <a:r>
              <a:rPr lang="en-US" sz="1600" b="1" dirty="0" err="1"/>
              <a:t>MedianOfThree</a:t>
            </a:r>
            <a:r>
              <a:rPr lang="en-US" sz="1600" dirty="0"/>
              <a:t>() function: a, b, c are the values, ai, bi, ci are the indexes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806936" y="646753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5. Quicksort Optimization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12563-361D-4965-B69A-32AC2BBD4D5B}"/>
              </a:ext>
            </a:extLst>
          </p:cNvPr>
          <p:cNvSpPr txBox="1"/>
          <p:nvPr/>
        </p:nvSpPr>
        <p:spPr>
          <a:xfrm>
            <a:off x="577901" y="1460789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Research Hoare’s Quicksort algorithm and understand the benefit of partitioning using the </a:t>
            </a:r>
            <a:r>
              <a:rPr lang="en-US" sz="1600" b="1" i="1" dirty="0">
                <a:solidFill>
                  <a:srgbClr val="7030A0"/>
                </a:solidFill>
              </a:rPr>
              <a:t>median of three</a:t>
            </a:r>
            <a:r>
              <a:rPr lang="en-US" sz="1600" dirty="0"/>
              <a:t> for the pivot element 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77901" y="4218145"/>
            <a:ext cx="3689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function should return the </a:t>
            </a:r>
            <a:r>
              <a:rPr lang="en-US" sz="1600" i="1" dirty="0">
                <a:solidFill>
                  <a:srgbClr val="FF0000"/>
                </a:solidFill>
              </a:rPr>
              <a:t>index</a:t>
            </a:r>
            <a:r>
              <a:rPr lang="en-US" sz="1600" dirty="0"/>
              <a:t> of the median of the three passed in values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3D4E4B-F391-402A-AB6E-7B2FF890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47" y="1651657"/>
            <a:ext cx="4080803" cy="30606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8B47C8-97D9-465B-8460-5F3DF537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10" y="5154105"/>
            <a:ext cx="5341192" cy="102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602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998525" y="2071901"/>
            <a:ext cx="272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q06</a:t>
            </a:r>
            <a:r>
              <a:rPr lang="en-US" dirty="0"/>
              <a:t> folder, edit the C++ console application to calculate the lowest common multiple (LCM) of two integers a &amp; b, </a:t>
            </a:r>
          </a:p>
          <a:p>
            <a:pPr algn="ctr"/>
            <a:r>
              <a:rPr lang="en-US" dirty="0"/>
              <a:t>using only </a:t>
            </a:r>
            <a:r>
              <a:rPr lang="en-US" b="1" u="sng" dirty="0">
                <a:solidFill>
                  <a:srgbClr val="00B050"/>
                </a:solidFill>
              </a:rPr>
              <a:t>basic</a:t>
            </a:r>
            <a:r>
              <a:rPr lang="en-US" dirty="0"/>
              <a:t> arithmetic (</a:t>
            </a:r>
            <a:r>
              <a:rPr lang="en-US" b="1" i="1" dirty="0"/>
              <a:t>no looping</a:t>
            </a:r>
            <a:r>
              <a:rPr lang="en-US" dirty="0"/>
              <a:t>) and the</a:t>
            </a:r>
          </a:p>
          <a:p>
            <a:pPr algn="ctr"/>
            <a:r>
              <a:rPr lang="en-US" dirty="0"/>
              <a:t>greatest common divisor (</a:t>
            </a:r>
            <a:r>
              <a:rPr lang="en-US" b="1" dirty="0"/>
              <a:t>GCD</a:t>
            </a:r>
            <a:r>
              <a:rPr lang="en-US" dirty="0"/>
              <a:t>) function which is provided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Lowest Common Multiple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A58C6-1689-4A6C-8E55-D470292A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632" y="1873612"/>
            <a:ext cx="3038095" cy="4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B2C9B6FC-9E58-4951-8051-B732DECCD75F}"/>
              </a:ext>
            </a:extLst>
          </p:cNvPr>
          <p:cNvSpPr/>
          <p:nvPr/>
        </p:nvSpPr>
        <p:spPr>
          <a:xfrm rot="16200000">
            <a:off x="4792870" y="3362564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998525" y="1954858"/>
            <a:ext cx="3009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q07</a:t>
            </a:r>
            <a:r>
              <a:rPr lang="en-US" dirty="0"/>
              <a:t> folder, edit the C++ console application to calculate the addition of two vectors.  In particular, complete the function </a:t>
            </a:r>
            <a:r>
              <a:rPr lang="en-US" b="1" dirty="0" err="1"/>
              <a:t>SumVectors</a:t>
            </a:r>
            <a:r>
              <a:rPr lang="en-US" dirty="0"/>
              <a:t>() by providing values for each element of </a:t>
            </a:r>
            <a:r>
              <a:rPr lang="en-US" b="1" dirty="0"/>
              <a:t>vec3</a:t>
            </a:r>
            <a:r>
              <a:rPr lang="en-US" dirty="0"/>
              <a:t> using some form of looping construct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7. Vector Addition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4E596-4285-4912-A5F5-B04B27B0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19" y="1770867"/>
            <a:ext cx="3658712" cy="4458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E54AC86-44E9-4B33-8E6B-2313EB791DF7}"/>
              </a:ext>
            </a:extLst>
          </p:cNvPr>
          <p:cNvSpPr/>
          <p:nvPr/>
        </p:nvSpPr>
        <p:spPr>
          <a:xfrm rot="16200000">
            <a:off x="4209414" y="3728324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657802" y="1274545"/>
            <a:ext cx="3350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q08</a:t>
            </a:r>
            <a:r>
              <a:rPr lang="en-US" dirty="0"/>
              <a:t> folder, edit the C++ console application to calculate the Base 2 </a:t>
            </a:r>
            <a:r>
              <a:rPr lang="en-US" i="1" dirty="0">
                <a:solidFill>
                  <a:srgbClr val="FF0000"/>
                </a:solidFill>
              </a:rPr>
              <a:t>Hamming Weight </a:t>
            </a:r>
            <a:r>
              <a:rPr lang="en-US" dirty="0"/>
              <a:t>of a given natural number.  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You must write the function </a:t>
            </a:r>
            <a:r>
              <a:rPr lang="en-US" b="1" dirty="0" err="1"/>
              <a:t>PopCount</a:t>
            </a:r>
            <a:r>
              <a:rPr lang="en-US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Hamming Weight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A336A-C568-46A0-BE08-E270BED9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37" y="1394990"/>
            <a:ext cx="4190476" cy="46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9046B1B-D376-449C-8CA3-A9FA177815BA}"/>
              </a:ext>
            </a:extLst>
          </p:cNvPr>
          <p:cNvSpPr/>
          <p:nvPr/>
        </p:nvSpPr>
        <p:spPr>
          <a:xfrm rot="16200000">
            <a:off x="4387707" y="2587153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1583</TotalTime>
  <Words>804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95</cp:revision>
  <cp:lastPrinted>2018-04-15T05:36:16Z</cp:lastPrinted>
  <dcterms:created xsi:type="dcterms:W3CDTF">2018-04-14T16:55:56Z</dcterms:created>
  <dcterms:modified xsi:type="dcterms:W3CDTF">2019-07-07T05:40:46Z</dcterms:modified>
</cp:coreProperties>
</file>