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96" r:id="rId2"/>
    <p:sldId id="403" r:id="rId3"/>
    <p:sldId id="397" r:id="rId4"/>
    <p:sldId id="398" r:id="rId5"/>
    <p:sldId id="400" r:id="rId6"/>
    <p:sldId id="399" r:id="rId7"/>
    <p:sldId id="402" r:id="rId8"/>
    <p:sldId id="256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20" r:id="rId25"/>
    <p:sldId id="421" r:id="rId26"/>
    <p:sldId id="422" r:id="rId27"/>
    <p:sldId id="424" r:id="rId28"/>
    <p:sldId id="423" r:id="rId2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AD59-9D48-48BB-8EF4-798822FFF5A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D9D76-A1C2-473C-BAA5-4752E2C9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55B-3634-4BC9-81D5-8538227F5BA8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89F1-48A6-4324-AFD1-3EC079BC4F99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BD-13BB-4F52-849A-274E079381D0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0E6-F8D9-4825-A9D6-C37AF1154F69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A9F-4F33-47E2-BCB6-74E79BC19394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2370-96AE-4D11-A0C2-121376BBDA55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2F2-1EA8-421C-B8F8-D8CA1E3EFF62}" type="datetime1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D7DA-5058-420F-9DBC-85DE61D477C2}" type="datetime1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225B-7C69-40F3-B61C-519BFAC1134E}" type="datetime1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7071-FDDA-440A-98D6-E8E6F92A50F1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FC63-6CD2-42EF-9476-C30364AABDD9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766A-8FD1-4A76-8D41-2F10BEB35D78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FFAD-783D-4810-A9CB-C51F00BE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en.wikipedia.org/wiki/Lotka%E2%80%93Volterra_equation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5.png"/><Relationship Id="rId4" Type="http://schemas.openxmlformats.org/officeDocument/2006/relationships/image" Target="../media/image6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Exam 3</a:t>
            </a:r>
          </a:p>
          <a:p>
            <a:pPr algn="ctr"/>
            <a:r>
              <a:rPr lang="en-US" dirty="0"/>
              <a:t>Total of 100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3. High Frequency Filter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844E9-F899-4F11-8880-219BCEA8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96" y="2239185"/>
            <a:ext cx="5523809" cy="29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4374C5B-A5C1-4142-932D-6EB597038812}"/>
              </a:ext>
            </a:extLst>
          </p:cNvPr>
          <p:cNvSpPr/>
          <p:nvPr/>
        </p:nvSpPr>
        <p:spPr>
          <a:xfrm>
            <a:off x="404447" y="4843797"/>
            <a:ext cx="2152357" cy="1238461"/>
          </a:xfrm>
          <a:prstGeom prst="wedgeRectCallout">
            <a:avLst>
              <a:gd name="adj1" fmla="val 83354"/>
              <a:gd name="adj2" fmla="val -110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Insert logic to not add high frequency waves back into the reconstructed signal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F643AB5-A7CE-49C5-95DD-01067369C972}"/>
              </a:ext>
            </a:extLst>
          </p:cNvPr>
          <p:cNvSpPr/>
          <p:nvPr/>
        </p:nvSpPr>
        <p:spPr>
          <a:xfrm>
            <a:off x="6587197" y="1885071"/>
            <a:ext cx="2152357" cy="845050"/>
          </a:xfrm>
          <a:prstGeom prst="wedgeRectCallout">
            <a:avLst>
              <a:gd name="adj1" fmla="val -66646"/>
              <a:gd name="adj2" fmla="val 167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term # is the frequency of each successive simple wave</a:t>
            </a:r>
          </a:p>
        </p:txBody>
      </p:sp>
    </p:spTree>
    <p:extLst>
      <p:ext uri="{BB962C8B-B14F-4D97-AF65-F5344CB8AC3E}">
        <p14:creationId xmlns:p14="http://schemas.microsoft.com/office/powerpoint/2010/main" val="87556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3. High Frequency Filter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ED1C5-85C9-40FE-82CC-C2620889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1" y="1694420"/>
            <a:ext cx="7842738" cy="4547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A5D2C5-E403-453E-9039-42EB79F847CC}"/>
              </a:ext>
            </a:extLst>
          </p:cNvPr>
          <p:cNvSpPr txBox="1"/>
          <p:nvPr/>
        </p:nvSpPr>
        <p:spPr>
          <a:xfrm>
            <a:off x="2679455" y="1251040"/>
            <a:ext cx="37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Expected Output (Approved Solution)</a:t>
            </a:r>
          </a:p>
        </p:txBody>
      </p:sp>
    </p:spTree>
    <p:extLst>
      <p:ext uri="{BB962C8B-B14F-4D97-AF65-F5344CB8AC3E}">
        <p14:creationId xmlns:p14="http://schemas.microsoft.com/office/powerpoint/2010/main" val="26371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4. Newtonian Kinematics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1233395" y="1446205"/>
                <a:ext cx="66772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 the </a:t>
                </a:r>
                <a:r>
                  <a:rPr lang="en-US" b="1" dirty="0"/>
                  <a:t>q04</a:t>
                </a:r>
                <a:r>
                  <a:rPr lang="en-US" dirty="0"/>
                  <a:t> folder, edit the C++ console application to determine the initial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and constant acceleration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for a particle obeying these distance measures over the stated time.  Assume SI units.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395" y="1446205"/>
                <a:ext cx="6677210" cy="923330"/>
              </a:xfrm>
              <a:prstGeom prst="rect">
                <a:avLst/>
              </a:prstGeom>
              <a:blipFill>
                <a:blip r:embed="rId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7170498-A941-4F2B-AD73-398D81DD3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01" y="3001967"/>
            <a:ext cx="2241370" cy="2982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AEAE4C-1D14-4C00-B5FF-E3E597357A78}"/>
              </a:ext>
            </a:extLst>
          </p:cNvPr>
          <p:cNvSpPr txBox="1"/>
          <p:nvPr/>
        </p:nvSpPr>
        <p:spPr>
          <a:xfrm>
            <a:off x="4396210" y="3874617"/>
            <a:ext cx="3209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Using the </a:t>
            </a:r>
            <a:r>
              <a:rPr lang="en-US" sz="1600" b="1" dirty="0">
                <a:solidFill>
                  <a:srgbClr val="00B050"/>
                </a:solidFill>
              </a:rPr>
              <a:t>method of least squares</a:t>
            </a:r>
            <a:r>
              <a:rPr lang="en-US" sz="1600" dirty="0"/>
              <a:t>, fit an appropriate equation from </a:t>
            </a:r>
            <a:r>
              <a:rPr lang="en-US" sz="1600" b="1" dirty="0">
                <a:solidFill>
                  <a:srgbClr val="0070C0"/>
                </a:solidFill>
              </a:rPr>
              <a:t>kinematics</a:t>
            </a:r>
            <a:r>
              <a:rPr lang="en-US" sz="1600" dirty="0"/>
              <a:t> that governs the behavior of this particle </a:t>
            </a:r>
          </a:p>
        </p:txBody>
      </p:sp>
    </p:spTree>
    <p:extLst>
      <p:ext uri="{BB962C8B-B14F-4D97-AF65-F5344CB8AC3E}">
        <p14:creationId xmlns:p14="http://schemas.microsoft.com/office/powerpoint/2010/main" val="34806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4. Newtonian Kinematics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A61DD-6BF9-42D6-8614-E1715089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85" y="2376687"/>
            <a:ext cx="4876190" cy="8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EC1BD-E0F2-430E-A7BD-82487BD9F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285" y="4039136"/>
            <a:ext cx="5971429" cy="7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93A2DE2-E5BC-465F-A5DA-F47E2ABB3480}"/>
              </a:ext>
            </a:extLst>
          </p:cNvPr>
          <p:cNvSpPr/>
          <p:nvPr/>
        </p:nvSpPr>
        <p:spPr>
          <a:xfrm>
            <a:off x="4703743" y="1604918"/>
            <a:ext cx="1965363" cy="555956"/>
          </a:xfrm>
          <a:prstGeom prst="wedgeRectCallout">
            <a:avLst>
              <a:gd name="adj1" fmla="val -45915"/>
              <a:gd name="adj2" fmla="val 127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 given data</a:t>
            </a:r>
          </a:p>
          <a:p>
            <a:pPr algn="ctr"/>
            <a:r>
              <a:rPr lang="en-US" sz="1600" dirty="0"/>
              <a:t>x = time, y = distance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E406856-A83C-4C9B-A9AB-3401813C44DC}"/>
              </a:ext>
            </a:extLst>
          </p:cNvPr>
          <p:cNvSpPr/>
          <p:nvPr/>
        </p:nvSpPr>
        <p:spPr>
          <a:xfrm>
            <a:off x="3864065" y="5237871"/>
            <a:ext cx="2598410" cy="818270"/>
          </a:xfrm>
          <a:prstGeom prst="wedgeRectCallout">
            <a:avLst>
              <a:gd name="adj1" fmla="val 29949"/>
              <a:gd name="adj2" fmla="val -125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 code to display correct values for acceleration and initial velocity</a:t>
            </a:r>
          </a:p>
        </p:txBody>
      </p:sp>
    </p:spTree>
    <p:extLst>
      <p:ext uri="{BB962C8B-B14F-4D97-AF65-F5344CB8AC3E}">
        <p14:creationId xmlns:p14="http://schemas.microsoft.com/office/powerpoint/2010/main" val="181640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5. Combustion of Octane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14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920646" y="1773585"/>
            <a:ext cx="5302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q05</a:t>
            </a:r>
            <a:r>
              <a:rPr lang="en-US" dirty="0"/>
              <a:t> folder, edit file </a:t>
            </a:r>
            <a:r>
              <a:rPr lang="en-US" b="1" dirty="0">
                <a:solidFill>
                  <a:srgbClr val="FF0000"/>
                </a:solidFill>
              </a:rPr>
              <a:t>octane.txt </a:t>
            </a:r>
            <a:r>
              <a:rPr lang="en-US" dirty="0"/>
              <a:t>to correctly balance the combustion reaction equation of </a:t>
            </a:r>
            <a:r>
              <a:rPr lang="en-US" b="1" dirty="0">
                <a:solidFill>
                  <a:srgbClr val="7030A0"/>
                </a:solidFill>
              </a:rPr>
              <a:t>gasoline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Ensure the application emits the correct molar ratios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C7A849-805A-46B7-A531-73385C62EC31}"/>
              </a:ext>
            </a:extLst>
          </p:cNvPr>
          <p:cNvSpPr txBox="1"/>
          <p:nvPr/>
        </p:nvSpPr>
        <p:spPr>
          <a:xfrm>
            <a:off x="2419281" y="3144747"/>
            <a:ext cx="4305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 to Session 17 for assistance on how to encode a chemical equation into the expected input file format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6840E-C2F3-45BA-BEB9-B28B7542B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3" y="4427690"/>
            <a:ext cx="3437775" cy="1429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82AFBD-C9E0-4B55-8357-298BC52E4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648" y="4750208"/>
            <a:ext cx="3190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9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6. Hexagonal Fractal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15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734248" y="1461015"/>
            <a:ext cx="567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q06</a:t>
            </a:r>
            <a:r>
              <a:rPr lang="en-US" dirty="0"/>
              <a:t> folder, edit the C++ Allegro application to draw a </a:t>
            </a:r>
            <a:r>
              <a:rPr lang="en-US" b="1" dirty="0">
                <a:solidFill>
                  <a:srgbClr val="00B050"/>
                </a:solidFill>
              </a:rPr>
              <a:t>hexagonal</a:t>
            </a:r>
            <a:r>
              <a:rPr lang="en-US" dirty="0"/>
              <a:t> fractal using an </a:t>
            </a:r>
            <a:r>
              <a:rPr lang="en-US" b="1" dirty="0">
                <a:solidFill>
                  <a:srgbClr val="0070C0"/>
                </a:solidFill>
              </a:rPr>
              <a:t>Iterated Function System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C7A849-805A-46B7-A531-73385C62EC31}"/>
              </a:ext>
            </a:extLst>
          </p:cNvPr>
          <p:cNvSpPr txBox="1"/>
          <p:nvPr/>
        </p:nvSpPr>
        <p:spPr>
          <a:xfrm>
            <a:off x="6028659" y="2422112"/>
            <a:ext cx="2244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the necessary coordinates to create </a:t>
            </a:r>
            <a:r>
              <a:rPr lang="en-US" u="sng" dirty="0"/>
              <a:t>six</a:t>
            </a:r>
            <a:r>
              <a:rPr lang="en-US" dirty="0"/>
              <a:t> affine transforms (mappings) that cover a regular hexagon with side </a:t>
            </a:r>
            <a:r>
              <a:rPr lang="en-US" b="1" dirty="0">
                <a:solidFill>
                  <a:srgbClr val="FF0000"/>
                </a:solidFill>
              </a:rPr>
              <a:t>length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E235D4-146A-49F9-A150-B98588950B71}"/>
              </a:ext>
            </a:extLst>
          </p:cNvPr>
          <p:cNvSpPr txBox="1"/>
          <p:nvPr/>
        </p:nvSpPr>
        <p:spPr>
          <a:xfrm>
            <a:off x="6028659" y="4678049"/>
            <a:ext cx="2508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</a:t>
            </a:r>
            <a:r>
              <a:rPr lang="en-US" b="1" dirty="0"/>
              <a:t>Session 24 </a:t>
            </a:r>
            <a:r>
              <a:rPr lang="en-US" dirty="0"/>
              <a:t>for assistance on how to encode mappings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1D72B-CF20-4356-99B0-484C36430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95" y="2484832"/>
            <a:ext cx="5115873" cy="30989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67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6. Hexagonal Fractal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C7A849-805A-46B7-A531-73385C62EC31}"/>
                  </a:ext>
                </a:extLst>
              </p:cNvPr>
              <p:cNvSpPr txBox="1"/>
              <p:nvPr/>
            </p:nvSpPr>
            <p:spPr>
              <a:xfrm>
                <a:off x="5746653" y="1761381"/>
                <a:ext cx="23637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IFS base frame is a square measuring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30, 30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C7A849-805A-46B7-A531-73385C62E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653" y="1761381"/>
                <a:ext cx="2363734" cy="923330"/>
              </a:xfrm>
              <a:prstGeom prst="rect">
                <a:avLst/>
              </a:prstGeom>
              <a:blipFill>
                <a:blip r:embed="rId2"/>
                <a:stretch>
                  <a:fillRect l="-775" t="-3974" r="-2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8683A4C-023D-4A6F-BDC9-63C6D56E9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1" y="1625113"/>
            <a:ext cx="5165221" cy="4252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5ABECA-43C9-4B51-9E85-0E35B2CC85DA}"/>
                  </a:ext>
                </a:extLst>
              </p:cNvPr>
              <p:cNvSpPr txBox="1"/>
              <p:nvPr/>
            </p:nvSpPr>
            <p:spPr>
              <a:xfrm>
                <a:off x="5828594" y="3135536"/>
                <a:ext cx="23637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hexagon is centered on point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15, 15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5ABECA-43C9-4B51-9E85-0E35B2CC8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94" y="3135536"/>
                <a:ext cx="2363734" cy="923330"/>
              </a:xfrm>
              <a:prstGeom prst="rect">
                <a:avLst/>
              </a:prstGeom>
              <a:blipFill>
                <a:blip r:embed="rId4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2DDA09-E237-4632-A672-A9638F0E0774}"/>
                  </a:ext>
                </a:extLst>
              </p:cNvPr>
              <p:cNvSpPr txBox="1"/>
              <p:nvPr/>
            </p:nvSpPr>
            <p:spPr>
              <a:xfrm>
                <a:off x="5828594" y="4561277"/>
                <a:ext cx="23637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hexagon has side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2DDA09-E237-4632-A672-A9638F0E0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94" y="4561277"/>
                <a:ext cx="2363734" cy="646331"/>
              </a:xfrm>
              <a:prstGeom prst="rect">
                <a:avLst/>
              </a:prstGeom>
              <a:blipFill>
                <a:blip r:embed="rId5"/>
                <a:stretch>
                  <a:fillRect t="-4717" r="-25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03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6. Hexagonal Fractal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C7A849-805A-46B7-A531-73385C62EC31}"/>
                  </a:ext>
                </a:extLst>
              </p:cNvPr>
              <p:cNvSpPr txBox="1"/>
              <p:nvPr/>
            </p:nvSpPr>
            <p:spPr>
              <a:xfrm>
                <a:off x="5787623" y="1761381"/>
                <a:ext cx="23637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Find the Cartesian coordinates for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C7A849-805A-46B7-A531-73385C62E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623" y="1761381"/>
                <a:ext cx="2363734" cy="923330"/>
              </a:xfrm>
              <a:prstGeom prst="rect">
                <a:avLst/>
              </a:prstGeom>
              <a:blipFill>
                <a:blip r:embed="rId2"/>
                <a:stretch>
                  <a:fillRect t="-3974" r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8683A4C-023D-4A6F-BDC9-63C6D56E9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1" y="1625113"/>
            <a:ext cx="5165221" cy="42524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A10423-1938-4BFC-906B-4992A5178631}"/>
              </a:ext>
            </a:extLst>
          </p:cNvPr>
          <p:cNvSpPr txBox="1"/>
          <p:nvPr/>
        </p:nvSpPr>
        <p:spPr>
          <a:xfrm>
            <a:off x="5787623" y="3025128"/>
            <a:ext cx="2363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Encode these six mappings:</a:t>
            </a:r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r>
              <a:rPr lang="en-US" b="0" dirty="0"/>
              <a:t>COD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b="0" dirty="0"/>
              <a:t>DOE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EOF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b="0" dirty="0"/>
              <a:t>FOA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AOB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b="0" dirty="0"/>
              <a:t>BOC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000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6. Hexagonal Fractal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C01210-D0A8-48D1-B621-A9B234E50066}"/>
              </a:ext>
            </a:extLst>
          </p:cNvPr>
          <p:cNvGrpSpPr/>
          <p:nvPr/>
        </p:nvGrpSpPr>
        <p:grpSpPr>
          <a:xfrm>
            <a:off x="314358" y="1604178"/>
            <a:ext cx="8515285" cy="4189466"/>
            <a:chOff x="124459" y="1604178"/>
            <a:chExt cx="8515285" cy="41894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683A4C-023D-4A6F-BDC9-63C6D56E9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459" y="1604178"/>
              <a:ext cx="3801673" cy="312986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9B2CCE-1AC9-44B9-9528-C703D82DA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6132" y="2722099"/>
              <a:ext cx="4713612" cy="30715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F3746A6D-F6B9-42F5-B971-D651B080CF98}"/>
                </a:ext>
              </a:extLst>
            </p:cNvPr>
            <p:cNvCxnSpPr/>
            <p:nvPr/>
          </p:nvCxnSpPr>
          <p:spPr>
            <a:xfrm>
              <a:off x="2609557" y="3552094"/>
              <a:ext cx="1962443" cy="1631852"/>
            </a:xfrm>
            <a:prstGeom prst="bentConnector3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D441E04-8E8E-4A80-B248-CE94CFD5BDFF}"/>
              </a:ext>
            </a:extLst>
          </p:cNvPr>
          <p:cNvSpPr/>
          <p:nvPr/>
        </p:nvSpPr>
        <p:spPr>
          <a:xfrm>
            <a:off x="7149159" y="3169111"/>
            <a:ext cx="1537089" cy="295424"/>
          </a:xfrm>
          <a:prstGeom prst="wedgeRectCallout">
            <a:avLst>
              <a:gd name="adj1" fmla="val -64688"/>
              <a:gd name="adj2" fmla="val 357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 these lines</a:t>
            </a:r>
          </a:p>
        </p:txBody>
      </p:sp>
    </p:spTree>
    <p:extLst>
      <p:ext uri="{BB962C8B-B14F-4D97-AF65-F5344CB8AC3E}">
        <p14:creationId xmlns:p14="http://schemas.microsoft.com/office/powerpoint/2010/main" val="296228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8BEE2D-73D5-449C-8E6F-01042ABB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14" y="1462723"/>
            <a:ext cx="4828571" cy="50761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6. Hexagonal Fractal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19</a:t>
            </a:fld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D441E04-8E8E-4A80-B248-CE94CFD5BDFF}"/>
              </a:ext>
            </a:extLst>
          </p:cNvPr>
          <p:cNvSpPr/>
          <p:nvPr/>
        </p:nvSpPr>
        <p:spPr>
          <a:xfrm>
            <a:off x="1163355" y="2444624"/>
            <a:ext cx="1882299" cy="586963"/>
          </a:xfrm>
          <a:prstGeom prst="wedgeRectCallout">
            <a:avLst>
              <a:gd name="adj1" fmla="val 60870"/>
              <a:gd name="adj2" fmla="val 138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just </a:t>
            </a:r>
            <a:r>
              <a:rPr lang="en-US" sz="1600" b="1" dirty="0"/>
              <a:t>one</a:t>
            </a:r>
            <a:r>
              <a:rPr lang="en-US" sz="1600" dirty="0"/>
              <a:t> possible solution</a:t>
            </a:r>
          </a:p>
        </p:txBody>
      </p:sp>
    </p:spTree>
    <p:extLst>
      <p:ext uri="{BB962C8B-B14F-4D97-AF65-F5344CB8AC3E}">
        <p14:creationId xmlns:p14="http://schemas.microsoft.com/office/powerpoint/2010/main" val="160077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1. Predator-Prey Modelling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7C87B4-BB88-4574-ACD1-6EF6797F84DA}"/>
              </a:ext>
            </a:extLst>
          </p:cNvPr>
          <p:cNvSpPr/>
          <p:nvPr/>
        </p:nvSpPr>
        <p:spPr>
          <a:xfrm>
            <a:off x="1482280" y="1172722"/>
            <a:ext cx="6179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https://en.wikipedia.org/wiki/Lotka%E2%80%93Volterra_equations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734952" y="1729695"/>
            <a:ext cx="567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q01</a:t>
            </a:r>
            <a:r>
              <a:rPr lang="en-US" dirty="0"/>
              <a:t> folder, edit the C++ CERN ROOT application to calculate the </a:t>
            </a:r>
            <a:r>
              <a:rPr lang="en-US" b="1" dirty="0" err="1">
                <a:solidFill>
                  <a:srgbClr val="FF0000"/>
                </a:solidFill>
              </a:rPr>
              <a:t>Lotka</a:t>
            </a:r>
            <a:r>
              <a:rPr lang="en-US" b="1" dirty="0">
                <a:solidFill>
                  <a:srgbClr val="FF0000"/>
                </a:solidFill>
              </a:rPr>
              <a:t>-Volterra</a:t>
            </a:r>
            <a:r>
              <a:rPr lang="en-US" dirty="0"/>
              <a:t> (1920) differential equations for given characteristics &amp; initial conditions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EC61CD-3E94-4E05-B952-C9B799561C95}"/>
                  </a:ext>
                </a:extLst>
              </p:cNvPr>
              <p:cNvSpPr txBox="1"/>
              <p:nvPr/>
            </p:nvSpPr>
            <p:spPr>
              <a:xfrm>
                <a:off x="1970288" y="4067861"/>
                <a:ext cx="52034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 this model,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represents the </a:t>
                </a:r>
                <a:r>
                  <a:rPr lang="en-US" b="1" dirty="0"/>
                  <a:t>prey</a:t>
                </a:r>
                <a:r>
                  <a:rPr lang="en-US" dirty="0"/>
                  <a:t> population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represents </a:t>
                </a:r>
                <a:r>
                  <a:rPr lang="en-US" b="1" dirty="0"/>
                  <a:t>predator</a:t>
                </a:r>
                <a:r>
                  <a:rPr lang="en-US" dirty="0"/>
                  <a:t> population</a:t>
                </a:r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EC61CD-3E94-4E05-B952-C9B79956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288" y="4067861"/>
                <a:ext cx="5203425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C7A849-805A-46B7-A531-73385C62EC31}"/>
              </a:ext>
            </a:extLst>
          </p:cNvPr>
          <p:cNvSpPr txBox="1"/>
          <p:nvPr/>
        </p:nvSpPr>
        <p:spPr>
          <a:xfrm>
            <a:off x="2419281" y="5305563"/>
            <a:ext cx="4305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Their system of </a:t>
            </a:r>
            <a:r>
              <a:rPr lang="en-US" i="1" dirty="0"/>
              <a:t>coupled</a:t>
            </a:r>
            <a:r>
              <a:rPr lang="en-US" dirty="0"/>
              <a:t> non-linear first order differential equations will be solved using the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 order Runge-</a:t>
            </a:r>
            <a:r>
              <a:rPr lang="en-US" b="1" dirty="0" err="1">
                <a:solidFill>
                  <a:srgbClr val="0070C0"/>
                </a:solidFill>
              </a:rPr>
              <a:t>Kutta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method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61BAF-77D6-4655-9004-1C4D326A9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92" y="2947551"/>
            <a:ext cx="1619048" cy="190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A93DB-4B36-42D9-B1CE-23C6C9AB3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677" y="2887923"/>
            <a:ext cx="1569943" cy="202878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01520-0817-42CA-936F-24E4806410D3}"/>
              </a:ext>
            </a:extLst>
          </p:cNvPr>
          <p:cNvGrpSpPr/>
          <p:nvPr/>
        </p:nvGrpSpPr>
        <p:grpSpPr>
          <a:xfrm>
            <a:off x="2911450" y="2967397"/>
            <a:ext cx="3299155" cy="786092"/>
            <a:chOff x="2911450" y="2772461"/>
            <a:chExt cx="3299155" cy="7860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E78ABF5-04C7-46BC-A5C6-497C9C94A659}"/>
                </a:ext>
              </a:extLst>
            </p:cNvPr>
            <p:cNvGrpSpPr/>
            <p:nvPr/>
          </p:nvGrpSpPr>
          <p:grpSpPr>
            <a:xfrm>
              <a:off x="3016093" y="2838518"/>
              <a:ext cx="3111814" cy="653979"/>
              <a:chOff x="3016093" y="2840510"/>
              <a:chExt cx="3111814" cy="6539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4D2210A-346B-4958-BFE6-BBF7058579BE}"/>
                      </a:ext>
                    </a:extLst>
                  </p:cNvPr>
                  <p:cNvSpPr txBox="1"/>
                  <p:nvPr/>
                </p:nvSpPr>
                <p:spPr>
                  <a:xfrm>
                    <a:off x="3016093" y="2840510"/>
                    <a:ext cx="31118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=0.9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4D2210A-346B-4958-BFE6-BBF7058579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6093" y="2840510"/>
                    <a:ext cx="311181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88" t="-4444" r="-1373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0046B14-520D-42D5-8EB0-BC4815AEFC99}"/>
                      </a:ext>
                    </a:extLst>
                  </p:cNvPr>
                  <p:cNvSpPr txBox="1"/>
                  <p:nvPr/>
                </p:nvSpPr>
                <p:spPr>
                  <a:xfrm>
                    <a:off x="3532549" y="3217490"/>
                    <a:ext cx="20789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0046B14-520D-42D5-8EB0-BC4815AEFC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2549" y="3217490"/>
                    <a:ext cx="207890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70" r="-2339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160D0-A85F-478F-903A-A8478FC9B5DD}"/>
                </a:ext>
              </a:extLst>
            </p:cNvPr>
            <p:cNvSpPr/>
            <p:nvPr/>
          </p:nvSpPr>
          <p:spPr>
            <a:xfrm>
              <a:off x="2911450" y="2772461"/>
              <a:ext cx="3299155" cy="78609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40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7. Surface Interpolation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20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505648" y="1401142"/>
            <a:ext cx="613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q07</a:t>
            </a:r>
            <a:r>
              <a:rPr lang="en-US" dirty="0"/>
              <a:t> folder, edit the C++ Allegro application to determine the optimal IDW </a:t>
            </a:r>
            <a:r>
              <a:rPr lang="en-US" b="1" dirty="0">
                <a:solidFill>
                  <a:srgbClr val="FF0000"/>
                </a:solidFill>
              </a:rPr>
              <a:t>power</a:t>
            </a:r>
            <a:r>
              <a:rPr lang="en-US" dirty="0"/>
              <a:t> that minimizes the RMSD of this model  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CB5A4A-4C54-4FA6-8A6B-C88C8A466AD1}"/>
                  </a:ext>
                </a:extLst>
              </p:cNvPr>
              <p:cNvSpPr txBox="1"/>
              <p:nvPr/>
            </p:nvSpPr>
            <p:spPr>
              <a:xfrm>
                <a:off x="2152683" y="2252336"/>
                <a:ext cx="483863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=−15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CB5A4A-4C54-4FA6-8A6B-C88C8A46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83" y="2252336"/>
                <a:ext cx="4838632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8E4E1A2-C7F5-48C7-BB58-FD67DC6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3291439"/>
            <a:ext cx="42862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8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7. Surface Interpolation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086EE-51F6-4D2D-A663-C1306F2E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41" y="1954381"/>
            <a:ext cx="4161905" cy="7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2F8A423-F69B-4ECA-AF7C-479C177E56F6}"/>
              </a:ext>
            </a:extLst>
          </p:cNvPr>
          <p:cNvSpPr/>
          <p:nvPr/>
        </p:nvSpPr>
        <p:spPr>
          <a:xfrm>
            <a:off x="2933144" y="2260598"/>
            <a:ext cx="1755690" cy="295424"/>
          </a:xfrm>
          <a:prstGeom prst="wedgeRectCallout">
            <a:avLst>
              <a:gd name="adj1" fmla="val -73236"/>
              <a:gd name="adj2" fmla="val -4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 this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9B126-36AA-4623-9F9C-5838A871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746" y="1611601"/>
            <a:ext cx="3571429" cy="1590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B24FC-8EBD-49FF-8BD7-617F8A2FB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93" y="3618602"/>
            <a:ext cx="2604200" cy="2737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96088-1521-4DF8-8E5A-F1E3C5364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899" y="3618602"/>
            <a:ext cx="2604200" cy="2737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1CA9F8-CE1E-449A-BD0D-3A9AEBB80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506" y="3618602"/>
            <a:ext cx="2604201" cy="27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5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8. Standard Normal Monte Carlo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1857037" y="1401142"/>
                <a:ext cx="54299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 the </a:t>
                </a:r>
                <a:r>
                  <a:rPr lang="en-US" b="1" dirty="0"/>
                  <a:t>q08</a:t>
                </a:r>
                <a:r>
                  <a:rPr lang="en-US" dirty="0"/>
                  <a:t> folder, edit the C++ Allegro application to use the </a:t>
                </a:r>
                <a:r>
                  <a:rPr lang="en-US" b="1" dirty="0">
                    <a:solidFill>
                      <a:srgbClr val="00B050"/>
                    </a:solidFill>
                  </a:rPr>
                  <a:t>Monte Carlo </a:t>
                </a:r>
                <a:r>
                  <a:rPr lang="en-US" dirty="0"/>
                  <a:t>method to estimate the probability that a normally distributed random variable will fall 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the first standard deviation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 of its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37" y="1401142"/>
                <a:ext cx="5429927" cy="1200329"/>
              </a:xfrm>
              <a:prstGeom prst="rect">
                <a:avLst/>
              </a:prstGeom>
              <a:blipFill>
                <a:blip r:embed="rId2"/>
                <a:stretch>
                  <a:fillRect l="-787" t="-3046" r="-134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E4ACD67-8F73-4E8F-8AA2-FD5FAB23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06" y="2827678"/>
            <a:ext cx="4638675" cy="2581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9E170-01ED-4027-8210-FD40113F39D9}"/>
              </a:ext>
            </a:extLst>
          </p:cNvPr>
          <p:cNvSpPr txBox="1"/>
          <p:nvPr/>
        </p:nvSpPr>
        <p:spPr>
          <a:xfrm>
            <a:off x="5165920" y="3319680"/>
            <a:ext cx="31009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integral (the area under the curve) of a continuous probability distribution (CDF) indicates the probability an observation will occur within that measure window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85B07E-B446-4808-8881-35D689C4B00C}"/>
              </a:ext>
            </a:extLst>
          </p:cNvPr>
          <p:cNvCxnSpPr/>
          <p:nvPr/>
        </p:nvCxnSpPr>
        <p:spPr>
          <a:xfrm>
            <a:off x="2626702" y="4311746"/>
            <a:ext cx="970671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784AE7-9CFB-4E16-BAE4-5E41A3B768A5}"/>
              </a:ext>
            </a:extLst>
          </p:cNvPr>
          <p:cNvSpPr txBox="1"/>
          <p:nvPr/>
        </p:nvSpPr>
        <p:spPr>
          <a:xfrm>
            <a:off x="1186119" y="5603967"/>
            <a:ext cx="677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Assume we have a </a:t>
            </a:r>
            <a:r>
              <a:rPr lang="en-US" b="1" dirty="0"/>
              <a:t>standard normal </a:t>
            </a:r>
            <a:r>
              <a:rPr lang="en-US" dirty="0"/>
              <a:t>distribution for this problem!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B7E4F0F-2879-4801-BFAB-282A7D3C604C}"/>
              </a:ext>
            </a:extLst>
          </p:cNvPr>
          <p:cNvCxnSpPr/>
          <p:nvPr/>
        </p:nvCxnSpPr>
        <p:spPr>
          <a:xfrm flipV="1">
            <a:off x="3112037" y="3594295"/>
            <a:ext cx="2053883" cy="717451"/>
          </a:xfrm>
          <a:prstGeom prst="bentConnector3">
            <a:avLst>
              <a:gd name="adj1" fmla="val 78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8. Standard Normal Monte Carlo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23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857037" y="1401142"/>
            <a:ext cx="542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will use the </a:t>
            </a:r>
            <a:r>
              <a:rPr lang="en-US" b="1" dirty="0">
                <a:solidFill>
                  <a:srgbClr val="0070C0"/>
                </a:solidFill>
              </a:rPr>
              <a:t>Niederreiter</a:t>
            </a:r>
            <a:r>
              <a:rPr lang="en-US" dirty="0"/>
              <a:t> QRNG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81B33-606C-4048-8830-D51BE144B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58" y="2149045"/>
            <a:ext cx="3219048" cy="21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75053-688C-4FD8-83A8-0E210EBE1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790" y="3955655"/>
            <a:ext cx="4095238" cy="22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08714DF7-CE57-4793-9F03-5E3AD3B466EF}"/>
              </a:ext>
            </a:extLst>
          </p:cNvPr>
          <p:cNvSpPr/>
          <p:nvPr/>
        </p:nvSpPr>
        <p:spPr>
          <a:xfrm>
            <a:off x="3974152" y="2249665"/>
            <a:ext cx="2349275" cy="903645"/>
          </a:xfrm>
          <a:prstGeom prst="wedgeRectCallout">
            <a:avLst>
              <a:gd name="adj1" fmla="val -99284"/>
              <a:gd name="adj2" fmla="val 132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 the function for a </a:t>
            </a:r>
            <a:r>
              <a:rPr lang="en-US" sz="1600" b="1" dirty="0"/>
              <a:t>standard normal </a:t>
            </a:r>
            <a:r>
              <a:rPr lang="en-US" sz="1600" dirty="0"/>
              <a:t>CDF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6A0D1ED9-0CC9-49AC-A7D6-39EB4E7CD51A}"/>
              </a:ext>
            </a:extLst>
          </p:cNvPr>
          <p:cNvSpPr/>
          <p:nvPr/>
        </p:nvSpPr>
        <p:spPr>
          <a:xfrm>
            <a:off x="1404454" y="4927218"/>
            <a:ext cx="2349275" cy="903645"/>
          </a:xfrm>
          <a:prstGeom prst="wedgeRectCallout">
            <a:avLst>
              <a:gd name="adj1" fmla="val 132455"/>
              <a:gd name="adj2" fmla="val -50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 this logic to only count points that are </a:t>
            </a:r>
            <a:r>
              <a:rPr lang="en-US" sz="1600" u="sng" dirty="0"/>
              <a:t>under</a:t>
            </a:r>
            <a:r>
              <a:rPr lang="en-US" sz="1600" dirty="0"/>
              <a:t> the curve </a:t>
            </a:r>
            <a:r>
              <a:rPr lang="en-US" sz="1600" b="1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19710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8. Standard Normal Monte Carlo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D1FE9-8535-4170-A63C-85760A11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4" y="1370270"/>
            <a:ext cx="4522763" cy="1517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08714DF7-CE57-4793-9F03-5E3AD3B466EF}"/>
              </a:ext>
            </a:extLst>
          </p:cNvPr>
          <p:cNvSpPr/>
          <p:nvPr/>
        </p:nvSpPr>
        <p:spPr>
          <a:xfrm>
            <a:off x="2195701" y="1370270"/>
            <a:ext cx="1600920" cy="843621"/>
          </a:xfrm>
          <a:prstGeom prst="wedgeRectCallout">
            <a:avLst>
              <a:gd name="adj1" fmla="val 105493"/>
              <a:gd name="adj2" fmla="val -23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Insert the actual (expected) value for this area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7590D-E2B4-47C1-B4AD-0D596057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85490"/>
            <a:ext cx="2765978" cy="2907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8C46A-0E1C-4587-8EC0-ADE2B038C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093" y="4476512"/>
            <a:ext cx="4285714" cy="17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C6C5C7-585A-4BB0-9632-BBBCE61B02C6}"/>
              </a:ext>
            </a:extLst>
          </p:cNvPr>
          <p:cNvSpPr txBox="1"/>
          <p:nvPr/>
        </p:nvSpPr>
        <p:spPr>
          <a:xfrm>
            <a:off x="4565406" y="4044679"/>
            <a:ext cx="37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Expected Output (Approved 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5CE681-148E-494A-8F89-6567CF90029B}"/>
                  </a:ext>
                </a:extLst>
              </p:cNvPr>
              <p:cNvSpPr txBox="1"/>
              <p:nvPr/>
            </p:nvSpPr>
            <p:spPr>
              <a:xfrm>
                <a:off x="859288" y="2571093"/>
                <a:ext cx="2206310" cy="469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𝑑𝑜𝑡𝑠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𝑠𝑖𝑑𝑒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𝑑𝑜𝑡𝑠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𝑢𝑛𝑑𝑒𝑟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𝑐𝑢𝑟𝑣𝑒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𝑟𝑒𝑐𝑡𝑎𝑛𝑔𝑙𝑒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5CE681-148E-494A-8F89-6567CF900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88" y="2571093"/>
                <a:ext cx="2206310" cy="469937"/>
              </a:xfrm>
              <a:prstGeom prst="rect">
                <a:avLst/>
              </a:prstGeom>
              <a:blipFill>
                <a:blip r:embed="rId5"/>
                <a:stretch>
                  <a:fillRect l="-1657" t="-1299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3B78D8-BB1B-4BCB-BB2C-D47336385F4D}"/>
              </a:ext>
            </a:extLst>
          </p:cNvPr>
          <p:cNvCxnSpPr/>
          <p:nvPr/>
        </p:nvCxnSpPr>
        <p:spPr>
          <a:xfrm>
            <a:off x="1664301" y="5883293"/>
            <a:ext cx="668215" cy="0"/>
          </a:xfrm>
          <a:prstGeom prst="line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1FCE1F-B96E-485D-95B3-3636DF226572}"/>
              </a:ext>
            </a:extLst>
          </p:cNvPr>
          <p:cNvSpPr txBox="1"/>
          <p:nvPr/>
        </p:nvSpPr>
        <p:spPr>
          <a:xfrm>
            <a:off x="1897559" y="5856862"/>
            <a:ext cx="215765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D3E34C-216B-426B-AB74-66F520A371E6}"/>
              </a:ext>
            </a:extLst>
          </p:cNvPr>
          <p:cNvCxnSpPr>
            <a:cxnSpLocks/>
          </p:cNvCxnSpPr>
          <p:nvPr/>
        </p:nvCxnSpPr>
        <p:spPr>
          <a:xfrm flipV="1">
            <a:off x="1542381" y="3832505"/>
            <a:ext cx="0" cy="1949970"/>
          </a:xfrm>
          <a:prstGeom prst="line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FD544A-5689-48F7-81DC-236CB1240ADD}"/>
              </a:ext>
            </a:extLst>
          </p:cNvPr>
          <p:cNvSpPr txBox="1"/>
          <p:nvPr/>
        </p:nvSpPr>
        <p:spPr>
          <a:xfrm>
            <a:off x="1050008" y="4653601"/>
            <a:ext cx="412748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0.5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E0B040-0E72-4944-AF89-E7990EC75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217" y="3512773"/>
            <a:ext cx="2132690" cy="2513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480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  <p:bldP spid="12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9. kMeans Eviction Criteria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4571998" y="1432236"/>
                <a:ext cx="331284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the </a:t>
                </a:r>
                <a:r>
                  <a:rPr lang="en-US" b="1" dirty="0"/>
                  <a:t>q09</a:t>
                </a:r>
                <a:r>
                  <a:rPr lang="en-US" dirty="0"/>
                  <a:t> folder, edit the C++ Allegro application to determine the </a:t>
                </a:r>
                <a:r>
                  <a:rPr lang="en-US" i="1" dirty="0"/>
                  <a:t>reasonableness</a:t>
                </a:r>
                <a:r>
                  <a:rPr lang="en-US" dirty="0"/>
                  <a:t> of evicting data outliers that are beyond three sigma's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distance from the centroid {mean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point} of all the kMeans clusters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8" y="1432236"/>
                <a:ext cx="3312841" cy="2031325"/>
              </a:xfrm>
              <a:prstGeom prst="rect">
                <a:avLst/>
              </a:prstGeom>
              <a:blipFill>
                <a:blip r:embed="rId2"/>
                <a:stretch>
                  <a:fillRect l="-1473" t="-1802" r="-2210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46582D4-C135-4062-8813-085FCDC25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53" y="1601064"/>
            <a:ext cx="3253316" cy="342015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94F966-A8B5-46C3-8C49-13B2A2BE0912}"/>
              </a:ext>
            </a:extLst>
          </p:cNvPr>
          <p:cNvCxnSpPr>
            <a:cxnSpLocks/>
          </p:cNvCxnSpPr>
          <p:nvPr/>
        </p:nvCxnSpPr>
        <p:spPr>
          <a:xfrm>
            <a:off x="1881700" y="2091497"/>
            <a:ext cx="571500" cy="233092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15723B9-B49B-4E63-9D54-2EAA3F2CA59D}"/>
              </a:ext>
            </a:extLst>
          </p:cNvPr>
          <p:cNvSpPr/>
          <p:nvPr/>
        </p:nvSpPr>
        <p:spPr>
          <a:xfrm>
            <a:off x="1845577" y="1591054"/>
            <a:ext cx="1463040" cy="146304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C61DE4-B815-4C7C-85B8-6706746C7027}"/>
                  </a:ext>
                </a:extLst>
              </p:cNvPr>
              <p:cNvSpPr txBox="1"/>
              <p:nvPr/>
            </p:nvSpPr>
            <p:spPr>
              <a:xfrm rot="1262089">
                <a:off x="1980128" y="1906831"/>
                <a:ext cx="4360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C61DE4-B815-4C7C-85B8-6706746C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62089">
                <a:off x="1980128" y="1906831"/>
                <a:ext cx="4360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AA21A6-BF5D-416D-AB85-23355383CA8C}"/>
              </a:ext>
            </a:extLst>
          </p:cNvPr>
          <p:cNvCxnSpPr>
            <a:cxnSpLocks/>
          </p:cNvCxnSpPr>
          <p:nvPr/>
        </p:nvCxnSpPr>
        <p:spPr>
          <a:xfrm>
            <a:off x="1456006" y="2091497"/>
            <a:ext cx="997194" cy="24310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B0C652-C871-4639-8E19-413B098A9234}"/>
                  </a:ext>
                </a:extLst>
              </p:cNvPr>
              <p:cNvSpPr txBox="1"/>
              <p:nvPr/>
            </p:nvSpPr>
            <p:spPr>
              <a:xfrm>
                <a:off x="4571998" y="5447492"/>
                <a:ext cx="33128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are the possible complications with using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a measure of cluster inclusion?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B0C652-C871-4639-8E19-413B098A9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8" y="5447492"/>
                <a:ext cx="3312841" cy="923330"/>
              </a:xfrm>
              <a:prstGeom prst="rect">
                <a:avLst/>
              </a:prstGeom>
              <a:blipFill>
                <a:blip r:embed="rId5"/>
                <a:stretch>
                  <a:fillRect l="-1473" t="-3974" r="-36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584EDC2-1B21-42E8-A396-9E2EF3ECBC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5" y="5392182"/>
            <a:ext cx="2628918" cy="705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7491FD-6B65-45F9-B4FD-15FA68456E48}"/>
                  </a:ext>
                </a:extLst>
              </p:cNvPr>
              <p:cNvSpPr txBox="1"/>
              <p:nvPr/>
            </p:nvSpPr>
            <p:spPr>
              <a:xfrm>
                <a:off x="4571998" y="3716863"/>
                <a:ext cx="331284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the points are distributed </a:t>
                </a:r>
                <a:r>
                  <a:rPr lang="en-US" b="1" i="1" dirty="0"/>
                  <a:t>normally</a:t>
                </a:r>
                <a:r>
                  <a:rPr lang="en-US" dirty="0"/>
                  <a:t> around the cluster’s mean point, then </a:t>
                </a:r>
                <a:r>
                  <a:rPr lang="en-US" dirty="0">
                    <a:solidFill>
                      <a:srgbClr val="FF0000"/>
                    </a:solidFill>
                  </a:rPr>
                  <a:t>99.97%</a:t>
                </a:r>
                <a:r>
                  <a:rPr lang="en-US" dirty="0"/>
                  <a:t> of all points should fall within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distance of the cluster centroid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7491FD-6B65-45F9-B4FD-15FA68456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8" y="3716863"/>
                <a:ext cx="3312841" cy="1477328"/>
              </a:xfrm>
              <a:prstGeom prst="rect">
                <a:avLst/>
              </a:prstGeom>
              <a:blipFill>
                <a:blip r:embed="rId7"/>
                <a:stretch>
                  <a:fillRect l="-147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8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 animBg="1"/>
      <p:bldP spid="16" grpId="0"/>
      <p:bldP spid="27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9. kMeans Eviction Criteria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6582D4-C135-4062-8813-085FCDC25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0" y="1868352"/>
            <a:ext cx="3253316" cy="3420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6FF045-62FA-41A2-B3AE-ADDEB3EB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619" y="1867543"/>
            <a:ext cx="3253316" cy="3420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719E0C-EF92-478B-B9D3-8022E8149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459578"/>
            <a:ext cx="3262218" cy="835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BC1A0F-3FBB-4A8F-B36B-EE7391191F98}"/>
              </a:ext>
            </a:extLst>
          </p:cNvPr>
          <p:cNvSpPr txBox="1"/>
          <p:nvPr/>
        </p:nvSpPr>
        <p:spPr>
          <a:xfrm>
            <a:off x="577901" y="5632164"/>
            <a:ext cx="3312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Did we evict too many data points?  Does the algorithm converge?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14EDCA-26F5-4023-B34D-C0E205832BAE}"/>
              </a:ext>
            </a:extLst>
          </p:cNvPr>
          <p:cNvSpPr/>
          <p:nvPr/>
        </p:nvSpPr>
        <p:spPr>
          <a:xfrm>
            <a:off x="1132449" y="2222695"/>
            <a:ext cx="228600" cy="232117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909B5D-1A65-4D66-8852-71DBB9332851}"/>
              </a:ext>
            </a:extLst>
          </p:cNvPr>
          <p:cNvSpPr/>
          <p:nvPr/>
        </p:nvSpPr>
        <p:spPr>
          <a:xfrm>
            <a:off x="2031598" y="4021015"/>
            <a:ext cx="228600" cy="232117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8B69B-85B0-4506-93B4-05408D2D865C}"/>
              </a:ext>
            </a:extLst>
          </p:cNvPr>
          <p:cNvCxnSpPr>
            <a:endCxn id="4" idx="1"/>
          </p:cNvCxnSpPr>
          <p:nvPr/>
        </p:nvCxnSpPr>
        <p:spPr>
          <a:xfrm>
            <a:off x="1419149" y="2454812"/>
            <a:ext cx="3152851" cy="34226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65ECF3-8D99-45CB-A852-2E871F7846CF}"/>
              </a:ext>
            </a:extLst>
          </p:cNvPr>
          <p:cNvCxnSpPr>
            <a:cxnSpLocks/>
          </p:cNvCxnSpPr>
          <p:nvPr/>
        </p:nvCxnSpPr>
        <p:spPr>
          <a:xfrm>
            <a:off x="2321169" y="4166123"/>
            <a:ext cx="2250831" cy="183374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8A4B1D-A902-455D-B084-BB5042898CB2}"/>
              </a:ext>
            </a:extLst>
          </p:cNvPr>
          <p:cNvSpPr txBox="1"/>
          <p:nvPr/>
        </p:nvSpPr>
        <p:spPr>
          <a:xfrm>
            <a:off x="1235015" y="1445115"/>
            <a:ext cx="182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Before evictions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02D63E-7C54-49C8-B9D3-14341489D873}"/>
              </a:ext>
            </a:extLst>
          </p:cNvPr>
          <p:cNvSpPr txBox="1"/>
          <p:nvPr/>
        </p:nvSpPr>
        <p:spPr>
          <a:xfrm>
            <a:off x="5265394" y="1445115"/>
            <a:ext cx="182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After evictions</a:t>
            </a:r>
          </a:p>
        </p:txBody>
      </p:sp>
    </p:spTree>
    <p:extLst>
      <p:ext uri="{BB962C8B-B14F-4D97-AF65-F5344CB8AC3E}">
        <p14:creationId xmlns:p14="http://schemas.microsoft.com/office/powerpoint/2010/main" val="231290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18" grpId="0" animBg="1"/>
      <p:bldP spid="11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9. kMeans Eviction Criteria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2BADF-C92E-4F19-8FA8-615B8AE6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72" y="1655620"/>
            <a:ext cx="5158162" cy="421060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FA83D8ED-8B9B-419C-94AC-755C02A52774}"/>
                  </a:ext>
                </a:extLst>
              </p:cNvPr>
              <p:cNvSpPr/>
              <p:nvPr/>
            </p:nvSpPr>
            <p:spPr>
              <a:xfrm>
                <a:off x="5138278" y="3429000"/>
                <a:ext cx="1733790" cy="801707"/>
              </a:xfrm>
              <a:prstGeom prst="wedgeRectCallout">
                <a:avLst>
                  <a:gd name="adj1" fmla="val -82980"/>
                  <a:gd name="adj2" fmla="val 3449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This is the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1600" dirty="0"/>
                  <a:t> in the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l-G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1600" dirty="0"/>
                  <a:t> eviction threshold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FA83D8ED-8B9B-419C-94AC-755C02A5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278" y="3429000"/>
                <a:ext cx="1733790" cy="801707"/>
              </a:xfrm>
              <a:prstGeom prst="wedgeRectCallout">
                <a:avLst>
                  <a:gd name="adj1" fmla="val -82980"/>
                  <a:gd name="adj2" fmla="val 34491"/>
                </a:avLst>
              </a:prstGeom>
              <a:blipFill>
                <a:blip r:embed="rId3"/>
                <a:stretch>
                  <a:fillRect t="-3008" r="-259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56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9. kMeans Eviction Criteria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6582D4-C135-4062-8813-085FCDC25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0" y="1868352"/>
            <a:ext cx="3253316" cy="3420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8A628-A5A4-4BF7-A200-B54B00ED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030" y="1867543"/>
            <a:ext cx="3262218" cy="3429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67A271-8F70-4D24-877A-486E50608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489779"/>
            <a:ext cx="3253316" cy="86657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8F7633-7BC8-4A98-AB93-555604B1C714}"/>
                  </a:ext>
                </a:extLst>
              </p:cNvPr>
              <p:cNvSpPr txBox="1"/>
              <p:nvPr/>
            </p:nvSpPr>
            <p:spPr>
              <a:xfrm>
                <a:off x="388000" y="5644118"/>
                <a:ext cx="35861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Which values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in the cutoff metric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1600" dirty="0"/>
                  <a:t> will only prune likely true outliers?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8F7633-7BC8-4A98-AB93-555604B1C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00" y="5644118"/>
                <a:ext cx="3586136" cy="584775"/>
              </a:xfrm>
              <a:prstGeom prst="rect">
                <a:avLst/>
              </a:prstGeom>
              <a:blipFill>
                <a:blip r:embed="rId5"/>
                <a:stretch>
                  <a:fillRect t="-3125" r="-10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AAF7F33D-35A7-40FB-9890-D69C0F535056}"/>
              </a:ext>
            </a:extLst>
          </p:cNvPr>
          <p:cNvSpPr/>
          <p:nvPr/>
        </p:nvSpPr>
        <p:spPr>
          <a:xfrm>
            <a:off x="1132449" y="2222695"/>
            <a:ext cx="228600" cy="232117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6507BA-F38E-45BB-9453-AAD6C4A8E39A}"/>
              </a:ext>
            </a:extLst>
          </p:cNvPr>
          <p:cNvCxnSpPr/>
          <p:nvPr/>
        </p:nvCxnSpPr>
        <p:spPr>
          <a:xfrm>
            <a:off x="1419149" y="2454812"/>
            <a:ext cx="3152851" cy="34226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45F952-458C-414C-B00A-546A8ACB90C9}"/>
              </a:ext>
            </a:extLst>
          </p:cNvPr>
          <p:cNvSpPr txBox="1"/>
          <p:nvPr/>
        </p:nvSpPr>
        <p:spPr>
          <a:xfrm>
            <a:off x="1235015" y="1445115"/>
            <a:ext cx="182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Before evictions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D5B-0FCA-4F97-A05F-F287BB58383A}"/>
              </a:ext>
            </a:extLst>
          </p:cNvPr>
          <p:cNvSpPr txBox="1"/>
          <p:nvPr/>
        </p:nvSpPr>
        <p:spPr>
          <a:xfrm>
            <a:off x="5265394" y="1445115"/>
            <a:ext cx="182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After evictions</a:t>
            </a:r>
          </a:p>
        </p:txBody>
      </p:sp>
    </p:spTree>
    <p:extLst>
      <p:ext uri="{BB962C8B-B14F-4D97-AF65-F5344CB8AC3E}">
        <p14:creationId xmlns:p14="http://schemas.microsoft.com/office/powerpoint/2010/main" val="37769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1. Predator-Prey Modelling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3C6D1-917C-4694-8AEE-8C060540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72" y="1595758"/>
            <a:ext cx="4780952" cy="39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0CCEE54-1D3D-42AB-9398-5EB9A1688E20}"/>
              </a:ext>
            </a:extLst>
          </p:cNvPr>
          <p:cNvSpPr/>
          <p:nvPr/>
        </p:nvSpPr>
        <p:spPr>
          <a:xfrm>
            <a:off x="4787130" y="2035723"/>
            <a:ext cx="1630188" cy="555956"/>
          </a:xfrm>
          <a:prstGeom prst="wedgeRectCallout">
            <a:avLst>
              <a:gd name="adj1" fmla="val -179730"/>
              <a:gd name="adj2" fmla="val -22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must write this 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3C9B3FA-442F-4506-A901-4C90FA90DCCD}"/>
              </a:ext>
            </a:extLst>
          </p:cNvPr>
          <p:cNvSpPr/>
          <p:nvPr/>
        </p:nvSpPr>
        <p:spPr>
          <a:xfrm>
            <a:off x="4787130" y="3151022"/>
            <a:ext cx="1630188" cy="555956"/>
          </a:xfrm>
          <a:prstGeom prst="wedgeRectCallout">
            <a:avLst>
              <a:gd name="adj1" fmla="val -179730"/>
              <a:gd name="adj2" fmla="val -22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must write this function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D31CCA4-C707-49B9-A171-62841BF99D51}"/>
              </a:ext>
            </a:extLst>
          </p:cNvPr>
          <p:cNvSpPr/>
          <p:nvPr/>
        </p:nvSpPr>
        <p:spPr>
          <a:xfrm>
            <a:off x="5277155" y="4353699"/>
            <a:ext cx="1630188" cy="555956"/>
          </a:xfrm>
          <a:prstGeom prst="wedgeRectCallout">
            <a:avLst>
              <a:gd name="adj1" fmla="val -88689"/>
              <a:gd name="adj2" fmla="val 39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Provide these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EBB86E-D832-4258-BFAB-5A4B750DF967}"/>
                  </a:ext>
                </a:extLst>
              </p:cNvPr>
              <p:cNvSpPr txBox="1"/>
              <p:nvPr/>
            </p:nvSpPr>
            <p:spPr>
              <a:xfrm>
                <a:off x="6707430" y="2027206"/>
                <a:ext cx="130452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 err="1">
                    <a:latin typeface="Consolas" panose="020B0609020204030204" pitchFamily="49" charset="0"/>
                  </a:rPr>
                  <a:t>d_prey</a:t>
                </a:r>
                <a:r>
                  <a:rPr lang="en-US" sz="1400" dirty="0">
                    <a:latin typeface="Consolas" panose="020B0609020204030204" pitchFamily="49" charset="0"/>
                  </a:rPr>
                  <a:t>()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EBB86E-D832-4258-BFAB-5A4B750DF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430" y="2027206"/>
                <a:ext cx="1304524" cy="398955"/>
              </a:xfrm>
              <a:prstGeom prst="rect">
                <a:avLst/>
              </a:prstGeom>
              <a:blipFill>
                <a:blip r:embed="rId3"/>
                <a:stretch>
                  <a:fillRect l="-8411" t="-1538" r="-280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D6017-43F2-49BF-B572-F0F9BBC0392D}"/>
                  </a:ext>
                </a:extLst>
              </p:cNvPr>
              <p:cNvSpPr txBox="1"/>
              <p:nvPr/>
            </p:nvSpPr>
            <p:spPr>
              <a:xfrm>
                <a:off x="6707430" y="3151022"/>
                <a:ext cx="1709699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d</a:t>
                </a:r>
                <a:r>
                  <a:rPr lang="en-US" sz="1400" dirty="0" err="1">
                    <a:latin typeface="Consolas" panose="020B0609020204030204" pitchFamily="49" charset="0"/>
                  </a:rPr>
                  <a:t>_predator</a:t>
                </a:r>
                <a:r>
                  <a:rPr lang="en-US" sz="1400" dirty="0">
                    <a:latin typeface="Consolas" panose="020B0609020204030204" pitchFamily="49" charset="0"/>
                  </a:rPr>
                  <a:t>()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D6017-43F2-49BF-B572-F0F9BBC03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430" y="3151022"/>
                <a:ext cx="1709699" cy="398955"/>
              </a:xfrm>
              <a:prstGeom prst="rect">
                <a:avLst/>
              </a:prstGeom>
              <a:blipFill>
                <a:blip r:embed="rId4"/>
                <a:stretch>
                  <a:fillRect l="-6406" r="-249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9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1. Predator-Prey Modelling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56DA4-DCD1-4270-BC81-CCCB7B23C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4" y="1915165"/>
            <a:ext cx="7280031" cy="4220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0E58B-30B1-465F-8C9C-4A6B7D07CFFC}"/>
              </a:ext>
            </a:extLst>
          </p:cNvPr>
          <p:cNvSpPr txBox="1"/>
          <p:nvPr/>
        </p:nvSpPr>
        <p:spPr>
          <a:xfrm>
            <a:off x="2679455" y="1251040"/>
            <a:ext cx="37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Expected Output (Approved Solution)</a:t>
            </a:r>
          </a:p>
        </p:txBody>
      </p:sp>
    </p:spTree>
    <p:extLst>
      <p:ext uri="{BB962C8B-B14F-4D97-AF65-F5344CB8AC3E}">
        <p14:creationId xmlns:p14="http://schemas.microsoft.com/office/powerpoint/2010/main" val="356808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2. Damped Pendulum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1846790" y="1422726"/>
                <a:ext cx="54504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 the </a:t>
                </a:r>
                <a:r>
                  <a:rPr lang="en-US" b="1" dirty="0"/>
                  <a:t>q02</a:t>
                </a:r>
                <a:r>
                  <a:rPr lang="en-US" dirty="0"/>
                  <a:t> folder, edit the C++ CERN ROOT application to accurately model a pendulum damped with a frictional resistance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/>
                  <a:t> directly </a:t>
                </a:r>
                <a:r>
                  <a:rPr lang="en-US" i="1" dirty="0"/>
                  <a:t>proportional</a:t>
                </a:r>
                <a:r>
                  <a:rPr lang="en-US" dirty="0"/>
                  <a:t> to its </a:t>
                </a:r>
                <a:r>
                  <a:rPr lang="en-US" b="1" dirty="0"/>
                  <a:t>angular velocity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790" y="1422726"/>
                <a:ext cx="5450420" cy="923330"/>
              </a:xfrm>
              <a:prstGeom prst="rect">
                <a:avLst/>
              </a:prstGeom>
              <a:blipFill>
                <a:blip r:embed="rId2"/>
                <a:stretch>
                  <a:fillRect l="-895" t="-3289" r="-1454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C7A849-805A-46B7-A531-73385C62EC31}"/>
              </a:ext>
            </a:extLst>
          </p:cNvPr>
          <p:cNvSpPr txBox="1"/>
          <p:nvPr/>
        </p:nvSpPr>
        <p:spPr>
          <a:xfrm>
            <a:off x="1640175" y="2536069"/>
            <a:ext cx="586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Referring to Session 19 Lab 04, we must introduce an additional resistive force term into the equation of motion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841582F-5307-472A-A182-7171E7843161}"/>
                  </a:ext>
                </a:extLst>
              </p:cNvPr>
              <p:cNvSpPr/>
              <p:nvPr/>
            </p:nvSpPr>
            <p:spPr>
              <a:xfrm>
                <a:off x="3013260" y="3459570"/>
                <a:ext cx="2245999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841582F-5307-472A-A182-7171E7843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260" y="3459570"/>
                <a:ext cx="2245999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9914F-6479-48DC-9E75-0B9C22F6E3E4}"/>
                  </a:ext>
                </a:extLst>
              </p:cNvPr>
              <p:cNvSpPr txBox="1"/>
              <p:nvPr/>
            </p:nvSpPr>
            <p:spPr>
              <a:xfrm>
                <a:off x="5794603" y="3543536"/>
                <a:ext cx="13647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Dampening force constant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9914F-6479-48DC-9E75-0B9C22F6E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603" y="3543536"/>
                <a:ext cx="1364761" cy="523220"/>
              </a:xfrm>
              <a:prstGeom prst="rect">
                <a:avLst/>
              </a:prstGeom>
              <a:blipFill>
                <a:blip r:embed="rId4"/>
                <a:stretch>
                  <a:fillRect l="-1345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CAAEE8E-9327-4F5B-8523-FEFAD95E97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03078" y="2701609"/>
            <a:ext cx="145444" cy="1802368"/>
          </a:xfrm>
          <a:prstGeom prst="curvedConnector3">
            <a:avLst>
              <a:gd name="adj1" fmla="val 257174"/>
            </a:avLst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C0CA67-37E7-4B69-87E2-C0D1E1F00F77}"/>
                  </a:ext>
                </a:extLst>
              </p:cNvPr>
              <p:cNvSpPr txBox="1"/>
              <p:nvPr/>
            </p:nvSpPr>
            <p:spPr>
              <a:xfrm>
                <a:off x="2033494" y="5561194"/>
                <a:ext cx="79566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C0CA67-37E7-4B69-87E2-C0D1E1F00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94" y="5561194"/>
                <a:ext cx="795666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11716C-2E34-4FEE-80C7-EAC10F9C7D3D}"/>
                  </a:ext>
                </a:extLst>
              </p:cNvPr>
              <p:cNvSpPr txBox="1"/>
              <p:nvPr/>
            </p:nvSpPr>
            <p:spPr>
              <a:xfrm>
                <a:off x="1972038" y="4856882"/>
                <a:ext cx="189667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11716C-2E34-4FEE-80C7-EAC10F9C7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038" y="4856882"/>
                <a:ext cx="1896673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327B76A-B8C2-41DB-9973-5080342D6DC8}"/>
              </a:ext>
            </a:extLst>
          </p:cNvPr>
          <p:cNvSpPr/>
          <p:nvPr/>
        </p:nvSpPr>
        <p:spPr>
          <a:xfrm>
            <a:off x="1750208" y="4649772"/>
            <a:ext cx="2295622" cy="16444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9AD9A5-0C03-42CC-B004-6EA93686142C}"/>
                  </a:ext>
                </a:extLst>
              </p:cNvPr>
              <p:cNvSpPr txBox="1"/>
              <p:nvPr/>
            </p:nvSpPr>
            <p:spPr>
              <a:xfrm>
                <a:off x="4694846" y="4871400"/>
                <a:ext cx="2823978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9AD9A5-0C03-42CC-B004-6EA93686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46" y="4871400"/>
                <a:ext cx="2823978" cy="4743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F7821B-542D-4ACF-839D-13FEDD9C95B7}"/>
                  </a:ext>
                </a:extLst>
              </p:cNvPr>
              <p:cNvSpPr txBox="1"/>
              <p:nvPr/>
            </p:nvSpPr>
            <p:spPr>
              <a:xfrm>
                <a:off x="4694846" y="5685650"/>
                <a:ext cx="193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F7821B-542D-4ACF-839D-13FEDD9C9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46" y="5685650"/>
                <a:ext cx="1938095" cy="276999"/>
              </a:xfrm>
              <a:prstGeom prst="rect">
                <a:avLst/>
              </a:prstGeom>
              <a:blipFill>
                <a:blip r:embed="rId8"/>
                <a:stretch>
                  <a:fillRect l="-2201" r="-220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387087-B726-4934-A15B-E7C63A26AC0B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3868711" y="5108581"/>
            <a:ext cx="826135" cy="112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C27F15-584A-4C6F-9C8B-D9C4508E8CB3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 flipV="1">
            <a:off x="2829160" y="5824150"/>
            <a:ext cx="186568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DAE717-DF92-4143-95BB-4F7BC0703EE8}"/>
              </a:ext>
            </a:extLst>
          </p:cNvPr>
          <p:cNvSpPr txBox="1"/>
          <p:nvPr/>
        </p:nvSpPr>
        <p:spPr>
          <a:xfrm>
            <a:off x="4694846" y="4523601"/>
            <a:ext cx="313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Euler-Cromer Difference Equations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F8996C7-3E9F-4297-BCAD-D2B98F3CBB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443" y="2802974"/>
            <a:ext cx="1290704" cy="145419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AB0276A-8857-4E27-A5FF-D383D0C5AF71}"/>
              </a:ext>
            </a:extLst>
          </p:cNvPr>
          <p:cNvGrpSpPr/>
          <p:nvPr/>
        </p:nvGrpSpPr>
        <p:grpSpPr>
          <a:xfrm>
            <a:off x="603948" y="3084534"/>
            <a:ext cx="445672" cy="415818"/>
            <a:chOff x="603948" y="3084534"/>
            <a:chExt cx="445672" cy="41581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59444FC-EC43-43D3-A93E-011247B521F7}"/>
                </a:ext>
              </a:extLst>
            </p:cNvPr>
            <p:cNvCxnSpPr/>
            <p:nvPr/>
          </p:nvCxnSpPr>
          <p:spPr>
            <a:xfrm flipV="1">
              <a:off x="715107" y="3265049"/>
              <a:ext cx="334513" cy="235303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78197EA-7851-4ECF-89D8-C9618764B6AD}"/>
                    </a:ext>
                  </a:extLst>
                </p:cNvPr>
                <p:cNvSpPr/>
                <p:nvPr/>
              </p:nvSpPr>
              <p:spPr>
                <a:xfrm rot="19083784">
                  <a:off x="603948" y="3084534"/>
                  <a:ext cx="3695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78197EA-7851-4ECF-89D8-C9618764B6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83784">
                  <a:off x="603948" y="3084534"/>
                  <a:ext cx="36958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827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7" grpId="0"/>
      <p:bldP spid="24" grpId="0"/>
      <p:bldP spid="25" grpId="0"/>
      <p:bldP spid="21" grpId="0" animBg="1"/>
      <p:bldP spid="26" grpId="0"/>
      <p:bldP spid="2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2. Damped Pendulum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6</a:t>
            </a:fld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9885428-EA7D-4370-B724-BA2A1E87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6" y="3365944"/>
            <a:ext cx="7666667" cy="1228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DB46DC8A-64B9-494D-AFA8-7602272D4719}"/>
              </a:ext>
            </a:extLst>
          </p:cNvPr>
          <p:cNvSpPr/>
          <p:nvPr/>
        </p:nvSpPr>
        <p:spPr>
          <a:xfrm>
            <a:off x="5063749" y="4828492"/>
            <a:ext cx="1630188" cy="555956"/>
          </a:xfrm>
          <a:prstGeom prst="wedgeRectCallout">
            <a:avLst>
              <a:gd name="adj1" fmla="val -14907"/>
              <a:gd name="adj2" fmla="val -190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Insert Cromer’s correction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3817F562-03A5-4CFE-8DDC-8E8375006102}"/>
              </a:ext>
            </a:extLst>
          </p:cNvPr>
          <p:cNvSpPr/>
          <p:nvPr/>
        </p:nvSpPr>
        <p:spPr>
          <a:xfrm>
            <a:off x="6257158" y="2246300"/>
            <a:ext cx="1630188" cy="555956"/>
          </a:xfrm>
          <a:prstGeom prst="wedgeRectCallout">
            <a:avLst>
              <a:gd name="adj1" fmla="val 63190"/>
              <a:gd name="adj2" fmla="val 224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damping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B95D33-3801-45ED-A573-BB5827FF2CAD}"/>
                  </a:ext>
                </a:extLst>
              </p:cNvPr>
              <p:cNvSpPr txBox="1"/>
              <p:nvPr/>
            </p:nvSpPr>
            <p:spPr>
              <a:xfrm>
                <a:off x="3054865" y="2287097"/>
                <a:ext cx="2823978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B95D33-3801-45ED-A573-BB5827FF2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865" y="2287097"/>
                <a:ext cx="2823978" cy="474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3ECE78-3FC8-4ADE-AC8F-3164F75DB661}"/>
                  </a:ext>
                </a:extLst>
              </p:cNvPr>
              <p:cNvSpPr txBox="1"/>
              <p:nvPr/>
            </p:nvSpPr>
            <p:spPr>
              <a:xfrm>
                <a:off x="2920602" y="4967970"/>
                <a:ext cx="193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3ECE78-3FC8-4ADE-AC8F-3164F75DB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02" y="4967970"/>
                <a:ext cx="1938095" cy="276999"/>
              </a:xfrm>
              <a:prstGeom prst="rect">
                <a:avLst/>
              </a:prstGeom>
              <a:blipFill>
                <a:blip r:embed="rId4"/>
                <a:stretch>
                  <a:fillRect l="-2201" r="-220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A10FFA7-B015-42AA-8402-8AC306A2B4B5}"/>
                  </a:ext>
                </a:extLst>
              </p:cNvPr>
              <p:cNvSpPr txBox="1"/>
              <p:nvPr/>
            </p:nvSpPr>
            <p:spPr>
              <a:xfrm>
                <a:off x="1741644" y="1613031"/>
                <a:ext cx="5450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Assume a damping factor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A10FFA7-B015-42AA-8402-8AC306A2B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44" y="1613031"/>
                <a:ext cx="545042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BE404221-019A-49A4-89D1-A74389860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34" y="2949789"/>
            <a:ext cx="3580952" cy="33333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95A75A4-50F6-4D75-964E-1834E43F1627}"/>
              </a:ext>
            </a:extLst>
          </p:cNvPr>
          <p:cNvSpPr/>
          <p:nvPr/>
        </p:nvSpPr>
        <p:spPr>
          <a:xfrm>
            <a:off x="5155809" y="3724422"/>
            <a:ext cx="211016" cy="123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CA45979-E235-4B35-9421-C61C69BFF4B7}"/>
              </a:ext>
            </a:extLst>
          </p:cNvPr>
          <p:cNvCxnSpPr>
            <a:stCxn id="40" idx="3"/>
            <a:endCxn id="42" idx="0"/>
          </p:cNvCxnSpPr>
          <p:nvPr/>
        </p:nvCxnSpPr>
        <p:spPr>
          <a:xfrm>
            <a:off x="4224186" y="3116456"/>
            <a:ext cx="1037131" cy="60796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6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2. Damped Pendulum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0E58B-30B1-465F-8C9C-4A6B7D07CFFC}"/>
              </a:ext>
            </a:extLst>
          </p:cNvPr>
          <p:cNvSpPr txBox="1"/>
          <p:nvPr/>
        </p:nvSpPr>
        <p:spPr>
          <a:xfrm>
            <a:off x="2679455" y="1251040"/>
            <a:ext cx="37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Expected Output (Approved Solution)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2448F-535A-481A-859C-FB9442A27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4" y="1922201"/>
            <a:ext cx="7280032" cy="42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3. High Frequency Filter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8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943303" y="1503792"/>
            <a:ext cx="525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q03</a:t>
            </a:r>
            <a:r>
              <a:rPr lang="en-US" dirty="0"/>
              <a:t> folder, edit the C++ CERN ROOT application to filter out the high frequency noise embedded in a signal using the methods learned in Session 21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513D6-65FE-42B8-80EB-3BD1FC17E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00" y="3154007"/>
            <a:ext cx="5169877" cy="29963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8466F2-ADA0-4719-A740-EB941531213A}"/>
              </a:ext>
            </a:extLst>
          </p:cNvPr>
          <p:cNvSpPr txBox="1"/>
          <p:nvPr/>
        </p:nvSpPr>
        <p:spPr>
          <a:xfrm>
            <a:off x="6012710" y="3419563"/>
            <a:ext cx="2502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 frequency interference is distorting the capture of a clean primary signal.  We want to remove this interference when reconstructing the signal using the inverse discrete Fourier transform (IDFT)</a:t>
            </a:r>
          </a:p>
        </p:txBody>
      </p:sp>
    </p:spTree>
    <p:extLst>
      <p:ext uri="{BB962C8B-B14F-4D97-AF65-F5344CB8AC3E}">
        <p14:creationId xmlns:p14="http://schemas.microsoft.com/office/powerpoint/2010/main" val="27193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3. High Frequency Filter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513D6-65FE-42B8-80EB-3BD1FC17E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00" y="1353346"/>
            <a:ext cx="3834855" cy="22225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8466F2-ADA0-4719-A740-EB941531213A}"/>
              </a:ext>
            </a:extLst>
          </p:cNvPr>
          <p:cNvSpPr txBox="1"/>
          <p:nvPr/>
        </p:nvSpPr>
        <p:spPr>
          <a:xfrm>
            <a:off x="4778268" y="1695247"/>
            <a:ext cx="29167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DFT identifies the constituent simple waves composing the complex wave.  By ignoring high frequency simple waves when reconstructing the signal using the IDFT, the interference can be removed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420D66-1C0C-4967-BF32-9A84C8F07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1" y="4181188"/>
            <a:ext cx="3834855" cy="2223433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4374C5B-A5C1-4142-932D-6EB597038812}"/>
              </a:ext>
            </a:extLst>
          </p:cNvPr>
          <p:cNvSpPr/>
          <p:nvPr/>
        </p:nvSpPr>
        <p:spPr>
          <a:xfrm>
            <a:off x="1747964" y="4181188"/>
            <a:ext cx="1630188" cy="555956"/>
          </a:xfrm>
          <a:prstGeom prst="wedgeRectCallout">
            <a:avLst>
              <a:gd name="adj1" fmla="val 95119"/>
              <a:gd name="adj2" fmla="val 30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the primary signal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44CF6B1-6616-4CD2-A190-85A6172C16AA}"/>
              </a:ext>
            </a:extLst>
          </p:cNvPr>
          <p:cNvSpPr/>
          <p:nvPr/>
        </p:nvSpPr>
        <p:spPr>
          <a:xfrm>
            <a:off x="5197615" y="4737144"/>
            <a:ext cx="1885467" cy="719423"/>
          </a:xfrm>
          <a:prstGeom prst="wedgeRectCallout">
            <a:avLst>
              <a:gd name="adj1" fmla="val -67533"/>
              <a:gd name="adj2" fmla="val 100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high frequency interference</a:t>
            </a:r>
          </a:p>
        </p:txBody>
      </p:sp>
    </p:spTree>
    <p:extLst>
      <p:ext uri="{BB962C8B-B14F-4D97-AF65-F5344CB8AC3E}">
        <p14:creationId xmlns:p14="http://schemas.microsoft.com/office/powerpoint/2010/main" val="13180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</TotalTime>
  <Words>1137</Words>
  <Application>Microsoft Office PowerPoint</Application>
  <PresentationFormat>On-screen Show (4:3)</PresentationFormat>
  <Paragraphs>166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108</cp:revision>
  <cp:lastPrinted>2018-04-15T05:36:16Z</cp:lastPrinted>
  <dcterms:created xsi:type="dcterms:W3CDTF">2018-04-14T16:55:56Z</dcterms:created>
  <dcterms:modified xsi:type="dcterms:W3CDTF">2018-08-08T14:11:23Z</dcterms:modified>
</cp:coreProperties>
</file>