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320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349" r:id="rId16"/>
    <p:sldId id="350" r:id="rId17"/>
    <p:sldId id="352" r:id="rId18"/>
    <p:sldId id="353" r:id="rId19"/>
    <p:sldId id="354" r:id="rId20"/>
    <p:sldId id="355" r:id="rId21"/>
    <p:sldId id="351" r:id="rId22"/>
    <p:sldId id="293" r:id="rId23"/>
    <p:sldId id="294" r:id="rId24"/>
    <p:sldId id="319" r:id="rId25"/>
    <p:sldId id="295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1" r:id="rId56"/>
    <p:sldId id="347" r:id="rId57"/>
    <p:sldId id="330" r:id="rId58"/>
    <p:sldId id="332" r:id="rId59"/>
    <p:sldId id="333" r:id="rId60"/>
    <p:sldId id="334" r:id="rId61"/>
    <p:sldId id="335" r:id="rId62"/>
    <p:sldId id="348" r:id="rId63"/>
    <p:sldId id="336" r:id="rId64"/>
    <p:sldId id="306" r:id="rId65"/>
    <p:sldId id="318" r:id="rId6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21" autoAdjust="0"/>
  </p:normalViewPr>
  <p:slideViewPr>
    <p:cSldViewPr snapToGrid="0">
      <p:cViewPr varScale="1">
        <p:scale>
          <a:sx n="131" d="100"/>
          <a:sy n="131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9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0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2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0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3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0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1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5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20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DDA-ABCA-40BA-9975-E0D9813D6353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1D5A-0E9C-4234-8101-7D03A627E047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CFD1-916E-43F8-82AE-847A5C597407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FBD-CC30-47B9-AAEF-9352C2B49A77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EE6-66B4-4BA5-A519-DBF2C2B1F177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C22D-AF68-411F-B815-467F4E1E6F7F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DAA3-81B6-4150-9666-800D021D6D0B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BD61-615A-4BDA-814B-0BC7DA5D9A6F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F6D-6AEA-444D-99BC-5C6A5F166DE4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7B5-D421-434E-A3A4-CC9D8FC286B2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BAC9-1CBB-4637-B145-A7BE894F5231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D64-F421-4412-A812-57F989544817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NULL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7" Type="http://schemas.openxmlformats.org/officeDocument/2006/relationships/image" Target="../media/image6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Loops, Conditionals, Modulus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F2794-E958-42CA-99A1-DC6B7DE6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41" y="1695321"/>
            <a:ext cx="6125119" cy="42195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1626" y="4136922"/>
            <a:ext cx="253672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E6736-D036-427A-818F-19B6FF8B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356363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FCF93-D17B-42F3-8566-6FFDC379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691640"/>
            <a:ext cx="6126480" cy="43542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0217" y="3983678"/>
            <a:ext cx="4143376" cy="632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BD4B3A-5974-41CA-A5FA-7603AC7D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63" y="1951285"/>
            <a:ext cx="6842675" cy="27347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12159" y="2856559"/>
            <a:ext cx="2461137" cy="1253613"/>
          </a:xfrm>
          <a:prstGeom prst="wedgeRoundRectCallout">
            <a:avLst>
              <a:gd name="adj1" fmla="val -89156"/>
              <a:gd name="adj2" fmla="val -386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391" y="5423413"/>
            <a:ext cx="746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Bonus points:  Given a perfect number </a:t>
            </a:r>
            <a:r>
              <a:rPr lang="en-US" sz="2400" b="1" dirty="0"/>
              <a:t>n</a:t>
            </a:r>
            <a:r>
              <a:rPr lang="en-US" sz="2400" dirty="0"/>
              <a:t>, what is the </a:t>
            </a:r>
            <a:r>
              <a:rPr lang="en-US" sz="2400" b="1" dirty="0">
                <a:solidFill>
                  <a:srgbClr val="00B050"/>
                </a:solidFill>
              </a:rPr>
              <a:t>sum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FF0000"/>
                </a:solidFill>
              </a:rPr>
              <a:t>reciprocals</a:t>
            </a:r>
            <a:r>
              <a:rPr lang="en-US" sz="2400" dirty="0"/>
              <a:t> of </a:t>
            </a:r>
            <a:r>
              <a:rPr lang="en-US" sz="2400" u="sng" dirty="0"/>
              <a:t>all</a:t>
            </a:r>
            <a:r>
              <a:rPr lang="en-US" sz="2400" dirty="0"/>
              <a:t> of its divisors (including </a:t>
            </a:r>
            <a:r>
              <a:rPr lang="en-US" sz="2400" b="1" dirty="0"/>
              <a:t>1</a:t>
            </a:r>
            <a:r>
              <a:rPr lang="en-US" sz="2400" dirty="0"/>
              <a:t> </a:t>
            </a:r>
            <a:r>
              <a:rPr lang="en-US" sz="2400" i="1" dirty="0"/>
              <a:t>and</a:t>
            </a:r>
            <a:r>
              <a:rPr lang="en-US" sz="2400" dirty="0"/>
              <a:t> </a:t>
            </a:r>
            <a:r>
              <a:rPr lang="en-US" sz="2400" b="1" dirty="0"/>
              <a:t>n</a:t>
            </a:r>
            <a:r>
              <a:rPr lang="en-US" sz="2400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37602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63501" y="1670654"/>
                <a:ext cx="4069960" cy="1009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𝐨𝐧𝐥𝐲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01" y="1670654"/>
                <a:ext cx="4069960" cy="1009892"/>
              </a:xfrm>
              <a:prstGeom prst="rect">
                <a:avLst/>
              </a:prstGeom>
              <a:blipFill>
                <a:blip r:embed="rId3"/>
                <a:stretch>
                  <a:fillRect l="-750" r="-1199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554" y="3313627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0016" y="1778496"/>
            <a:ext cx="1428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Euclid–Euler theorem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a “low end” and “high end” bracket for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process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by keeping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sz="2000" dirty="0"/>
                  <a:t> ≤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highEnd</a:t>
                </a:r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=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=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257C1-2731-47C9-92D9-D3FAB772247D}"/>
              </a:ext>
            </a:extLst>
          </p:cNvPr>
          <p:cNvSpPr/>
          <p:nvPr/>
        </p:nvSpPr>
        <p:spPr>
          <a:xfrm>
            <a:off x="5538019" y="3378763"/>
            <a:ext cx="2477729" cy="3714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the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data type and </a:t>
            </a:r>
            <a:r>
              <a:rPr lang="en-US" sz="2400" b="1" dirty="0">
                <a:solidFill>
                  <a:srgbClr val="FF0000"/>
                </a:solidFill>
              </a:rPr>
              <a:t>logical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for </a:t>
            </a:r>
            <a:r>
              <a:rPr lang="en-US" sz="2400" b="1" i="1" dirty="0"/>
              <a:t>conditional</a:t>
            </a:r>
            <a:r>
              <a:rPr lang="en-US" sz="2400" dirty="0"/>
              <a:t>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about the </a:t>
            </a:r>
            <a:r>
              <a:rPr lang="en-US" sz="2400" b="1" dirty="0">
                <a:solidFill>
                  <a:srgbClr val="0070C0"/>
                </a:solidFill>
              </a:rPr>
              <a:t>while()</a:t>
            </a:r>
            <a:r>
              <a:rPr lang="en-US" sz="2400" dirty="0"/>
              <a:t> loop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</a:t>
            </a:r>
            <a:r>
              <a:rPr lang="en-US" sz="2400" b="1" dirty="0">
                <a:solidFill>
                  <a:srgbClr val="00B050"/>
                </a:solidFill>
              </a:rPr>
              <a:t>%</a:t>
            </a:r>
            <a:r>
              <a:rPr lang="en-US" sz="2400" dirty="0"/>
              <a:t> “modulus” (remainder) operator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a list of </a:t>
            </a:r>
            <a:r>
              <a:rPr lang="en-US" sz="2400" b="1" dirty="0">
                <a:solidFill>
                  <a:srgbClr val="7030A0"/>
                </a:solidFill>
              </a:rPr>
              <a:t>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algorithm to find </a:t>
            </a:r>
            <a:r>
              <a:rPr lang="en-US" sz="2400" b="1" dirty="0">
                <a:solidFill>
                  <a:srgbClr val="00B050"/>
                </a:solidFill>
              </a:rPr>
              <a:t>square roots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one approach to handling very large integers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/>
              <a:t> any </a:t>
            </a:r>
            <a:r>
              <a:rPr lang="en-US" sz="2400" b="1" dirty="0">
                <a:solidFill>
                  <a:srgbClr val="FF0000"/>
                </a:solidFill>
              </a:rPr>
              <a:t>quadratic</a:t>
            </a:r>
            <a:r>
              <a:rPr lang="en-US" sz="2400" dirty="0"/>
              <a:t> with </a:t>
            </a:r>
            <a:r>
              <a:rPr lang="en-US" sz="2400" i="1" dirty="0"/>
              <a:t>integer</a:t>
            </a:r>
            <a:r>
              <a:rPr lang="en-US" sz="2400" dirty="0"/>
              <a:t> coefficients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Simpson’s Rule </a:t>
            </a:r>
            <a:r>
              <a:rPr lang="en-US" sz="2400" dirty="0"/>
              <a:t>to calculate area under a polynomial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double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current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your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then your current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400" dirty="0"/>
                  <a:t> value must come </a:t>
                </a:r>
                <a:r>
                  <a:rPr lang="en-US" sz="2400" b="1" dirty="0"/>
                  <a:t>down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your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then your current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400" dirty="0"/>
                  <a:t> value must come </a:t>
                </a:r>
                <a:r>
                  <a:rPr lang="en-US" sz="2400" b="1" dirty="0"/>
                  <a:t>up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54D3-E6C6-438C-9AF2-48264EFD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1" y="709190"/>
            <a:ext cx="5028571" cy="55428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348" y="365127"/>
            <a:ext cx="2557002" cy="14784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2 - 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B782ECA-0038-49AB-886B-7A37F011FEF6}"/>
              </a:ext>
            </a:extLst>
          </p:cNvPr>
          <p:cNvSpPr/>
          <p:nvPr/>
        </p:nvSpPr>
        <p:spPr>
          <a:xfrm>
            <a:off x="4492473" y="3883399"/>
            <a:ext cx="1539617" cy="543714"/>
          </a:xfrm>
          <a:prstGeom prst="wedgeRectCallout">
            <a:avLst>
              <a:gd name="adj1" fmla="val -147395"/>
              <a:gd name="adj2" fmla="val -139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 these two lines of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DBED7-5581-4FD5-B030-4A5D5304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356363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FB4CFC-B7E9-42F5-9A32-383AD6AF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1" y="713232"/>
            <a:ext cx="5085714" cy="55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348" y="365127"/>
            <a:ext cx="2557002" cy="14784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2 - 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182E7-28A6-48F0-ACDC-0D4239E0E439}"/>
              </a:ext>
            </a:extLst>
          </p:cNvPr>
          <p:cNvSpPr/>
          <p:nvPr/>
        </p:nvSpPr>
        <p:spPr>
          <a:xfrm>
            <a:off x="1393723" y="3591235"/>
            <a:ext cx="3642851" cy="803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A65FA6-5FA1-4230-BBDD-712D0102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19" y="2257678"/>
            <a:ext cx="6650362" cy="1938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3750" y="2789550"/>
            <a:ext cx="2187817" cy="252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Roots of Googol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program to calculate the </a:t>
                </a:r>
                <a:r>
                  <a:rPr lang="en-US" sz="2400" b="1" dirty="0"/>
                  <a:t>integer square root </a:t>
                </a:r>
                <a:r>
                  <a:rPr lang="en-US" sz="2400" dirty="0"/>
                  <a:t>of an number with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100</a:t>
                </a:r>
                <a:r>
                  <a:rPr lang="en-US" sz="2400" dirty="0"/>
                  <a:t> random digits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This is bigger than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googol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program </a:t>
                </a:r>
                <a:r>
                  <a:rPr lang="en-US" sz="2000" u="sng" dirty="0"/>
                  <a:t>can still</a:t>
                </a:r>
                <a:r>
                  <a:rPr lang="en-US" sz="2000" dirty="0"/>
                  <a:t> use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Newton’s method</a:t>
                </a:r>
                <a:r>
                  <a:rPr lang="en-US" sz="2000" dirty="0"/>
                  <a:t> to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Specifically, the code must compute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400" dirty="0"/>
                  <a:t> of two very large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Base 10 </a:t>
                </a:r>
                <a:r>
                  <a:rPr lang="en-US" sz="2400" dirty="0"/>
                  <a:t>numbers represented as </a:t>
                </a:r>
                <a:r>
                  <a:rPr lang="en-US" sz="2400" b="1" dirty="0"/>
                  <a:t>vectors</a:t>
                </a:r>
                <a:r>
                  <a:rPr lang="en-US" sz="2400" dirty="0"/>
                  <a:t> of digits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code will implement </a:t>
                </a:r>
                <a:r>
                  <a:rPr lang="en-US" sz="2000" i="1" dirty="0"/>
                  <a:t>column wise </a:t>
                </a:r>
                <a:r>
                  <a:rPr lang="en-US" sz="2000" dirty="0"/>
                  <a:t>addition and multiplication, just as you learned in grade school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challenge is there is an </a:t>
                </a:r>
                <a:r>
                  <a:rPr lang="en-US" sz="2000" b="1" dirty="0"/>
                  <a:t>add()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multiply()</a:t>
                </a:r>
                <a:r>
                  <a:rPr lang="en-US" sz="2000" dirty="0"/>
                  <a:t> function available for big integers, but there is no </a:t>
                </a:r>
                <a:r>
                  <a:rPr lang="en-US" sz="2000" b="1" dirty="0"/>
                  <a:t>divide() </a:t>
                </a:r>
                <a:r>
                  <a:rPr lang="en-US" sz="2000" dirty="0"/>
                  <a:t>function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ym typeface="Wingdings" panose="05000000000000000000" pitchFamily="2" charset="2"/>
                  </a:rPr>
                  <a:t>The mean of a &amp; b = (</a:t>
                </a:r>
                <a:r>
                  <a:rPr lang="en-US" sz="2000" dirty="0" err="1">
                    <a:sym typeface="Wingdings" panose="05000000000000000000" pitchFamily="2" charset="2"/>
                  </a:rPr>
                  <a:t>a+b</a:t>
                </a:r>
                <a:r>
                  <a:rPr lang="en-US" sz="2000" dirty="0">
                    <a:sym typeface="Wingdings" panose="05000000000000000000" pitchFamily="2" charset="2"/>
                  </a:rPr>
                  <a:t>)/2 = (</a:t>
                </a:r>
                <a:r>
                  <a:rPr lang="en-US" sz="2000" dirty="0" err="1">
                    <a:sym typeface="Wingdings" panose="05000000000000000000" pitchFamily="2" charset="2"/>
                  </a:rPr>
                  <a:t>a+b</a:t>
                </a:r>
                <a:r>
                  <a:rPr lang="en-US" sz="2000" dirty="0">
                    <a:sym typeface="Wingdings" panose="05000000000000000000" pitchFamily="2" charset="2"/>
                  </a:rPr>
                  <a:t>)*5/10 but where the “/10” is achieved by shifting all digits one position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to the right</a:t>
                </a:r>
                <a:r>
                  <a:rPr lang="en-US" sz="2000" dirty="0">
                    <a:sym typeface="Wingdings" panose="05000000000000000000" pitchFamily="2" charset="2"/>
                  </a:rPr>
                  <a:t>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 r="-850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718810" y="2572036"/>
            <a:ext cx="2312670" cy="708660"/>
          </a:xfrm>
          <a:prstGeom prst="borderCallout1">
            <a:avLst>
              <a:gd name="adj1" fmla="val 37107"/>
              <a:gd name="adj2" fmla="val -4611"/>
              <a:gd name="adj3" fmla="val -7119"/>
              <a:gd name="adj4" fmla="val -29455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vectors are normalized so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is longer than </a:t>
            </a:r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131085" y="3490791"/>
            <a:ext cx="2312670" cy="708660"/>
          </a:xfrm>
          <a:prstGeom prst="borderCallout1">
            <a:avLst>
              <a:gd name="adj1" fmla="val 37107"/>
              <a:gd name="adj2" fmla="val -4611"/>
              <a:gd name="adj3" fmla="val -43678"/>
              <a:gd name="adj4" fmla="val -51860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vectors are reversed to easily align places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BF01D2-CF44-44AC-A837-54D4D05AA809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B2F527-1630-4898-AC7F-2566493E8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B6201-39C1-4C80-8F80-20DFCB605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234ACD3-347C-4BCE-8DC1-54653ECE5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FF1FC-1FA1-43EF-ABD3-6C46E77702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894070" y="2660114"/>
            <a:ext cx="2312670" cy="708660"/>
          </a:xfrm>
          <a:prstGeom prst="borderCallout1">
            <a:avLst>
              <a:gd name="adj1" fmla="val 59688"/>
              <a:gd name="adj2" fmla="val 8898"/>
              <a:gd name="adj3" fmla="val 112236"/>
              <a:gd name="adj4" fmla="val -35056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 are added straight downward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17895" y="3558136"/>
            <a:ext cx="1784985" cy="708660"/>
          </a:xfrm>
          <a:prstGeom prst="borderCallout1">
            <a:avLst>
              <a:gd name="adj1" fmla="val 67214"/>
              <a:gd name="adj2" fmla="val 6488"/>
              <a:gd name="adj3" fmla="val 22989"/>
              <a:gd name="adj4" fmla="val -55484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Carries are rippled forward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543360" y="4456158"/>
            <a:ext cx="1784985" cy="708660"/>
          </a:xfrm>
          <a:prstGeom prst="borderCallout1">
            <a:avLst>
              <a:gd name="adj1" fmla="val 66139"/>
              <a:gd name="adj2" fmla="val 13745"/>
              <a:gd name="adj3" fmla="val -68409"/>
              <a:gd name="adj4" fmla="val -84513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is reversed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91A06D-888C-4330-BB85-1983587F07C2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E06335-8BA9-4FD9-973B-4482D77AB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D6FA0C-5EFF-41C7-896F-B3652E8C4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5EF1724-0FE2-4D6C-B705-2878842646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D58A23-91E1-472B-AB95-9DCFD3451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863590" y="3009900"/>
            <a:ext cx="2480310" cy="1010046"/>
          </a:xfrm>
          <a:prstGeom prst="borderCallout1">
            <a:avLst>
              <a:gd name="adj1" fmla="val 60494"/>
              <a:gd name="adj2" fmla="val 5220"/>
              <a:gd name="adj3" fmla="val 165800"/>
              <a:gd name="adj4" fmla="val -29833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element in </a:t>
            </a:r>
            <a:r>
              <a:rPr lang="en-US" b="1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is multiplied individually by each element in </a:t>
            </a:r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636862" y="4440887"/>
            <a:ext cx="1784985" cy="708660"/>
          </a:xfrm>
          <a:prstGeom prst="borderCallout1">
            <a:avLst>
              <a:gd name="adj1" fmla="val 72591"/>
              <a:gd name="adj2" fmla="val 5207"/>
              <a:gd name="adj3" fmla="val 174602"/>
              <a:gd name="adj4" fmla="val -32432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Carries are rippled forward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910387" y="5458329"/>
            <a:ext cx="1784985" cy="708660"/>
          </a:xfrm>
          <a:prstGeom prst="borderCallout1">
            <a:avLst>
              <a:gd name="adj1" fmla="val 63989"/>
              <a:gd name="adj2" fmla="val 15026"/>
              <a:gd name="adj3" fmla="val 62774"/>
              <a:gd name="adj4" fmla="val -26028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is reversed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93B48-5E7B-4E7B-9707-25751D2AD64E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4FA71D-DBEE-431B-A3A8-A389D81E9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589EB7-33DD-43BB-9C93-45EB3DB0D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44E74-7159-43E7-BCFB-A226157A3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98CE76-210A-45D8-809B-6978C1A7CA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variable of type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(Boolean) can store only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 values.  The default value for a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&amp;&amp;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(A &amp;&amp; B)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only if both A </a:t>
            </a:r>
            <a:r>
              <a:rPr lang="en-US" sz="2000" u="sng" dirty="0"/>
              <a:t>and</a:t>
            </a:r>
            <a:r>
              <a:rPr lang="en-US" sz="2000" dirty="0"/>
              <a:t> B are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||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(A || B)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if either A </a:t>
            </a:r>
            <a:r>
              <a:rPr lang="en-US" sz="2000" u="sng" dirty="0"/>
              <a:t>or</a:t>
            </a:r>
            <a:r>
              <a:rPr lang="en-US" sz="2000" dirty="0"/>
              <a:t> B are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!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A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!A ==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A ==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then !A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8291A-762F-4FA3-840B-AA115A30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6" y="1371857"/>
            <a:ext cx="6265232" cy="49844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82531" y="2324488"/>
            <a:ext cx="2308123" cy="1058652"/>
          </a:xfrm>
          <a:prstGeom prst="wedgeRoundRectCallout">
            <a:avLst>
              <a:gd name="adj1" fmla="val -95339"/>
              <a:gd name="adj2" fmla="val 3875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function creates a vector&lt;int&gt; from the digits of a string</a:t>
            </a:r>
          </a:p>
        </p:txBody>
      </p:sp>
      <p:sp>
        <p:nvSpPr>
          <p:cNvPr id="8" name="Rounded Rectangular Callout 6"/>
          <p:cNvSpPr/>
          <p:nvPr/>
        </p:nvSpPr>
        <p:spPr>
          <a:xfrm>
            <a:off x="6457950" y="3861402"/>
            <a:ext cx="2332704" cy="1058652"/>
          </a:xfrm>
          <a:prstGeom prst="wedgeRoundRectCallout">
            <a:avLst>
              <a:gd name="adj1" fmla="val -74898"/>
              <a:gd name="adj2" fmla="val 4014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function creates a string from a vector&lt;int&gt; of digits</a:t>
            </a:r>
          </a:p>
        </p:txBody>
      </p:sp>
    </p:spTree>
    <p:extLst>
      <p:ext uri="{BB962C8B-B14F-4D97-AF65-F5344CB8AC3E}">
        <p14:creationId xmlns:p14="http://schemas.microsoft.com/office/powerpoint/2010/main" val="881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235FF-343A-4616-AE82-7CDEC043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89" y="1874825"/>
            <a:ext cx="6596861" cy="4075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658105" y="3097161"/>
            <a:ext cx="2058192" cy="1150374"/>
          </a:xfrm>
          <a:prstGeom prst="wedgeRoundRectCallout">
            <a:avLst>
              <a:gd name="adj1" fmla="val -74372"/>
              <a:gd name="adj2" fmla="val -213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code creates a “number” with 100 random digits</a:t>
            </a:r>
          </a:p>
        </p:txBody>
      </p:sp>
    </p:spTree>
    <p:extLst>
      <p:ext uri="{BB962C8B-B14F-4D97-AF65-F5344CB8AC3E}">
        <p14:creationId xmlns:p14="http://schemas.microsoft.com/office/powerpoint/2010/main" val="18850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46F3FB-4607-478C-A8F0-6C837982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29" y="1339267"/>
            <a:ext cx="7079060" cy="51463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54872" y="3716594"/>
            <a:ext cx="2129298" cy="951271"/>
          </a:xfrm>
          <a:prstGeom prst="wedgeRoundRectCallout">
            <a:avLst>
              <a:gd name="adj1" fmla="val -106353"/>
              <a:gd name="adj2" fmla="val -2699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 can use the same algorithm!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7840B-6BA4-43E5-AEEF-5318E5ACA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797" y="5670238"/>
            <a:ext cx="4038095" cy="933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1E4992-458A-46D8-8414-ED842B2050FD}"/>
              </a:ext>
            </a:extLst>
          </p:cNvPr>
          <p:cNvCxnSpPr>
            <a:endCxn id="3" idx="0"/>
          </p:cNvCxnSpPr>
          <p:nvPr/>
        </p:nvCxnSpPr>
        <p:spPr>
          <a:xfrm rot="16200000" flipH="1">
            <a:off x="5237204" y="5062597"/>
            <a:ext cx="1076292" cy="138989"/>
          </a:xfrm>
          <a:prstGeom prst="bentConnector3">
            <a:avLst>
              <a:gd name="adj1" fmla="val 10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C9A66-BD06-4F57-8AA7-FC7040CC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5" y="1373899"/>
            <a:ext cx="7828571" cy="48476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4309110" y="3563072"/>
            <a:ext cx="4297680" cy="297584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Try that with a hand calculator!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08201-2249-4BF9-B895-4162962700C7}"/>
              </a:ext>
            </a:extLst>
          </p:cNvPr>
          <p:cNvSpPr/>
          <p:nvPr/>
        </p:nvSpPr>
        <p:spPr>
          <a:xfrm>
            <a:off x="628650" y="3075039"/>
            <a:ext cx="4924118" cy="2433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9028-6FA3-4A2F-B4B5-90C99561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4" y="1468581"/>
            <a:ext cx="7650032" cy="431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2161A-7068-4935-B083-D8A6CC3936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8" r="2441"/>
          <a:stretch/>
        </p:blipFill>
        <p:spPr>
          <a:xfrm>
            <a:off x="1336675" y="5205953"/>
            <a:ext cx="4565650" cy="2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Representing a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Fundamental Theorem of Algebra shows a polynomial of degree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/>
                  <a:t> will have exactly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/>
                  <a:t> roots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𝑱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the roots can be unique or repeated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Either one (or both) of the roots can be a real or a complex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Assume we have factored a quadratic polynomial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>
                <a:blip r:embed="rId2"/>
                <a:stretch>
                  <a:fillRect l="-108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45455F-2CE5-4BF6-A4E4-25EBF72D4229}"/>
              </a:ext>
            </a:extLst>
          </p:cNvPr>
          <p:cNvGrpSpPr/>
          <p:nvPr/>
        </p:nvGrpSpPr>
        <p:grpSpPr>
          <a:xfrm>
            <a:off x="2792819" y="4784650"/>
            <a:ext cx="3005470" cy="361508"/>
            <a:chOff x="2792819" y="4784650"/>
            <a:chExt cx="3005470" cy="36150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9DD6A0E-85BF-4777-AA48-3E01A3E8D70F}"/>
                </a:ext>
              </a:extLst>
            </p:cNvPr>
            <p:cNvCxnSpPr/>
            <p:nvPr/>
          </p:nvCxnSpPr>
          <p:spPr>
            <a:xfrm>
              <a:off x="2792819" y="4827181"/>
              <a:ext cx="602511" cy="3189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B2DE8E4-9B96-4728-9800-1F7A8BF642E8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17" y="4784650"/>
              <a:ext cx="0" cy="2161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30D5A3-3A83-4AEF-BE87-AA78E1C9E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070" y="4784650"/>
              <a:ext cx="659219" cy="361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9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Factoring</a:t>
            </a:r>
            <a:r>
              <a:rPr lang="en-US" sz="3200" dirty="0">
                <a:latin typeface="+mn-lt"/>
              </a:rPr>
              <a:t> a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7197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we need to try every integer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where 1 ≤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%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/>
                  <a:t> == 0 (no remainder) then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factor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we need to try every integer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/>
                  <a:t> where 1 ≤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/>
                  <a:t> ≤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%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 == 0 (no remainder) then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then we have found a factorization!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they do not equal K, then we have to keep trying more factors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71975"/>
              </a:xfrm>
              <a:blipFill>
                <a:blip r:embed="rId2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7471437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C++ console application to display </a:t>
                </a:r>
                <a:r>
                  <a:rPr lang="en-US" sz="2400" b="1" dirty="0"/>
                  <a:t>only</a:t>
                </a:r>
                <a:r>
                  <a:rPr lang="en-US" sz="2400" dirty="0"/>
                  <a:t> (but all) correct factorizations of a given quadratic polynomial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You may assume in all cases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 ∈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Please factor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this quadratic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𝟏𝟏𝟓𝟒𝟐𝟓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𝟑𝟐𝟓𝟒𝟏𝟐𝟏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𝟑𝟕𝟗𝟎𝟐𝟎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7471437" cy="4530726"/>
              </a:xfrm>
              <a:blipFill>
                <a:blip r:embed="rId2"/>
                <a:stretch>
                  <a:fillRect l="-114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7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6035D-7573-47E1-8238-07C720C8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96" y="1392178"/>
            <a:ext cx="5774407" cy="5040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1288" y="3223155"/>
            <a:ext cx="1737189" cy="655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95017" y="5456653"/>
            <a:ext cx="111587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1F19056-694C-4D6A-9247-A34A535B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66" y="4895345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CFE19-4998-4FD4-BE2E-5DCA6343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0" y="501363"/>
            <a:ext cx="6252827" cy="6037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393" y="621533"/>
            <a:ext cx="2166169" cy="199461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4 -Factor Quadratic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0504" y="3362632"/>
            <a:ext cx="4843819" cy="2411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()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/>
              <a:t>if</a:t>
            </a:r>
            <a:r>
              <a:rPr lang="en-US" sz="2400" dirty="0"/>
              <a:t>() statement identifies which code block (scope) to run based upon the value of a </a:t>
            </a:r>
            <a:r>
              <a:rPr lang="en-US" sz="2400" b="1" dirty="0">
                <a:solidFill>
                  <a:srgbClr val="0070C0"/>
                </a:solidFill>
              </a:rPr>
              <a:t>Boolean expression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expression (the </a:t>
            </a:r>
            <a:r>
              <a:rPr lang="en-US" sz="2400" i="1" dirty="0"/>
              <a:t>condition</a:t>
            </a:r>
            <a:r>
              <a:rPr lang="en-US" sz="2400" dirty="0"/>
              <a:t>) between the parenthesis </a:t>
            </a:r>
            <a:r>
              <a:rPr lang="en-US" sz="2400" b="1" dirty="0">
                <a:solidFill>
                  <a:srgbClr val="FF0000"/>
                </a:solidFill>
              </a:rPr>
              <a:t>must evaluate </a:t>
            </a:r>
            <a:r>
              <a:rPr lang="en-US" sz="2400" dirty="0"/>
              <a:t>to either a true or false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the condition is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then the scope </a:t>
            </a:r>
            <a:r>
              <a:rPr lang="en-US" sz="2400" u="sng" dirty="0"/>
              <a:t>immediately following</a:t>
            </a:r>
            <a:r>
              <a:rPr lang="en-US" sz="2400" dirty="0"/>
              <a:t> the if() statement is executed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the condition is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, and there is an </a:t>
            </a:r>
            <a:r>
              <a:rPr lang="en-US" sz="2400" b="1" dirty="0"/>
              <a:t>else</a:t>
            </a:r>
            <a:r>
              <a:rPr lang="en-US" sz="2400" dirty="0"/>
              <a:t> clause, then the scope immediately following the </a:t>
            </a:r>
            <a:r>
              <a:rPr lang="en-US" sz="2400" b="1" dirty="0"/>
              <a:t>else</a:t>
            </a:r>
            <a:r>
              <a:rPr lang="en-US" sz="2400" dirty="0"/>
              <a:t> statement is executed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 </a:t>
            </a:r>
            <a:r>
              <a:rPr lang="en-US" sz="2400" b="1" dirty="0"/>
              <a:t>if</a:t>
            </a:r>
            <a:r>
              <a:rPr lang="en-US" sz="2400" dirty="0"/>
              <a:t>() statements does not need to have an </a:t>
            </a:r>
            <a:r>
              <a:rPr lang="en-US" sz="2400" b="1" dirty="0"/>
              <a:t>else</a:t>
            </a:r>
            <a:r>
              <a:rPr lang="en-US" sz="2400" dirty="0"/>
              <a:t>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CC671-BE4C-4F18-8CAE-63E29EC7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71" y="2218096"/>
            <a:ext cx="5742857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Line Callout 3 5"/>
          <p:cNvSpPr/>
          <p:nvPr/>
        </p:nvSpPr>
        <p:spPr>
          <a:xfrm>
            <a:off x="5136213" y="3791248"/>
            <a:ext cx="3091543" cy="1748972"/>
          </a:xfrm>
          <a:prstGeom prst="borderCallout3">
            <a:avLst>
              <a:gd name="adj1" fmla="val 43371"/>
              <a:gd name="adj2" fmla="val -4143"/>
              <a:gd name="adj3" fmla="val 32212"/>
              <a:gd name="adj4" fmla="val -12810"/>
              <a:gd name="adj5" fmla="val 17044"/>
              <a:gd name="adj6" fmla="val -17841"/>
              <a:gd name="adj7" fmla="val 13547"/>
              <a:gd name="adj8" fmla="val -29553"/>
            </a:avLst>
          </a:prstGeom>
          <a:solidFill>
            <a:schemeClr val="bg1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code is not smart enough to recognize the </a:t>
            </a:r>
            <a:r>
              <a:rPr lang="en-US" b="1" dirty="0">
                <a:solidFill>
                  <a:schemeClr val="tx1"/>
                </a:solidFill>
              </a:rPr>
              <a:t>commutative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distributive</a:t>
            </a:r>
            <a:r>
              <a:rPr lang="en-US" dirty="0">
                <a:solidFill>
                  <a:srgbClr val="FF0000"/>
                </a:solidFill>
              </a:rPr>
              <a:t> properties of multiplication, so it lists several legal but </a:t>
            </a:r>
            <a:r>
              <a:rPr lang="en-US" i="1" dirty="0">
                <a:solidFill>
                  <a:srgbClr val="FF0000"/>
                </a:solidFill>
              </a:rPr>
              <a:t>redundant</a:t>
            </a:r>
            <a:r>
              <a:rPr lang="en-US" dirty="0">
                <a:solidFill>
                  <a:srgbClr val="FF0000"/>
                </a:solidFill>
              </a:rPr>
              <a:t>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9527" y="1468581"/>
                <a:ext cx="378494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𝟏𝟏𝟓𝟒𝟐𝟓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𝟑𝟐𝟓𝟒𝟏𝟐𝟏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𝟑𝟕𝟗𝟎𝟐𝟎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27" y="1468581"/>
                <a:ext cx="3784946" cy="375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7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with a </a:t>
                </a:r>
                <a:r>
                  <a:rPr lang="en-US" sz="2400" b="1" i="1" dirty="0"/>
                  <a:t>prime</a:t>
                </a:r>
                <a:r>
                  <a:rPr lang="en-US" sz="2400" dirty="0"/>
                  <a:t> polynomial such as: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code as currently written can handle only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positive</a:t>
                </a:r>
                <a:r>
                  <a:rPr lang="en-US" sz="2400" dirty="0"/>
                  <a:t> coefficients - how could we strengthen the code to process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negative</a:t>
                </a:r>
                <a:r>
                  <a:rPr lang="en-US" sz="2400" dirty="0"/>
                  <a:t> coefficients?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could we avoid displaying simple commutative interchanges of the previously found factors?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530726"/>
              </a:xfrm>
              <a:blipFill>
                <a:blip r:embed="rId2"/>
                <a:stretch>
                  <a:fillRect l="-108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Multiplication is repeated addition, so a computer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much faster at adding </a:t>
                </a:r>
                <a:r>
                  <a:rPr lang="en-US" sz="2400" dirty="0"/>
                  <a:t>two numbers than </a:t>
                </a:r>
                <a:r>
                  <a:rPr lang="en-US" sz="2400" i="1" dirty="0"/>
                  <a:t>multiplying</a:t>
                </a:r>
                <a:r>
                  <a:rPr lang="en-US" sz="2400" dirty="0"/>
                  <a:t> them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From our first days in Algebra we are taught that you can only add “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like</a:t>
                </a:r>
                <a:r>
                  <a:rPr lang="en-US" sz="2400" dirty="0"/>
                  <a:t>” terms (those terms where each variable and exponent are the same)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Hence we are taught that the </a:t>
                </a:r>
                <a:r>
                  <a:rPr lang="en-US" sz="2400" b="1" dirty="0"/>
                  <a:t>FOIL</a:t>
                </a:r>
                <a:r>
                  <a:rPr lang="en-US" sz="2400" dirty="0"/>
                  <a:t> method of expanding the product of two monomials requires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four (4)</a:t>
                </a:r>
                <a:r>
                  <a:rPr lang="en-US" sz="2400" b="1" dirty="0"/>
                  <a:t> </a:t>
                </a:r>
                <a:r>
                  <a:rPr lang="en-US" sz="2400" dirty="0"/>
                  <a:t>multiplications: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first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outside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inside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last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>
                <a:blip r:embed="rId2"/>
                <a:stretch>
                  <a:fillRect l="-1083" t="-1961" r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Volker Strassen showed in 1969 that you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only need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three</a:t>
                </a:r>
                <a:r>
                  <a:rPr lang="en-US" sz="2400" dirty="0"/>
                  <a:t> (3) multiplications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 ∗7=21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∗9=45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 ∗16=128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solution is then: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 rotWithShape="0">
                <a:blip r:embed="rId2"/>
                <a:stretch>
                  <a:fillRect l="-12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377130"/>
            <a:ext cx="2057400" cy="32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8054242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break the rules by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adding</a:t>
                </a:r>
                <a:r>
                  <a:rPr lang="en-US" sz="2400" dirty="0"/>
                  <a:t> the 3 + 5 = </a:t>
                </a:r>
                <a:r>
                  <a:rPr lang="en-US" sz="2400" b="1" dirty="0"/>
                  <a:t>8</a:t>
                </a:r>
                <a:r>
                  <a:rPr lang="en-US" sz="2400" dirty="0"/>
                  <a:t> and 7 + 9 = </a:t>
                </a:r>
                <a:r>
                  <a:rPr lang="en-US" sz="2400" b="1" dirty="0"/>
                  <a:t>16</a:t>
                </a:r>
                <a:r>
                  <a:rPr lang="en-US" sz="2400" dirty="0"/>
                  <a:t>, even though they are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like terms!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 ∗7=21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∗9=45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=128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Essentially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we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trade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one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multiplication for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two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subtractions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128 −45 −21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8054242" cy="4351338"/>
              </a:xfrm>
              <a:blipFill rotWithShape="0">
                <a:blip r:embed="rId2"/>
                <a:stretch>
                  <a:fillRect l="-106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When we cover matrix multiplication, you will find that the naïve approach requires </a:t>
            </a:r>
            <a:r>
              <a:rPr lang="en-US" sz="2400" b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operations, so a 3 x 3 matrix multiply requires </a:t>
            </a:r>
            <a:r>
              <a:rPr lang="en-US" sz="2400" u="sng" dirty="0"/>
              <a:t>27</a:t>
            </a:r>
            <a:r>
              <a:rPr lang="en-US" sz="2400" dirty="0"/>
              <a:t> multiplications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Volker Strassen showed in his 1969 paper that the exponent is less than 3.  In fact further improvements on Strassen’s method has brought this down to </a:t>
            </a:r>
            <a:r>
              <a:rPr lang="en-US" sz="2400" b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2.375477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Why is this important?  </a:t>
            </a:r>
            <a:r>
              <a:rPr lang="en-US" sz="2400" dirty="0"/>
              <a:t>Because if you have really large matrices (think about solving </a:t>
            </a:r>
            <a:r>
              <a:rPr lang="en-US" sz="2400" b="1" dirty="0"/>
              <a:t>1,000</a:t>
            </a:r>
            <a:r>
              <a:rPr lang="en-US" sz="2400" dirty="0"/>
              <a:t> equations with </a:t>
            </a:r>
            <a:r>
              <a:rPr lang="en-US" sz="2400" b="1" dirty="0"/>
              <a:t>1,000</a:t>
            </a:r>
            <a:r>
              <a:rPr lang="en-US" sz="2400" dirty="0"/>
              <a:t> unknowns) the difference adds up </a:t>
            </a:r>
            <a:r>
              <a:rPr lang="en-US" sz="2400" i="1" dirty="0"/>
              <a:t>quickly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 With </a:t>
            </a:r>
            <a:r>
              <a:rPr lang="en-US" sz="2400" b="1" dirty="0"/>
              <a:t>N = 1000</a:t>
            </a:r>
            <a:r>
              <a:rPr lang="en-US" sz="2400" dirty="0"/>
              <a:t>, Strassen’s method is </a:t>
            </a:r>
            <a:r>
              <a:rPr lang="en-US" sz="2400" b="1" dirty="0">
                <a:solidFill>
                  <a:srgbClr val="FF0000"/>
                </a:solidFill>
              </a:rPr>
              <a:t>74x faster! </a:t>
            </a:r>
            <a:r>
              <a:rPr lang="en-US" sz="2400" dirty="0"/>
              <a:t>(not just merely 74% faster)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than the naïve approach to matrix multiplications</a:t>
            </a:r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</a:t>
            </a:r>
            <a:r>
              <a:rPr lang="en-US" sz="2400" b="1" i="1" dirty="0"/>
              <a:t>total</a:t>
            </a:r>
            <a:r>
              <a:rPr lang="en-US" sz="2400" dirty="0"/>
              <a:t>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a given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area under a curve</a:t>
                </a:r>
                <a:r>
                  <a:rPr lang="en-US" sz="2400" dirty="0"/>
                  <a:t> f(x) within the region [a,b]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ways to often determine exactly the value of the integral of </a:t>
                </a:r>
                <a:r>
                  <a:rPr lang="en-US" sz="2400" b="1" dirty="0"/>
                  <a:t>f(x) </a:t>
                </a:r>
                <a:r>
                  <a:rPr lang="en-US" sz="2400" dirty="0"/>
                  <a:t>which we would write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not possible to find an analytic expression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F(x) </a:t>
                </a:r>
                <a:r>
                  <a:rPr lang="en-US" sz="2400" dirty="0"/>
                  <a:t>– so we use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numerical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integration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 r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7590" y="6356351"/>
            <a:ext cx="767759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FF000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Two types of </a:t>
            </a:r>
            <a:r>
              <a:rPr lang="en-US" sz="3200" b="1" dirty="0">
                <a:latin typeface="+mn-lt"/>
              </a:rPr>
              <a:t>if</a:t>
            </a:r>
            <a:r>
              <a:rPr lang="en-US" sz="3200" dirty="0">
                <a:latin typeface="+mn-lt"/>
              </a:rPr>
              <a:t>() Statements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74102" y="1712234"/>
            <a:ext cx="3781526" cy="2993293"/>
            <a:chOff x="4974102" y="1712234"/>
            <a:chExt cx="3781526" cy="29932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4102" y="2254781"/>
              <a:ext cx="3781526" cy="24507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83517" y="1712234"/>
              <a:ext cx="2149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 if() </a:t>
              </a:r>
              <a:r>
                <a:rPr lang="en-US" b="1" u="sng" dirty="0"/>
                <a:t>with</a:t>
              </a:r>
              <a:r>
                <a:rPr lang="en-US" b="1" dirty="0"/>
                <a:t> an else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9733" y="1780814"/>
            <a:ext cx="3780347" cy="2069800"/>
            <a:chOff x="4735003" y="1744108"/>
            <a:chExt cx="3780347" cy="2069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1531" y="2222855"/>
              <a:ext cx="3773819" cy="159105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735003" y="1744108"/>
              <a:ext cx="2470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 if() </a:t>
              </a:r>
              <a:r>
                <a:rPr lang="en-US" b="1" u="sng" dirty="0"/>
                <a:t>without</a:t>
              </a:r>
              <a:r>
                <a:rPr lang="en-US" b="1" dirty="0"/>
                <a:t> an else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</a:rPr>
                      <m:t>𝜟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𝒊𝒏𝒕𝒆𝒓𝒗𝒂𝒍𝒔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gaps by increasing the number of intervals, which makes the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particular shape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  <a:blipFill>
                <a:blip r:embed="rId3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817441" y="1468581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4880952" y="1504771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3143250" y="4031840"/>
            <a:ext cx="5262685" cy="2695575"/>
            <a:chOff x="3143250" y="4031840"/>
            <a:chExt cx="5262685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43720" y="4733296"/>
              <a:ext cx="3462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1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Simpson’s Rule is more accurate!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Simpson’s Rule is more accurate!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89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85" y="4061113"/>
            <a:ext cx="4971429" cy="229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Simpson’s Rule is more accurate!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5400000">
            <a:off x="5451587" y="3415448"/>
            <a:ext cx="3027917" cy="1547944"/>
          </a:xfrm>
          <a:prstGeom prst="bentConnector3">
            <a:avLst>
              <a:gd name="adj1" fmla="val 1001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30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5 – Simpson’s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11887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the percent error in the estimate of the integral provided by the </a:t>
            </a:r>
            <a:r>
              <a:rPr lang="en-US" sz="2400" b="1" dirty="0"/>
              <a:t>left-hand rule</a:t>
            </a:r>
            <a:r>
              <a:rPr lang="en-US" sz="2400" dirty="0"/>
              <a:t> vs. </a:t>
            </a:r>
            <a:r>
              <a:rPr lang="en-US" sz="2400" b="1" dirty="0"/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95" y="3316610"/>
            <a:ext cx="4861996" cy="28599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626603" y="3316610"/>
            <a:ext cx="526943" cy="612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2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5E9D8-A9E8-4AF8-8591-31D41CBD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54" y="2770210"/>
            <a:ext cx="5648535" cy="343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5 – Simpson’s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6" y="1825625"/>
                <a:ext cx="8007349" cy="44237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−120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+2119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+1980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6" y="1825625"/>
                <a:ext cx="8007349" cy="4423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/>
              <p:nvPr/>
            </p:nvSpPr>
            <p:spPr>
              <a:xfrm>
                <a:off x="2115231" y="2384552"/>
                <a:ext cx="457182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231" y="2384552"/>
                <a:ext cx="4571829" cy="307777"/>
              </a:xfrm>
              <a:prstGeom prst="rect">
                <a:avLst/>
              </a:prstGeom>
              <a:blipFill>
                <a:blip r:embed="rId5"/>
                <a:stretch>
                  <a:fillRect t="-1961" r="-5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0AC9F6-BC29-401C-B70C-6EEEC46C8E71}"/>
                  </a:ext>
                </a:extLst>
              </p:cNvPr>
              <p:cNvSpPr txBox="1"/>
              <p:nvPr/>
            </p:nvSpPr>
            <p:spPr>
              <a:xfrm>
                <a:off x="5408239" y="5331774"/>
                <a:ext cx="2099421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?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0AC9F6-BC29-401C-B70C-6EEEC46C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39" y="5331774"/>
                <a:ext cx="2099421" cy="807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5 – Simpson’s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11887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Perform </a:t>
                </a:r>
                <a:r>
                  <a:rPr lang="en-US" sz="2400" b="1" i="1" dirty="0"/>
                  <a:t>numerical</a:t>
                </a:r>
                <a:r>
                  <a:rPr lang="en-US" sz="2400" dirty="0"/>
                  <a:t> integration with respect to x using a </a:t>
                </a:r>
                <a:r>
                  <a:rPr lang="en-US" sz="2400" u="sng" dirty="0"/>
                  <a:t>million</a:t>
                </a:r>
                <a:r>
                  <a:rPr lang="en-US" sz="2400" dirty="0"/>
                  <a:t> intervals on the following polynomial over the domain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1188795"/>
              </a:xfrm>
              <a:blipFill>
                <a:blip r:embed="rId3"/>
                <a:stretch>
                  <a:fillRect l="-1066" t="-7179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98045" y="4459121"/>
                <a:ext cx="5796779" cy="62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−30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2119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+1980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45" y="4459121"/>
                <a:ext cx="5796779" cy="622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69109" y="3170461"/>
                <a:ext cx="6605783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−120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+2119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+1980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09" y="3170461"/>
                <a:ext cx="6605783" cy="927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81796" y="5442248"/>
                <a:ext cx="6404446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−174744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−43550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−306482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𝟐𝟎𝟒𝟑𝟐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𝟏𝟑𝟑𝟑𝟑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96" y="5442248"/>
                <a:ext cx="6404446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7D198-B5B0-4C5D-BF60-6EE31200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9" y="652807"/>
            <a:ext cx="4005962" cy="55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435" y="365126"/>
            <a:ext cx="284906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5 -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2281" y="1404472"/>
            <a:ext cx="2706435" cy="10068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44F4-A0CF-4660-A9A8-C38A5CE13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4" y="1898328"/>
            <a:ext cx="3866667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C039CC-A4DF-4842-AB3A-055921DB7E88}"/>
              </a:ext>
            </a:extLst>
          </p:cNvPr>
          <p:cNvSpPr/>
          <p:nvPr/>
        </p:nvSpPr>
        <p:spPr>
          <a:xfrm>
            <a:off x="5159372" y="3621646"/>
            <a:ext cx="3355978" cy="137805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EC399-A961-4389-8AC4-7A1EDCB9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801368"/>
            <a:ext cx="6771482" cy="4187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–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9375" y="3602378"/>
            <a:ext cx="262934" cy="179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()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while</a:t>
            </a:r>
            <a:r>
              <a:rPr lang="en-US" sz="2400" dirty="0"/>
              <a:t>() </a:t>
            </a:r>
            <a:r>
              <a:rPr lang="en-US" sz="2400"/>
              <a:t>loop executes </a:t>
            </a:r>
            <a:r>
              <a:rPr lang="en-US" sz="2400" dirty="0"/>
              <a:t>all the statements within its scope as long as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00" y="3115484"/>
            <a:ext cx="4800000" cy="3038095"/>
          </a:xfrm>
          <a:prstGeom prst="rect">
            <a:avLst/>
          </a:prstGeom>
        </p:spPr>
      </p:pic>
      <p:sp>
        <p:nvSpPr>
          <p:cNvPr id="8" name="Speech Bubble: Rectangle 7"/>
          <p:cNvSpPr/>
          <p:nvPr/>
        </p:nvSpPr>
        <p:spPr>
          <a:xfrm>
            <a:off x="6462046" y="2754603"/>
            <a:ext cx="1504336" cy="634182"/>
          </a:xfrm>
          <a:prstGeom prst="wedgeRectCallout">
            <a:avLst>
              <a:gd name="adj1" fmla="val -96256"/>
              <a:gd name="adj2" fmla="val 834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297" y="3709219"/>
            <a:ext cx="3488403" cy="191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77034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Specify in the code the correct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limits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/>
                  <a:t>, and exact analytic value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the area of a unit circle: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770341"/>
              </a:xfrm>
              <a:blipFill>
                <a:blip r:embed="rId3"/>
                <a:stretch>
                  <a:fillRect l="-1066" t="-110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48" y="4087678"/>
            <a:ext cx="2105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4130540"/>
            <a:ext cx="2571750" cy="2000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F14E3-736C-4E94-941C-42CB8012E3C3}"/>
                  </a:ext>
                </a:extLst>
              </p:cNvPr>
              <p:cNvSpPr txBox="1"/>
              <p:nvPr/>
            </p:nvSpPr>
            <p:spPr>
              <a:xfrm>
                <a:off x="6792261" y="2727460"/>
                <a:ext cx="1388778" cy="92333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Note: in C++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 the constant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𝐏𝐈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F14E3-736C-4E94-941C-42CB8012E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261" y="2727460"/>
                <a:ext cx="1388778" cy="923330"/>
              </a:xfrm>
              <a:prstGeom prst="rect">
                <a:avLst/>
              </a:prstGeom>
              <a:blipFill>
                <a:blip r:embed="rId7"/>
                <a:stretch>
                  <a:fillRect l="-6926" t="-7742" r="-1082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5B070F-DD33-43C3-B901-F37F08B5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06" y="1383220"/>
            <a:ext cx="4977050" cy="5058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135" y="3167753"/>
            <a:ext cx="704298" cy="185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1108" y="2334836"/>
            <a:ext cx="497654" cy="33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44135" y="5759361"/>
            <a:ext cx="999265" cy="150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B2F12-4945-4622-BEF9-76FB45A1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745" y="4016387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5708" y="3122908"/>
            <a:ext cx="2084523" cy="185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72352" y="3633496"/>
            <a:ext cx="2084523" cy="185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66820" y="4922931"/>
            <a:ext cx="2084523" cy="185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66819" y="5755848"/>
            <a:ext cx="2084523" cy="185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DB083-3BB6-4398-8171-AFE14024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68" y="1380744"/>
            <a:ext cx="4974336" cy="5064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EA74CA-2C5D-40D6-851B-B21B3D6CB878}"/>
              </a:ext>
            </a:extLst>
          </p:cNvPr>
          <p:cNvSpPr/>
          <p:nvPr/>
        </p:nvSpPr>
        <p:spPr>
          <a:xfrm>
            <a:off x="3274828" y="3167753"/>
            <a:ext cx="1475403" cy="185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607272-4C6F-41FF-A518-423E3CB42062}"/>
              </a:ext>
            </a:extLst>
          </p:cNvPr>
          <p:cNvSpPr/>
          <p:nvPr/>
        </p:nvSpPr>
        <p:spPr>
          <a:xfrm>
            <a:off x="3921492" y="2334836"/>
            <a:ext cx="497654" cy="33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7FA83-7D77-49C0-A755-AAB9A4837EEA}"/>
              </a:ext>
            </a:extLst>
          </p:cNvPr>
          <p:cNvSpPr/>
          <p:nvPr/>
        </p:nvSpPr>
        <p:spPr>
          <a:xfrm>
            <a:off x="3274828" y="5759361"/>
            <a:ext cx="1220971" cy="150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0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AFDE0-61D2-4243-8BBE-DD36595E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69" y="1796951"/>
            <a:ext cx="6775662" cy="4190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3EAA2F-3335-42F1-A574-E4028F512453}"/>
              </a:ext>
            </a:extLst>
          </p:cNvPr>
          <p:cNvSpPr/>
          <p:nvPr/>
        </p:nvSpPr>
        <p:spPr>
          <a:xfrm>
            <a:off x="2694837" y="3603625"/>
            <a:ext cx="273788" cy="174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algorithm</a:t>
            </a:r>
            <a:r>
              <a:rPr lang="en-US" sz="2400" dirty="0"/>
              <a:t> is a recipe, often with loops, that changes inputs to outputs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are many </a:t>
            </a:r>
            <a:r>
              <a:rPr lang="en-US" sz="2400" b="1" dirty="0"/>
              <a:t>simple to state</a:t>
            </a:r>
            <a:r>
              <a:rPr lang="en-US" sz="2400" dirty="0"/>
              <a:t>, but hard to </a:t>
            </a:r>
            <a:r>
              <a:rPr lang="en-US" sz="2400" i="1" dirty="0"/>
              <a:t>solve</a:t>
            </a:r>
            <a:r>
              <a:rPr lang="en-US" sz="2400" dirty="0"/>
              <a:t>, open problems in </a:t>
            </a:r>
            <a:r>
              <a:rPr lang="en-US" sz="2400" b="1" dirty="0">
                <a:solidFill>
                  <a:srgbClr val="00B050"/>
                </a:solidFill>
              </a:rPr>
              <a:t>number theory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not known if there are any </a:t>
            </a:r>
            <a:r>
              <a:rPr lang="en-US" sz="2400" b="1" dirty="0">
                <a:solidFill>
                  <a:srgbClr val="0070C0"/>
                </a:solidFill>
              </a:rPr>
              <a:t>odd</a:t>
            </a:r>
            <a:r>
              <a:rPr lang="en-US" sz="2400" dirty="0"/>
              <a:t> 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not known if there are </a:t>
            </a:r>
            <a:r>
              <a:rPr lang="en-US" sz="2400" i="1" dirty="0">
                <a:solidFill>
                  <a:srgbClr val="FF0000"/>
                </a:solidFill>
              </a:rPr>
              <a:t>infinitely</a:t>
            </a:r>
            <a:r>
              <a:rPr lang="en-US" sz="2400" dirty="0"/>
              <a:t> many perfect numbers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31E13-C236-4A66-990D-FFBF820FF1EA}"/>
              </a:ext>
            </a:extLst>
          </p:cNvPr>
          <p:cNvSpPr txBox="1">
            <a:spLocks/>
          </p:cNvSpPr>
          <p:nvPr/>
        </p:nvSpPr>
        <p:spPr>
          <a:xfrm>
            <a:off x="4753219" y="1825625"/>
            <a:ext cx="4310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data type to store true or false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for </a:t>
            </a:r>
            <a:r>
              <a:rPr lang="en-US" sz="2400" b="1" i="1" dirty="0"/>
              <a:t>conditional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introduces a scope {}, and can have an optional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{}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while() </a:t>
            </a:r>
            <a:r>
              <a:rPr lang="en-US" sz="2400" dirty="0"/>
              <a:t>is like an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that loops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while() </a:t>
            </a:r>
            <a:r>
              <a:rPr lang="en-US" sz="2400" dirty="0"/>
              <a:t>loop a simplified </a:t>
            </a:r>
            <a:r>
              <a:rPr lang="en-US" sz="2400" b="1" dirty="0">
                <a:solidFill>
                  <a:srgbClr val="0070C0"/>
                </a:solidFill>
              </a:rPr>
              <a:t>for() </a:t>
            </a:r>
            <a:r>
              <a:rPr lang="en-US" sz="24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994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%</a:t>
            </a:r>
            <a:r>
              <a:rPr lang="en-US" sz="2400" dirty="0"/>
              <a:t> operator returns the </a:t>
            </a:r>
            <a:r>
              <a:rPr lang="en-US" sz="2400" b="1" dirty="0"/>
              <a:t>remainder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FF0000"/>
                </a:solidFill>
              </a:rPr>
              <a:t>double</a:t>
            </a:r>
            <a:r>
              <a:rPr lang="en-US" sz="2400" dirty="0"/>
              <a:t> equals </a:t>
            </a:r>
            <a:r>
              <a:rPr lang="en-US" sz="2400" b="1" dirty="0">
                <a:solidFill>
                  <a:srgbClr val="00B050"/>
                </a:solidFill>
              </a:rPr>
              <a:t>==</a:t>
            </a:r>
            <a:r>
              <a:rPr lang="en-US" sz="2400" dirty="0"/>
              <a:t> operator to test for equality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single equal </a:t>
            </a:r>
            <a:r>
              <a:rPr lang="en-US" sz="2400" b="1" dirty="0">
                <a:solidFill>
                  <a:srgbClr val="00B050"/>
                </a:solidFill>
              </a:rPr>
              <a:t>=</a:t>
            </a:r>
            <a:r>
              <a:rPr lang="en-US" sz="2400" dirty="0"/>
              <a:t> to define the value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&amp;&amp;</a:t>
            </a:r>
            <a:r>
              <a:rPr lang="en-US" sz="2400" dirty="0"/>
              <a:t> operator performs a </a:t>
            </a:r>
            <a:r>
              <a:rPr lang="en-US" sz="2400" b="1" dirty="0"/>
              <a:t>logical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of two Boolean values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Numerical Integration finds </a:t>
            </a:r>
            <a:r>
              <a:rPr lang="en-US" sz="2400" b="1" dirty="0">
                <a:solidFill>
                  <a:srgbClr val="FF0000"/>
                </a:solidFill>
              </a:rPr>
              <a:t>the area under the curve</a:t>
            </a:r>
            <a:r>
              <a:rPr lang="en-US" sz="2400" dirty="0"/>
              <a:t> using </a:t>
            </a:r>
            <a:r>
              <a:rPr lang="en-US" sz="2400" b="1" dirty="0"/>
              <a:t>successively smaller </a:t>
            </a:r>
            <a:r>
              <a:rPr lang="en-US" sz="2400" dirty="0"/>
              <a:t>and smaller strips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strips can be sized according to the </a:t>
            </a:r>
            <a:r>
              <a:rPr lang="en-US" sz="2400" dirty="0">
                <a:solidFill>
                  <a:srgbClr val="00B050"/>
                </a:solidFill>
              </a:rPr>
              <a:t>Left, Right, Trapezoid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B050"/>
                </a:solidFill>
              </a:rPr>
              <a:t>Midpoint</a:t>
            </a:r>
            <a:r>
              <a:rPr lang="en-US" sz="2400" dirty="0"/>
              <a:t> rules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Simpson’s method is the more accurate due to fitting </a:t>
            </a:r>
            <a:r>
              <a:rPr lang="en-US" sz="2400" u="sng" dirty="0"/>
              <a:t>parabolas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19" y="3679971"/>
            <a:ext cx="4704762" cy="1533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66768" y="4203290"/>
            <a:ext cx="169606" cy="243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</a:t>
                </a:r>
                <a:r>
                  <a:rPr lang="en-US" sz="2400" i="1" dirty="0"/>
                  <a:t>almost all </a:t>
                </a:r>
                <a:r>
                  <a:rPr lang="en-US" sz="2400" dirty="0"/>
                  <a:t>of its divisors (including </a:t>
                </a:r>
                <a:r>
                  <a:rPr lang="en-US" sz="2400" b="1" dirty="0"/>
                  <a:t>1</a:t>
                </a:r>
                <a:r>
                  <a:rPr lang="en-US" sz="2400" dirty="0"/>
                  <a:t>, but </a:t>
                </a:r>
                <a:r>
                  <a:rPr lang="en-US" sz="2400" i="1" u="sng" dirty="0"/>
                  <a:t>not</a:t>
                </a:r>
                <a:r>
                  <a:rPr lang="en-US" sz="2400" i="1" dirty="0"/>
                  <a:t> including</a:t>
                </a:r>
                <a:r>
                  <a:rPr lang="en-US" sz="2400" dirty="0"/>
                  <a:t>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itself)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</TotalTime>
  <Words>2779</Words>
  <Application>Microsoft Office PowerPoint</Application>
  <PresentationFormat>On-screen Show (4:3)</PresentationFormat>
  <Paragraphs>434</Paragraphs>
  <Slides>65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Goals</vt:lpstr>
      <vt:lpstr>Logical Operators</vt:lpstr>
      <vt:lpstr>if() Statement</vt:lpstr>
      <vt:lpstr>Two types of if() Statements</vt:lpstr>
      <vt:lpstr>while() Loop</vt:lpstr>
      <vt:lpstr>The Modulus (%) Operator</vt:lpstr>
      <vt:lpstr>Perfect Numbers</vt:lpstr>
      <vt:lpstr>Perfect Numbers</vt:lpstr>
      <vt:lpstr>Edit Lab 1 – Perfect Numbers</vt:lpstr>
      <vt:lpstr>Run Lab 1 – Perfect Numbers</vt:lpstr>
      <vt:lpstr>Check Lab 1 – Perfect Numbers</vt:lpstr>
      <vt:lpstr>Perfect Numbers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Open Lab 2 – Newton’s Square Root</vt:lpstr>
      <vt:lpstr>Edit Lab 2 -   Newton’s Square Root</vt:lpstr>
      <vt:lpstr>Run Lab 2 -   Newton’s Square Root</vt:lpstr>
      <vt:lpstr>Check Lab 2 – Newton’s Square Root</vt:lpstr>
      <vt:lpstr>Roots of Googol</vt:lpstr>
      <vt:lpstr>Treating Large Integers as vector&lt;int&gt;</vt:lpstr>
      <vt:lpstr>Treating Large Integers as vector&lt;int&gt;</vt:lpstr>
      <vt:lpstr>Treating Large Integers as vector&lt;int&gt;</vt:lpstr>
      <vt:lpstr>Open Lab 3 – Big Integer Square Root</vt:lpstr>
      <vt:lpstr>View Lab 3 – Big Integer Square Root</vt:lpstr>
      <vt:lpstr>Run Lab 3 – Big Integer Square Root</vt:lpstr>
      <vt:lpstr>Check Lab 3 – Big Integer Square Root</vt:lpstr>
      <vt:lpstr>Check Lab 3 – Big Integer Square Root</vt:lpstr>
      <vt:lpstr>Representing a Quadratic Polynomial</vt:lpstr>
      <vt:lpstr>Factoring a Quadratic Polynomial</vt:lpstr>
      <vt:lpstr>Open Lab 4 – Factor Quadratic Polynomial</vt:lpstr>
      <vt:lpstr>Edit Lab 4 – Factor Quadratic Polynomial</vt:lpstr>
      <vt:lpstr>Run Lab 4 -Factor Quadratic Polynomial</vt:lpstr>
      <vt:lpstr>Check Lab 4 – Factor Quadratic Polynomial</vt:lpstr>
      <vt:lpstr>Edit Lab 4 – Factor Quadratic Polynomial</vt:lpstr>
      <vt:lpstr>Strassen’s Method</vt:lpstr>
      <vt:lpstr>Strassen’s Method</vt:lpstr>
      <vt:lpstr>Strassen’s Method</vt:lpstr>
      <vt:lpstr>Strassen’s Method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Simpson’s Rule is more accurate!</vt:lpstr>
      <vt:lpstr>Simpson’s Rule is more accurate!</vt:lpstr>
      <vt:lpstr>Simpson’s Rule is more accurate!</vt:lpstr>
      <vt:lpstr>Open Lab 5 – Simpson’s Rule</vt:lpstr>
      <vt:lpstr>View Lab 5 – Simpson’s Rule</vt:lpstr>
      <vt:lpstr>View Lab 5 – Simpson’s Rule</vt:lpstr>
      <vt:lpstr>Run Lab 5 -  Simpson’s Rule</vt:lpstr>
      <vt:lpstr>Check Lab 5 – Simpson’s Rule</vt:lpstr>
      <vt:lpstr>Open Lab 6 – Circle Area</vt:lpstr>
      <vt:lpstr>Edit Lab 6 – Circle Area</vt:lpstr>
      <vt:lpstr>Run Lab 6 – Circle Area</vt:lpstr>
      <vt:lpstr>Check Lab 6 – Circle Area</vt:lpstr>
      <vt:lpstr>Now you know…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653</cp:revision>
  <cp:lastPrinted>2018-01-29T02:00:16Z</cp:lastPrinted>
  <dcterms:created xsi:type="dcterms:W3CDTF">2014-09-21T17:58:26Z</dcterms:created>
  <dcterms:modified xsi:type="dcterms:W3CDTF">2018-11-14T13:57:38Z</dcterms:modified>
</cp:coreProperties>
</file>