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34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2C3FD6CD-190E-469D-A4B8-C8B2A0488232}"/>
    <pc:docChg chg="modSld">
      <pc:chgData name="David Biersach" userId="14a9feb0-85a7-4da4-be8a-c1e22b637acc" providerId="ADAL" clId="{2C3FD6CD-190E-469D-A4B8-C8B2A0488232}" dt="2018-02-07T01:30:49.248" v="0" actId="6549"/>
      <pc:docMkLst>
        <pc:docMk/>
      </pc:docMkLst>
      <pc:sldChg chg="modSp">
        <pc:chgData name="David Biersach" userId="14a9feb0-85a7-4da4-be8a-c1e22b637acc" providerId="ADAL" clId="{2C3FD6CD-190E-469D-A4B8-C8B2A0488232}" dt="2018-02-07T01:30:49.248" v="0" actId="6549"/>
        <pc:sldMkLst>
          <pc:docMk/>
          <pc:sldMk cId="3882122913" sldId="259"/>
        </pc:sldMkLst>
        <pc:spChg chg="mod">
          <ac:chgData name="David Biersach" userId="14a9feb0-85a7-4da4-be8a-c1e22b637acc" providerId="ADAL" clId="{2C3FD6CD-190E-469D-A4B8-C8B2A0488232}" dt="2018-02-07T01:30:49.248" v="0" actId="6549"/>
          <ac:spMkLst>
            <pc:docMk/>
            <pc:sldMk cId="3882122913" sldId="25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0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9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9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1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2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4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0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9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alle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2D Graphics,</a:t>
            </a:r>
          </a:p>
          <a:p>
            <a:pPr algn="ctr"/>
            <a:r>
              <a:rPr lang="en-US" dirty="0"/>
              <a:t>Polar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  <a:p>
            <a:pPr algn="ctr"/>
            <a:r>
              <a:rPr lang="en-US" sz="2400" dirty="0"/>
              <a:t>We will be using </a:t>
            </a:r>
            <a:r>
              <a:rPr lang="en-US" sz="2400" b="1" dirty="0">
                <a:solidFill>
                  <a:srgbClr val="FF0000"/>
                </a:solidFill>
              </a:rPr>
              <a:t>Alpha = 255</a:t>
            </a:r>
            <a:r>
              <a:rPr lang="en-US" sz="2400" dirty="0"/>
              <a:t> in our code</a:t>
            </a:r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5560" y="1283915"/>
            <a:ext cx="18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http://liballeg.org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95494"/>
            <a:ext cx="7578671" cy="3750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05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" y="340962"/>
            <a:ext cx="5022498" cy="617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85" y="533568"/>
            <a:ext cx="3003000" cy="19329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SimpleScreen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br>
              <a:rPr lang="en-US" sz="3200" dirty="0">
                <a:latin typeface="+mn-lt"/>
              </a:rPr>
            </a:br>
            <a:r>
              <a:rPr lang="en-US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SimpleScreen.h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)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915" y="782666"/>
            <a:ext cx="498186" cy="165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008" y="5695627"/>
            <a:ext cx="3928002" cy="35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76" y="1776619"/>
            <a:ext cx="3619048" cy="3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PointSet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br>
              <a:rPr lang="en-US" sz="3200" dirty="0">
                <a:latin typeface="+mn-lt"/>
              </a:rPr>
            </a:br>
            <a:r>
              <a:rPr lang="en-US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SimpleScreen.h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)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558" y="3786446"/>
            <a:ext cx="2488875" cy="238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Lab 1 – Draw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No coding required – just follow along </a:t>
            </a:r>
            <a:r>
              <a:rPr lang="en-US" sz="2400" b="1" dirty="0"/>
              <a:t>main()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0070C0"/>
                </a:solidFill>
              </a:rPr>
              <a:t>3-4-5</a:t>
            </a:r>
            <a:r>
              <a:rPr lang="en-US" sz="2400" dirty="0"/>
              <a:t> right triangle in the </a:t>
            </a:r>
            <a:r>
              <a:rPr lang="en-US" sz="2400" i="1" dirty="0"/>
              <a:t>first</a:t>
            </a:r>
            <a:r>
              <a:rPr lang="en-US" sz="2400" dirty="0"/>
              <a:t>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Paint the entire triangle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including the interior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Set the correct </a:t>
            </a:r>
            <a:r>
              <a:rPr lang="en-US" sz="2400" b="1" i="1" dirty="0"/>
              <a:t>world rectangle </a:t>
            </a:r>
            <a:r>
              <a:rPr lang="en-US" sz="2400" dirty="0"/>
              <a:t>dimensions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7DE03-F10F-44D1-A16B-A88F08513FAA}"/>
              </a:ext>
            </a:extLst>
          </p:cNvPr>
          <p:cNvGrpSpPr/>
          <p:nvPr/>
        </p:nvGrpSpPr>
        <p:grpSpPr>
          <a:xfrm>
            <a:off x="623281" y="1845847"/>
            <a:ext cx="7897438" cy="3830421"/>
            <a:chOff x="494071" y="1845847"/>
            <a:chExt cx="7897438" cy="3830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DD82C-E476-42C7-AB5D-E6B36807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071" y="1845847"/>
              <a:ext cx="3643571" cy="38304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44741E-CA35-4195-B762-8E51A8AFF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5901" y="1850061"/>
              <a:ext cx="3815608" cy="3826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836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Edit the coordinates of the </a:t>
            </a:r>
            <a:r>
              <a:rPr lang="en-US" sz="2400" b="1" dirty="0"/>
              <a:t>three remaining </a:t>
            </a:r>
            <a:r>
              <a:rPr lang="en-US" sz="2400" dirty="0"/>
              <a:t>corner points with the correct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8BC6B-E82E-4EC5-A144-3DC2DF6D319F}"/>
              </a:ext>
            </a:extLst>
          </p:cNvPr>
          <p:cNvGrpSpPr/>
          <p:nvPr/>
        </p:nvGrpSpPr>
        <p:grpSpPr>
          <a:xfrm>
            <a:off x="2841080" y="4605325"/>
            <a:ext cx="3461840" cy="1245003"/>
            <a:chOff x="2842690" y="4605325"/>
            <a:chExt cx="3461840" cy="124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87D54-B299-4D60-95D6-F83FC0B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690" y="4605325"/>
              <a:ext cx="1752225" cy="1245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Speech Bubble: Rectangle 6"/>
            <p:cNvSpPr/>
            <p:nvPr/>
          </p:nvSpPr>
          <p:spPr>
            <a:xfrm>
              <a:off x="4948428" y="4898487"/>
              <a:ext cx="1356102" cy="658678"/>
            </a:xfrm>
            <a:prstGeom prst="wedgeRectCallout">
              <a:avLst>
                <a:gd name="adj1" fmla="val -87203"/>
                <a:gd name="adj2" fmla="val 1661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Fix these last 3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68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C756A-9490-4D0D-A391-57810A08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31593" y="2887811"/>
            <a:ext cx="999641" cy="495946"/>
            <a:chOff x="5726624" y="2836190"/>
            <a:chExt cx="999641" cy="495946"/>
          </a:xfrm>
        </p:grpSpPr>
        <p:sp>
          <p:nvSpPr>
            <p:cNvPr id="3" name="TextBox 2"/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(21, 10)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0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the 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SimpleScreen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custom class to draw graphics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World </a:t>
                </a:r>
                <a:r>
                  <a:rPr lang="en-US" sz="2400" b="1" dirty="0"/>
                  <a:t>bounding rectangle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Cartesian</a:t>
                </a:r>
                <a:r>
                  <a:rPr lang="en-US" sz="2400" dirty="0"/>
                  <a:t> coordinates to draw 2D lines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polar</a:t>
                </a:r>
                <a:r>
                  <a:rPr lang="en-US" sz="2400" dirty="0"/>
                  <a:t> coordinates to draw 2D circles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Approximate circles by dividing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radians </a:t>
                </a:r>
                <a:r>
                  <a:rPr lang="en-US" sz="2400" dirty="0"/>
                  <a:t>into </a:t>
                </a:r>
                <a:r>
                  <a:rPr lang="en-US" sz="2400" b="1" i="1" dirty="0"/>
                  <a:t>intervals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/>
                  <a:t>delay</a:t>
                </a:r>
                <a:r>
                  <a:rPr lang="en-US" sz="2400" dirty="0"/>
                  <a:t> count to watch each interval being drawn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</a:t>
                </a:r>
                <a:r>
                  <a:rPr lang="en-US" sz="2400" i="1" dirty="0"/>
                  <a:t>the hidden geometry </a:t>
                </a:r>
                <a:r>
                  <a:rPr lang="en-US" sz="2400" dirty="0"/>
                  <a:t>of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Olympic Rings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fancy curves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parametric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  <a:blipFill>
                <a:blip r:embed="rId3"/>
                <a:stretch>
                  <a:fillRect l="-106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1B9C8-8AB4-4F30-8F5E-0C298951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7" y="1468581"/>
            <a:ext cx="4496680" cy="475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76" y="1468581"/>
            <a:ext cx="3397874" cy="35981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631" y="1428750"/>
            <a:ext cx="2052060" cy="189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604" y="5657850"/>
            <a:ext cx="1722934" cy="175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604" y="5322215"/>
            <a:ext cx="2041099" cy="18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75" y="5325761"/>
            <a:ext cx="297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draw() </a:t>
            </a:r>
            <a:r>
              <a:rPr lang="en-US" dirty="0"/>
              <a:t>is a “callback function” It is your custom drawing code that is called by the </a:t>
            </a:r>
            <a:r>
              <a:rPr lang="en-US" b="1" dirty="0" err="1">
                <a:solidFill>
                  <a:srgbClr val="0070C0"/>
                </a:solidFill>
              </a:rPr>
              <a:t>SimpleScreen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8628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4193" y="1344595"/>
            <a:ext cx="2975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callback pattern, the framework can call your custom </a:t>
            </a:r>
            <a:r>
              <a:rPr lang="en-US" b="1" dirty="0"/>
              <a:t>draw() </a:t>
            </a:r>
            <a:r>
              <a:rPr lang="en-US" dirty="0"/>
              <a:t>function whenever it needs to repaint the screen.  This enables features like </a:t>
            </a:r>
            <a:r>
              <a:rPr lang="en-US" b="1" dirty="0">
                <a:solidFill>
                  <a:srgbClr val="00B050"/>
                </a:solidFill>
              </a:rPr>
              <a:t>zooming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left click and drag</a:t>
            </a:r>
            <a:r>
              <a:rPr lang="en-US" dirty="0"/>
              <a:t> on the canvas to outline a zoom frame.  When you release the left mouse button it will set the new </a:t>
            </a:r>
            <a:r>
              <a:rPr lang="en-US" b="1" dirty="0">
                <a:solidFill>
                  <a:srgbClr val="0070C0"/>
                </a:solidFill>
              </a:rPr>
              <a:t>world rectangle </a:t>
            </a:r>
            <a:r>
              <a:rPr lang="en-US" dirty="0"/>
              <a:t>to the coordinates of the zoom frame and redraw the image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single right click </a:t>
            </a:r>
            <a:r>
              <a:rPr lang="en-US" dirty="0"/>
              <a:t>will restore each of the prior zoom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E4BDB-6BF7-40FD-94F2-AE13618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9" y="1449900"/>
            <a:ext cx="4828571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130351" cy="2940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First, change intervals to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, run the app, then leave it at 8 for the next steps – </a:t>
            </a:r>
            <a:r>
              <a:rPr lang="en-US" sz="2400" b="1" dirty="0">
                <a:solidFill>
                  <a:srgbClr val="00B050"/>
                </a:solidFill>
              </a:rPr>
              <a:t>what shape do you see?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change call to </a:t>
            </a:r>
            <a:r>
              <a:rPr lang="en-US" sz="2400" b="1" dirty="0" err="1"/>
              <a:t>ss.DrawLines</a:t>
            </a:r>
            <a:r>
              <a:rPr lang="en-US" sz="2400" b="1" dirty="0"/>
              <a:t>()</a:t>
            </a:r>
            <a:r>
              <a:rPr lang="en-US" sz="2400" dirty="0"/>
              <a:t> as follows, and run the app </a:t>
            </a:r>
            <a:r>
              <a:rPr lang="en-US" sz="2400" b="1" dirty="0">
                <a:solidFill>
                  <a:srgbClr val="7030A0"/>
                </a:solidFill>
              </a:rPr>
              <a:t>each time </a:t>
            </a:r>
            <a:r>
              <a:rPr lang="en-US" sz="2400" dirty="0"/>
              <a:t>after making these individual changes: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862" y="5520726"/>
            <a:ext cx="624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1862" y="4929376"/>
            <a:ext cx="582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06" y="2700651"/>
            <a:ext cx="6276190" cy="7523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59200" y="3079750"/>
            <a:ext cx="1765300" cy="222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2450" y="3079750"/>
            <a:ext cx="1778000" cy="222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" y="1947862"/>
            <a:ext cx="8069952" cy="392149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15282" y="2894925"/>
            <a:ext cx="2686066" cy="411838"/>
            <a:chOff x="4415282" y="2894925"/>
            <a:chExt cx="2686066" cy="411838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4716203" y="2894925"/>
              <a:ext cx="2084225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ringOffsetFullX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5282" y="3297240"/>
              <a:ext cx="2686066" cy="9523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93180" y="3040421"/>
            <a:ext cx="404017" cy="1736374"/>
            <a:chOff x="2693180" y="3040421"/>
            <a:chExt cx="404017" cy="1736374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 rot="16200000">
              <a:off x="2025048" y="3708553"/>
              <a:ext cx="173637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291" y="3232578"/>
              <a:ext cx="3906" cy="135206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139267" y="3160396"/>
            <a:ext cx="50461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(0,0)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5426" y="4455493"/>
            <a:ext cx="2319030" cy="450667"/>
            <a:chOff x="3965426" y="4455493"/>
            <a:chExt cx="2319030" cy="45066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3965426" y="4506050"/>
              <a:ext cx="231903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ringOffsetHalfX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16752" y="4455493"/>
              <a:ext cx="1416379" cy="805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9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52" y="1748047"/>
            <a:ext cx="6438095" cy="33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1789" y="1821052"/>
            <a:ext cx="2464231" cy="24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DC962B-9D3C-467A-B00A-84455A2B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8" y="1635719"/>
            <a:ext cx="7400004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8117" y="2510350"/>
            <a:ext cx="3639353" cy="8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71998" y="1054353"/>
            <a:ext cx="674177" cy="6276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044834" y="4525131"/>
            <a:ext cx="537274" cy="555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013837" y="5554899"/>
            <a:ext cx="599268" cy="3410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38FBE-20E8-4579-8F2D-4EC5CA24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34" y="1468581"/>
            <a:ext cx="3501529" cy="3681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03403-836C-48B2-B855-B75A6F37E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884" y="5408202"/>
            <a:ext cx="5443293" cy="844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63685-5137-495F-BB51-356C0CA7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0" y="3991333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2184888" cy="10738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63" y="1468581"/>
            <a:ext cx="6507074" cy="4574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0862" y="4184541"/>
            <a:ext cx="4406297" cy="296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27" y="1900954"/>
            <a:ext cx="3769309" cy="29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142484" y="2197100"/>
            <a:ext cx="2475652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990814" y="2197100"/>
            <a:ext cx="1038386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These two parameters are used to calculate the </a:t>
                </a:r>
                <a:r>
                  <a:rPr lang="en-US" i="1" u="sng" dirty="0">
                    <a:solidFill>
                      <a:schemeClr val="tx1"/>
                    </a:solidFill>
                  </a:rPr>
                  <a:t>current</a:t>
                </a:r>
                <a:r>
                  <a:rPr lang="en-US" dirty="0">
                    <a:solidFill>
                      <a:schemeClr val="tx1"/>
                    </a:solidFill>
                  </a:rPr>
                  <a:t>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blipFill>
                <a:blip r:embed="rId4"/>
                <a:stretch>
                  <a:fillRect r="-1329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5119" y="4759979"/>
            <a:ext cx="5613763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5</a:t>
            </a:r>
          </a:p>
        </p:txBody>
      </p:sp>
    </p:spTree>
    <p:extLst>
      <p:ext uri="{BB962C8B-B14F-4D97-AF65-F5344CB8AC3E}">
        <p14:creationId xmlns:p14="http://schemas.microsoft.com/office/powerpoint/2010/main" val="9972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The key points are: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radius is changing 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is changing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shape of the curve depends on two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parameters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blipFill>
                <a:blip r:embed="rId3"/>
                <a:stretch>
                  <a:fillRect l="-1179" t="-781" r="-3066" b="-2604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CB9D-1FBB-44BF-8EB9-3A9A8D73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46" y="1374371"/>
            <a:ext cx="4828571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9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is a free, open source, cross platform library for rendering 2D graphics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“bounding rectangle” is used to scale </a:t>
            </a:r>
            <a:r>
              <a:rPr lang="en-US" sz="2400" b="1" dirty="0"/>
              <a:t>world</a:t>
            </a:r>
            <a:r>
              <a:rPr lang="en-US" sz="2400" dirty="0"/>
              <a:t> (virtual) coordinates to </a:t>
            </a:r>
            <a:r>
              <a:rPr lang="en-US" sz="2400" b="1" dirty="0"/>
              <a:t>screen</a:t>
            </a:r>
            <a:r>
              <a:rPr lang="en-US" sz="2400" dirty="0"/>
              <a:t> (physical)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and populate elements of a </a:t>
            </a:r>
            <a:r>
              <a:rPr lang="en-US" sz="2400" b="1" dirty="0" err="1">
                <a:solidFill>
                  <a:srgbClr val="0070C0"/>
                </a:solidFill>
              </a:rPr>
              <a:t>PointSet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“connect the dots” using </a:t>
            </a:r>
            <a:r>
              <a:rPr lang="en-US" sz="2400" b="1" dirty="0" err="1">
                <a:solidFill>
                  <a:srgbClr val="0070C0"/>
                </a:solidFill>
              </a:rPr>
              <a:t>SimpleScreen.</a:t>
            </a:r>
            <a:r>
              <a:rPr lang="en-US" sz="2400" b="1" dirty="0" err="1"/>
              <a:t>DrawLines</a:t>
            </a:r>
            <a:r>
              <a:rPr lang="en-US" sz="2400" b="1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polar coordinates</a:t>
            </a:r>
            <a:r>
              <a:rPr lang="en-US" sz="2400" dirty="0"/>
              <a:t> to draw 2D circles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approximate circles by drawing small </a:t>
            </a:r>
            <a:r>
              <a:rPr lang="en-US" sz="2400" b="1" dirty="0">
                <a:solidFill>
                  <a:srgbClr val="FF0000"/>
                </a:solidFill>
              </a:rPr>
              <a:t>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draw fancy curves by using </a:t>
            </a:r>
            <a:r>
              <a:rPr lang="en-US" sz="2400" b="1" dirty="0"/>
              <a:t>parametric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computer screen is divided into </a:t>
            </a:r>
            <a:r>
              <a:rPr lang="en-US" sz="2400" b="1" dirty="0">
                <a:solidFill>
                  <a:srgbClr val="FF0000"/>
                </a:solidFill>
              </a:rPr>
              <a:t>2D array </a:t>
            </a:r>
            <a:r>
              <a:rPr lang="en-US" sz="2400" dirty="0"/>
              <a:t>of small rectangles called </a:t>
            </a:r>
            <a:r>
              <a:rPr lang="en-US" sz="2400" b="1" dirty="0">
                <a:solidFill>
                  <a:srgbClr val="0070C0"/>
                </a:solidFill>
              </a:rPr>
              <a:t>pixels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pixels has both an </a:t>
            </a:r>
            <a:r>
              <a:rPr lang="en-US" sz="2400" b="1" dirty="0"/>
              <a:t>X</a:t>
            </a:r>
            <a:r>
              <a:rPr lang="en-US" sz="2400" dirty="0"/>
              <a:t> and a </a:t>
            </a:r>
            <a:r>
              <a:rPr lang="en-US" sz="2400" b="1" dirty="0"/>
              <a:t>Y</a:t>
            </a:r>
            <a:r>
              <a:rPr lang="en-US" sz="2400" dirty="0"/>
              <a:t> coordinate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pixel is set to a specific </a:t>
            </a:r>
            <a:r>
              <a:rPr lang="en-US" sz="2400" b="1" dirty="0">
                <a:solidFill>
                  <a:srgbClr val="00B050"/>
                </a:solidFill>
              </a:rPr>
              <a:t>color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number of pixels in each dimension is the </a:t>
            </a:r>
            <a:r>
              <a:rPr lang="en-US" sz="2400" u="sng" dirty="0"/>
              <a:t>resolution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Modern screens have resolutions greater than 1920 x 1080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top left </a:t>
            </a:r>
            <a:r>
              <a:rPr lang="en-US" sz="2400" dirty="0"/>
              <a:t>screen pixel has coordinates </a:t>
            </a:r>
            <a:r>
              <a:rPr lang="en-US" sz="2400" b="1" dirty="0">
                <a:solidFill>
                  <a:srgbClr val="FF0000"/>
                </a:solidFill>
              </a:rPr>
              <a:t>(0,0)</a:t>
            </a:r>
            <a:r>
              <a:rPr lang="en-US" sz="2400" dirty="0"/>
              <a:t> and there are </a:t>
            </a:r>
            <a:r>
              <a:rPr lang="en-US" sz="2400" u="sng" dirty="0"/>
              <a:t>no negative pixel coordinates</a:t>
            </a:r>
            <a:endParaRPr lang="en-US" sz="24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Unfortunately there is an even </a:t>
            </a:r>
            <a:r>
              <a:rPr lang="en-US" sz="2400"/>
              <a:t>greater </a:t>
            </a:r>
            <a:r>
              <a:rPr lang="en-US" sz="2400" b="1"/>
              <a:t>discrepancy </a:t>
            </a:r>
            <a:r>
              <a:rPr lang="en-US" sz="2400" dirty="0"/>
              <a:t>between Cartesian coordinates and pixel coordinates…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</a:t>
            </a:r>
            <a:r>
              <a:rPr lang="en-US" sz="3200" b="1" dirty="0">
                <a:solidFill>
                  <a:srgbClr val="FF0000"/>
                </a:solidFill>
              </a:rPr>
              <a:t>Y </a:t>
            </a:r>
            <a:r>
              <a:rPr lang="en-US" sz="3200" dirty="0">
                <a:latin typeface="+mn-lt"/>
              </a:rPr>
              <a:t>vs. World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sz="3200" dirty="0">
                <a:latin typeface="+mn-lt"/>
              </a:rPr>
              <a:t>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0605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screen coordinates, as you move from the </a:t>
            </a:r>
            <a:r>
              <a:rPr lang="en-US" sz="2400" b="1" dirty="0"/>
              <a:t>top</a:t>
            </a:r>
            <a:r>
              <a:rPr lang="en-US" sz="2400" dirty="0"/>
              <a:t> of the screen </a:t>
            </a:r>
            <a:r>
              <a:rPr lang="en-US" sz="2400" i="1" dirty="0"/>
              <a:t>towards</a:t>
            </a:r>
            <a:r>
              <a:rPr lang="en-US" sz="2400" dirty="0"/>
              <a:t> the </a:t>
            </a:r>
            <a:r>
              <a:rPr lang="en-US" sz="2400" b="1" dirty="0"/>
              <a:t>bottom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the Y coordinate increases!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is the </a:t>
            </a:r>
            <a:r>
              <a:rPr lang="en-US" sz="2400" u="sng" dirty="0"/>
              <a:t>exact opposite</a:t>
            </a:r>
            <a:r>
              <a:rPr lang="en-US" sz="2400" dirty="0"/>
              <a:t> of world (Cartesian)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Fortunately, the </a:t>
            </a:r>
            <a:r>
              <a:rPr lang="en-US" sz="2400" dirty="0">
                <a:solidFill>
                  <a:srgbClr val="00B050"/>
                </a:solidFill>
              </a:rPr>
              <a:t>X axis behaves the as expected </a:t>
            </a:r>
            <a:r>
              <a:rPr lang="en-US" sz="2400" dirty="0"/>
              <a:t>between the </a:t>
            </a:r>
            <a:r>
              <a:rPr lang="en-US" sz="2400" b="1" dirty="0"/>
              <a:t>screen</a:t>
            </a:r>
            <a:r>
              <a:rPr lang="en-US" sz="2400" dirty="0"/>
              <a:t> and </a:t>
            </a:r>
            <a:r>
              <a:rPr lang="en-US" sz="2400" b="1" dirty="0"/>
              <a:t>world</a:t>
            </a:r>
            <a:r>
              <a:rPr lang="en-US" sz="2400" dirty="0"/>
              <a:t> coordinate system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discrepancy will drive you nuts!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6" y="2178415"/>
            <a:ext cx="3819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World coordinates are what we use when doing pure math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Screen coordinates are what we have to use when drawing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a way to </a:t>
            </a:r>
            <a:r>
              <a:rPr lang="en-US" sz="2400" i="1" dirty="0">
                <a:solidFill>
                  <a:srgbClr val="00B050"/>
                </a:solidFill>
              </a:rPr>
              <a:t>map</a:t>
            </a:r>
            <a:r>
              <a:rPr lang="en-US" sz="2400" dirty="0"/>
              <a:t> </a:t>
            </a:r>
            <a:r>
              <a:rPr lang="en-US" sz="2400" b="1" dirty="0"/>
              <a:t>World</a:t>
            </a:r>
            <a:r>
              <a:rPr lang="en-US" sz="2400" dirty="0"/>
              <a:t> X,Y </a:t>
            </a:r>
            <a:r>
              <a:rPr lang="en-US" sz="2400" u="sng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Screen</a:t>
            </a:r>
            <a:r>
              <a:rPr lang="en-US" sz="2400" dirty="0"/>
              <a:t> X,Y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world is framed by a “</a:t>
            </a:r>
            <a:r>
              <a:rPr lang="en-US" sz="2400" b="1" dirty="0"/>
              <a:t>bounding rectangle</a:t>
            </a:r>
            <a:r>
              <a:rPr lang="en-US" sz="2400" dirty="0"/>
              <a:t>” which is comprised of four variables of type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worldXmin</a:t>
            </a:r>
            <a:r>
              <a:rPr lang="en-US" sz="2000" dirty="0"/>
              <a:t>, </a:t>
            </a:r>
            <a:r>
              <a:rPr lang="en-US" sz="2000" b="1" dirty="0" err="1"/>
              <a:t>worldYmin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worldXmax</a:t>
            </a:r>
            <a:r>
              <a:rPr lang="en-US" sz="2000" dirty="0"/>
              <a:t>, </a:t>
            </a:r>
            <a:r>
              <a:rPr lang="en-US" sz="2000" b="1" dirty="0" err="1"/>
              <a:t>worldYmax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values for all four World variables are </a:t>
            </a:r>
            <a:r>
              <a:rPr lang="en-US" sz="2400" b="1" dirty="0">
                <a:solidFill>
                  <a:srgbClr val="0070C0"/>
                </a:solidFill>
              </a:rPr>
              <a:t>our choice </a:t>
            </a:r>
            <a:r>
              <a:rPr lang="en-US" sz="2400" dirty="0"/>
              <a:t>– they can be as big or as small as we want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7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925A88-B90F-4A4D-9F4A-3E4D9A0A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66" y="1546408"/>
            <a:ext cx="4261337" cy="447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568212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Screen bounding rectangle is the size of the </a:t>
            </a: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display bitmap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Due to your smaller laptop screens, we set the size to be </a:t>
            </a:r>
            <a:r>
              <a:rPr lang="en-US" sz="2400" b="1" dirty="0">
                <a:solidFill>
                  <a:srgbClr val="00B050"/>
                </a:solidFill>
              </a:rPr>
              <a:t>501 x 501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Remember Screen Y coordinates are </a:t>
            </a:r>
            <a:r>
              <a:rPr lang="en-US" sz="2400" b="1" dirty="0"/>
              <a:t>inverted</a:t>
            </a:r>
            <a:r>
              <a:rPr lang="en-US" sz="2400" dirty="0"/>
              <a:t> as </a:t>
            </a:r>
            <a:r>
              <a:rPr lang="en-US" sz="2400" b="1" dirty="0"/>
              <a:t>(0,0) </a:t>
            </a:r>
            <a:r>
              <a:rPr lang="en-US" sz="2400" dirty="0"/>
              <a:t>is in the </a:t>
            </a:r>
            <a:r>
              <a:rPr lang="en-US" sz="2400" b="1" dirty="0">
                <a:solidFill>
                  <a:srgbClr val="FF0000"/>
                </a:solidFill>
              </a:rPr>
              <a:t>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left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343400" y="4618892"/>
            <a:ext cx="4140200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3117" y="5593318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(0, 500)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419" y="5593318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(500, 500)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9781" y="1825625"/>
            <a:ext cx="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(0, 0)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412334" y="1882775"/>
            <a:ext cx="0" cy="407987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latin typeface="+mn-lt"/>
              </a:rPr>
              <a:t>Argb</a:t>
            </a:r>
            <a:r>
              <a:rPr lang="en-US" sz="3200" dirty="0">
                <a:latin typeface="+mn-lt"/>
              </a:rPr>
              <a:t> Color Encoding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5" y="1564869"/>
            <a:ext cx="4055592" cy="197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95" y="4063837"/>
            <a:ext cx="7571210" cy="1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3620</TotalTime>
  <Words>1083</Words>
  <Application>Microsoft Office PowerPoint</Application>
  <PresentationFormat>On-screen Show (4:3)</PresentationFormat>
  <Paragraphs>202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Cartesian Coordinates</vt:lpstr>
      <vt:lpstr>Screen Pixels</vt:lpstr>
      <vt:lpstr>Screen Y vs. World Y Coordinates</vt:lpstr>
      <vt:lpstr>World Bounding Rectangle</vt:lpstr>
      <vt:lpstr>World Bounding Rectangle</vt:lpstr>
      <vt:lpstr>Screen Bounding Rectangle</vt:lpstr>
      <vt:lpstr>Argb Color Encoding</vt:lpstr>
      <vt:lpstr>Alpha Blending = Opacity</vt:lpstr>
      <vt:lpstr>Various Colors in RGB Values</vt:lpstr>
      <vt:lpstr>Predefined Color “Names”</vt:lpstr>
      <vt:lpstr>Allegro Graphics Library</vt:lpstr>
      <vt:lpstr>The SimpleScreen Class (SimpleScreen.h)</vt:lpstr>
      <vt:lpstr>The PointSet Class (SimpleScreen.h)</vt:lpstr>
      <vt:lpstr>Open Lab 1 – Draw Triangle</vt:lpstr>
      <vt:lpstr>Run Lab 1 – Draw Triangle</vt:lpstr>
      <vt:lpstr>Edit Lab 2 – Draw Rectangle</vt:lpstr>
      <vt:lpstr>Check Lab 2 – Draw Rectangle</vt:lpstr>
      <vt:lpstr>Polar Coordinates</vt:lpstr>
      <vt:lpstr>Polar Coordinates</vt:lpstr>
      <vt:lpstr>Polar Coordinates</vt:lpstr>
      <vt:lpstr>Open Lab 3 – Draw Circle</vt:lpstr>
      <vt:lpstr>Run Lab 3 – Draw Circle</vt:lpstr>
      <vt:lpstr>Edit Lab 3 – Draw Circle</vt:lpstr>
      <vt:lpstr>Drawing the Olympic Rings</vt:lpstr>
      <vt:lpstr>Drawing the Olympic Rings</vt:lpstr>
      <vt:lpstr>Edit Lab 4 – Draw the Olympic Rings</vt:lpstr>
      <vt:lpstr>Check Lab 4 – Draw the Olympic Rings</vt:lpstr>
      <vt:lpstr>Parametric Curves</vt:lpstr>
      <vt:lpstr>Parametric Curves</vt:lpstr>
      <vt:lpstr>Parametric Curves</vt:lpstr>
      <vt:lpstr>Parametric Curves</vt:lpstr>
      <vt:lpstr>Parametric Curves</vt:lpstr>
      <vt:lpstr>Check Lab 5 - Parametric Curves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633</cp:revision>
  <cp:lastPrinted>2015-06-01T00:45:11Z</cp:lastPrinted>
  <dcterms:created xsi:type="dcterms:W3CDTF">2014-09-21T17:58:26Z</dcterms:created>
  <dcterms:modified xsi:type="dcterms:W3CDTF">2018-12-11T07:30:04Z</dcterms:modified>
</cp:coreProperties>
</file>