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498" r:id="rId2"/>
    <p:sldId id="497" r:id="rId3"/>
    <p:sldId id="464" r:id="rId4"/>
    <p:sldId id="502" r:id="rId5"/>
    <p:sldId id="469" r:id="rId6"/>
    <p:sldId id="470" r:id="rId7"/>
    <p:sldId id="471" r:id="rId8"/>
    <p:sldId id="472" r:id="rId9"/>
    <p:sldId id="473" r:id="rId10"/>
    <p:sldId id="504" r:id="rId11"/>
    <p:sldId id="503" r:id="rId12"/>
    <p:sldId id="474" r:id="rId13"/>
    <p:sldId id="467" r:id="rId14"/>
    <p:sldId id="468" r:id="rId15"/>
    <p:sldId id="505" r:id="rId16"/>
    <p:sldId id="493" r:id="rId17"/>
    <p:sldId id="475" r:id="rId18"/>
    <p:sldId id="476" r:id="rId19"/>
    <p:sldId id="477" r:id="rId20"/>
    <p:sldId id="478" r:id="rId21"/>
    <p:sldId id="479" r:id="rId22"/>
    <p:sldId id="480" r:id="rId23"/>
    <p:sldId id="481" r:id="rId24"/>
    <p:sldId id="482" r:id="rId25"/>
    <p:sldId id="483" r:id="rId26"/>
    <p:sldId id="484" r:id="rId27"/>
    <p:sldId id="506" r:id="rId28"/>
    <p:sldId id="486" r:id="rId29"/>
    <p:sldId id="488" r:id="rId30"/>
    <p:sldId id="487" r:id="rId31"/>
    <p:sldId id="501" r:id="rId32"/>
    <p:sldId id="489" r:id="rId33"/>
    <p:sldId id="490" r:id="rId34"/>
    <p:sldId id="491" r:id="rId35"/>
    <p:sldId id="492" r:id="rId36"/>
    <p:sldId id="494" r:id="rId37"/>
    <p:sldId id="495" r:id="rId38"/>
    <p:sldId id="496" r:id="rId39"/>
    <p:sldId id="499" r:id="rId40"/>
    <p:sldId id="507" r:id="rId41"/>
    <p:sldId id="500" r:id="rId42"/>
    <p:sldId id="463" r:id="rId43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0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88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AB38-4B5D-4283-8E15-FE93E08FAF84}" type="datetime1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3450-A447-48A0-9457-3FB7612E3B3E}" type="datetime1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786E-BB76-4E38-89A5-6FE9967FC57A}" type="datetime1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8BAC-7C3F-4B8B-BB4D-A7A9E3609392}" type="datetime1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B050-5714-445C-912D-621C2295C709}" type="datetime1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061C-B0C6-4042-A003-F2796999A75E}" type="datetime1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C2D0-1103-427F-A53D-3DB425301E5C}" type="datetime1">
              <a:rPr lang="en-US" smtClean="0"/>
              <a:t>7/25/2018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4ECB7-421D-4C96-83E2-73DE11B4BBC0}" type="datetime1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42B7-F61C-4164-AC0B-EFC218D98C4A}" type="datetime1">
              <a:rPr lang="en-US" smtClean="0"/>
              <a:t>7/25/2018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5A45-8C50-4BDD-AEDC-C980473C31CA}" type="datetime1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027F-7577-4792-B323-5210C387791A}" type="datetime1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63355-C7DD-484F-8733-09D07B3905A1}" type="datetime1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AD656-6FF9-465D-B7B0-1CD0DD39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biersach@bnl.gov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www.wolframalpha.com/input/?i=totient(12)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711" y="783949"/>
            <a:ext cx="4399962" cy="225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7" y="2037842"/>
            <a:ext cx="3261090" cy="2810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8" y="4712277"/>
            <a:ext cx="244792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4431247"/>
            <a:ext cx="2521527" cy="16705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23301" y="2505982"/>
            <a:ext cx="2520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/>
              <a:t>Brookhaven National Laboratory</a:t>
            </a:r>
          </a:p>
          <a:p>
            <a:pPr algn="ctr"/>
            <a:r>
              <a:rPr lang="en-US" dirty="0">
                <a:hlinkClick r:id="rId6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5697345" y="814191"/>
            <a:ext cx="31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Survey of</a:t>
            </a:r>
          </a:p>
          <a:p>
            <a:pPr algn="ctr"/>
            <a:r>
              <a:rPr lang="en-US" sz="2400" b="1" dirty="0"/>
              <a:t>Scientific Computing</a:t>
            </a:r>
          </a:p>
          <a:p>
            <a:pPr algn="ctr"/>
            <a:r>
              <a:rPr lang="en-US" sz="2400" dirty="0"/>
              <a:t>(SciComp 301)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5961841" y="4371869"/>
            <a:ext cx="2643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07</a:t>
            </a:r>
          </a:p>
          <a:p>
            <a:pPr algn="ctr"/>
            <a:r>
              <a:rPr lang="en-US" dirty="0"/>
              <a:t>Creating a New Project</a:t>
            </a:r>
          </a:p>
        </p:txBody>
      </p:sp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856CDA-51D0-4A7F-B12D-D88E9E360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888" y="1348500"/>
            <a:ext cx="6134224" cy="51515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3449" y="321818"/>
            <a:ext cx="705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Set </a:t>
            </a:r>
            <a:r>
              <a:rPr lang="en-US" sz="2800" b="1" i="1" dirty="0" err="1"/>
              <a:t>appname</a:t>
            </a:r>
            <a:r>
              <a:rPr lang="en-US" sz="2800" dirty="0"/>
              <a:t> and project folder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E5E74D6-2CF1-4178-9CA0-D2F857F47B34}"/>
              </a:ext>
            </a:extLst>
          </p:cNvPr>
          <p:cNvSpPr/>
          <p:nvPr/>
        </p:nvSpPr>
        <p:spPr>
          <a:xfrm>
            <a:off x="3979468" y="2550584"/>
            <a:ext cx="3935578" cy="878416"/>
          </a:xfrm>
          <a:prstGeom prst="wedgeRectCallout">
            <a:avLst>
              <a:gd name="adj1" fmla="val -15696"/>
              <a:gd name="adj2" fmla="val -12244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Then keep drilling down until you are in the </a:t>
            </a:r>
            <a:r>
              <a:rPr lang="en-US" sz="1600" b="1" dirty="0">
                <a:solidFill>
                  <a:schemeClr val="tx1"/>
                </a:solidFill>
              </a:rPr>
              <a:t>Desktop/scicomp301/session07/lab1 </a:t>
            </a:r>
            <a:r>
              <a:rPr lang="en-US" sz="1600" dirty="0">
                <a:solidFill>
                  <a:srgbClr val="FF0000"/>
                </a:solidFill>
              </a:rPr>
              <a:t>folder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E0D56-E6C5-4904-97E1-EF53043567D5}"/>
              </a:ext>
            </a:extLst>
          </p:cNvPr>
          <p:cNvSpPr/>
          <p:nvPr/>
        </p:nvSpPr>
        <p:spPr>
          <a:xfrm>
            <a:off x="1583950" y="2720073"/>
            <a:ext cx="837382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984E43-54DA-480E-98BD-6548BF3A6D7A}"/>
              </a:ext>
            </a:extLst>
          </p:cNvPr>
          <p:cNvSpPr/>
          <p:nvPr/>
        </p:nvSpPr>
        <p:spPr>
          <a:xfrm>
            <a:off x="3108960" y="1638682"/>
            <a:ext cx="2494483" cy="2925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65B58B6C-F98C-49BD-837E-4118F9DC230D}"/>
              </a:ext>
            </a:extLst>
          </p:cNvPr>
          <p:cNvSpPr/>
          <p:nvPr/>
        </p:nvSpPr>
        <p:spPr>
          <a:xfrm>
            <a:off x="750724" y="3514843"/>
            <a:ext cx="1802281" cy="818832"/>
          </a:xfrm>
          <a:prstGeom prst="wedgeRectCallout">
            <a:avLst>
              <a:gd name="adj1" fmla="val 10210"/>
              <a:gd name="adj2" fmla="val -12334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Start by click on “Desktop”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F5982C-BBE0-4F8F-A387-8BB377F54405}"/>
              </a:ext>
            </a:extLst>
          </p:cNvPr>
          <p:cNvSpPr/>
          <p:nvPr/>
        </p:nvSpPr>
        <p:spPr>
          <a:xfrm>
            <a:off x="6829991" y="6120746"/>
            <a:ext cx="726612" cy="2925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A9F73CCA-C320-4F24-A0E9-935C2CF15F78}"/>
              </a:ext>
            </a:extLst>
          </p:cNvPr>
          <p:cNvSpPr/>
          <p:nvPr/>
        </p:nvSpPr>
        <p:spPr>
          <a:xfrm>
            <a:off x="5373810" y="5010301"/>
            <a:ext cx="1802281" cy="818832"/>
          </a:xfrm>
          <a:prstGeom prst="wedgeRectCallout">
            <a:avLst>
              <a:gd name="adj1" fmla="val 47957"/>
              <a:gd name="adj2" fmla="val 9553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Then click on “Open”</a:t>
            </a:r>
          </a:p>
        </p:txBody>
      </p:sp>
    </p:spTree>
    <p:extLst>
      <p:ext uri="{BB962C8B-B14F-4D97-AF65-F5344CB8AC3E}">
        <p14:creationId xmlns:p14="http://schemas.microsoft.com/office/powerpoint/2010/main" val="603618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04E410-E450-4680-AD2D-C2828F18C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047" y="1591571"/>
            <a:ext cx="6000000" cy="44380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3449" y="321818"/>
            <a:ext cx="705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Set </a:t>
            </a:r>
            <a:r>
              <a:rPr lang="en-US" sz="2800" b="1" i="1" dirty="0" err="1"/>
              <a:t>appname</a:t>
            </a:r>
            <a:r>
              <a:rPr lang="en-US" sz="2800" dirty="0"/>
              <a:t> and project folder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E5E74D6-2CF1-4178-9CA0-D2F857F47B34}"/>
              </a:ext>
            </a:extLst>
          </p:cNvPr>
          <p:cNvSpPr/>
          <p:nvPr/>
        </p:nvSpPr>
        <p:spPr>
          <a:xfrm>
            <a:off x="355305" y="4564626"/>
            <a:ext cx="6640346" cy="775470"/>
          </a:xfrm>
          <a:prstGeom prst="wedgeRectCallout">
            <a:avLst>
              <a:gd name="adj1" fmla="val 45258"/>
              <a:gd name="adj2" fmla="val -9096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Ensure the </a:t>
            </a:r>
            <a:r>
              <a:rPr lang="en-US" i="1" dirty="0">
                <a:solidFill>
                  <a:srgbClr val="FF0000"/>
                </a:solidFill>
              </a:rPr>
              <a:t>resulting filename </a:t>
            </a:r>
            <a:r>
              <a:rPr lang="en-US" dirty="0">
                <a:solidFill>
                  <a:srgbClr val="FF0000"/>
                </a:solidFill>
              </a:rPr>
              <a:t>box </a:t>
            </a:r>
            <a:r>
              <a:rPr lang="en-US" b="1" u="sng" dirty="0">
                <a:solidFill>
                  <a:srgbClr val="FF0000"/>
                </a:solidFill>
              </a:rPr>
              <a:t>ends</a:t>
            </a:r>
            <a:r>
              <a:rPr lang="en-US" dirty="0">
                <a:solidFill>
                  <a:srgbClr val="FF0000"/>
                </a:solidFill>
              </a:rPr>
              <a:t> with this path: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/Desktop/scicomp301/session07/lab1/sum-squares/sum-</a:t>
            </a:r>
            <a:r>
              <a:rPr lang="en-US" sz="1600" b="1" dirty="0" err="1">
                <a:solidFill>
                  <a:schemeClr val="tx1"/>
                </a:solidFill>
              </a:rPr>
              <a:t>squares.cbp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29699A-8EA5-488E-B66C-4614474E620C}"/>
              </a:ext>
            </a:extLst>
          </p:cNvPr>
          <p:cNvSpPr/>
          <p:nvPr/>
        </p:nvSpPr>
        <p:spPr>
          <a:xfrm>
            <a:off x="3507848" y="3962399"/>
            <a:ext cx="3487804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2DF92B24-286E-4B28-916D-14EE7E6AEE39}"/>
              </a:ext>
            </a:extLst>
          </p:cNvPr>
          <p:cNvSpPr/>
          <p:nvPr/>
        </p:nvSpPr>
        <p:spPr>
          <a:xfrm>
            <a:off x="5617837" y="6090174"/>
            <a:ext cx="2482715" cy="365125"/>
          </a:xfrm>
          <a:prstGeom prst="wedgeRectCallout">
            <a:avLst>
              <a:gd name="adj1" fmla="val -24553"/>
              <a:gd name="adj2" fmla="val -11838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Then click on “Next”</a:t>
            </a:r>
          </a:p>
        </p:txBody>
      </p:sp>
    </p:spTree>
    <p:extLst>
      <p:ext uri="{BB962C8B-B14F-4D97-AF65-F5344CB8AC3E}">
        <p14:creationId xmlns:p14="http://schemas.microsoft.com/office/powerpoint/2010/main" val="1678283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7695FB-D62E-48EC-B701-9E4DDDB67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809" y="1596814"/>
            <a:ext cx="5752381" cy="44380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3449" y="321818"/>
            <a:ext cx="705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Accept Default Configurations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E5E74D6-2CF1-4178-9CA0-D2F857F47B34}"/>
              </a:ext>
            </a:extLst>
          </p:cNvPr>
          <p:cNvSpPr/>
          <p:nvPr/>
        </p:nvSpPr>
        <p:spPr>
          <a:xfrm>
            <a:off x="1043449" y="4981714"/>
            <a:ext cx="2265546" cy="1215154"/>
          </a:xfrm>
          <a:prstGeom prst="wedgeRectCallout">
            <a:avLst>
              <a:gd name="adj1" fmla="val 148560"/>
              <a:gd name="adj2" fmla="val 1456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Simply accept the default configurations by clicking </a:t>
            </a:r>
            <a:r>
              <a:rPr lang="en-US" b="1" dirty="0">
                <a:solidFill>
                  <a:schemeClr val="tx1"/>
                </a:solidFill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2636814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9E7F73A-51B1-43F9-84F9-7CB2DDD2E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52" y="1343314"/>
            <a:ext cx="7109297" cy="477616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43449" y="321818"/>
            <a:ext cx="705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Copy “</a:t>
            </a:r>
            <a:r>
              <a:rPr lang="en-US" sz="2800" b="1" dirty="0" err="1">
                <a:solidFill>
                  <a:srgbClr val="FF0000"/>
                </a:solidFill>
              </a:rPr>
              <a:t>stdafx.h</a:t>
            </a:r>
            <a:r>
              <a:rPr lang="en-US" sz="2800" dirty="0"/>
              <a:t>” file to your </a:t>
            </a:r>
            <a:r>
              <a:rPr lang="en-US" sz="2800" b="1" i="1" dirty="0" err="1"/>
              <a:t>appname</a:t>
            </a:r>
            <a:r>
              <a:rPr lang="en-US" sz="2800" dirty="0"/>
              <a:t> folder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E5E74D6-2CF1-4178-9CA0-D2F857F47B34}"/>
              </a:ext>
            </a:extLst>
          </p:cNvPr>
          <p:cNvSpPr/>
          <p:nvPr/>
        </p:nvSpPr>
        <p:spPr>
          <a:xfrm>
            <a:off x="251751" y="4020428"/>
            <a:ext cx="4013710" cy="1494258"/>
          </a:xfrm>
          <a:prstGeom prst="wedgeRectCallout">
            <a:avLst>
              <a:gd name="adj1" fmla="val 40164"/>
              <a:gd name="adj2" fmla="val -10135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Open the folder </a:t>
            </a:r>
            <a:r>
              <a:rPr lang="en-US" b="1" dirty="0">
                <a:solidFill>
                  <a:schemeClr val="tx1"/>
                </a:solidFill>
              </a:rPr>
              <a:t>~/Desktop/scicomp301/session02/lab1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then </a:t>
            </a:r>
            <a:r>
              <a:rPr lang="en-US" u="sng" dirty="0">
                <a:solidFill>
                  <a:srgbClr val="FF0000"/>
                </a:solidFill>
              </a:rPr>
              <a:t>right</a:t>
            </a:r>
            <a:r>
              <a:rPr lang="en-US" dirty="0">
                <a:solidFill>
                  <a:srgbClr val="FF0000"/>
                </a:solidFill>
              </a:rPr>
              <a:t> click on the  </a:t>
            </a:r>
            <a:r>
              <a:rPr lang="en-US" b="1" dirty="0" err="1">
                <a:solidFill>
                  <a:schemeClr val="tx1"/>
                </a:solidFill>
              </a:rPr>
              <a:t>stdafx.h</a:t>
            </a:r>
            <a:r>
              <a:rPr lang="en-US" dirty="0">
                <a:solidFill>
                  <a:srgbClr val="FF0000"/>
                </a:solidFill>
              </a:rPr>
              <a:t> file, and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then select </a:t>
            </a:r>
            <a:r>
              <a:rPr lang="en-US" b="1" dirty="0">
                <a:solidFill>
                  <a:schemeClr val="tx1"/>
                </a:solidFill>
              </a:rPr>
              <a:t>Copy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3EAA8F-AAE8-453A-8F69-515EAEE70789}"/>
              </a:ext>
            </a:extLst>
          </p:cNvPr>
          <p:cNvSpPr/>
          <p:nvPr/>
        </p:nvSpPr>
        <p:spPr>
          <a:xfrm>
            <a:off x="5257318" y="2199324"/>
            <a:ext cx="1762913" cy="3516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39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48CBC3-D56D-481F-812D-AB557AA60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26" y="1107908"/>
            <a:ext cx="7746149" cy="52763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3449" y="321818"/>
            <a:ext cx="705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Copy “</a:t>
            </a:r>
            <a:r>
              <a:rPr lang="en-US" sz="2800" b="1" dirty="0" err="1">
                <a:solidFill>
                  <a:srgbClr val="FF0000"/>
                </a:solidFill>
              </a:rPr>
              <a:t>stdafx.h</a:t>
            </a:r>
            <a:r>
              <a:rPr lang="en-US" sz="2800" dirty="0"/>
              <a:t>” file to your </a:t>
            </a:r>
            <a:r>
              <a:rPr lang="en-US" sz="2800" b="1" i="1" dirty="0" err="1"/>
              <a:t>appname</a:t>
            </a:r>
            <a:r>
              <a:rPr lang="en-US" sz="2800" dirty="0"/>
              <a:t> folder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E5E74D6-2CF1-4178-9CA0-D2F857F47B34}"/>
              </a:ext>
            </a:extLst>
          </p:cNvPr>
          <p:cNvSpPr/>
          <p:nvPr/>
        </p:nvSpPr>
        <p:spPr>
          <a:xfrm>
            <a:off x="2809037" y="4741129"/>
            <a:ext cx="4747565" cy="1067140"/>
          </a:xfrm>
          <a:prstGeom prst="wedgeRectCallout">
            <a:avLst>
              <a:gd name="adj1" fmla="val -27961"/>
              <a:gd name="adj2" fmla="val -20455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Right click anywhere in the </a:t>
            </a:r>
            <a:r>
              <a:rPr lang="en-US" sz="1600" b="1" dirty="0">
                <a:solidFill>
                  <a:schemeClr val="tx1"/>
                </a:solidFill>
              </a:rPr>
              <a:t>~/Desktop/scicomp301/session07/lab1/sum-squares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folder and select </a:t>
            </a:r>
            <a:r>
              <a:rPr lang="en-US" b="1" dirty="0">
                <a:solidFill>
                  <a:schemeClr val="tx1"/>
                </a:solidFill>
              </a:rPr>
              <a:t>Paste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E0D56-E6C5-4904-97E1-EF53043567D5}"/>
              </a:ext>
            </a:extLst>
          </p:cNvPr>
          <p:cNvSpPr/>
          <p:nvPr/>
        </p:nvSpPr>
        <p:spPr>
          <a:xfrm>
            <a:off x="3144975" y="2902527"/>
            <a:ext cx="1146629" cy="292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876103-52CB-4D96-A8C1-F957D79D2731}"/>
              </a:ext>
            </a:extLst>
          </p:cNvPr>
          <p:cNvSpPr/>
          <p:nvPr/>
        </p:nvSpPr>
        <p:spPr>
          <a:xfrm>
            <a:off x="3262579" y="1523134"/>
            <a:ext cx="3013329" cy="243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0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E9B3CC-213F-4D49-A154-D6249298C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28" y="1107908"/>
            <a:ext cx="7678989" cy="52306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3449" y="321818"/>
            <a:ext cx="705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Copy “</a:t>
            </a:r>
            <a:r>
              <a:rPr lang="en-US" sz="2800" b="1" dirty="0" err="1">
                <a:solidFill>
                  <a:srgbClr val="FF0000"/>
                </a:solidFill>
              </a:rPr>
              <a:t>stdafx.h</a:t>
            </a:r>
            <a:r>
              <a:rPr lang="en-US" sz="2800" dirty="0"/>
              <a:t>” file to your </a:t>
            </a:r>
            <a:r>
              <a:rPr lang="en-US" sz="2800" b="1" i="1" dirty="0" err="1"/>
              <a:t>appname</a:t>
            </a:r>
            <a:r>
              <a:rPr lang="en-US" sz="2800" dirty="0"/>
              <a:t> folder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E5E74D6-2CF1-4178-9CA0-D2F857F47B34}"/>
              </a:ext>
            </a:extLst>
          </p:cNvPr>
          <p:cNvSpPr/>
          <p:nvPr/>
        </p:nvSpPr>
        <p:spPr>
          <a:xfrm>
            <a:off x="3503982" y="2744914"/>
            <a:ext cx="3313785" cy="1067140"/>
          </a:xfrm>
          <a:prstGeom prst="wedgeRectCallout">
            <a:avLst>
              <a:gd name="adj1" fmla="val -64606"/>
              <a:gd name="adj2" fmla="val -10584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Ensure the </a:t>
            </a:r>
            <a:r>
              <a:rPr lang="en-US" b="1" dirty="0" err="1">
                <a:solidFill>
                  <a:schemeClr val="tx1"/>
                </a:solidFill>
              </a:rPr>
              <a:t>stdafx.h</a:t>
            </a:r>
            <a:r>
              <a:rPr lang="en-US" dirty="0">
                <a:solidFill>
                  <a:srgbClr val="FF0000"/>
                </a:solidFill>
              </a:rPr>
              <a:t> file is in the same folder as the </a:t>
            </a:r>
            <a:r>
              <a:rPr lang="en-US" b="1" dirty="0">
                <a:solidFill>
                  <a:schemeClr val="tx1"/>
                </a:solidFill>
              </a:rPr>
              <a:t>main.cpp</a:t>
            </a:r>
            <a:r>
              <a:rPr lang="en-US" dirty="0">
                <a:solidFill>
                  <a:srgbClr val="FF0000"/>
                </a:solidFill>
              </a:rPr>
              <a:t> file created by Code::Blocks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E0D56-E6C5-4904-97E1-EF53043567D5}"/>
              </a:ext>
            </a:extLst>
          </p:cNvPr>
          <p:cNvSpPr/>
          <p:nvPr/>
        </p:nvSpPr>
        <p:spPr>
          <a:xfrm>
            <a:off x="2289097" y="1850747"/>
            <a:ext cx="1112471" cy="412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876103-52CB-4D96-A8C1-F957D79D2731}"/>
              </a:ext>
            </a:extLst>
          </p:cNvPr>
          <p:cNvSpPr/>
          <p:nvPr/>
        </p:nvSpPr>
        <p:spPr>
          <a:xfrm>
            <a:off x="3291840" y="1523134"/>
            <a:ext cx="2984068" cy="243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9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112C2E-9FBC-4345-94FE-7A7542987E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102"/>
          <a:stretch/>
        </p:blipFill>
        <p:spPr>
          <a:xfrm>
            <a:off x="1034169" y="1117689"/>
            <a:ext cx="3675248" cy="46046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76469" y="321818"/>
            <a:ext cx="7791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stadafx.h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– The Standard Application Framework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E5E74D6-2CF1-4178-9CA0-D2F857F47B34}"/>
              </a:ext>
            </a:extLst>
          </p:cNvPr>
          <p:cNvSpPr/>
          <p:nvPr/>
        </p:nvSpPr>
        <p:spPr>
          <a:xfrm>
            <a:off x="4285538" y="2893758"/>
            <a:ext cx="3374320" cy="2226881"/>
          </a:xfrm>
          <a:prstGeom prst="wedgeRectCallout">
            <a:avLst>
              <a:gd name="adj1" fmla="val -66128"/>
              <a:gd name="adj2" fmla="val -8401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b="1" dirty="0" err="1">
                <a:solidFill>
                  <a:schemeClr val="tx1"/>
                </a:solidFill>
              </a:rPr>
              <a:t>stdafx.h</a:t>
            </a:r>
            <a:r>
              <a:rPr lang="en-US" dirty="0">
                <a:solidFill>
                  <a:srgbClr val="FF0000"/>
                </a:solidFill>
              </a:rPr>
              <a:t> file </a:t>
            </a:r>
            <a:r>
              <a:rPr lang="en-US" b="1" i="1" dirty="0">
                <a:solidFill>
                  <a:srgbClr val="00B050"/>
                </a:solidFill>
              </a:rPr>
              <a:t>includes</a:t>
            </a:r>
            <a:r>
              <a:rPr lang="en-US" dirty="0">
                <a:solidFill>
                  <a:srgbClr val="FF0000"/>
                </a:solidFill>
              </a:rPr>
              <a:t> other header files.  Header files (.h) contain variable &amp; function </a:t>
            </a:r>
            <a:r>
              <a:rPr lang="en-US" u="sng" dirty="0">
                <a:solidFill>
                  <a:srgbClr val="FF0000"/>
                </a:solidFill>
              </a:rPr>
              <a:t>declarations</a:t>
            </a:r>
            <a:r>
              <a:rPr lang="en-US" dirty="0">
                <a:solidFill>
                  <a:srgbClr val="FF0000"/>
                </a:solidFill>
              </a:rPr>
              <a:t> used in the source (.</a:t>
            </a:r>
            <a:r>
              <a:rPr lang="en-US" dirty="0" err="1">
                <a:solidFill>
                  <a:srgbClr val="FF0000"/>
                </a:solidFill>
              </a:rPr>
              <a:t>cpp</a:t>
            </a:r>
            <a:r>
              <a:rPr lang="en-US" dirty="0">
                <a:solidFill>
                  <a:srgbClr val="FF0000"/>
                </a:solidFill>
              </a:rPr>
              <a:t>) files in your project.  These particular header files cover all of the C++ functions we will likely need for our labs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E0D56-E6C5-4904-97E1-EF53043567D5}"/>
              </a:ext>
            </a:extLst>
          </p:cNvPr>
          <p:cNvSpPr/>
          <p:nvPr/>
        </p:nvSpPr>
        <p:spPr>
          <a:xfrm>
            <a:off x="1704117" y="1610751"/>
            <a:ext cx="1003914" cy="2321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26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CDE65A-5FCB-4406-970A-7EF0F5DBB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690" y="1238125"/>
            <a:ext cx="5632621" cy="51182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43449" y="321818"/>
            <a:ext cx="705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Add “</a:t>
            </a:r>
            <a:r>
              <a:rPr lang="en-US" sz="2800" b="1" dirty="0" err="1">
                <a:solidFill>
                  <a:srgbClr val="FF0000"/>
                </a:solidFill>
              </a:rPr>
              <a:t>stdafx.h</a:t>
            </a:r>
            <a:r>
              <a:rPr lang="en-US" sz="2800" dirty="0"/>
              <a:t>” file to your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E5E74D6-2CF1-4178-9CA0-D2F857F47B34}"/>
              </a:ext>
            </a:extLst>
          </p:cNvPr>
          <p:cNvSpPr/>
          <p:nvPr/>
        </p:nvSpPr>
        <p:spPr>
          <a:xfrm>
            <a:off x="342873" y="3581016"/>
            <a:ext cx="2368245" cy="1658565"/>
          </a:xfrm>
          <a:prstGeom prst="wedgeRectCallout">
            <a:avLst>
              <a:gd name="adj1" fmla="val 38964"/>
              <a:gd name="adj2" fmla="val -8637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Right click </a:t>
            </a:r>
            <a:r>
              <a:rPr lang="en-US" dirty="0">
                <a:solidFill>
                  <a:srgbClr val="FF0000"/>
                </a:solidFill>
              </a:rPr>
              <a:t>on your project folder, and select </a:t>
            </a:r>
            <a:r>
              <a:rPr lang="en-US" b="1" dirty="0">
                <a:solidFill>
                  <a:schemeClr val="tx1"/>
                </a:solidFill>
              </a:rPr>
              <a:t>Add files…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E0D56-E6C5-4904-97E1-EF53043567D5}"/>
              </a:ext>
            </a:extLst>
          </p:cNvPr>
          <p:cNvSpPr/>
          <p:nvPr/>
        </p:nvSpPr>
        <p:spPr>
          <a:xfrm>
            <a:off x="3214469" y="3347475"/>
            <a:ext cx="668215" cy="2532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56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B08229-14F7-4C79-ABEA-5A2477B1B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476" y="1403914"/>
            <a:ext cx="6379048" cy="50074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3449" y="321818"/>
            <a:ext cx="705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Add “</a:t>
            </a:r>
            <a:r>
              <a:rPr lang="en-US" sz="2800" b="1" dirty="0" err="1">
                <a:solidFill>
                  <a:srgbClr val="FF0000"/>
                </a:solidFill>
              </a:rPr>
              <a:t>stdafx.h</a:t>
            </a:r>
            <a:r>
              <a:rPr lang="en-US" sz="2800" dirty="0"/>
              <a:t>” file to your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E5E74D6-2CF1-4178-9CA0-D2F857F47B34}"/>
              </a:ext>
            </a:extLst>
          </p:cNvPr>
          <p:cNvSpPr/>
          <p:nvPr/>
        </p:nvSpPr>
        <p:spPr>
          <a:xfrm>
            <a:off x="891514" y="2947970"/>
            <a:ext cx="1977047" cy="960353"/>
          </a:xfrm>
          <a:prstGeom prst="wedgeRectCallout">
            <a:avLst>
              <a:gd name="adj1" fmla="val 38964"/>
              <a:gd name="adj2" fmla="val -8637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Select </a:t>
            </a:r>
            <a:r>
              <a:rPr lang="en-US" b="1" dirty="0" err="1">
                <a:solidFill>
                  <a:schemeClr val="tx1"/>
                </a:solidFill>
              </a:rPr>
              <a:t>stdafx.h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and then click </a:t>
            </a:r>
            <a:r>
              <a:rPr lang="en-US" b="1" dirty="0">
                <a:solidFill>
                  <a:schemeClr val="tx1"/>
                </a:solidFill>
              </a:rPr>
              <a:t>Open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E0D56-E6C5-4904-97E1-EF53043567D5}"/>
              </a:ext>
            </a:extLst>
          </p:cNvPr>
          <p:cNvSpPr/>
          <p:nvPr/>
        </p:nvSpPr>
        <p:spPr>
          <a:xfrm>
            <a:off x="6914272" y="5950304"/>
            <a:ext cx="787790" cy="4060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5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8D78D7-3347-4340-8F8B-662098B6F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285" y="2129000"/>
            <a:ext cx="3971429" cy="260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3449" y="321818"/>
            <a:ext cx="705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Add “</a:t>
            </a:r>
            <a:r>
              <a:rPr lang="en-US" sz="2800" b="1" dirty="0" err="1">
                <a:solidFill>
                  <a:srgbClr val="FF0000"/>
                </a:solidFill>
              </a:rPr>
              <a:t>stdafx.h</a:t>
            </a:r>
            <a:r>
              <a:rPr lang="en-US" sz="2800" dirty="0"/>
              <a:t>” file to your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E5E74D6-2CF1-4178-9CA0-D2F857F47B34}"/>
              </a:ext>
            </a:extLst>
          </p:cNvPr>
          <p:cNvSpPr/>
          <p:nvPr/>
        </p:nvSpPr>
        <p:spPr>
          <a:xfrm>
            <a:off x="2966498" y="4888335"/>
            <a:ext cx="2202811" cy="907781"/>
          </a:xfrm>
          <a:prstGeom prst="wedgeRectCallout">
            <a:avLst>
              <a:gd name="adj1" fmla="val 34947"/>
              <a:gd name="adj2" fmla="val -8718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Accept the default targets by clicking </a:t>
            </a:r>
            <a:r>
              <a:rPr lang="en-US" b="1" dirty="0">
                <a:solidFill>
                  <a:schemeClr val="tx1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51724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326" y="1825625"/>
            <a:ext cx="8007349" cy="446456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Demonstrate step-by-step how to create a “starter” (blank) </a:t>
            </a:r>
            <a:r>
              <a:rPr lang="en-US" sz="2400" b="1" dirty="0">
                <a:solidFill>
                  <a:srgbClr val="7030A0"/>
                </a:solidFill>
              </a:rPr>
              <a:t>C++/14 </a:t>
            </a:r>
            <a:r>
              <a:rPr lang="en-US" sz="2400" dirty="0"/>
              <a:t>console application using the </a:t>
            </a:r>
            <a:r>
              <a:rPr lang="en-US" sz="2400" b="1" dirty="0"/>
              <a:t>Code::Blocks </a:t>
            </a:r>
            <a:r>
              <a:rPr lang="en-US" sz="2400" dirty="0"/>
              <a:t>IDE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Explain the purpose of the </a:t>
            </a:r>
            <a:r>
              <a:rPr lang="en-US" sz="2400" b="1" dirty="0" err="1">
                <a:solidFill>
                  <a:srgbClr val="FF0000"/>
                </a:solidFill>
              </a:rPr>
              <a:t>stdafx.h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file and how to add it to a Code::Blocks project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Review the </a:t>
            </a:r>
            <a:r>
              <a:rPr lang="en-US" sz="2400" b="1" dirty="0">
                <a:solidFill>
                  <a:srgbClr val="00B050"/>
                </a:solidFill>
              </a:rPr>
              <a:t>bubble sort</a:t>
            </a:r>
            <a:r>
              <a:rPr lang="en-US" sz="2400" dirty="0"/>
              <a:t> algorithm and how it can order the elements of a given vector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Introduce Euler’s </a:t>
            </a:r>
            <a:r>
              <a:rPr lang="en-US" sz="2400" b="1" dirty="0">
                <a:solidFill>
                  <a:srgbClr val="0070C0"/>
                </a:solidFill>
              </a:rPr>
              <a:t>Totient</a:t>
            </a:r>
            <a:r>
              <a:rPr lang="en-US" sz="2400" dirty="0"/>
              <a:t> function which returns the number of positive integers less than a given integer that are relatively prime to that integer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Write code to implement </a:t>
            </a:r>
            <a:r>
              <a:rPr lang="en-US" sz="2400" b="1" dirty="0">
                <a:solidFill>
                  <a:srgbClr val="7030A0"/>
                </a:solidFill>
              </a:rPr>
              <a:t>Heron’s Formula </a:t>
            </a:r>
            <a:r>
              <a:rPr lang="en-US" sz="2400" dirty="0"/>
              <a:t>and to calculate basic </a:t>
            </a:r>
            <a:r>
              <a:rPr lang="en-US" sz="2400" b="1" dirty="0"/>
              <a:t>statistics</a:t>
            </a:r>
            <a:r>
              <a:rPr lang="en-US" sz="2400" dirty="0"/>
              <a:t> of a vector of random integers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74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51A9D4-7935-4E12-9052-B779FCC2C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762" y="1671857"/>
            <a:ext cx="6590476" cy="35142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43449" y="321818"/>
            <a:ext cx="705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Add “</a:t>
            </a:r>
            <a:r>
              <a:rPr lang="en-US" sz="2800" b="1" dirty="0" err="1">
                <a:solidFill>
                  <a:srgbClr val="FF0000"/>
                </a:solidFill>
              </a:rPr>
              <a:t>stdafx.h</a:t>
            </a:r>
            <a:r>
              <a:rPr lang="en-US" sz="2800" dirty="0"/>
              <a:t>” file to your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E5E74D6-2CF1-4178-9CA0-D2F857F47B34}"/>
              </a:ext>
            </a:extLst>
          </p:cNvPr>
          <p:cNvSpPr/>
          <p:nvPr/>
        </p:nvSpPr>
        <p:spPr>
          <a:xfrm>
            <a:off x="3079040" y="4646619"/>
            <a:ext cx="2407359" cy="1124627"/>
          </a:xfrm>
          <a:prstGeom prst="wedgeRectCallout">
            <a:avLst>
              <a:gd name="adj1" fmla="val -59793"/>
              <a:gd name="adj2" fmla="val -7636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Headers</a:t>
            </a:r>
            <a:r>
              <a:rPr lang="en-US" dirty="0">
                <a:solidFill>
                  <a:srgbClr val="FF0000"/>
                </a:solidFill>
              </a:rPr>
              <a:t> branch will be added to the </a:t>
            </a:r>
            <a:r>
              <a:rPr lang="en-US" b="1" dirty="0">
                <a:solidFill>
                  <a:schemeClr val="tx1"/>
                </a:solidFill>
              </a:rPr>
              <a:t>Management</a:t>
            </a:r>
            <a:r>
              <a:rPr lang="en-US" dirty="0">
                <a:solidFill>
                  <a:srgbClr val="FF0000"/>
                </a:solidFill>
              </a:rPr>
              <a:t> pane</a:t>
            </a:r>
          </a:p>
        </p:txBody>
      </p:sp>
    </p:spTree>
    <p:extLst>
      <p:ext uri="{BB962C8B-B14F-4D97-AF65-F5344CB8AC3E}">
        <p14:creationId xmlns:p14="http://schemas.microsoft.com/office/powerpoint/2010/main" val="1234445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F046A6-F786-4DE3-A761-7F9901723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381" y="1319476"/>
            <a:ext cx="6295238" cy="42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43449" y="321818"/>
            <a:ext cx="705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Set Project Build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E5E74D6-2CF1-4178-9CA0-D2F857F47B34}"/>
              </a:ext>
            </a:extLst>
          </p:cNvPr>
          <p:cNvSpPr/>
          <p:nvPr/>
        </p:nvSpPr>
        <p:spPr>
          <a:xfrm>
            <a:off x="4893773" y="4168317"/>
            <a:ext cx="3406166" cy="1124627"/>
          </a:xfrm>
          <a:prstGeom prst="wedgeRectCallout">
            <a:avLst>
              <a:gd name="adj1" fmla="val -59793"/>
              <a:gd name="adj2" fmla="val -7636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Select </a:t>
            </a:r>
            <a:r>
              <a:rPr lang="en-US" b="1" dirty="0">
                <a:solidFill>
                  <a:schemeClr val="tx1"/>
                </a:solidFill>
              </a:rPr>
              <a:t>Project…Build options…</a:t>
            </a:r>
            <a:r>
              <a:rPr lang="en-US" dirty="0">
                <a:solidFill>
                  <a:srgbClr val="FF0000"/>
                </a:solidFill>
              </a:rPr>
              <a:t> from the main Code::Blocks menu</a:t>
            </a:r>
          </a:p>
        </p:txBody>
      </p:sp>
    </p:spTree>
    <p:extLst>
      <p:ext uri="{BB962C8B-B14F-4D97-AF65-F5344CB8AC3E}">
        <p14:creationId xmlns:p14="http://schemas.microsoft.com/office/powerpoint/2010/main" val="429336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7955C9-98A1-40DD-BE0F-F4EA9DA88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88" y="1174652"/>
            <a:ext cx="6106824" cy="52446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3449" y="321818"/>
            <a:ext cx="705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Set Project Build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E5E74D6-2CF1-4178-9CA0-D2F857F47B34}"/>
              </a:ext>
            </a:extLst>
          </p:cNvPr>
          <p:cNvSpPr/>
          <p:nvPr/>
        </p:nvSpPr>
        <p:spPr>
          <a:xfrm>
            <a:off x="2818789" y="1833080"/>
            <a:ext cx="3406166" cy="1124627"/>
          </a:xfrm>
          <a:prstGeom prst="wedgeRectCallout">
            <a:avLst>
              <a:gd name="adj1" fmla="val -59793"/>
              <a:gd name="adj2" fmla="val -7636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Select your </a:t>
            </a:r>
            <a:r>
              <a:rPr lang="en-US" b="1" i="1" dirty="0" err="1">
                <a:solidFill>
                  <a:srgbClr val="FF0000"/>
                </a:solidFill>
              </a:rPr>
              <a:t>appname</a:t>
            </a:r>
            <a:endParaRPr lang="en-US" b="1" i="1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in the </a:t>
            </a:r>
            <a:r>
              <a:rPr lang="en-US" b="1" dirty="0">
                <a:solidFill>
                  <a:schemeClr val="tx1"/>
                </a:solidFill>
              </a:rPr>
              <a:t>top row </a:t>
            </a:r>
            <a:r>
              <a:rPr lang="en-US" dirty="0">
                <a:solidFill>
                  <a:srgbClr val="FF0000"/>
                </a:solidFill>
              </a:rPr>
              <a:t>in the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left-hand tree list</a:t>
            </a:r>
          </a:p>
        </p:txBody>
      </p:sp>
    </p:spTree>
    <p:extLst>
      <p:ext uri="{BB962C8B-B14F-4D97-AF65-F5344CB8AC3E}">
        <p14:creationId xmlns:p14="http://schemas.microsoft.com/office/powerpoint/2010/main" val="1899050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A4B54A-DFFC-4566-88D3-BAF77931E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906" y="1174653"/>
            <a:ext cx="6116893" cy="52533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3449" y="321818"/>
            <a:ext cx="705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Set Project Build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E5E74D6-2CF1-4178-9CA0-D2F857F47B34}"/>
              </a:ext>
            </a:extLst>
          </p:cNvPr>
          <p:cNvSpPr/>
          <p:nvPr/>
        </p:nvSpPr>
        <p:spPr>
          <a:xfrm>
            <a:off x="1855151" y="4498908"/>
            <a:ext cx="3764891" cy="1124627"/>
          </a:xfrm>
          <a:prstGeom prst="wedgeRectCallout">
            <a:avLst>
              <a:gd name="adj1" fmla="val 56227"/>
              <a:gd name="adj2" fmla="val -9075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Check </a:t>
            </a:r>
            <a:r>
              <a:rPr lang="en-US" b="1" u="sng" dirty="0">
                <a:solidFill>
                  <a:srgbClr val="FF0000"/>
                </a:solidFill>
              </a:rPr>
              <a:t>both</a:t>
            </a:r>
            <a:r>
              <a:rPr lang="en-US" dirty="0">
                <a:solidFill>
                  <a:srgbClr val="FF0000"/>
                </a:solidFill>
              </a:rPr>
              <a:t> options: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Have g++ follow the </a:t>
            </a:r>
            <a:r>
              <a:rPr lang="en-US" b="1" dirty="0">
                <a:solidFill>
                  <a:srgbClr val="002060"/>
                </a:solidFill>
              </a:rPr>
              <a:t>C++14 </a:t>
            </a:r>
            <a:r>
              <a:rPr lang="en-US" dirty="0">
                <a:solidFill>
                  <a:srgbClr val="FF0000"/>
                </a:solidFill>
              </a:rPr>
              <a:t>ISO…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Target </a:t>
            </a:r>
            <a:r>
              <a:rPr lang="en-US" b="1" dirty="0">
                <a:solidFill>
                  <a:srgbClr val="002060"/>
                </a:solidFill>
              </a:rPr>
              <a:t>x86_64</a:t>
            </a:r>
            <a:r>
              <a:rPr lang="en-US" dirty="0">
                <a:solidFill>
                  <a:srgbClr val="FF0000"/>
                </a:solidFill>
              </a:rPr>
              <a:t> (64bit)…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then click </a:t>
            </a:r>
            <a:r>
              <a:rPr lang="en-US" b="1" dirty="0">
                <a:solidFill>
                  <a:schemeClr val="tx1"/>
                </a:solidFill>
              </a:rPr>
              <a:t>OK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A58FE5-6C46-4022-9726-7A0B828C80CA}"/>
              </a:ext>
            </a:extLst>
          </p:cNvPr>
          <p:cNvSpPr/>
          <p:nvPr/>
        </p:nvSpPr>
        <p:spPr>
          <a:xfrm>
            <a:off x="5852160" y="3220866"/>
            <a:ext cx="330591" cy="1905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CDC99D-3B58-4407-A264-77BF1311BAC1}"/>
              </a:ext>
            </a:extLst>
          </p:cNvPr>
          <p:cNvSpPr/>
          <p:nvPr/>
        </p:nvSpPr>
        <p:spPr>
          <a:xfrm>
            <a:off x="5852160" y="3950042"/>
            <a:ext cx="330591" cy="1905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69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051A7F-1C39-4576-A7AD-826ECD4A7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05" y="1429000"/>
            <a:ext cx="7276190" cy="40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43449" y="321818"/>
            <a:ext cx="705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Edit “main.cpp”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E5E74D6-2CF1-4178-9CA0-D2F857F47B34}"/>
              </a:ext>
            </a:extLst>
          </p:cNvPr>
          <p:cNvSpPr/>
          <p:nvPr/>
        </p:nvSpPr>
        <p:spPr>
          <a:xfrm>
            <a:off x="2361588" y="4583768"/>
            <a:ext cx="2583206" cy="1429194"/>
          </a:xfrm>
          <a:prstGeom prst="wedgeRectCallout">
            <a:avLst>
              <a:gd name="adj1" fmla="val -40156"/>
              <a:gd name="adj2" fmla="val -11306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Open the </a:t>
            </a:r>
            <a:r>
              <a:rPr lang="en-US" b="1" dirty="0">
                <a:solidFill>
                  <a:schemeClr val="tx1"/>
                </a:solidFill>
              </a:rPr>
              <a:t>Sources</a:t>
            </a:r>
            <a:r>
              <a:rPr lang="en-US" dirty="0">
                <a:solidFill>
                  <a:srgbClr val="FF0000"/>
                </a:solidFill>
              </a:rPr>
              <a:t> leaf and double click on </a:t>
            </a:r>
            <a:r>
              <a:rPr lang="en-US" b="1" dirty="0">
                <a:solidFill>
                  <a:schemeClr val="tx1"/>
                </a:solidFill>
              </a:rPr>
              <a:t>main.cpp </a:t>
            </a:r>
            <a:r>
              <a:rPr lang="en-US" dirty="0">
                <a:solidFill>
                  <a:srgbClr val="FF0000"/>
                </a:solidFill>
              </a:rPr>
              <a:t>to edit the primary source code 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A58FE5-6C46-4022-9726-7A0B828C80CA}"/>
              </a:ext>
            </a:extLst>
          </p:cNvPr>
          <p:cNvSpPr/>
          <p:nvPr/>
        </p:nvSpPr>
        <p:spPr>
          <a:xfrm>
            <a:off x="1315330" y="3407898"/>
            <a:ext cx="1252024" cy="4396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8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71BFB9-3FC6-481E-B158-168D1B369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666" y="1905190"/>
            <a:ext cx="5066667" cy="30476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43449" y="321818"/>
            <a:ext cx="705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Edit “main.cpp”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E5E74D6-2CF1-4178-9CA0-D2F857F47B34}"/>
              </a:ext>
            </a:extLst>
          </p:cNvPr>
          <p:cNvSpPr/>
          <p:nvPr/>
        </p:nvSpPr>
        <p:spPr>
          <a:xfrm>
            <a:off x="5030054" y="3428999"/>
            <a:ext cx="2643873" cy="1992878"/>
          </a:xfrm>
          <a:prstGeom prst="wedgeRectCallout">
            <a:avLst>
              <a:gd name="adj1" fmla="val -63964"/>
              <a:gd name="adj2" fmla="val -10283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dirty="0">
                <a:solidFill>
                  <a:schemeClr val="tx1"/>
                </a:solidFill>
              </a:rPr>
              <a:t>line # 1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remove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&lt;iostream&gt;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and replace it with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“</a:t>
            </a:r>
            <a:r>
              <a:rPr lang="en-US" b="1" dirty="0" err="1">
                <a:solidFill>
                  <a:srgbClr val="00B050"/>
                </a:solidFill>
              </a:rPr>
              <a:t>stdafx.h</a:t>
            </a:r>
            <a:r>
              <a:rPr lang="en-US" b="1" dirty="0">
                <a:solidFill>
                  <a:srgbClr val="00B050"/>
                </a:solidFill>
              </a:rPr>
              <a:t>”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(Note:  you must enclose the filename in </a:t>
            </a:r>
            <a:r>
              <a:rPr lang="en-US" b="1" dirty="0">
                <a:solidFill>
                  <a:schemeClr val="tx1"/>
                </a:solidFill>
              </a:rPr>
              <a:t>double</a:t>
            </a:r>
            <a:r>
              <a:rPr lang="en-US" dirty="0">
                <a:solidFill>
                  <a:srgbClr val="FF0000"/>
                </a:solidFill>
              </a:rPr>
              <a:t> quotation marks)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A58FE5-6C46-4022-9726-7A0B828C80CA}"/>
              </a:ext>
            </a:extLst>
          </p:cNvPr>
          <p:cNvSpPr/>
          <p:nvPr/>
        </p:nvSpPr>
        <p:spPr>
          <a:xfrm>
            <a:off x="3559128" y="2184126"/>
            <a:ext cx="914398" cy="235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3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EC4CD3-0EB3-4FE8-8858-9EB714959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762" y="2467095"/>
            <a:ext cx="3990476" cy="19238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43449" y="321818"/>
            <a:ext cx="705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Edit “main.cpp”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E5E74D6-2CF1-4178-9CA0-D2F857F47B34}"/>
              </a:ext>
            </a:extLst>
          </p:cNvPr>
          <p:cNvSpPr/>
          <p:nvPr/>
        </p:nvSpPr>
        <p:spPr>
          <a:xfrm>
            <a:off x="815926" y="4195700"/>
            <a:ext cx="2806505" cy="1177928"/>
          </a:xfrm>
          <a:prstGeom prst="wedgeRectCallout">
            <a:avLst>
              <a:gd name="adj1" fmla="val 45510"/>
              <a:gd name="adj2" fmla="val -9106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Delete </a:t>
            </a:r>
            <a:r>
              <a:rPr lang="en-US" b="1" dirty="0">
                <a:solidFill>
                  <a:schemeClr val="tx1"/>
                </a:solidFill>
              </a:rPr>
              <a:t>line # 7</a:t>
            </a:r>
          </a:p>
          <a:p>
            <a:pPr algn="ctr"/>
            <a:r>
              <a:rPr lang="en-US" b="1" dirty="0" err="1">
                <a:solidFill>
                  <a:srgbClr val="00B05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&lt;&lt;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“Hello World”</a:t>
            </a:r>
          </a:p>
        </p:txBody>
      </p:sp>
    </p:spTree>
    <p:extLst>
      <p:ext uri="{BB962C8B-B14F-4D97-AF65-F5344CB8AC3E}">
        <p14:creationId xmlns:p14="http://schemas.microsoft.com/office/powerpoint/2010/main" val="2139967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9F08335-CE0C-4AB3-9C40-F60DEF50C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32" y="1448236"/>
            <a:ext cx="8275536" cy="45623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43449" y="321818"/>
            <a:ext cx="705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Edit “main.cpp”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E5E74D6-2CF1-4178-9CA0-D2F857F47B34}"/>
              </a:ext>
            </a:extLst>
          </p:cNvPr>
          <p:cNvSpPr/>
          <p:nvPr/>
        </p:nvSpPr>
        <p:spPr>
          <a:xfrm>
            <a:off x="1247524" y="962634"/>
            <a:ext cx="2146730" cy="1144144"/>
          </a:xfrm>
          <a:prstGeom prst="wedgeRectCallout">
            <a:avLst>
              <a:gd name="adj1" fmla="val 79015"/>
              <a:gd name="adj2" fmla="val 5721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Build and run this minimalist program to verify all the project settings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E21164A2-FB1A-4468-A325-C4C482C44DF6}"/>
              </a:ext>
            </a:extLst>
          </p:cNvPr>
          <p:cNvSpPr/>
          <p:nvPr/>
        </p:nvSpPr>
        <p:spPr>
          <a:xfrm>
            <a:off x="5189198" y="2856928"/>
            <a:ext cx="2146730" cy="1144144"/>
          </a:xfrm>
          <a:prstGeom prst="wedgeRectCallout">
            <a:avLst>
              <a:gd name="adj1" fmla="val 76970"/>
              <a:gd name="adj2" fmla="val 7575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Be sure to explicitly close this app by pressing ENTER or click the window X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170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Sum of Squares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5"/>
            <a:ext cx="7886700" cy="78393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Write a program to calculate the sum of the squares of the first 1000 natural numbers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1E8758-F808-4F69-8C85-81644D63C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609" y="3677530"/>
            <a:ext cx="5246491" cy="761029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1C088F-6FF2-4CF8-A560-369F86874A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21492" y="3069259"/>
          <a:ext cx="1828800" cy="32480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n^2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633E42D-60B6-4417-BEA7-7F6D4AE6208B}"/>
              </a:ext>
            </a:extLst>
          </p:cNvPr>
          <p:cNvSpPr/>
          <p:nvPr/>
        </p:nvSpPr>
        <p:spPr>
          <a:xfrm>
            <a:off x="7086600" y="3677530"/>
            <a:ext cx="1541206" cy="761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0D461B-7DD3-4B58-8943-EE08AA28E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650" y="5215450"/>
            <a:ext cx="1263307" cy="94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0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Sum of Squares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FF4C5-50EA-49ED-A9D6-243A324E9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201" y="1468581"/>
            <a:ext cx="5557599" cy="48126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592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43449" y="321818"/>
            <a:ext cx="705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Create </a:t>
            </a:r>
            <a:r>
              <a:rPr lang="en-US" sz="2800" b="1" i="1" dirty="0"/>
              <a:t>lab1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subfolder</a:t>
            </a:r>
            <a:r>
              <a:rPr lang="en-US" sz="2800" dirty="0"/>
              <a:t> in </a:t>
            </a:r>
            <a:r>
              <a:rPr lang="en-US" sz="2800" b="1" i="1" dirty="0"/>
              <a:t>session07</a:t>
            </a:r>
            <a:r>
              <a:rPr lang="en-US" sz="2800" dirty="0"/>
              <a:t> folder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FD314F-DC52-4C25-9A3F-5F31DC849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952" y="1052810"/>
            <a:ext cx="7038095" cy="475238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E5E74D6-2CF1-4178-9CA0-D2F857F47B34}"/>
              </a:ext>
            </a:extLst>
          </p:cNvPr>
          <p:cNvSpPr/>
          <p:nvPr/>
        </p:nvSpPr>
        <p:spPr>
          <a:xfrm>
            <a:off x="1909916" y="3355260"/>
            <a:ext cx="2064774" cy="1489585"/>
          </a:xfrm>
          <a:prstGeom prst="wedgeRectCallout">
            <a:avLst>
              <a:gd name="adj1" fmla="val 72738"/>
              <a:gd name="adj2" fmla="val -7591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Right click </a:t>
            </a:r>
            <a:r>
              <a:rPr lang="en-US" dirty="0">
                <a:solidFill>
                  <a:srgbClr val="FF0000"/>
                </a:solidFill>
              </a:rPr>
              <a:t>on an open spot in the </a:t>
            </a:r>
            <a:r>
              <a:rPr lang="en-US" b="1" dirty="0">
                <a:solidFill>
                  <a:schemeClr val="tx1"/>
                </a:solidFill>
              </a:rPr>
              <a:t>session07</a:t>
            </a:r>
            <a:r>
              <a:rPr lang="en-US" dirty="0">
                <a:solidFill>
                  <a:srgbClr val="FF0000"/>
                </a:solidFill>
              </a:rPr>
              <a:t> folder then select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Create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Folder…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631501-E309-467B-8B00-C67C0E6FED30}"/>
              </a:ext>
            </a:extLst>
          </p:cNvPr>
          <p:cNvSpPr/>
          <p:nvPr/>
        </p:nvSpPr>
        <p:spPr>
          <a:xfrm>
            <a:off x="5832505" y="2064774"/>
            <a:ext cx="1622805" cy="2875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70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Sum of Squares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5"/>
            <a:ext cx="7886700" cy="78393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Write a program to calculate the sum of the squares of the first 1000 natural numbers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DA38CA-6925-449A-9C90-024DD097D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465" y="3164066"/>
            <a:ext cx="5723809" cy="245714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710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2 – Bubble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5F28ED-1701-4A86-AA31-647A7B704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1260476"/>
            <a:ext cx="858202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2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2 – 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3"/>
            <a:ext cx="7886700" cy="453072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 new Code::Blocks C++/14 console application  project called </a:t>
            </a:r>
            <a:r>
              <a:rPr lang="en-US" sz="2400" b="1" dirty="0">
                <a:solidFill>
                  <a:srgbClr val="FF0000"/>
                </a:solidFill>
              </a:rPr>
              <a:t>bubble-sort</a:t>
            </a:r>
            <a:r>
              <a:rPr lang="en-US" sz="2400" dirty="0"/>
              <a:t> located at this path:</a:t>
            </a:r>
          </a:p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 </a:t>
            </a:r>
            <a:r>
              <a:rPr lang="en-US" sz="1600" b="1" dirty="0">
                <a:latin typeface="Consolas" panose="020B0609020204030204" pitchFamily="49" charset="0"/>
              </a:rPr>
              <a:t>~/Desktop/scicomp301/session07/lab2/bubble-sort/bubble-</a:t>
            </a:r>
            <a:r>
              <a:rPr lang="en-US" sz="1600" b="1" dirty="0" err="1">
                <a:latin typeface="Consolas" panose="020B0609020204030204" pitchFamily="49" charset="0"/>
              </a:rPr>
              <a:t>sort.cpb</a:t>
            </a: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Your code should initialize a vector of </a:t>
            </a:r>
            <a:r>
              <a:rPr lang="en-US" sz="2400" b="1" dirty="0">
                <a:solidFill>
                  <a:srgbClr val="0070C0"/>
                </a:solidFill>
              </a:rPr>
              <a:t>100</a:t>
            </a:r>
            <a:r>
              <a:rPr lang="en-US" sz="2400" dirty="0"/>
              <a:t> random integers (uniform distribution) each having a value between </a:t>
            </a:r>
            <a:r>
              <a:rPr lang="en-US" sz="2400" b="1" dirty="0"/>
              <a:t>1</a:t>
            </a:r>
            <a:r>
              <a:rPr lang="en-US" sz="2400" dirty="0"/>
              <a:t> and </a:t>
            </a:r>
            <a:r>
              <a:rPr lang="en-US" sz="2400" b="1" dirty="0"/>
              <a:t>100</a:t>
            </a:r>
            <a:r>
              <a:rPr lang="en-US" sz="2400" dirty="0"/>
              <a:t> inclusive with an initial seed value of </a:t>
            </a:r>
            <a:r>
              <a:rPr lang="en-US" sz="2400" b="1" dirty="0">
                <a:solidFill>
                  <a:srgbClr val="7030A0"/>
                </a:solidFill>
              </a:rPr>
              <a:t>2016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Your code should first display all the elements in the unsorted vector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Your code should then </a:t>
            </a:r>
            <a:r>
              <a:rPr lang="en-US" sz="2000" b="1" dirty="0"/>
              <a:t>bubble sort </a:t>
            </a:r>
            <a:r>
              <a:rPr lang="en-US" sz="2000" dirty="0"/>
              <a:t>the vector in increasing order (lowest items move the front of the vector)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Finally your code should display all the elements in the sorted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C4DA22-F0C0-40E3-93AE-363BFA26A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037" y="613953"/>
            <a:ext cx="1263307" cy="94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7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2 – Bubble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1CEC3F-201B-41EE-81C8-5A63613A3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92" y="1921163"/>
            <a:ext cx="2085714" cy="18761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F488FB-6480-4DFB-BCBC-DE4168ECE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937" y="1921163"/>
            <a:ext cx="4161905" cy="26380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BC3F9218-45C7-4055-9BA9-A8D39BED55A5}"/>
              </a:ext>
            </a:extLst>
          </p:cNvPr>
          <p:cNvSpPr/>
          <p:nvPr/>
        </p:nvSpPr>
        <p:spPr>
          <a:xfrm>
            <a:off x="2511083" y="4737306"/>
            <a:ext cx="2806505" cy="1177928"/>
          </a:xfrm>
          <a:prstGeom prst="wedgeRectCallout">
            <a:avLst>
              <a:gd name="adj1" fmla="val 45510"/>
              <a:gd name="adj2" fmla="val -9106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push_back</a:t>
            </a:r>
            <a:r>
              <a:rPr lang="en-US" b="1" dirty="0">
                <a:solidFill>
                  <a:srgbClr val="00B050"/>
                </a:solidFill>
              </a:rPr>
              <a:t>() </a:t>
            </a:r>
            <a:r>
              <a:rPr lang="en-US" dirty="0">
                <a:solidFill>
                  <a:srgbClr val="FF0000"/>
                </a:solidFill>
              </a:rPr>
              <a:t>appends the value in parenthesis to the end of the given </a:t>
            </a:r>
            <a:r>
              <a:rPr lang="en-US" b="1" dirty="0">
                <a:solidFill>
                  <a:schemeClr val="tx1"/>
                </a:solidFill>
              </a:rPr>
              <a:t>vector</a:t>
            </a:r>
          </a:p>
        </p:txBody>
      </p:sp>
    </p:spTree>
    <p:extLst>
      <p:ext uri="{BB962C8B-B14F-4D97-AF65-F5344CB8AC3E}">
        <p14:creationId xmlns:p14="http://schemas.microsoft.com/office/powerpoint/2010/main" val="43362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58834E-4DA6-4F57-B163-158B237DF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714" y="1921163"/>
            <a:ext cx="4361905" cy="29142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2 – Bubble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ED5D51-9762-4D84-96F2-213B62787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19" y="1921163"/>
            <a:ext cx="2600000" cy="12095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820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2 – Bubble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0729A9-A2CB-4C32-998E-FEB76D6EF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53" y="1441291"/>
            <a:ext cx="7838095" cy="4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20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3 – Euler’s Totient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03502"/>
            <a:ext cx="7886700" cy="400543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 new Code::Blocks C++/14 console application  project called </a:t>
            </a:r>
            <a:r>
              <a:rPr lang="en-US" sz="2400" b="1" dirty="0" err="1">
                <a:solidFill>
                  <a:srgbClr val="FF0000"/>
                </a:solidFill>
              </a:rPr>
              <a:t>euler</a:t>
            </a:r>
            <a:r>
              <a:rPr lang="en-US" sz="2400" b="1" dirty="0">
                <a:solidFill>
                  <a:srgbClr val="FF0000"/>
                </a:solidFill>
              </a:rPr>
              <a:t>-totient</a:t>
            </a:r>
            <a:r>
              <a:rPr lang="en-US" sz="2400" dirty="0"/>
              <a:t> located at this path:</a:t>
            </a:r>
          </a:p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 </a:t>
            </a:r>
            <a:r>
              <a:rPr lang="en-US" sz="1600" b="1" dirty="0">
                <a:latin typeface="Consolas" panose="020B0609020204030204" pitchFamily="49" charset="0"/>
              </a:rPr>
              <a:t>~/Desktop/scicomp301/session07/lab3/</a:t>
            </a:r>
            <a:r>
              <a:rPr lang="en-US" sz="1600" b="1" dirty="0" err="1">
                <a:latin typeface="Consolas" panose="020B0609020204030204" pitchFamily="49" charset="0"/>
              </a:rPr>
              <a:t>euler</a:t>
            </a:r>
            <a:r>
              <a:rPr lang="en-US" sz="1600" b="1" dirty="0">
                <a:latin typeface="Consolas" panose="020B0609020204030204" pitchFamily="49" charset="0"/>
              </a:rPr>
              <a:t>-totient/</a:t>
            </a:r>
            <a:r>
              <a:rPr lang="en-US" sz="1600" b="1" dirty="0" err="1">
                <a:latin typeface="Consolas" panose="020B0609020204030204" pitchFamily="49" charset="0"/>
              </a:rPr>
              <a:t>euler-totient.cpb</a:t>
            </a: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Using the </a:t>
            </a:r>
            <a:r>
              <a:rPr lang="en-US" sz="2400" b="1" dirty="0">
                <a:solidFill>
                  <a:srgbClr val="7030A0"/>
                </a:solidFill>
              </a:rPr>
              <a:t>GCD</a:t>
            </a:r>
            <a:r>
              <a:rPr lang="en-US" sz="2400" dirty="0"/>
              <a:t> function, your code should calculate Euler’s Totient for all integers between </a:t>
            </a:r>
            <a:r>
              <a:rPr lang="en-US" sz="2400" b="1" dirty="0"/>
              <a:t>2</a:t>
            </a:r>
            <a:r>
              <a:rPr lang="en-US" sz="2400" dirty="0"/>
              <a:t> and </a:t>
            </a:r>
            <a:r>
              <a:rPr lang="en-US" sz="2400" b="1" dirty="0"/>
              <a:t>100</a:t>
            </a:r>
            <a:r>
              <a:rPr lang="en-US" sz="2400" dirty="0"/>
              <a:t> inclusive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totient of an integer is the “number of positive integers” less than the given integer that are relatively prime to that integer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Totient(12) = 4  because only {1, 5, 7, 11} are relatively prime to 12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hlinkClick r:id="rId2"/>
              </a:rPr>
              <a:t>http://www.wolframalpha.com/input/?i=totient(12)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Your program should display </a:t>
            </a:r>
            <a:r>
              <a:rPr lang="en-US" sz="2400" b="1" dirty="0">
                <a:solidFill>
                  <a:srgbClr val="FF0000"/>
                </a:solidFill>
              </a:rPr>
              <a:t>only </a:t>
            </a:r>
            <a:r>
              <a:rPr lang="en-US" sz="2400" dirty="0"/>
              <a:t>those integers whose </a:t>
            </a:r>
            <a:r>
              <a:rPr lang="en-US" sz="2400" b="1" dirty="0">
                <a:solidFill>
                  <a:srgbClr val="00B050"/>
                </a:solidFill>
              </a:rPr>
              <a:t>value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B050"/>
                </a:solidFill>
              </a:rPr>
              <a:t>exceeds its own totient value by 1 exactly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What do you notice about those integers that are displayed?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486689-C779-483D-9DD5-DE6B262C6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037" y="613953"/>
            <a:ext cx="1263307" cy="94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4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3 – Euler’s Totient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B81A77-52FC-4ED4-9B76-B18F6BDBE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381" y="1375399"/>
            <a:ext cx="4495238" cy="49809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08719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3 – Euler’s Totient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B5E2C2-EB58-4E6E-B995-AB4559F84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99" y="1468581"/>
            <a:ext cx="6029202" cy="4424834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8812462-402E-40AA-A2DF-3F1388759A2D}"/>
              </a:ext>
            </a:extLst>
          </p:cNvPr>
          <p:cNvSpPr/>
          <p:nvPr/>
        </p:nvSpPr>
        <p:spPr>
          <a:xfrm>
            <a:off x="2827606" y="3323502"/>
            <a:ext cx="2806505" cy="1177928"/>
          </a:xfrm>
          <a:prstGeom prst="wedgeRectCallout">
            <a:avLst>
              <a:gd name="adj1" fmla="val -61006"/>
              <a:gd name="adj2" fmla="val -8867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What do you notice about those integers that exceed their totient value by 1? </a:t>
            </a:r>
          </a:p>
        </p:txBody>
      </p:sp>
    </p:spTree>
    <p:extLst>
      <p:ext uri="{BB962C8B-B14F-4D97-AF65-F5344CB8AC3E}">
        <p14:creationId xmlns:p14="http://schemas.microsoft.com/office/powerpoint/2010/main" val="28243171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4 – Heron’s Formula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41923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 new Code::Blocks C++/14 console application  project called </a:t>
            </a:r>
            <a:r>
              <a:rPr lang="en-US" sz="2400" b="1" dirty="0">
                <a:solidFill>
                  <a:srgbClr val="FF0000"/>
                </a:solidFill>
              </a:rPr>
              <a:t>herons-formula</a:t>
            </a:r>
            <a:r>
              <a:rPr lang="en-US" sz="2400" dirty="0"/>
              <a:t> located at this path:</a:t>
            </a:r>
          </a:p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 </a:t>
            </a:r>
            <a:r>
              <a:rPr lang="en-US" sz="1400" b="1" dirty="0">
                <a:latin typeface="Consolas" panose="020B0609020204030204" pitchFamily="49" charset="0"/>
              </a:rPr>
              <a:t>~/Desktop/scicomp301/session07/lab4/herons-formula/herons-</a:t>
            </a:r>
            <a:r>
              <a:rPr lang="en-US" sz="1400" b="1" dirty="0" err="1">
                <a:latin typeface="Consolas" panose="020B0609020204030204" pitchFamily="49" charset="0"/>
              </a:rPr>
              <a:t>formula.cpb</a:t>
            </a: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</a:t>
            </a:r>
            <a:r>
              <a:rPr lang="en-US" sz="2400" b="1" dirty="0">
                <a:solidFill>
                  <a:srgbClr val="7030A0"/>
                </a:solidFill>
              </a:rPr>
              <a:t>Heron’s Formula</a:t>
            </a:r>
            <a:r>
              <a:rPr lang="en-US" sz="2400" dirty="0"/>
              <a:t> to calculate and display the lengths of every side and the </a:t>
            </a:r>
            <a:r>
              <a:rPr lang="en-US" sz="2400" b="1" dirty="0"/>
              <a:t>area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FF0000"/>
                </a:solidFill>
              </a:rPr>
              <a:t>10</a:t>
            </a:r>
            <a:r>
              <a:rPr lang="en-US" sz="2400" dirty="0"/>
              <a:t> random triangles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length of each side of each triangle should be a uniformly distributed random integer within </a:t>
            </a:r>
            <a:r>
              <a:rPr lang="en-US" sz="2400" b="1" dirty="0">
                <a:solidFill>
                  <a:srgbClr val="00B050"/>
                </a:solidFill>
              </a:rPr>
              <a:t>[1, 100]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the </a:t>
            </a:r>
            <a:r>
              <a:rPr lang="en-US" sz="2400" b="1" dirty="0">
                <a:solidFill>
                  <a:srgbClr val="7030A0"/>
                </a:solidFill>
              </a:rPr>
              <a:t>triangle inequality theorem </a:t>
            </a:r>
            <a:r>
              <a:rPr lang="en-US" sz="2400" dirty="0"/>
              <a:t>to exclude any </a:t>
            </a:r>
            <a:r>
              <a:rPr lang="en-US" sz="2400" i="1" dirty="0"/>
              <a:t>invalid</a:t>
            </a:r>
            <a:r>
              <a:rPr lang="en-US" sz="2400" dirty="0"/>
              <a:t> triangle from your list of 10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Include any </a:t>
            </a:r>
            <a:r>
              <a:rPr lang="en-US" sz="2400" b="1" dirty="0">
                <a:solidFill>
                  <a:srgbClr val="7030A0"/>
                </a:solidFill>
              </a:rPr>
              <a:t>degenerate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triangles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in your list of 10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57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90C0E3-EABA-4845-B942-095D90D21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66" y="1409952"/>
            <a:ext cx="7266667" cy="403809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43449" y="321818"/>
            <a:ext cx="705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Create </a:t>
            </a:r>
            <a:r>
              <a:rPr lang="en-US" sz="2800" b="1" i="1" dirty="0"/>
              <a:t>lab1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subfolder</a:t>
            </a:r>
            <a:r>
              <a:rPr lang="en-US" sz="2800" dirty="0"/>
              <a:t> in </a:t>
            </a:r>
            <a:r>
              <a:rPr lang="en-US" sz="2800" b="1" i="1" dirty="0"/>
              <a:t>session07</a:t>
            </a:r>
            <a:r>
              <a:rPr lang="en-US" sz="2800" dirty="0"/>
              <a:t> folder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E5E74D6-2CF1-4178-9CA0-D2F857F47B34}"/>
              </a:ext>
            </a:extLst>
          </p:cNvPr>
          <p:cNvSpPr/>
          <p:nvPr/>
        </p:nvSpPr>
        <p:spPr>
          <a:xfrm>
            <a:off x="2804324" y="4751974"/>
            <a:ext cx="2064774" cy="1260987"/>
          </a:xfrm>
          <a:prstGeom prst="wedgeRectCallout">
            <a:avLst>
              <a:gd name="adj1" fmla="val 64881"/>
              <a:gd name="adj2" fmla="val -8194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Type </a:t>
            </a:r>
            <a:r>
              <a:rPr lang="en-US" b="1" dirty="0">
                <a:solidFill>
                  <a:schemeClr val="tx1"/>
                </a:solidFill>
              </a:rPr>
              <a:t>lab1</a:t>
            </a:r>
            <a:r>
              <a:rPr lang="en-US" dirty="0">
                <a:solidFill>
                  <a:srgbClr val="FF0000"/>
                </a:solidFill>
              </a:rPr>
              <a:t> then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click </a:t>
            </a:r>
            <a:r>
              <a:rPr lang="en-US" b="1" dirty="0">
                <a:solidFill>
                  <a:schemeClr val="tx1"/>
                </a:solidFill>
              </a:rPr>
              <a:t>Create</a:t>
            </a:r>
          </a:p>
        </p:txBody>
      </p:sp>
    </p:spTree>
    <p:extLst>
      <p:ext uri="{BB962C8B-B14F-4D97-AF65-F5344CB8AC3E}">
        <p14:creationId xmlns:p14="http://schemas.microsoft.com/office/powerpoint/2010/main" val="11552423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E7DE48-DB53-4C86-BF12-B09271269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73" y="453168"/>
            <a:ext cx="7740655" cy="595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7872" y="3261945"/>
            <a:ext cx="3080156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Deriving</a:t>
            </a:r>
            <a:br>
              <a:rPr lang="en-US" sz="3200" b="1" dirty="0">
                <a:solidFill>
                  <a:srgbClr val="0070C0"/>
                </a:solidFill>
                <a:latin typeface="+mn-lt"/>
              </a:rPr>
            </a:br>
            <a:r>
              <a:rPr lang="en-US" sz="3200" b="1" dirty="0">
                <a:solidFill>
                  <a:srgbClr val="0070C0"/>
                </a:solidFill>
                <a:latin typeface="+mn-lt"/>
              </a:rPr>
              <a:t>Heron’s Formula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5D0FF5-03F5-400C-8922-9E72AC01F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687" y="576122"/>
            <a:ext cx="451411" cy="1348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0F9DE1-4582-4B45-A444-17AF6FB54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961" y="791504"/>
            <a:ext cx="131726" cy="13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017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5 –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00543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 new Code::Blocks C++/14 console application  project called </a:t>
            </a:r>
            <a:r>
              <a:rPr lang="en-US" sz="2400" b="1" dirty="0">
                <a:solidFill>
                  <a:srgbClr val="FF0000"/>
                </a:solidFill>
              </a:rPr>
              <a:t>statistics</a:t>
            </a:r>
            <a:r>
              <a:rPr lang="en-US" sz="2400" dirty="0"/>
              <a:t> located at this path:</a:t>
            </a:r>
          </a:p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 </a:t>
            </a:r>
            <a:r>
              <a:rPr lang="en-US" sz="1600" b="1" dirty="0">
                <a:latin typeface="Consolas" panose="020B0609020204030204" pitchFamily="49" charset="0"/>
              </a:rPr>
              <a:t>~/Desktop/scicomp301/session07/lab5/statistics/</a:t>
            </a:r>
            <a:r>
              <a:rPr lang="en-US" sz="1600" b="1" dirty="0" err="1">
                <a:latin typeface="Consolas" panose="020B0609020204030204" pitchFamily="49" charset="0"/>
              </a:rPr>
              <a:t>statistics.cpb</a:t>
            </a: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Generate and display a </a:t>
            </a:r>
            <a:r>
              <a:rPr lang="en-US" sz="2400" b="1" dirty="0"/>
              <a:t>vector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FF0000"/>
                </a:solidFill>
              </a:rPr>
              <a:t>10</a:t>
            </a:r>
            <a:r>
              <a:rPr lang="en-US" sz="2400" dirty="0"/>
              <a:t> uniformly distributed random integers all between 0 and 100 inclusive, using a PRNG seed of </a:t>
            </a:r>
            <a:r>
              <a:rPr lang="en-US" sz="2400" b="1" dirty="0">
                <a:solidFill>
                  <a:srgbClr val="00B050"/>
                </a:solidFill>
              </a:rPr>
              <a:t>2016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Calculate and display the following five (5) </a:t>
            </a:r>
            <a:r>
              <a:rPr lang="en-US" sz="2400" b="1" dirty="0">
                <a:solidFill>
                  <a:srgbClr val="0070C0"/>
                </a:solidFill>
              </a:rPr>
              <a:t>population</a:t>
            </a:r>
            <a:r>
              <a:rPr lang="en-US" sz="2400" dirty="0"/>
              <a:t> statistics that describe the vector: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741BA1-FFA1-43F6-874C-AF853F446E1E}"/>
              </a:ext>
            </a:extLst>
          </p:cNvPr>
          <p:cNvGrpSpPr/>
          <p:nvPr/>
        </p:nvGrpSpPr>
        <p:grpSpPr>
          <a:xfrm>
            <a:off x="2389239" y="4990020"/>
            <a:ext cx="4365522" cy="1323439"/>
            <a:chOff x="2698955" y="4864662"/>
            <a:chExt cx="4365522" cy="132343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8B65E98-9950-4905-955C-A1E5C8F81078}"/>
                </a:ext>
              </a:extLst>
            </p:cNvPr>
            <p:cNvSpPr txBox="1"/>
            <p:nvPr/>
          </p:nvSpPr>
          <p:spPr>
            <a:xfrm>
              <a:off x="2698955" y="4864662"/>
              <a:ext cx="218276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14400" lvl="1" indent="-457200">
                <a:spcBef>
                  <a:spcPts val="0"/>
                </a:spcBef>
                <a:spcAft>
                  <a:spcPts val="1200"/>
                </a:spcAft>
                <a:buFont typeface="+mj-lt"/>
                <a:buAutoNum type="arabicPeriod"/>
              </a:pPr>
              <a:r>
                <a:rPr lang="en-US" sz="2000" dirty="0"/>
                <a:t>Mean</a:t>
              </a:r>
            </a:p>
            <a:p>
              <a:pPr marL="914400" lvl="1" indent="-457200">
                <a:spcBef>
                  <a:spcPts val="0"/>
                </a:spcBef>
                <a:spcAft>
                  <a:spcPts val="1200"/>
                </a:spcAft>
                <a:buFont typeface="+mj-lt"/>
                <a:buAutoNum type="arabicPeriod"/>
              </a:pPr>
              <a:r>
                <a:rPr lang="en-US" sz="2000" dirty="0"/>
                <a:t>Median</a:t>
              </a:r>
            </a:p>
            <a:p>
              <a:pPr marL="914400" lvl="1" indent="-457200">
                <a:spcBef>
                  <a:spcPts val="0"/>
                </a:spcBef>
                <a:spcAft>
                  <a:spcPts val="1200"/>
                </a:spcAft>
                <a:buFont typeface="+mj-lt"/>
                <a:buAutoNum type="arabicPeriod"/>
              </a:pPr>
              <a:r>
                <a:rPr lang="en-US" sz="2000" b="1" dirty="0"/>
                <a:t>Mode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463D0F-5C55-41A7-BD45-49EFDD110249}"/>
                </a:ext>
              </a:extLst>
            </p:cNvPr>
            <p:cNvSpPr txBox="1"/>
            <p:nvPr/>
          </p:nvSpPr>
          <p:spPr>
            <a:xfrm>
              <a:off x="4881716" y="4864662"/>
              <a:ext cx="218276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14400" lvl="1" indent="-457200">
                <a:spcBef>
                  <a:spcPts val="0"/>
                </a:spcBef>
                <a:spcAft>
                  <a:spcPts val="1200"/>
                </a:spcAft>
                <a:buFont typeface="+mj-lt"/>
                <a:buAutoNum type="arabicPeriod" startAt="4"/>
              </a:pPr>
              <a:r>
                <a:rPr lang="en-US" sz="2000" dirty="0"/>
                <a:t>Variance</a:t>
              </a:r>
            </a:p>
            <a:p>
              <a:pPr marL="914400" lvl="1" indent="-457200">
                <a:spcBef>
                  <a:spcPts val="0"/>
                </a:spcBef>
                <a:spcAft>
                  <a:spcPts val="1200"/>
                </a:spcAft>
                <a:buFont typeface="+mj-lt"/>
                <a:buAutoNum type="arabicPeriod" startAt="4"/>
              </a:pPr>
              <a:r>
                <a:rPr lang="en-US" sz="2000" dirty="0"/>
                <a:t>Standard Deviation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394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326" y="1825625"/>
            <a:ext cx="8007349" cy="453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create a “starter” (blank) C++/14 console application using the Code::Blocks IDE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purpose of the </a:t>
            </a:r>
            <a:r>
              <a:rPr lang="en-US" sz="2400" b="1" dirty="0" err="1">
                <a:solidFill>
                  <a:srgbClr val="FF0000"/>
                </a:solidFill>
              </a:rPr>
              <a:t>stdafx.h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file and how to add it to a Code::Blocks project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the </a:t>
            </a:r>
            <a:r>
              <a:rPr lang="en-US" sz="2400" b="1" dirty="0">
                <a:solidFill>
                  <a:srgbClr val="00B050"/>
                </a:solidFill>
              </a:rPr>
              <a:t>bubble sort</a:t>
            </a:r>
            <a:r>
              <a:rPr lang="en-US" sz="2400" dirty="0"/>
              <a:t> algorithm can order the elements of a given vector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Euler’s </a:t>
            </a:r>
            <a:r>
              <a:rPr lang="en-US" sz="2400" b="1" dirty="0">
                <a:solidFill>
                  <a:srgbClr val="0070C0"/>
                </a:solidFill>
              </a:rPr>
              <a:t>Totient</a:t>
            </a:r>
            <a:r>
              <a:rPr lang="en-US" sz="2400" dirty="0"/>
              <a:t> function returns the number of integers less than a given integer that are relatively prime to that integer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median is a tricky statistic depending if you have an </a:t>
            </a:r>
            <a:r>
              <a:rPr lang="en-US" sz="2400" b="1" dirty="0">
                <a:solidFill>
                  <a:srgbClr val="FF0000"/>
                </a:solidFill>
              </a:rPr>
              <a:t>odd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FF0000"/>
                </a:solidFill>
              </a:rPr>
              <a:t>even</a:t>
            </a:r>
            <a:r>
              <a:rPr lang="en-US" sz="2400" dirty="0"/>
              <a:t> number of elements in your set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Finding the mode requires counting element </a:t>
            </a:r>
            <a:r>
              <a:rPr lang="en-US" sz="2400" b="1" dirty="0">
                <a:solidFill>
                  <a:srgbClr val="7030A0"/>
                </a:solidFill>
              </a:rPr>
              <a:t>occurrences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2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1494F6-C0B3-42D6-9154-256A6D044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368" y="1647670"/>
            <a:ext cx="5238095" cy="45333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43449" y="321818"/>
            <a:ext cx="70571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Launch the Code::Blocks</a:t>
            </a:r>
          </a:p>
          <a:p>
            <a:pPr algn="ctr"/>
            <a:r>
              <a:rPr lang="en-US" sz="2800" dirty="0"/>
              <a:t>Integrated Development Environment (IDE)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E5E74D6-2CF1-4178-9CA0-D2F857F47B34}"/>
              </a:ext>
            </a:extLst>
          </p:cNvPr>
          <p:cNvSpPr/>
          <p:nvPr/>
        </p:nvSpPr>
        <p:spPr>
          <a:xfrm>
            <a:off x="520505" y="2696814"/>
            <a:ext cx="2475914" cy="1242141"/>
          </a:xfrm>
          <a:prstGeom prst="wedgeRectCallout">
            <a:avLst>
              <a:gd name="adj1" fmla="val 55784"/>
              <a:gd name="adj2" fmla="val -12148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b="1" dirty="0">
                <a:solidFill>
                  <a:schemeClr val="tx1"/>
                </a:solidFill>
              </a:rPr>
              <a:t>Applications</a:t>
            </a:r>
            <a:r>
              <a:rPr lang="en-US" dirty="0">
                <a:solidFill>
                  <a:srgbClr val="FF0000"/>
                </a:solidFill>
              </a:rPr>
              <a:t> select </a:t>
            </a:r>
            <a:r>
              <a:rPr lang="en-US" b="1" dirty="0">
                <a:solidFill>
                  <a:schemeClr val="tx1"/>
                </a:solidFill>
              </a:rPr>
              <a:t>Development</a:t>
            </a:r>
            <a:r>
              <a:rPr lang="en-US" dirty="0">
                <a:solidFill>
                  <a:srgbClr val="FF0000"/>
                </a:solidFill>
              </a:rPr>
              <a:t> and then </a:t>
            </a:r>
            <a:r>
              <a:rPr lang="en-US" b="1" dirty="0">
                <a:solidFill>
                  <a:schemeClr val="tx1"/>
                </a:solidFill>
              </a:rPr>
              <a:t>Code::Blocks IDE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E0D56-E6C5-4904-97E1-EF53043567D5}"/>
              </a:ext>
            </a:extLst>
          </p:cNvPr>
          <p:cNvSpPr/>
          <p:nvPr/>
        </p:nvSpPr>
        <p:spPr>
          <a:xfrm>
            <a:off x="4600136" y="3995227"/>
            <a:ext cx="1581737" cy="3094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0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3BD91C-0670-4FD6-B9ED-6F7B3DF77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4" y="1062599"/>
            <a:ext cx="6276190" cy="50761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43449" y="321818"/>
            <a:ext cx="705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Create a New Project in Code::Blocks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E5E74D6-2CF1-4178-9CA0-D2F857F47B34}"/>
              </a:ext>
            </a:extLst>
          </p:cNvPr>
          <p:cNvSpPr/>
          <p:nvPr/>
        </p:nvSpPr>
        <p:spPr>
          <a:xfrm>
            <a:off x="1613768" y="3317882"/>
            <a:ext cx="2475914" cy="1242141"/>
          </a:xfrm>
          <a:prstGeom prst="wedgeRectCallout">
            <a:avLst>
              <a:gd name="adj1" fmla="val 55784"/>
              <a:gd name="adj2" fmla="val -12148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Select the </a:t>
            </a:r>
            <a:r>
              <a:rPr lang="en-US" b="1" dirty="0">
                <a:solidFill>
                  <a:schemeClr val="tx1"/>
                </a:solidFill>
              </a:rPr>
              <a:t>File…New…Project…</a:t>
            </a:r>
            <a:r>
              <a:rPr lang="en-US" dirty="0">
                <a:solidFill>
                  <a:srgbClr val="FF0000"/>
                </a:solidFill>
              </a:rPr>
              <a:t> menu options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E0D56-E6C5-4904-97E1-EF53043567D5}"/>
              </a:ext>
            </a:extLst>
          </p:cNvPr>
          <p:cNvSpPr/>
          <p:nvPr/>
        </p:nvSpPr>
        <p:spPr>
          <a:xfrm>
            <a:off x="4311747" y="2300067"/>
            <a:ext cx="886265" cy="2532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52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C86F3A-AFAA-4368-9D57-3C3730509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14" y="1438790"/>
            <a:ext cx="6228571" cy="43238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3449" y="321818"/>
            <a:ext cx="705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Create a New Project in Code::Blocks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E5E74D6-2CF1-4178-9CA0-D2F857F47B34}"/>
              </a:ext>
            </a:extLst>
          </p:cNvPr>
          <p:cNvSpPr/>
          <p:nvPr/>
        </p:nvSpPr>
        <p:spPr>
          <a:xfrm>
            <a:off x="734538" y="2389413"/>
            <a:ext cx="2475914" cy="1242141"/>
          </a:xfrm>
          <a:prstGeom prst="wedgeRectCallout">
            <a:avLst>
              <a:gd name="adj1" fmla="val 40159"/>
              <a:gd name="adj2" fmla="val 9370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Select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Console application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and then click </a:t>
            </a:r>
            <a:r>
              <a:rPr lang="en-US" b="1" dirty="0">
                <a:solidFill>
                  <a:schemeClr val="tx1"/>
                </a:solidFill>
              </a:rPr>
              <a:t>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E0D56-E6C5-4904-97E1-EF53043567D5}"/>
              </a:ext>
            </a:extLst>
          </p:cNvPr>
          <p:cNvSpPr/>
          <p:nvPr/>
        </p:nvSpPr>
        <p:spPr>
          <a:xfrm>
            <a:off x="2637692" y="4317248"/>
            <a:ext cx="1413803" cy="2532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DCDEEE-9153-4566-B681-F81837A0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809" y="1688253"/>
            <a:ext cx="5752381" cy="44380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3449" y="321818"/>
            <a:ext cx="705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Create a New Project in Code::Blocks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E5E74D6-2CF1-4178-9CA0-D2F857F47B34}"/>
              </a:ext>
            </a:extLst>
          </p:cNvPr>
          <p:cNvSpPr/>
          <p:nvPr/>
        </p:nvSpPr>
        <p:spPr>
          <a:xfrm>
            <a:off x="5440181" y="3465591"/>
            <a:ext cx="2475914" cy="1242141"/>
          </a:xfrm>
          <a:prstGeom prst="wedgeRectCallout">
            <a:avLst>
              <a:gd name="adj1" fmla="val -92796"/>
              <a:gd name="adj2" fmla="val -8807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Ensure </a:t>
            </a:r>
            <a:r>
              <a:rPr lang="en-US" b="1" dirty="0">
                <a:solidFill>
                  <a:schemeClr val="tx1"/>
                </a:solidFill>
              </a:rPr>
              <a:t>C++ </a:t>
            </a:r>
            <a:r>
              <a:rPr lang="en-US" dirty="0">
                <a:solidFill>
                  <a:srgbClr val="FF0000"/>
                </a:solidFill>
              </a:rPr>
              <a:t>is selected, then click </a:t>
            </a:r>
            <a:r>
              <a:rPr lang="en-US" b="1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E0D56-E6C5-4904-97E1-EF53043567D5}"/>
              </a:ext>
            </a:extLst>
          </p:cNvPr>
          <p:cNvSpPr/>
          <p:nvPr/>
        </p:nvSpPr>
        <p:spPr>
          <a:xfrm>
            <a:off x="3629465" y="2783868"/>
            <a:ext cx="668215" cy="2532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13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655786D-698F-4502-B25E-A5E518E2D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18" y="1611613"/>
            <a:ext cx="5752381" cy="44380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3449" y="321818"/>
            <a:ext cx="705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Set </a:t>
            </a:r>
            <a:r>
              <a:rPr lang="en-US" sz="2800" b="1" i="1" dirty="0" err="1"/>
              <a:t>appname</a:t>
            </a:r>
            <a:r>
              <a:rPr lang="en-US" sz="2800" dirty="0"/>
              <a:t> and project folder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E5E74D6-2CF1-4178-9CA0-D2F857F47B34}"/>
              </a:ext>
            </a:extLst>
          </p:cNvPr>
          <p:cNvSpPr/>
          <p:nvPr/>
        </p:nvSpPr>
        <p:spPr>
          <a:xfrm>
            <a:off x="6659345" y="3658888"/>
            <a:ext cx="2284662" cy="878416"/>
          </a:xfrm>
          <a:prstGeom prst="wedgeRectCallout">
            <a:avLst>
              <a:gd name="adj1" fmla="val -34469"/>
              <a:gd name="adj2" fmla="val -9662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Click on the ellipsis to open a file system navigator dialog box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E0D56-E6C5-4904-97E1-EF53043567D5}"/>
              </a:ext>
            </a:extLst>
          </p:cNvPr>
          <p:cNvSpPr/>
          <p:nvPr/>
        </p:nvSpPr>
        <p:spPr>
          <a:xfrm>
            <a:off x="3676091" y="2617660"/>
            <a:ext cx="852015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984E43-54DA-480E-98BD-6548BF3A6D7A}"/>
              </a:ext>
            </a:extLst>
          </p:cNvPr>
          <p:cNvSpPr/>
          <p:nvPr/>
        </p:nvSpPr>
        <p:spPr>
          <a:xfrm>
            <a:off x="6934809" y="3084811"/>
            <a:ext cx="236405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65B58B6C-F98C-49BD-837E-4118F9DC230D}"/>
              </a:ext>
            </a:extLst>
          </p:cNvPr>
          <p:cNvSpPr/>
          <p:nvPr/>
        </p:nvSpPr>
        <p:spPr>
          <a:xfrm>
            <a:off x="4642409" y="1348500"/>
            <a:ext cx="3916831" cy="818832"/>
          </a:xfrm>
          <a:prstGeom prst="wedgeRectCallout">
            <a:avLst>
              <a:gd name="adj1" fmla="val -53108"/>
              <a:gd name="adj2" fmla="val 11250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Don’t use spaces in your </a:t>
            </a:r>
            <a:r>
              <a:rPr lang="en-US" b="1" i="1" dirty="0" err="1">
                <a:solidFill>
                  <a:srgbClr val="FF0000"/>
                </a:solidFill>
              </a:rPr>
              <a:t>appname</a:t>
            </a:r>
            <a:r>
              <a:rPr lang="en-US" dirty="0">
                <a:solidFill>
                  <a:srgbClr val="FF0000"/>
                </a:solidFill>
              </a:rPr>
              <a:t>!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Instead use </a:t>
            </a:r>
            <a:r>
              <a:rPr lang="en-US" b="1" dirty="0">
                <a:solidFill>
                  <a:srgbClr val="FF0000"/>
                </a:solidFill>
              </a:rPr>
              <a:t>hyphens</a:t>
            </a:r>
            <a:r>
              <a:rPr lang="en-US" dirty="0">
                <a:solidFill>
                  <a:srgbClr val="FF0000"/>
                </a:solidFill>
              </a:rPr>
              <a:t> as a word breaker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DC2ED3C3-1035-4934-B55C-E84F393F974B}"/>
              </a:ext>
            </a:extLst>
          </p:cNvPr>
          <p:cNvSpPr/>
          <p:nvPr/>
        </p:nvSpPr>
        <p:spPr>
          <a:xfrm>
            <a:off x="636422" y="3293235"/>
            <a:ext cx="2478695" cy="878416"/>
          </a:xfrm>
          <a:prstGeom prst="wedgeRectCallout">
            <a:avLst>
              <a:gd name="adj1" fmla="val 68311"/>
              <a:gd name="adj2" fmla="val -25008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Ignore for now anything appearing in these bottom three boxes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4370</TotalTime>
  <Words>1502</Words>
  <Application>Microsoft Office PowerPoint</Application>
  <PresentationFormat>On-screen Show (4:3)</PresentationFormat>
  <Paragraphs>220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Office Theme</vt:lpstr>
      <vt:lpstr>PowerPoint Presentation</vt:lpstr>
      <vt:lpstr>Session Goals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 1 – Sum of Squares</vt:lpstr>
      <vt:lpstr>Lab 1 – Sum of Squares</vt:lpstr>
      <vt:lpstr>Lab 1 – Sum of Squares</vt:lpstr>
      <vt:lpstr>Lab 2 – Bubble Sort</vt:lpstr>
      <vt:lpstr>Lab 2 – Bubble Sort</vt:lpstr>
      <vt:lpstr>Lab 2 – Bubble Sort</vt:lpstr>
      <vt:lpstr>Lab 2 – Bubble Sort</vt:lpstr>
      <vt:lpstr>Lab 2 – Bubble Sort</vt:lpstr>
      <vt:lpstr>Lab 3 – Euler’s Totient</vt:lpstr>
      <vt:lpstr>Lab 3 – Euler’s Totient</vt:lpstr>
      <vt:lpstr>Lab 3 – Euler’s Totient</vt:lpstr>
      <vt:lpstr>Lab 4 – Heron’s Formula</vt:lpstr>
      <vt:lpstr>Deriving Heron’s Formula</vt:lpstr>
      <vt:lpstr>Lab 5 – Statistics</vt:lpstr>
      <vt:lpstr>Now you know…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740</cp:revision>
  <cp:lastPrinted>2015-06-01T00:45:11Z</cp:lastPrinted>
  <dcterms:created xsi:type="dcterms:W3CDTF">2014-09-21T17:58:26Z</dcterms:created>
  <dcterms:modified xsi:type="dcterms:W3CDTF">2018-07-26T02:32:07Z</dcterms:modified>
</cp:coreProperties>
</file>