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396" r:id="rId2"/>
    <p:sldId id="366" r:id="rId3"/>
    <p:sldId id="371" r:id="rId4"/>
    <p:sldId id="391" r:id="rId5"/>
    <p:sldId id="373" r:id="rId6"/>
    <p:sldId id="375" r:id="rId7"/>
    <p:sldId id="376" r:id="rId8"/>
    <p:sldId id="377" r:id="rId9"/>
    <p:sldId id="379" r:id="rId10"/>
    <p:sldId id="395" r:id="rId11"/>
    <p:sldId id="393" r:id="rId12"/>
    <p:sldId id="394" r:id="rId13"/>
    <p:sldId id="380" r:id="rId14"/>
    <p:sldId id="381" r:id="rId15"/>
    <p:sldId id="383" r:id="rId16"/>
    <p:sldId id="388" r:id="rId17"/>
    <p:sldId id="389" r:id="rId18"/>
    <p:sldId id="397" r:id="rId19"/>
    <p:sldId id="398" r:id="rId20"/>
    <p:sldId id="399" r:id="rId21"/>
    <p:sldId id="400" r:id="rId22"/>
    <p:sldId id="390" r:id="rId23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554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66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84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60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40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93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85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84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59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29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81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12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01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01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26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B9F8-67CE-42E2-898A-7D7544D998F7}" type="datetime1">
              <a:rPr lang="en-US" smtClean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F8D4-63D1-4B64-A219-032FCD0A0E64}" type="datetime1">
              <a:rPr lang="en-US" smtClean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9751-0A64-4A91-9B52-7F0899AC8CEC}" type="datetime1">
              <a:rPr lang="en-US" smtClean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6E0D-A199-457D-9449-F35A410FDBDA}" type="datetime1">
              <a:rPr lang="en-US" smtClean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34092-FE20-49FA-A6C0-CE1295E1CA4E}" type="datetime1">
              <a:rPr lang="en-US" smtClean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939D-3FE9-457B-9723-854B6F14E6EE}" type="datetime1">
              <a:rPr lang="en-US" smtClean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27C3-9D2C-4D21-B822-1A9306B23505}" type="datetime1">
              <a:rPr lang="en-US" smtClean="0"/>
              <a:t>7/25/2018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C8FD-0C28-4403-83B3-6D0A904739A1}" type="datetime1">
              <a:rPr lang="en-US" smtClean="0"/>
              <a:t>7/25/2018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F4235-BE4C-42F1-A8B1-19685119A0C5}" type="datetime1">
              <a:rPr lang="en-US" smtClean="0"/>
              <a:t>7/25/2018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7055-8F4A-4A8F-BFAA-DDFC914E1459}" type="datetime1">
              <a:rPr lang="en-US" smtClean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3B34-18D7-4632-B46E-3A46789D51BC}" type="datetime1">
              <a:rPr lang="en-US" smtClean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ED15D-90F9-426C-95AA-AAF808D01002}" type="datetime1">
              <a:rPr lang="en-US" smtClean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biersach@bnl.gov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NUL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23301" y="2505982"/>
            <a:ext cx="2520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/>
              <a:t>Brookhaven National Laboratory</a:t>
            </a:r>
          </a:p>
          <a:p>
            <a:pPr algn="ctr"/>
            <a:r>
              <a:rPr lang="en-US" dirty="0">
                <a:hlinkClick r:id="rId6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5697345" y="814191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Survey of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dirty="0"/>
              <a:t>(SciComp 301)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5961841" y="4371869"/>
            <a:ext cx="2643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08</a:t>
            </a:r>
          </a:p>
          <a:p>
            <a:pPr algn="ctr"/>
            <a:r>
              <a:rPr lang="en-US" dirty="0"/>
              <a:t>Algorithms,</a:t>
            </a:r>
          </a:p>
          <a:p>
            <a:pPr algn="ctr"/>
            <a:r>
              <a:rPr lang="en-US" dirty="0"/>
              <a:t>Series Convergence</a:t>
            </a:r>
          </a:p>
        </p:txBody>
      </p: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2 – Euclid’s GCD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670" y="2052259"/>
            <a:ext cx="3320088" cy="28410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47526F-E7C3-46D1-B4F9-6ED8C27C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1499194"/>
            <a:ext cx="4126980" cy="44149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C2304F-1C7C-4171-98E3-4BC29E558FA1}"/>
              </a:ext>
            </a:extLst>
          </p:cNvPr>
          <p:cNvSpPr/>
          <p:nvPr/>
        </p:nvSpPr>
        <p:spPr>
          <a:xfrm>
            <a:off x="1864184" y="3147227"/>
            <a:ext cx="2707815" cy="193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B03E21-9488-4A48-BEBE-DD2BB4DE0565}"/>
                  </a:ext>
                </a:extLst>
              </p:cNvPr>
              <p:cNvSpPr txBox="1"/>
              <p:nvPr/>
            </p:nvSpPr>
            <p:spPr>
              <a:xfrm>
                <a:off x="5806327" y="5163158"/>
                <a:ext cx="20647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Ensure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B03E21-9488-4A48-BEBE-DD2BB4DE0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327" y="5163158"/>
                <a:ext cx="2064774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E67D1C2-AD39-42A6-894C-0B11E85F6E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8091" y="3563630"/>
            <a:ext cx="1263307" cy="9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0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AD23A9-EC14-45EE-97AA-44A244254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98" y="1853156"/>
            <a:ext cx="3689437" cy="39945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2 – Euclid’s GCD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670" y="2052259"/>
            <a:ext cx="3320088" cy="28410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C2304F-1C7C-4171-98E3-4BC29E558FA1}"/>
              </a:ext>
            </a:extLst>
          </p:cNvPr>
          <p:cNvSpPr/>
          <p:nvPr/>
        </p:nvSpPr>
        <p:spPr>
          <a:xfrm>
            <a:off x="2594230" y="2505672"/>
            <a:ext cx="1328842" cy="222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2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13FB73-0AF9-460E-A963-173B54C94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428" y="4584922"/>
            <a:ext cx="5457143" cy="17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2 – Euclid’s GCD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956" y="1468581"/>
            <a:ext cx="3320088" cy="28410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C2304F-1C7C-4171-98E3-4BC29E558FA1}"/>
              </a:ext>
            </a:extLst>
          </p:cNvPr>
          <p:cNvSpPr/>
          <p:nvPr/>
        </p:nvSpPr>
        <p:spPr>
          <a:xfrm>
            <a:off x="4209180" y="5054993"/>
            <a:ext cx="188990" cy="178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8C3FB4-906C-45B2-B156-66B30C89BCD8}"/>
              </a:ext>
            </a:extLst>
          </p:cNvPr>
          <p:cNvSpPr/>
          <p:nvPr/>
        </p:nvSpPr>
        <p:spPr>
          <a:xfrm>
            <a:off x="4885146" y="4098130"/>
            <a:ext cx="191679" cy="180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8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Coprime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3276147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Calculate the average number of times (the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probability</a:t>
                </a:r>
                <a:r>
                  <a:rPr lang="en-US" sz="2400" dirty="0"/>
                  <a:t>) a </a:t>
                </a:r>
                <a:r>
                  <a:rPr lang="en-US" sz="2400" b="1" dirty="0"/>
                  <a:t>million</a:t>
                </a:r>
                <a:r>
                  <a:rPr lang="en-US" sz="2400" dirty="0"/>
                  <a:t> pairs of random integers (1 ≤ n ≤ 100,000) are coprime (their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GCD == 1</a:t>
                </a:r>
                <a:r>
                  <a:rPr lang="en-US" sz="2400" dirty="0"/>
                  <a:t>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What does this experiment estimate to be the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odds that two randomly chosen integers will share no common factors?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Find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𝒑𝒓𝒐𝒃𝒂𝒃𝒊𝒍𝒊𝒕𝒚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dirty="0"/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3276147"/>
              </a:xfrm>
              <a:blipFill>
                <a:blip r:embed="rId3"/>
                <a:stretch>
                  <a:fillRect l="-1005" t="-2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8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E41A98-27CC-461C-88D0-86D2C435C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688" y="1416962"/>
            <a:ext cx="4966625" cy="50664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83384F2-BD93-4874-BF13-221882B60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3 – Coprime Probability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82B3B6-5EC2-41ED-A8C8-FFC724B65548}"/>
              </a:ext>
            </a:extLst>
          </p:cNvPr>
          <p:cNvSpPr/>
          <p:nvPr/>
        </p:nvSpPr>
        <p:spPr>
          <a:xfrm>
            <a:off x="3566135" y="5026485"/>
            <a:ext cx="3395103" cy="209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880EDD-C23C-4669-9067-6C4F575FF5E8}"/>
              </a:ext>
            </a:extLst>
          </p:cNvPr>
          <p:cNvSpPr/>
          <p:nvPr/>
        </p:nvSpPr>
        <p:spPr>
          <a:xfrm>
            <a:off x="3357200" y="4572000"/>
            <a:ext cx="1413904" cy="280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1F4DBC-DA2C-4F55-A2C3-CEA006F11752}"/>
              </a:ext>
            </a:extLst>
          </p:cNvPr>
          <p:cNvSpPr/>
          <p:nvPr/>
        </p:nvSpPr>
        <p:spPr>
          <a:xfrm>
            <a:off x="3073553" y="2690027"/>
            <a:ext cx="2412848" cy="1674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74CFA1-1A27-4344-9922-DAF965AE587C}"/>
              </a:ext>
            </a:extLst>
          </p:cNvPr>
          <p:cNvSpPr/>
          <p:nvPr/>
        </p:nvSpPr>
        <p:spPr>
          <a:xfrm>
            <a:off x="3660211" y="5817394"/>
            <a:ext cx="2504616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0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3 – Coprime Probability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631" y="4458713"/>
            <a:ext cx="1993491" cy="16137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35" y="3924981"/>
            <a:ext cx="3432565" cy="8757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982" y="5518256"/>
            <a:ext cx="3695238" cy="8380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4A1CE5-7432-4361-AE7B-CCDBB752A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9943" y="1645799"/>
            <a:ext cx="5838095" cy="18476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2C99D3-6EBF-40CF-B6F1-BD275872B75D}"/>
              </a:ext>
            </a:extLst>
          </p:cNvPr>
          <p:cNvSpPr/>
          <p:nvPr/>
        </p:nvSpPr>
        <p:spPr>
          <a:xfrm>
            <a:off x="3796590" y="2435962"/>
            <a:ext cx="1316736" cy="2487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5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Knight Tour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15" y="1535308"/>
            <a:ext cx="4620769" cy="462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82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233" y="300790"/>
            <a:ext cx="6333534" cy="633353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600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Birthday Paradox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188676" cy="459694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Given a class size of </a:t>
            </a:r>
            <a:r>
              <a:rPr lang="en-US" sz="2400" b="1" dirty="0">
                <a:solidFill>
                  <a:srgbClr val="FF0000"/>
                </a:solidFill>
              </a:rPr>
              <a:t>n</a:t>
            </a:r>
            <a:r>
              <a:rPr lang="en-US" sz="2400" dirty="0"/>
              <a:t> students, write a program to calculate the </a:t>
            </a:r>
            <a:r>
              <a:rPr lang="en-US" sz="2400" b="1" i="1" dirty="0">
                <a:solidFill>
                  <a:srgbClr val="7030A0"/>
                </a:solidFill>
              </a:rPr>
              <a:t>probability</a:t>
            </a:r>
            <a:r>
              <a:rPr lang="en-US" sz="2400" dirty="0"/>
              <a:t> that at least two students in that class share the same birthday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code should calculate this probability for </a:t>
            </a:r>
            <a:r>
              <a:rPr lang="en-US" sz="2400" b="1" dirty="0">
                <a:solidFill>
                  <a:srgbClr val="0070C0"/>
                </a:solidFill>
              </a:rPr>
              <a:t>10,000</a:t>
            </a:r>
            <a:r>
              <a:rPr lang="en-US" sz="2400" dirty="0"/>
              <a:t> classes, each between </a:t>
            </a:r>
            <a:r>
              <a:rPr lang="en-US" sz="2400" b="1" dirty="0"/>
              <a:t>2</a:t>
            </a:r>
            <a:r>
              <a:rPr lang="en-US" sz="2400" dirty="0"/>
              <a:t> and </a:t>
            </a:r>
            <a:r>
              <a:rPr lang="en-US" sz="2400" b="1" dirty="0"/>
              <a:t>80</a:t>
            </a:r>
            <a:r>
              <a:rPr lang="en-US" sz="2400" dirty="0"/>
              <a:t> students inclusive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Assume there is only 365 days in a year (no leap years)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What is the </a:t>
            </a:r>
            <a:r>
              <a:rPr lang="en-US" sz="2400" b="1" dirty="0">
                <a:solidFill>
                  <a:srgbClr val="FF0000"/>
                </a:solidFill>
              </a:rPr>
              <a:t>minimum</a:t>
            </a:r>
            <a:r>
              <a:rPr lang="en-US" sz="2400" dirty="0"/>
              <a:t> required class size to have </a:t>
            </a:r>
            <a:r>
              <a:rPr lang="en-US" sz="2400" b="1" dirty="0"/>
              <a:t>&gt; 50% </a:t>
            </a:r>
            <a:r>
              <a:rPr lang="en-US" sz="2400" dirty="0"/>
              <a:t>probability of two similar birthdays?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194" y="3202622"/>
            <a:ext cx="3254992" cy="183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7018DD4-AD30-4CFE-9496-DE93FFCE7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50" y="5349257"/>
            <a:ext cx="1263307" cy="9474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BA6363-EF60-4055-A3BC-E28117337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41" y="226238"/>
            <a:ext cx="7109191" cy="63628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485" y="689901"/>
            <a:ext cx="1680597" cy="184338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b="1" dirty="0">
                <a:latin typeface="+mn-lt"/>
              </a:rPr>
              <a:t> Lab 4</a:t>
            </a:r>
            <a:r>
              <a:rPr lang="en-US" sz="3200" dirty="0">
                <a:latin typeface="+mn-lt"/>
              </a:rPr>
              <a:t> Birthday Paradox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39840" y="2209399"/>
            <a:ext cx="3804108" cy="210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4762" y="2913658"/>
            <a:ext cx="4118619" cy="1824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59393" y="4583778"/>
            <a:ext cx="1363129" cy="3790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DC5471-0677-455C-9266-6EB3124EF5C1}"/>
              </a:ext>
            </a:extLst>
          </p:cNvPr>
          <p:cNvSpPr/>
          <p:nvPr/>
        </p:nvSpPr>
        <p:spPr>
          <a:xfrm>
            <a:off x="1859394" y="3484026"/>
            <a:ext cx="3597509" cy="3431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510AED34-3EBB-4D78-B979-36F9726F252E}"/>
              </a:ext>
            </a:extLst>
          </p:cNvPr>
          <p:cNvSpPr/>
          <p:nvPr/>
        </p:nvSpPr>
        <p:spPr>
          <a:xfrm>
            <a:off x="5531314" y="4282207"/>
            <a:ext cx="2478830" cy="886879"/>
          </a:xfrm>
          <a:prstGeom prst="wedgeRectCallout">
            <a:avLst>
              <a:gd name="adj1" fmla="val -99437"/>
              <a:gd name="adj2" fmla="val -3420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Add the code here to find if any two students have the same birthday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00D46E-1F01-4717-A8F7-4F16352F201A}"/>
              </a:ext>
            </a:extLst>
          </p:cNvPr>
          <p:cNvSpPr/>
          <p:nvPr/>
        </p:nvSpPr>
        <p:spPr>
          <a:xfrm>
            <a:off x="4231425" y="5731890"/>
            <a:ext cx="2692943" cy="182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Goals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589689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Generate &amp; sum pseudo-infinite series in code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Map sigma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000" dirty="0"/>
                  <a:t>elements to code constructs such as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for() </a:t>
                </a:r>
                <a:r>
                  <a:rPr lang="en-US" sz="2000" dirty="0"/>
                  <a:t>loops and </a:t>
                </a:r>
                <a:r>
                  <a:rPr lang="en-US" sz="2000" i="1" dirty="0"/>
                  <a:t>accumulating</a:t>
                </a:r>
                <a:r>
                  <a:rPr lang="en-US" sz="2000" dirty="0"/>
                  <a:t> variables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Compare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convergent</a:t>
                </a:r>
                <a:r>
                  <a:rPr lang="en-US" sz="2000" dirty="0"/>
                  <a:t> vs.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divergent</a:t>
                </a:r>
                <a:r>
                  <a:rPr lang="en-US" sz="2000" dirty="0"/>
                  <a:t> series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Understand the </a:t>
                </a:r>
                <a:r>
                  <a:rPr lang="en-US" sz="2400" b="1" dirty="0"/>
                  <a:t>Basel Problem </a:t>
                </a:r>
                <a:r>
                  <a:rPr lang="en-US" sz="2400" dirty="0"/>
                  <a:t>and Euler’s amazing result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Learn how Euclid’s Greatest Common Divisor (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GCD</a:t>
                </a:r>
                <a:r>
                  <a:rPr lang="en-US" sz="2400" dirty="0"/>
                  <a:t>) algorithm provides the correct result without factoring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Determine the probability that two random positive integers are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coprime</a:t>
                </a:r>
                <a:r>
                  <a:rPr lang="en-US" sz="2400" dirty="0"/>
                  <a:t> (share no common factors other than 1)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code to explore 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birthday paradox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589689"/>
              </a:xfrm>
              <a:blipFill>
                <a:blip r:embed="rId3"/>
                <a:stretch>
                  <a:fillRect l="-1005" t="-1859" r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65EFE0-72D6-4035-AE29-62D26D90E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92" y="165784"/>
            <a:ext cx="7037577" cy="64525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485" y="689901"/>
            <a:ext cx="1680597" cy="184338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br>
              <a:rPr lang="en-US" sz="3200" b="1" dirty="0">
                <a:latin typeface="+mn-lt"/>
              </a:rPr>
            </a:br>
            <a:r>
              <a:rPr lang="en-US" sz="3200" b="1" dirty="0">
                <a:latin typeface="+mn-lt"/>
              </a:rPr>
              <a:t>Lab 4</a:t>
            </a:r>
            <a:r>
              <a:rPr lang="en-US" sz="3200" dirty="0">
                <a:latin typeface="+mn-lt"/>
              </a:rPr>
              <a:t> Birthday Paradox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DC5471-0677-455C-9266-6EB3124EF5C1}"/>
              </a:ext>
            </a:extLst>
          </p:cNvPr>
          <p:cNvSpPr/>
          <p:nvPr/>
        </p:nvSpPr>
        <p:spPr>
          <a:xfrm>
            <a:off x="1785652" y="4037090"/>
            <a:ext cx="4843748" cy="5939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0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FF5FE6-42B3-4CA5-80AD-067607114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53" y="1425517"/>
            <a:ext cx="7838095" cy="4847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4 – Birthday Paradox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52990" y="4760350"/>
            <a:ext cx="1807700" cy="210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1665" y="1825625"/>
                <a:ext cx="4310673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 to generate a pseudo-infinite series (harmonic and Basel) and map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400" dirty="0"/>
                  <a:t>elements to code constructs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 the </a:t>
                </a:r>
                <a:r>
                  <a:rPr lang="en-US" sz="2400" b="1" dirty="0"/>
                  <a:t>GCD</a:t>
                </a:r>
                <a:r>
                  <a:rPr lang="en-US" sz="2400" dirty="0"/>
                  <a:t> works without having to factor a or b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closed-form (analytic) solution to the Basel series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probability two random integers are coprime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1665" y="1825625"/>
                <a:ext cx="4310673" cy="4351338"/>
              </a:xfrm>
              <a:blipFill>
                <a:blip r:embed="rId2"/>
                <a:stretch>
                  <a:fillRect l="-1836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5142035" y="1825625"/>
            <a:ext cx="353304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Some statistics are only meaningful after generating a </a:t>
            </a:r>
            <a:r>
              <a:rPr lang="en-US" sz="2400" b="1" dirty="0"/>
              <a:t>very large</a:t>
            </a:r>
            <a:r>
              <a:rPr lang="en-US" sz="2400" dirty="0"/>
              <a:t> sample set – everything in scientific computing is </a:t>
            </a:r>
            <a:r>
              <a:rPr lang="en-US" sz="2400" b="1" dirty="0">
                <a:solidFill>
                  <a:srgbClr val="FF0000"/>
                </a:solidFill>
              </a:rPr>
              <a:t>big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a room of </a:t>
            </a:r>
            <a:r>
              <a:rPr lang="en-US" sz="2400" b="1" dirty="0">
                <a:solidFill>
                  <a:srgbClr val="0070C0"/>
                </a:solidFill>
              </a:rPr>
              <a:t>80 people</a:t>
            </a:r>
            <a:r>
              <a:rPr lang="en-US" sz="2400" dirty="0"/>
              <a:t>, there is </a:t>
            </a:r>
            <a:r>
              <a:rPr lang="en-US" sz="2400" b="1" dirty="0"/>
              <a:t>~100% </a:t>
            </a:r>
            <a:r>
              <a:rPr lang="en-US" sz="2400" dirty="0"/>
              <a:t>chance that two people will share the same birthday!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B050"/>
                </a:solidFill>
              </a:rPr>
              <a:t>Euler was smart! </a:t>
            </a:r>
            <a:r>
              <a:rPr lang="en-US" sz="2400" b="1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2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Basel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172840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Calculate the sum of the reciprocals of the positive integers in </a:t>
                </a:r>
                <a:r>
                  <a:rPr lang="en-US" sz="2400" i="1" dirty="0"/>
                  <a:t>batches</a:t>
                </a:r>
                <a:r>
                  <a:rPr lang="en-US" sz="2400" dirty="0"/>
                  <a:t> of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1,000</a:t>
                </a:r>
                <a:r>
                  <a:rPr lang="en-US" sz="2400" dirty="0"/>
                  <a:t> terms (up to </a:t>
                </a:r>
                <a:r>
                  <a:rPr lang="en-US" sz="2400" b="1" dirty="0"/>
                  <a:t>10,000</a:t>
                </a:r>
                <a:r>
                  <a:rPr lang="en-US" sz="2400" dirty="0"/>
                  <a:t> terms)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This is called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harmonic series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Does this series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converge</a:t>
                </a:r>
                <a:r>
                  <a:rPr lang="en-US" sz="2400" dirty="0"/>
                  <a:t> to a single value – or does it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diverge</a:t>
                </a:r>
                <a:r>
                  <a:rPr lang="en-US" sz="2400" dirty="0"/>
                  <a:t> (grow without bounds)?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Find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𝑺𝒖𝒎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∗6</m:t>
                        </m:r>
                      </m:e>
                    </m:rad>
                  </m:oMath>
                </a14:m>
                <a:r>
                  <a:rPr lang="en-US" sz="2400" dirty="0"/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172840"/>
              </a:xfrm>
              <a:blipFill>
                <a:blip r:embed="rId3"/>
                <a:stretch>
                  <a:fillRect l="-1005" t="-2044" r="-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55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97C624-00F6-40AD-866A-66DF244E0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79" y="1468581"/>
            <a:ext cx="5217877" cy="40023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93902" y="1913355"/>
            <a:ext cx="2582285" cy="31483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US" sz="2000" b="1" dirty="0">
                <a:latin typeface="+mn-lt"/>
              </a:rPr>
              <a:t>main()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</a:rPr>
              <a:t>cout.imbue</a:t>
            </a:r>
            <a:r>
              <a:rPr lang="en-US" sz="2000" dirty="0">
                <a:latin typeface="+mn-lt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Using {} to </a:t>
            </a:r>
            <a:r>
              <a:rPr lang="en-US" sz="2000" dirty="0" err="1">
                <a:latin typeface="+mn-lt"/>
              </a:rPr>
              <a:t>init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vars</a:t>
            </a:r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Prefix ++ 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Explicit </a:t>
            </a:r>
            <a:r>
              <a:rPr lang="en-US" sz="2000" i="1" dirty="0">
                <a:latin typeface="+mn-lt"/>
              </a:rPr>
              <a:t>1</a:t>
            </a:r>
            <a:r>
              <a:rPr lang="en-US" sz="2000" b="1" i="1" dirty="0">
                <a:solidFill>
                  <a:srgbClr val="FF0000"/>
                </a:solidFill>
                <a:latin typeface="+mn-lt"/>
              </a:rPr>
              <a:t>.0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</a:rPr>
              <a:t>setw</a:t>
            </a:r>
            <a:r>
              <a:rPr lang="en-US" sz="2000" dirty="0">
                <a:latin typeface="+mn-lt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setprecision()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sqrt()</a:t>
            </a:r>
          </a:p>
        </p:txBody>
      </p:sp>
      <p:sp>
        <p:nvSpPr>
          <p:cNvPr id="2" name="Rectangle 1"/>
          <p:cNvSpPr/>
          <p:nvPr/>
        </p:nvSpPr>
        <p:spPr>
          <a:xfrm>
            <a:off x="1378974" y="4603102"/>
            <a:ext cx="2750573" cy="35396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09B42F-02FA-4229-8B12-AC90C0F15417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1 – Basel Problem</a:t>
            </a:r>
          </a:p>
        </p:txBody>
      </p:sp>
    </p:spTree>
    <p:extLst>
      <p:ext uri="{BB962C8B-B14F-4D97-AF65-F5344CB8AC3E}">
        <p14:creationId xmlns:p14="http://schemas.microsoft.com/office/powerpoint/2010/main" val="287582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0A6DF7-A8DB-4ED6-9291-AA8946EA4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15" y="1384162"/>
            <a:ext cx="5326650" cy="2870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1 – Basel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393268" y="2806654"/>
            <a:ext cx="1712656" cy="718958"/>
          </a:xfrm>
          <a:prstGeom prst="wedgeRoundRectCallout">
            <a:avLst>
              <a:gd name="adj1" fmla="val -76532"/>
              <a:gd name="adj2" fmla="val -35506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harmonic series diverges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382" y="4626186"/>
            <a:ext cx="5251235" cy="1863674"/>
          </a:xfrm>
          <a:prstGeom prst="rect">
            <a:avLst/>
          </a:prstGeom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6207B70-9E88-43B8-A124-63880C9BBC32}"/>
              </a:ext>
            </a:extLst>
          </p:cNvPr>
          <p:cNvSpPr/>
          <p:nvPr/>
        </p:nvSpPr>
        <p:spPr>
          <a:xfrm>
            <a:off x="2384755" y="5632704"/>
            <a:ext cx="234087" cy="490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3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15" y="686257"/>
            <a:ext cx="7160971" cy="54854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56007" y="1964044"/>
            <a:ext cx="1916267" cy="258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44445" y="5855110"/>
            <a:ext cx="442452" cy="213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6B424C-D58D-4E4C-AF8F-BB7A5125B509}"/>
              </a:ext>
            </a:extLst>
          </p:cNvPr>
          <p:cNvSpPr/>
          <p:nvPr/>
        </p:nvSpPr>
        <p:spPr>
          <a:xfrm>
            <a:off x="6130137" y="3525926"/>
            <a:ext cx="1726387" cy="1901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9BAD1E-08D1-4885-AEDF-2B24C64CE799}"/>
              </a:ext>
            </a:extLst>
          </p:cNvPr>
          <p:cNvSpPr/>
          <p:nvPr/>
        </p:nvSpPr>
        <p:spPr>
          <a:xfrm>
            <a:off x="1124257" y="3772205"/>
            <a:ext cx="6732268" cy="4632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3C1341-57D9-4231-A5B7-5594CEC93F28}"/>
              </a:ext>
            </a:extLst>
          </p:cNvPr>
          <p:cNvCxnSpPr/>
          <p:nvPr/>
        </p:nvCxnSpPr>
        <p:spPr>
          <a:xfrm>
            <a:off x="6130137" y="3964838"/>
            <a:ext cx="1024129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21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1 – Basel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3"/>
                <a:ext cx="7886700" cy="4530727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Modify the program to calculate the sum of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the squares </a:t>
                </a:r>
                <a:r>
                  <a:rPr lang="en-US" sz="2400" dirty="0"/>
                  <a:t>of the reciprocals of the positive integers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36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Does this sequence converge to a single value – or does it diverge (grow without bounds)?  If it converges, what is its </a:t>
                </a:r>
                <a:r>
                  <a:rPr lang="en-US" sz="2400" b="1" i="1" dirty="0">
                    <a:solidFill>
                      <a:srgbClr val="00B050"/>
                    </a:solidFill>
                  </a:rPr>
                  <a:t>exact</a:t>
                </a:r>
                <a:r>
                  <a:rPr lang="en-US" sz="2400" dirty="0"/>
                  <a:t> value?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Don’t forget we are now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squaring </a:t>
                </a:r>
                <a:r>
                  <a:rPr lang="en-US" sz="2400" b="1" dirty="0"/>
                  <a:t>n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in the </a:t>
                </a:r>
                <a:r>
                  <a:rPr lang="en-US" sz="2400" i="1" dirty="0"/>
                  <a:t>denominator</a:t>
                </a:r>
                <a:r>
                  <a:rPr lang="en-US" sz="2400" dirty="0"/>
                  <a:t>, so update the code accordingly (edit line #16)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After this change does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𝑺𝒖𝒎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∗6</m:t>
                        </m:r>
                      </m:e>
                    </m:rad>
                  </m:oMath>
                </a14:m>
                <a:r>
                  <a:rPr lang="en-US" sz="2400" dirty="0"/>
                  <a:t> look more familiar?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3"/>
                <a:ext cx="7886700" cy="4530727"/>
              </a:xfrm>
              <a:blipFill>
                <a:blip r:embed="rId3"/>
                <a:stretch>
                  <a:fillRect l="-1005" t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7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8D5DB4-B0CC-45D3-B65E-CF7854255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08" y="1326829"/>
            <a:ext cx="6322792" cy="333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1 – Basel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7221758" y="2550778"/>
            <a:ext cx="1329198" cy="718958"/>
          </a:xfrm>
          <a:prstGeom prst="wedgeRoundRectCallout">
            <a:avLst>
              <a:gd name="adj1" fmla="val -77925"/>
              <a:gd name="adj2" fmla="val 35081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series converges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963" y="3564244"/>
            <a:ext cx="3922430" cy="26870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83" y="4907781"/>
            <a:ext cx="1993491" cy="161373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113420" y="3573769"/>
            <a:ext cx="1374802" cy="258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00112" y="3702843"/>
            <a:ext cx="1265262" cy="603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8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90" y="1717710"/>
            <a:ext cx="8678410" cy="37748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Greatest Common Divisor (GCD)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29870" y="3361626"/>
            <a:ext cx="330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70C0"/>
                </a:solidFill>
                <a:sym typeface="Symbol" panose="05050102010706020507" pitchFamily="18" charset="2"/>
              </a:rPr>
              <a:t> </a:t>
            </a:r>
            <a:r>
              <a:rPr lang="en-US" sz="2400" dirty="0">
                <a:solidFill>
                  <a:srgbClr val="0070C0"/>
                </a:solidFill>
              </a:rPr>
              <a:t>One can determine the GCD without having to </a:t>
            </a:r>
            <a:r>
              <a:rPr lang="en-US" sz="2400" b="1" dirty="0">
                <a:solidFill>
                  <a:srgbClr val="0070C0"/>
                </a:solidFill>
              </a:rPr>
              <a:t>factor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either</a:t>
            </a:r>
            <a:r>
              <a:rPr lang="en-US" sz="2400" dirty="0">
                <a:solidFill>
                  <a:srgbClr val="0070C0"/>
                </a:solidFill>
              </a:rPr>
              <a:t> of the two integers!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721429" y="1966686"/>
            <a:ext cx="515257" cy="1538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476171" y="1966686"/>
            <a:ext cx="515257" cy="1538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862944" y="3610707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79587" y="3601776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862944" y="3784983"/>
            <a:ext cx="1093108" cy="2183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517902" y="3748593"/>
            <a:ext cx="10886" cy="2750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62944" y="4010462"/>
            <a:ext cx="1093108" cy="2183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512459" y="4028271"/>
            <a:ext cx="10886" cy="2750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873830" y="4282810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603174" y="4254922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873830" y="4489236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579587" y="4501263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798991" y="4694650"/>
            <a:ext cx="1093108" cy="2183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32416" y="4653663"/>
            <a:ext cx="10886" cy="2750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884716" y="4934848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536499" y="4934848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899457" y="5151943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551240" y="5151943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3425035" y="5377802"/>
            <a:ext cx="661760" cy="4899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80214" y="3072051"/>
                <a:ext cx="3345543" cy="31210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What divides A and B must also divide the </a:t>
                </a:r>
                <a:r>
                  <a:rPr lang="en-US" b="1" i="1" dirty="0"/>
                  <a:t>difference</a:t>
                </a:r>
                <a:r>
                  <a:rPr lang="en-US" dirty="0"/>
                  <a:t> of A - B</a:t>
                </a: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Why?</a:t>
                </a:r>
              </a:p>
              <a:p>
                <a:pPr algn="ctr"/>
                <a:r>
                  <a:rPr lang="en-US" dirty="0"/>
                  <a:t>Given {A, B, a, b, r} ∊ </a:t>
                </a:r>
                <a:r>
                  <a:rPr lang="en-US" dirty="0">
                    <a:solidFill>
                      <a:srgbClr val="000000"/>
                    </a:solidFill>
                    <a:latin typeface="Helvetica Neue"/>
                  </a:rPr>
                  <a:t>ℤ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:endParaRPr lang="en-US" b="1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214" y="3072051"/>
                <a:ext cx="3345543" cy="3121047"/>
              </a:xfrm>
              <a:prstGeom prst="rect">
                <a:avLst/>
              </a:prstGeom>
              <a:blipFill rotWithShape="0">
                <a:blip r:embed="rId3"/>
                <a:stretch>
                  <a:fillRect t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19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4" grpId="0" animBg="1"/>
      <p:bldP spid="3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3803</TotalTime>
  <Words>705</Words>
  <Application>Microsoft Office PowerPoint</Application>
  <PresentationFormat>On-screen Show (4:3)</PresentationFormat>
  <Paragraphs>121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Helvetica Neue</vt:lpstr>
      <vt:lpstr>Symbol</vt:lpstr>
      <vt:lpstr>Wingdings</vt:lpstr>
      <vt:lpstr>Office Theme</vt:lpstr>
      <vt:lpstr>PowerPoint Presentation</vt:lpstr>
      <vt:lpstr>Session Goals</vt:lpstr>
      <vt:lpstr>The Basel Problem</vt:lpstr>
      <vt:lpstr>PowerPoint Presentation</vt:lpstr>
      <vt:lpstr>Run Lab 1 – Basel Problem</vt:lpstr>
      <vt:lpstr>PowerPoint Presentation</vt:lpstr>
      <vt:lpstr>Edit Lab 1 – Basel Problem</vt:lpstr>
      <vt:lpstr>Run Lab 1 – Basel Problem</vt:lpstr>
      <vt:lpstr>Greatest Common Divisor (GCD)</vt:lpstr>
      <vt:lpstr>Open Lab 2 – Euclid’s GCD</vt:lpstr>
      <vt:lpstr>Edit Lab 2 – Euclid’s GCD</vt:lpstr>
      <vt:lpstr>Run Lab 2 – Euclid’s GCD</vt:lpstr>
      <vt:lpstr>Coprime Probability</vt:lpstr>
      <vt:lpstr>Open Lab 3 – Coprime Probability</vt:lpstr>
      <vt:lpstr>Run Lab 3 – Coprime Probability</vt:lpstr>
      <vt:lpstr>Euler’s Knight Tour</vt:lpstr>
      <vt:lpstr>PowerPoint Presentation</vt:lpstr>
      <vt:lpstr>Birthday Paradox</vt:lpstr>
      <vt:lpstr>Open Lab 4 Birthday Paradox</vt:lpstr>
      <vt:lpstr>Edit Lab 4 Birthday Paradox</vt:lpstr>
      <vt:lpstr>Run Lab 4 – Birthday Paradox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580</cp:revision>
  <cp:lastPrinted>2015-06-01T00:45:11Z</cp:lastPrinted>
  <dcterms:created xsi:type="dcterms:W3CDTF">2014-09-21T17:58:26Z</dcterms:created>
  <dcterms:modified xsi:type="dcterms:W3CDTF">2018-07-26T03:55:43Z</dcterms:modified>
</cp:coreProperties>
</file>