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396" r:id="rId2"/>
    <p:sldId id="397" r:id="rId3"/>
    <p:sldId id="398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64" r:id="rId15"/>
    <p:sldId id="466" r:id="rId16"/>
    <p:sldId id="467" r:id="rId17"/>
    <p:sldId id="421" r:id="rId18"/>
    <p:sldId id="465" r:id="rId19"/>
    <p:sldId id="457" r:id="rId20"/>
    <p:sldId id="468" r:id="rId21"/>
    <p:sldId id="469" r:id="rId22"/>
    <p:sldId id="446" r:id="rId23"/>
    <p:sldId id="426" r:id="rId24"/>
    <p:sldId id="449" r:id="rId25"/>
    <p:sldId id="450" r:id="rId26"/>
    <p:sldId id="447" r:id="rId27"/>
    <p:sldId id="451" r:id="rId28"/>
    <p:sldId id="452" r:id="rId29"/>
    <p:sldId id="434" r:id="rId30"/>
    <p:sldId id="453" r:id="rId31"/>
    <p:sldId id="456" r:id="rId32"/>
    <p:sldId id="471" r:id="rId33"/>
    <p:sldId id="472" r:id="rId34"/>
    <p:sldId id="455" r:id="rId35"/>
    <p:sldId id="423" r:id="rId36"/>
    <p:sldId id="459" r:id="rId37"/>
    <p:sldId id="460" r:id="rId38"/>
    <p:sldId id="463" r:id="rId39"/>
    <p:sldId id="461" r:id="rId40"/>
    <p:sldId id="462" r:id="rId41"/>
    <p:sldId id="458" r:id="rId42"/>
    <p:sldId id="430" r:id="rId43"/>
    <p:sldId id="424" r:id="rId44"/>
    <p:sldId id="425" r:id="rId45"/>
    <p:sldId id="427" r:id="rId46"/>
    <p:sldId id="428" r:id="rId47"/>
    <p:sldId id="429" r:id="rId48"/>
    <p:sldId id="433" r:id="rId49"/>
    <p:sldId id="432" r:id="rId50"/>
    <p:sldId id="435" r:id="rId51"/>
    <p:sldId id="473" r:id="rId52"/>
    <p:sldId id="444" r:id="rId53"/>
    <p:sldId id="442" r:id="rId54"/>
    <p:sldId id="443" r:id="rId55"/>
    <p:sldId id="439" r:id="rId56"/>
    <p:sldId id="422" r:id="rId5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6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2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0.png"/><Relationship Id="rId7" Type="http://schemas.openxmlformats.org/officeDocument/2006/relationships/image" Target="../media/image3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10</a:t>
            </a:r>
          </a:p>
          <a:p>
            <a:pPr algn="ctr"/>
            <a:r>
              <a:rPr lang="en-US" dirty="0"/>
              <a:t>Matrix Algebra,</a:t>
            </a:r>
          </a:p>
          <a:p>
            <a:pPr algn="ctr"/>
            <a:r>
              <a:rPr lang="en-US" dirty="0"/>
              <a:t>Number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D2E850-B36D-42C9-965B-FCAA3D94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84" y="3047536"/>
            <a:ext cx="4142857" cy="31333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0919" y="1404144"/>
            <a:ext cx="8022162" cy="13390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key functions </a:t>
            </a:r>
            <a:r>
              <a:rPr lang="en-US" sz="2400" b="1" dirty="0"/>
              <a:t>main</a:t>
            </a:r>
            <a:r>
              <a:rPr lang="en-US" sz="2400" dirty="0"/>
              <a:t>(), </a:t>
            </a:r>
            <a:r>
              <a:rPr lang="en-US" sz="2400" b="1" dirty="0" err="1"/>
              <a:t>DisplayMatrix</a:t>
            </a:r>
            <a:r>
              <a:rPr lang="en-US" sz="2400" dirty="0"/>
              <a:t>(), and </a:t>
            </a:r>
            <a:r>
              <a:rPr lang="en-US" sz="2400" b="1" dirty="0" err="1"/>
              <a:t>MultiplyMatrices</a:t>
            </a:r>
            <a:r>
              <a:rPr lang="en-US" sz="2400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code will display the product matrix in row, col format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4096452-A13C-4118-9570-0D80D1A345D3}"/>
              </a:ext>
            </a:extLst>
          </p:cNvPr>
          <p:cNvSpPr/>
          <p:nvPr/>
        </p:nvSpPr>
        <p:spPr>
          <a:xfrm>
            <a:off x="5690381" y="3165231"/>
            <a:ext cx="2542735" cy="1170795"/>
          </a:xfrm>
          <a:prstGeom prst="wedgeRectCallout">
            <a:avLst>
              <a:gd name="adj1" fmla="val -109885"/>
              <a:gd name="adj2" fmla="val -19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can define matrices using the consistent C++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value initialization syntax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Passing Objects To/From Functions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C++ inbound and outbound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return</a:t>
                </a:r>
                <a:r>
                  <a:rPr lang="en-US" sz="2400" dirty="0"/>
                  <a:t>) function parameters are passed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by value</a:t>
                </a:r>
                <a:r>
                  <a:rPr lang="en-US" sz="2400" dirty="0"/>
                  <a:t>, even for object types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However, for maximum speed, it is always best to pass large objects by </a:t>
                </a:r>
                <a:r>
                  <a:rPr lang="en-US" sz="2000" u="sng" dirty="0"/>
                  <a:t>reference</a:t>
                </a:r>
                <a:r>
                  <a:rPr lang="en-US" sz="2000" dirty="0"/>
                  <a:t> between functions than to pass them by </a:t>
                </a:r>
                <a:r>
                  <a:rPr lang="en-US" sz="2000" i="1" dirty="0"/>
                  <a:t>value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This is because passing by value forces the computer to make a complete copy of the object between caller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callee</a:t>
                </a: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passing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by reference </a:t>
                </a:r>
                <a:r>
                  <a:rPr lang="en-US" sz="2400" dirty="0"/>
                  <a:t>may allow the called function to unexpectedly modify the object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Therefore if your called function does not make any changes to the object, then prefix the reference type with the keyword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const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Specifying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const</a:t>
                </a:r>
                <a:r>
                  <a:rPr lang="en-US" sz="2000" dirty="0"/>
                  <a:t> will get the compiler to verify the promise to the caller that the called function </a:t>
                </a:r>
                <a:r>
                  <a:rPr lang="en-US" sz="2000" b="1" dirty="0"/>
                  <a:t>will not modify </a:t>
                </a:r>
                <a:r>
                  <a:rPr lang="en-US" sz="2000" dirty="0"/>
                  <a:t>the passed object 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  <a:blipFill>
                <a:blip r:embed="rId3"/>
                <a:stretch>
                  <a:fillRect l="-1004" t="-1825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49A21-9930-467F-8DB1-EE26483C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724207"/>
            <a:ext cx="6114286" cy="2952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0C39F2D-792D-4DEE-AE62-0B22AB146430}"/>
              </a:ext>
            </a:extLst>
          </p:cNvPr>
          <p:cNvSpPr/>
          <p:nvPr/>
        </p:nvSpPr>
        <p:spPr>
          <a:xfrm>
            <a:off x="6548511" y="2585633"/>
            <a:ext cx="2057400" cy="1448972"/>
          </a:xfrm>
          <a:prstGeom prst="wedgeRectCallout">
            <a:avLst>
              <a:gd name="adj1" fmla="val -128639"/>
              <a:gd name="adj2" fmla="val -48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Matrix A is received as a constant reference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en-US" dirty="0" err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const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&amp;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31525-DA0D-48C8-BBDB-2B98C2E45811}"/>
              </a:ext>
            </a:extLst>
          </p:cNvPr>
          <p:cNvSpPr txBox="1"/>
          <p:nvPr/>
        </p:nvSpPr>
        <p:spPr>
          <a:xfrm>
            <a:off x="2554988" y="5058696"/>
            <a:ext cx="403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Declaring function parameters as </a:t>
            </a:r>
            <a:r>
              <a:rPr lang="en-US" b="1" dirty="0" err="1"/>
              <a:t>const</a:t>
            </a:r>
            <a:r>
              <a:rPr lang="en-US" b="1" dirty="0"/>
              <a:t> &amp;</a:t>
            </a:r>
            <a:r>
              <a:rPr lang="en-US" dirty="0"/>
              <a:t> is a </a:t>
            </a:r>
            <a:r>
              <a:rPr lang="en-US" u="sng" dirty="0"/>
              <a:t>promise</a:t>
            </a:r>
            <a:r>
              <a:rPr lang="en-US" dirty="0"/>
              <a:t> your function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modify the variable passed to it</a:t>
            </a:r>
          </a:p>
        </p:txBody>
      </p:sp>
    </p:spTree>
    <p:extLst>
      <p:ext uri="{BB962C8B-B14F-4D97-AF65-F5344CB8AC3E}">
        <p14:creationId xmlns:p14="http://schemas.microsoft.com/office/powerpoint/2010/main" val="237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3B26A-A6DF-42E4-A65E-E629D311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0" y="3469611"/>
            <a:ext cx="5618042" cy="288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452FF-466E-47ED-82D3-2701D1A2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65" y="3190031"/>
            <a:ext cx="2262118" cy="1986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0918" y="1404143"/>
            <a:ext cx="7894565" cy="198613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C++ uses </a:t>
            </a:r>
            <a:r>
              <a:rPr lang="en-US" sz="2400" b="1" dirty="0"/>
              <a:t>copy </a:t>
            </a:r>
            <a:r>
              <a:rPr lang="en-US" sz="2400" b="1" u="sng" dirty="0"/>
              <a:t>e</a:t>
            </a:r>
            <a:r>
              <a:rPr lang="en-US" sz="2400" b="1" dirty="0"/>
              <a:t>lision </a:t>
            </a:r>
            <a:r>
              <a:rPr lang="en-US" sz="2400" dirty="0"/>
              <a:t>(rhymes with </a:t>
            </a:r>
            <a:r>
              <a:rPr lang="en-US" sz="2400" dirty="0">
                <a:solidFill>
                  <a:srgbClr val="7030A0"/>
                </a:solidFill>
              </a:rPr>
              <a:t>decision</a:t>
            </a:r>
            <a:r>
              <a:rPr lang="en-US" sz="2400" dirty="0"/>
              <a:t>) to avoid duplicating an entire object when returning to the caller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C++ implements </a:t>
            </a:r>
            <a:r>
              <a:rPr lang="en-US" sz="2400" b="1" dirty="0">
                <a:solidFill>
                  <a:srgbClr val="00B050"/>
                </a:solidFill>
              </a:rPr>
              <a:t>RVO</a:t>
            </a:r>
            <a:r>
              <a:rPr lang="en-US" sz="2400" dirty="0"/>
              <a:t> (return value optimization) where </a:t>
            </a:r>
            <a:r>
              <a:rPr lang="en-US" sz="2400" i="1" dirty="0"/>
              <a:t>locally</a:t>
            </a:r>
            <a:r>
              <a:rPr lang="en-US" sz="2400" dirty="0"/>
              <a:t> scoped variables can be returned </a:t>
            </a:r>
            <a:r>
              <a:rPr lang="en-US" sz="2400" b="1" dirty="0"/>
              <a:t>directly</a:t>
            </a:r>
            <a:r>
              <a:rPr lang="en-US" sz="2400" dirty="0"/>
              <a:t> to the caller without having to be copied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01E09-C2CB-4FB8-B3EB-99EFAF85C5A8}"/>
              </a:ext>
            </a:extLst>
          </p:cNvPr>
          <p:cNvSpPr/>
          <p:nvPr/>
        </p:nvSpPr>
        <p:spPr>
          <a:xfrm>
            <a:off x="1170674" y="5964233"/>
            <a:ext cx="958049" cy="190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4AE94-BF24-4D7F-8AE3-CF513510F9E3}"/>
              </a:ext>
            </a:extLst>
          </p:cNvPr>
          <p:cNvSpPr/>
          <p:nvPr/>
        </p:nvSpPr>
        <p:spPr>
          <a:xfrm>
            <a:off x="1170674" y="4621672"/>
            <a:ext cx="3511054" cy="190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A0DED-4341-41FE-9F8C-F33C17D2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6" y="1944431"/>
            <a:ext cx="5619048" cy="3742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21D84D-D22A-45A9-B4EE-A1CE10AF04F9}"/>
              </a:ext>
            </a:extLst>
          </p:cNvPr>
          <p:cNvSpPr/>
          <p:nvPr/>
        </p:nvSpPr>
        <p:spPr>
          <a:xfrm>
            <a:off x="1997612" y="4206238"/>
            <a:ext cx="829994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1 -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77E32-455B-478C-8FD6-BECDCC31BABA}"/>
              </a:ext>
            </a:extLst>
          </p:cNvPr>
          <p:cNvGrpSpPr/>
          <p:nvPr/>
        </p:nvGrpSpPr>
        <p:grpSpPr>
          <a:xfrm>
            <a:off x="883375" y="1581380"/>
            <a:ext cx="7377251" cy="4148367"/>
            <a:chOff x="480463" y="1581380"/>
            <a:chExt cx="7377251" cy="414836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559CA0-666E-4E02-A438-2D3B13B15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463" y="1581380"/>
              <a:ext cx="7377251" cy="4148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F2A78-D063-4335-8B32-493F1B3841D2}"/>
                </a:ext>
              </a:extLst>
            </p:cNvPr>
            <p:cNvSpPr/>
            <p:nvPr/>
          </p:nvSpPr>
          <p:spPr>
            <a:xfrm>
              <a:off x="1010265" y="4999704"/>
              <a:ext cx="752167" cy="494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3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declare and define a </a:t>
            </a:r>
            <a:r>
              <a:rPr lang="en-US" sz="2400" b="1" dirty="0">
                <a:solidFill>
                  <a:srgbClr val="FF0000"/>
                </a:solidFill>
              </a:rPr>
              <a:t>2D</a:t>
            </a:r>
            <a:r>
              <a:rPr lang="en-US" sz="2400" dirty="0"/>
              <a:t> matrix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a function to perform </a:t>
            </a:r>
            <a:r>
              <a:rPr lang="en-US" sz="2400" b="1" dirty="0">
                <a:solidFill>
                  <a:srgbClr val="00B050"/>
                </a:solidFill>
              </a:rPr>
              <a:t>matrix multiplication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</a:t>
            </a:r>
            <a:r>
              <a:rPr lang="en-US" sz="2400" b="1" dirty="0"/>
              <a:t>recursive</a:t>
            </a:r>
            <a:r>
              <a:rPr lang="en-US" sz="2400" dirty="0"/>
              <a:t> code to calculate the </a:t>
            </a:r>
            <a:r>
              <a:rPr lang="en-US" sz="2400" b="1" dirty="0">
                <a:solidFill>
                  <a:srgbClr val="7030A0"/>
                </a:solidFill>
              </a:rPr>
              <a:t>determinant</a:t>
            </a:r>
            <a:r>
              <a:rPr lang="en-US" sz="2400" dirty="0"/>
              <a:t> of a 2D matrix of any size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</a:t>
            </a:r>
            <a:r>
              <a:rPr lang="en-US" sz="2400" b="1" dirty="0">
                <a:solidFill>
                  <a:srgbClr val="0070C0"/>
                </a:solidFill>
              </a:rPr>
              <a:t>Cramer’s rule </a:t>
            </a:r>
            <a:r>
              <a:rPr lang="en-US" sz="2400" dirty="0"/>
              <a:t>to solve a system of linear solutions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</a:t>
            </a:r>
            <a:r>
              <a:rPr lang="en-US" sz="2400" b="1" dirty="0">
                <a:solidFill>
                  <a:srgbClr val="FF0000"/>
                </a:solidFill>
              </a:rPr>
              <a:t>Goldbach’s Conjecture </a:t>
            </a:r>
            <a:r>
              <a:rPr lang="en-US" sz="2400" dirty="0"/>
              <a:t>within a given range by developing a vector of primes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Now change the code to 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– what is the output?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change </a:t>
                </a:r>
                <a:r>
                  <a:rPr lang="en-US" sz="2400" b="1" dirty="0"/>
                  <a:t>matrix B </a:t>
                </a:r>
                <a:r>
                  <a:rPr lang="en-US" sz="2400" dirty="0"/>
                  <a:t>so it is declared with an extra row of the values {7,7}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Rerun Lab 1 – what is the output?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Is this valid?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could we strengthen the code to prevent anomalies?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  <a:blipFill>
                <a:blip r:embed="rId3"/>
                <a:stretch>
                  <a:fillRect l="-1004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55A1380-E934-4AE3-98D1-7DAFBC36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47" y="3143284"/>
            <a:ext cx="4361905" cy="5714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59671-A56B-47B4-B59C-C911110ED4A0}"/>
              </a:ext>
            </a:extLst>
          </p:cNvPr>
          <p:cNvSpPr/>
          <p:nvPr/>
        </p:nvSpPr>
        <p:spPr>
          <a:xfrm>
            <a:off x="5999024" y="3320538"/>
            <a:ext cx="473556" cy="2180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64E88-5661-4B6C-B883-62796C14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9" y="1581380"/>
            <a:ext cx="7730823" cy="4425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B5E90-A1DA-4CCA-8639-2A95C57EB2B8}"/>
              </a:ext>
            </a:extLst>
          </p:cNvPr>
          <p:cNvSpPr/>
          <p:nvPr/>
        </p:nvSpPr>
        <p:spPr>
          <a:xfrm>
            <a:off x="1202788" y="5416062"/>
            <a:ext cx="3179298" cy="337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17ED1-A723-4BDB-B21D-9EF9D8B0DAA2}"/>
                  </a:ext>
                </a:extLst>
              </p:cNvPr>
              <p:cNvSpPr txBox="1"/>
              <p:nvPr/>
            </p:nvSpPr>
            <p:spPr>
              <a:xfrm>
                <a:off x="3716594" y="4004187"/>
                <a:ext cx="2477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17ED1-A723-4BDB-B21D-9EF9D8B0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94" y="4004187"/>
                <a:ext cx="247772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6C6C743-2ED0-4EDF-B40A-ED8359298B62}"/>
              </a:ext>
            </a:extLst>
          </p:cNvPr>
          <p:cNvSpPr/>
          <p:nvPr/>
        </p:nvSpPr>
        <p:spPr>
          <a:xfrm>
            <a:off x="4645742" y="3753465"/>
            <a:ext cx="612058" cy="25072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A93D7E-C105-4272-9FDB-FB2744C7C394}"/>
              </a:ext>
            </a:extLst>
          </p:cNvPr>
          <p:cNvSpPr/>
          <p:nvPr/>
        </p:nvSpPr>
        <p:spPr>
          <a:xfrm rot="19899307">
            <a:off x="2858161" y="4835650"/>
            <a:ext cx="1960050" cy="108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linear algebra, the </a:t>
            </a:r>
            <a:r>
              <a:rPr lang="en-US" sz="2400" b="1" dirty="0">
                <a:solidFill>
                  <a:srgbClr val="FF0000"/>
                </a:solidFill>
              </a:rPr>
              <a:t>determinant</a:t>
            </a:r>
            <a:r>
              <a:rPr lang="en-US" sz="2400" dirty="0"/>
              <a:t> is a value that can be computed from the elements of a </a:t>
            </a:r>
            <a:r>
              <a:rPr lang="en-US" sz="2400" b="1" dirty="0"/>
              <a:t>square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determinant can be used: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solve a </a:t>
            </a:r>
            <a:r>
              <a:rPr lang="en-US" sz="2000" dirty="0">
                <a:solidFill>
                  <a:srgbClr val="0070C0"/>
                </a:solidFill>
              </a:rPr>
              <a:t>system of linear equations </a:t>
            </a:r>
            <a:r>
              <a:rPr lang="en-US" sz="2000" dirty="0"/>
              <a:t>when those equations are represented by a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find the </a:t>
            </a:r>
            <a:r>
              <a:rPr lang="en-US" sz="2000" dirty="0">
                <a:solidFill>
                  <a:srgbClr val="0070C0"/>
                </a:solidFill>
              </a:rPr>
              <a:t>Jacobian</a:t>
            </a:r>
            <a:r>
              <a:rPr lang="en-US" sz="2000" dirty="0"/>
              <a:t> of the matrix of all first-order partial derivatives of a vector-valued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calculate the </a:t>
            </a:r>
            <a:r>
              <a:rPr lang="en-US" sz="2000" dirty="0">
                <a:solidFill>
                  <a:srgbClr val="0070C0"/>
                </a:solidFill>
              </a:rPr>
              <a:t>characteristic polynomial </a:t>
            </a:r>
            <a:r>
              <a:rPr lang="en-US" sz="2000" dirty="0"/>
              <a:t>of a matrix which is essential for eigenvalue problems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express the signed </a:t>
            </a:r>
            <a:r>
              <a:rPr lang="en-US" sz="2000" i="1" dirty="0"/>
              <a:t>n</a:t>
            </a:r>
            <a:r>
              <a:rPr lang="en-US" sz="2000" dirty="0"/>
              <a:t>-dimensional volumes of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-dimensional parallelepipeds</a:t>
            </a:r>
            <a:r>
              <a:rPr lang="en-US" sz="2000" dirty="0"/>
              <a:t> in analytic geometry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DF9CA-9C7C-43CD-A6DF-C6BB973BC101}"/>
              </a:ext>
            </a:extLst>
          </p:cNvPr>
          <p:cNvGrpSpPr/>
          <p:nvPr/>
        </p:nvGrpSpPr>
        <p:grpSpPr>
          <a:xfrm>
            <a:off x="2084524" y="3579925"/>
            <a:ext cx="4974952" cy="665432"/>
            <a:chOff x="2084524" y="3579925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/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B53C23-41BF-499F-94DD-DF099920514F}"/>
                </a:ext>
              </a:extLst>
            </p:cNvPr>
            <p:cNvSpPr/>
            <p:nvPr/>
          </p:nvSpPr>
          <p:spPr>
            <a:xfrm>
              <a:off x="2698955" y="357992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8A7AD4-38A9-48FD-899F-812C2EADF477}"/>
                </a:ext>
              </a:extLst>
            </p:cNvPr>
            <p:cNvSpPr/>
            <p:nvPr/>
          </p:nvSpPr>
          <p:spPr>
            <a:xfrm>
              <a:off x="3426542" y="3924333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0B098-642A-48C8-821E-8F14EA61831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3189908" y="3853936"/>
              <a:ext cx="320868" cy="1174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B575BC-AF92-4F1F-8B94-BBBF93F05C21}"/>
                </a:ext>
              </a:extLst>
            </p:cNvPr>
            <p:cNvSpPr/>
            <p:nvPr/>
          </p:nvSpPr>
          <p:spPr>
            <a:xfrm>
              <a:off x="4424516" y="3740437"/>
              <a:ext cx="1120878" cy="43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5A6F9-DECE-4A90-A35B-70D72ED72594}"/>
              </a:ext>
            </a:extLst>
          </p:cNvPr>
          <p:cNvGrpSpPr/>
          <p:nvPr/>
        </p:nvGrpSpPr>
        <p:grpSpPr>
          <a:xfrm>
            <a:off x="2084524" y="4632267"/>
            <a:ext cx="4974952" cy="665432"/>
            <a:chOff x="2084524" y="4632267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/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55727D-07A9-42B8-9182-EF03F63F19BA}"/>
                </a:ext>
              </a:extLst>
            </p:cNvPr>
            <p:cNvSpPr/>
            <p:nvPr/>
          </p:nvSpPr>
          <p:spPr>
            <a:xfrm>
              <a:off x="3443748" y="4632267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B19667-C434-40DF-AA16-EB0A8AEFFC4A}"/>
                </a:ext>
              </a:extLst>
            </p:cNvPr>
            <p:cNvSpPr/>
            <p:nvPr/>
          </p:nvSpPr>
          <p:spPr>
            <a:xfrm>
              <a:off x="2666997" y="497667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32D68-E2B0-4BF8-AC0C-0337B20DA4F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3157950" y="4906278"/>
              <a:ext cx="370032" cy="1174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CA276-83E7-44F5-8A2A-66A751DA605F}"/>
                </a:ext>
              </a:extLst>
            </p:cNvPr>
            <p:cNvSpPr/>
            <p:nvPr/>
          </p:nvSpPr>
          <p:spPr>
            <a:xfrm>
              <a:off x="5891981" y="4792779"/>
              <a:ext cx="1120878" cy="4379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D9729-3849-4190-A39E-20D62554F7E5}"/>
              </a:ext>
            </a:extLst>
          </p:cNvPr>
          <p:cNvSpPr/>
          <p:nvPr/>
        </p:nvSpPr>
        <p:spPr>
          <a:xfrm>
            <a:off x="5598165" y="3801022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530B70-537B-4CEE-AF10-20B80E07659C}"/>
              </a:ext>
            </a:extLst>
          </p:cNvPr>
          <p:cNvSpPr/>
          <p:nvPr/>
        </p:nvSpPr>
        <p:spPr>
          <a:xfrm rot="3297557">
            <a:off x="5257048" y="2324054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/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/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∙4=16−12=4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514FC6-FC29-4256-BD5A-B53CFDEC9EBA}"/>
              </a:ext>
            </a:extLst>
          </p:cNvPr>
          <p:cNvSpPr/>
          <p:nvPr/>
        </p:nvSpPr>
        <p:spPr>
          <a:xfrm>
            <a:off x="4661640" y="4988269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83D30A-4439-4849-AB21-FD086B9D966D}"/>
              </a:ext>
            </a:extLst>
          </p:cNvPr>
          <p:cNvGrpSpPr/>
          <p:nvPr/>
        </p:nvGrpSpPr>
        <p:grpSpPr>
          <a:xfrm>
            <a:off x="3024444" y="4924698"/>
            <a:ext cx="280219" cy="280219"/>
            <a:chOff x="3033969" y="4937398"/>
            <a:chExt cx="280219" cy="2802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49A4DF-CDBE-42C4-BF70-D9235A5CB2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3969" y="4955833"/>
              <a:ext cx="280219" cy="2433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32781-2500-44A1-8A48-C34E41A0D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21269" y="4955833"/>
              <a:ext cx="280219" cy="2433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A891E33-1A11-449A-8F1E-73588939D88E}"/>
              </a:ext>
            </a:extLst>
          </p:cNvPr>
          <p:cNvSpPr/>
          <p:nvPr/>
        </p:nvSpPr>
        <p:spPr>
          <a:xfrm>
            <a:off x="7278329" y="4902576"/>
            <a:ext cx="368710" cy="3651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0F8747-94C2-406B-A548-8193DBFC6F49}"/>
              </a:ext>
            </a:extLst>
          </p:cNvPr>
          <p:cNvSpPr/>
          <p:nvPr/>
        </p:nvSpPr>
        <p:spPr>
          <a:xfrm rot="3297557">
            <a:off x="788288" y="3656041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/>
          <p:nvPr/>
        </p:nvCxnSpPr>
        <p:spPr>
          <a:xfrm>
            <a:off x="5066071" y="2654710"/>
            <a:ext cx="13347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2494198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</p:cNvCxnSpPr>
          <p:nvPr/>
        </p:nvCxnSpPr>
        <p:spPr>
          <a:xfrm>
            <a:off x="4778477" y="2815222"/>
            <a:ext cx="0" cy="680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815222"/>
            <a:ext cx="1251761" cy="7391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54E1AA-8EB0-43E9-9FDF-5C712DF42F42}"/>
              </a:ext>
            </a:extLst>
          </p:cNvPr>
          <p:cNvSpPr/>
          <p:nvPr/>
        </p:nvSpPr>
        <p:spPr>
          <a:xfrm>
            <a:off x="1771105" y="4116567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0" y="2995199"/>
            <a:ext cx="13918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3" y="2840341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78477" y="3161365"/>
            <a:ext cx="0" cy="3348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9" y="2466103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73A88-A6D5-40DA-83BA-C57738969A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6" y="2480386"/>
            <a:ext cx="1" cy="3599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74838-F10C-4042-8BF3-E8C7AB458B5B}"/>
              </a:ext>
            </a:extLst>
          </p:cNvPr>
          <p:cNvSpPr/>
          <p:nvPr/>
        </p:nvSpPr>
        <p:spPr>
          <a:xfrm>
            <a:off x="5206189" y="3188076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C660573-6262-4566-884B-896CE8B2E597}"/>
              </a:ext>
            </a:extLst>
          </p:cNvPr>
          <p:cNvSpPr/>
          <p:nvPr/>
        </p:nvSpPr>
        <p:spPr>
          <a:xfrm>
            <a:off x="4016476" y="4114063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1" y="3353211"/>
            <a:ext cx="13918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3202117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7" y="2535003"/>
            <a:ext cx="1" cy="6671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453272"/>
            <a:ext cx="1251761" cy="7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268F1C-772A-4542-9B68-FE51E655B363}"/>
              </a:ext>
            </a:extLst>
          </p:cNvPr>
          <p:cNvSpPr/>
          <p:nvPr/>
        </p:nvSpPr>
        <p:spPr>
          <a:xfrm>
            <a:off x="6265603" y="4114063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/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Notice the definition of  determinant is inherently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000" dirty="0"/>
                  <a:t>:</a:t>
                </a:r>
              </a:p>
              <a:p>
                <a:pPr algn="ctr"/>
                <a:r>
                  <a:rPr lang="en-US" sz="2000" dirty="0"/>
                  <a:t>The determinant of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 is calculated from the determinants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matrices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and so on and so on</a:t>
                </a:r>
                <a:r>
                  <a:rPr lang="en-US" sz="2000" dirty="0"/>
                  <a:t>, getting down to simple 2 x 2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blipFill>
                <a:blip r:embed="rId3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C++ is represented as a </a:t>
            </a:r>
            <a:r>
              <a:rPr lang="en-US" sz="2400" b="1" dirty="0"/>
              <a:t>vector of vectors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matrix can hold any number of elements (in each dimension)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nomenclature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</a:t>
            </a:r>
            <a:r>
              <a:rPr lang="en-US" sz="2000" b="1" i="1" dirty="0">
                <a:solidFill>
                  <a:srgbClr val="7030A0"/>
                </a:solidFill>
              </a:rPr>
              <a:t>older</a:t>
            </a:r>
            <a:r>
              <a:rPr lang="en-US" sz="2000" dirty="0"/>
              <a:t> C++ code a matrix (aka an </a:t>
            </a:r>
            <a:r>
              <a:rPr lang="en-US" sz="2000" b="1" dirty="0">
                <a:solidFill>
                  <a:srgbClr val="0070C0"/>
                </a:solidFill>
              </a:rPr>
              <a:t>array</a:t>
            </a:r>
            <a:r>
              <a:rPr lang="en-US" sz="2000" dirty="0"/>
              <a:t>)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 </a:t>
            </a:r>
            <a:r>
              <a:rPr lang="en-US" sz="2000" b="1" dirty="0"/>
              <a:t>[Row][Column]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An example </a:t>
            </a:r>
            <a:r>
              <a:rPr lang="en-US" sz="2000" b="1" i="1" dirty="0">
                <a:solidFill>
                  <a:srgbClr val="7030A0"/>
                </a:solidFill>
              </a:rPr>
              <a:t>older</a:t>
            </a:r>
            <a:r>
              <a:rPr lang="en-US" sz="2000" dirty="0"/>
              <a:t> C++ array is </a:t>
            </a:r>
            <a:r>
              <a:rPr lang="en-US" sz="2000" b="1" dirty="0"/>
              <a:t>[5][7] </a:t>
            </a:r>
            <a:r>
              <a:rPr lang="en-US" sz="2000" dirty="0"/>
              <a:t>which 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6"/>
            <a:ext cx="8022162" cy="21785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 wants you to write a program to calculate the determinant of a </a:t>
            </a:r>
            <a:r>
              <a:rPr lang="en-US" sz="2400" b="1" dirty="0"/>
              <a:t>10 x 10 </a:t>
            </a:r>
            <a:r>
              <a:rPr lang="en-US" sz="2400" dirty="0"/>
              <a:t>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element in the matrix should be a </a:t>
            </a:r>
            <a:r>
              <a:rPr lang="en-US" sz="2400" b="1" dirty="0">
                <a:solidFill>
                  <a:srgbClr val="00B050"/>
                </a:solidFill>
              </a:rPr>
              <a:t>uniform</a:t>
            </a:r>
            <a:r>
              <a:rPr lang="en-US" sz="2400" dirty="0"/>
              <a:t> random </a:t>
            </a:r>
            <a:r>
              <a:rPr lang="en-US" sz="2400" b="1" dirty="0"/>
              <a:t>integer</a:t>
            </a:r>
            <a:r>
              <a:rPr lang="en-US" sz="2400" dirty="0"/>
              <a:t> between </a:t>
            </a:r>
            <a:r>
              <a:rPr lang="en-US" sz="2400" b="1" dirty="0">
                <a:solidFill>
                  <a:srgbClr val="FF0000"/>
                </a:solidFill>
              </a:rPr>
              <a:t>-10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inclusively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the matrix as a C++ </a:t>
            </a:r>
            <a:r>
              <a:rPr lang="en-US" sz="2400" b="1" dirty="0"/>
              <a:t>vector of vectors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327FA-54E9-4E62-8480-84C71641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64" y="4305315"/>
            <a:ext cx="3752381" cy="580952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B29F09D4-F4F0-4767-B343-4E47B06BB5F4}"/>
              </a:ext>
            </a:extLst>
          </p:cNvPr>
          <p:cNvSpPr/>
          <p:nvPr/>
        </p:nvSpPr>
        <p:spPr>
          <a:xfrm>
            <a:off x="3012313" y="4558155"/>
            <a:ext cx="649802" cy="9953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2F4BF-79A4-4200-BB54-0DF307CD41D5}"/>
              </a:ext>
            </a:extLst>
          </p:cNvPr>
          <p:cNvSpPr txBox="1"/>
          <p:nvPr/>
        </p:nvSpPr>
        <p:spPr>
          <a:xfrm>
            <a:off x="1581721" y="4317148"/>
            <a:ext cx="130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These type aliases declare the same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8FB57-0A80-4EBF-B681-89B99E5B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64" y="5172946"/>
            <a:ext cx="429523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69166F-98F1-404B-B4D5-D895FC61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79" y="3224910"/>
            <a:ext cx="3843983" cy="220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E673B-CD92-4FA2-A62D-DBB151808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4" y="1627543"/>
            <a:ext cx="3138870" cy="212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5C2BCE-2220-4745-8AD0-4464A61EB487}"/>
              </a:ext>
            </a:extLst>
          </p:cNvPr>
          <p:cNvSpPr/>
          <p:nvPr/>
        </p:nvSpPr>
        <p:spPr>
          <a:xfrm>
            <a:off x="1976511" y="1927274"/>
            <a:ext cx="1863969" cy="218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51774D-7644-4B14-A8B4-CAF638F2908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3840480" y="2036299"/>
            <a:ext cx="2547591" cy="1188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4865D4C-36C7-4452-AE97-8AE1C4B3BEF4}"/>
              </a:ext>
            </a:extLst>
          </p:cNvPr>
          <p:cNvSpPr/>
          <p:nvPr/>
        </p:nvSpPr>
        <p:spPr>
          <a:xfrm>
            <a:off x="4667251" y="4251324"/>
            <a:ext cx="2224087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C2BCE-2220-4745-8AD0-4464A61EB487}"/>
              </a:ext>
            </a:extLst>
          </p:cNvPr>
          <p:cNvSpPr/>
          <p:nvPr/>
        </p:nvSpPr>
        <p:spPr>
          <a:xfrm>
            <a:off x="1984239" y="1927274"/>
            <a:ext cx="1863969" cy="218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CC1F9-6964-4C66-B52F-5D433795D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6" y="1756264"/>
            <a:ext cx="4061092" cy="2485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2DEE40-136A-42AA-B9F7-5F16072BF7C9}"/>
              </a:ext>
            </a:extLst>
          </p:cNvPr>
          <p:cNvCxnSpPr>
            <a:cxnSpLocks/>
            <a:stCxn id="22" idx="1"/>
            <a:endCxn id="7" idx="0"/>
          </p:cNvCxnSpPr>
          <p:nvPr/>
        </p:nvCxnSpPr>
        <p:spPr>
          <a:xfrm rot="10800000" flipH="1">
            <a:off x="1224876" y="1756264"/>
            <a:ext cx="1324306" cy="2020062"/>
          </a:xfrm>
          <a:prstGeom prst="bentConnector4">
            <a:avLst>
              <a:gd name="adj1" fmla="val -70591"/>
              <a:gd name="adj2" fmla="val 1113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0CBFE-3B92-4681-BE67-F88243ED261A}"/>
              </a:ext>
            </a:extLst>
          </p:cNvPr>
          <p:cNvSpPr/>
          <p:nvPr/>
        </p:nvSpPr>
        <p:spPr>
          <a:xfrm>
            <a:off x="753317" y="2359588"/>
            <a:ext cx="3414160" cy="277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77558-A846-4B74-A7DB-1C732460288D}"/>
              </a:ext>
            </a:extLst>
          </p:cNvPr>
          <p:cNvSpPr/>
          <p:nvPr/>
        </p:nvSpPr>
        <p:spPr>
          <a:xfrm>
            <a:off x="2007978" y="3091098"/>
            <a:ext cx="2002632" cy="15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F3A3E-2476-4F11-B37E-2C7C2A63E7C2}"/>
              </a:ext>
            </a:extLst>
          </p:cNvPr>
          <p:cNvSpPr/>
          <p:nvPr/>
        </p:nvSpPr>
        <p:spPr>
          <a:xfrm>
            <a:off x="4360744" y="5956423"/>
            <a:ext cx="911928" cy="15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B187FF-0EF1-41DC-A6D8-8BBD05F6ED11}"/>
              </a:ext>
            </a:extLst>
          </p:cNvPr>
          <p:cNvSpPr/>
          <p:nvPr/>
        </p:nvSpPr>
        <p:spPr>
          <a:xfrm>
            <a:off x="1224876" y="3700128"/>
            <a:ext cx="2002632" cy="15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51774D-7644-4B14-A8B4-CAF638F29089}"/>
              </a:ext>
            </a:extLst>
          </p:cNvPr>
          <p:cNvCxnSpPr>
            <a:cxnSpLocks/>
            <a:stCxn id="18" idx="3"/>
            <a:endCxn id="3" idx="0"/>
          </p:cNvCxnSpPr>
          <p:nvPr/>
        </p:nvCxnSpPr>
        <p:spPr>
          <a:xfrm>
            <a:off x="4010610" y="3167296"/>
            <a:ext cx="2366493" cy="2340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9D9F9-02DB-4FBD-9C60-FD7192A408C3}"/>
              </a:ext>
            </a:extLst>
          </p:cNvPr>
          <p:cNvSpPr/>
          <p:nvPr/>
        </p:nvSpPr>
        <p:spPr>
          <a:xfrm>
            <a:off x="2912806" y="1704278"/>
            <a:ext cx="789039" cy="218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A3186F-D74B-4834-98AE-73BDC7EFCD19}"/>
              </a:ext>
            </a:extLst>
          </p:cNvPr>
          <p:cNvSpPr/>
          <p:nvPr/>
        </p:nvSpPr>
        <p:spPr>
          <a:xfrm>
            <a:off x="1224875" y="3436373"/>
            <a:ext cx="1813294" cy="185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407935-0C16-4176-AC4E-F13845769236}"/>
              </a:ext>
            </a:extLst>
          </p:cNvPr>
          <p:cNvCxnSpPr>
            <a:stCxn id="28" idx="3"/>
            <a:endCxn id="22" idx="3"/>
          </p:cNvCxnSpPr>
          <p:nvPr/>
        </p:nvCxnSpPr>
        <p:spPr>
          <a:xfrm>
            <a:off x="3038169" y="3529127"/>
            <a:ext cx="189339" cy="247199"/>
          </a:xfrm>
          <a:prstGeom prst="bentConnector3">
            <a:avLst>
              <a:gd name="adj1" fmla="val 2207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C3EC9C-185A-417A-9C1F-8A70C4B8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53" y="3401370"/>
            <a:ext cx="4210500" cy="2822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682EB22-5069-47B5-9F65-4F2C71177ADD}"/>
              </a:ext>
            </a:extLst>
          </p:cNvPr>
          <p:cNvSpPr/>
          <p:nvPr/>
        </p:nvSpPr>
        <p:spPr>
          <a:xfrm>
            <a:off x="6760864" y="3367280"/>
            <a:ext cx="1721489" cy="185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7" grpId="0" animBg="1"/>
      <p:bldP spid="28" grpId="0" animBg="1"/>
      <p:bldP spid="29" grpId="0" animBg="1"/>
      <p:bldP spid="2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288D8-FF4E-48B9-86B2-61554042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76" y="1638524"/>
            <a:ext cx="6219048" cy="35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58341-A35E-4814-B0E9-77BA9FC0A189}"/>
              </a:ext>
            </a:extLst>
          </p:cNvPr>
          <p:cNvSpPr/>
          <p:nvPr/>
        </p:nvSpPr>
        <p:spPr>
          <a:xfrm>
            <a:off x="2013041" y="4047412"/>
            <a:ext cx="2038453" cy="292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CF10BD-E759-43EF-8A87-87002FB9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9" y="1556314"/>
            <a:ext cx="5987182" cy="4744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58341-A35E-4814-B0E9-77BA9FC0A189}"/>
              </a:ext>
            </a:extLst>
          </p:cNvPr>
          <p:cNvSpPr/>
          <p:nvPr/>
        </p:nvSpPr>
        <p:spPr>
          <a:xfrm>
            <a:off x="2287362" y="4603086"/>
            <a:ext cx="1292866" cy="545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5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2415" t="-2174" r="-53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blipFill>
                <a:blip r:embed="rId7"/>
                <a:stretch>
                  <a:fillRect l="-2235" t="-2222" r="-30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blipFill>
                <a:blip r:embed="rId8"/>
                <a:stretch>
                  <a:fillRect l="-2168" t="-4444" r="-1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6394154" y="5232393"/>
                <a:ext cx="12715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4" y="5232393"/>
                <a:ext cx="1271567" cy="524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4545A-3B2E-44EA-BF46-8B370B31C63D}"/>
              </a:ext>
            </a:extLst>
          </p:cNvPr>
          <p:cNvCxnSpPr>
            <a:stCxn id="4" idx="1"/>
            <a:endCxn id="8" idx="0"/>
          </p:cNvCxnSpPr>
          <p:nvPr/>
        </p:nvCxnSpPr>
        <p:spPr>
          <a:xfrm flipH="1">
            <a:off x="2326366" y="2190821"/>
            <a:ext cx="1608409" cy="1073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07DD-A4BA-4397-8A32-CBF4B3E3762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6667" y="2618415"/>
            <a:ext cx="1180358" cy="14138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B07CC-AC6B-4304-BC16-737A373826F2}"/>
              </a:ext>
            </a:extLst>
          </p:cNvPr>
          <p:cNvCxnSpPr>
            <a:cxnSpLocks/>
          </p:cNvCxnSpPr>
          <p:nvPr/>
        </p:nvCxnSpPr>
        <p:spPr>
          <a:xfrm>
            <a:off x="4171950" y="2618415"/>
            <a:ext cx="1343025" cy="610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388CE-42AD-4B38-9353-AF4C95E8324A}"/>
              </a:ext>
            </a:extLst>
          </p:cNvPr>
          <p:cNvSpPr/>
          <p:nvPr/>
        </p:nvSpPr>
        <p:spPr>
          <a:xfrm>
            <a:off x="6799006" y="5202896"/>
            <a:ext cx="877529" cy="67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6280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blipFill>
                <a:blip r:embed="rId7"/>
                <a:stretch>
                  <a:fillRect l="-2266" t="-2222" r="-3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blipFill>
                <a:blip r:embed="rId8"/>
                <a:stretch>
                  <a:fillRect l="-1099" t="-4444" r="-10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5F525-26AB-4768-ABB1-6FF571874AB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50576" y="2329320"/>
            <a:ext cx="1814500" cy="934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C24FE-F840-4661-AE0E-204E16CD04B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045542" y="2643190"/>
            <a:ext cx="1526459" cy="1331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6EC1A-263E-4311-A66F-3866C15B6F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97361" y="2643190"/>
            <a:ext cx="1333970" cy="624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03FBB-F871-4830-8B2A-0E1BBD71A49A}"/>
              </a:ext>
            </a:extLst>
          </p:cNvPr>
          <p:cNvSpPr/>
          <p:nvPr/>
        </p:nvSpPr>
        <p:spPr>
          <a:xfrm>
            <a:off x="6968613" y="5232393"/>
            <a:ext cx="877529" cy="674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C1B756C-5F3F-45EF-BEDB-026EC888B448}"/>
              </a:ext>
            </a:extLst>
          </p:cNvPr>
          <p:cNvSpPr/>
          <p:nvPr/>
        </p:nvSpPr>
        <p:spPr>
          <a:xfrm>
            <a:off x="5223974" y="4660491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5DA84-C727-4BFA-8056-F79AAE794D78}"/>
              </a:ext>
            </a:extLst>
          </p:cNvPr>
          <p:cNvSpPr/>
          <p:nvPr/>
        </p:nvSpPr>
        <p:spPr>
          <a:xfrm>
            <a:off x="1711400" y="3643983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18FED0-30CB-4A4D-B2EE-E78EC0141234}"/>
              </a:ext>
            </a:extLst>
          </p:cNvPr>
          <p:cNvSpPr/>
          <p:nvPr/>
        </p:nvSpPr>
        <p:spPr>
          <a:xfrm>
            <a:off x="1711400" y="4603367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2E039-C3A6-425A-B6F1-F43E1E81C889}"/>
              </a:ext>
            </a:extLst>
          </p:cNvPr>
          <p:cNvSpPr/>
          <p:nvPr/>
        </p:nvSpPr>
        <p:spPr>
          <a:xfrm>
            <a:off x="3927401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02244-44D0-4270-8FB8-23A9E0722696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28EC950-243A-497F-96BE-FF3CB51A89FC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3A2B0-5AE4-4E1D-8FB2-AD348F8E7FB0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3AAE2-9E79-48AA-AC90-2B5867CE8788}"/>
              </a:ext>
            </a:extLst>
          </p:cNvPr>
          <p:cNvSpPr/>
          <p:nvPr/>
        </p:nvSpPr>
        <p:spPr>
          <a:xfrm>
            <a:off x="5223974" y="3252020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C633A-57AD-4360-A2AA-4942C00B39F2}"/>
              </a:ext>
            </a:extLst>
          </p:cNvPr>
          <p:cNvSpPr/>
          <p:nvPr/>
        </p:nvSpPr>
        <p:spPr>
          <a:xfrm>
            <a:off x="1711400" y="3304769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5D795C0-137D-4071-BDA0-C0296B438EB2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52FF7-7943-4849-B9C2-415ABADABDA5}"/>
              </a:ext>
            </a:extLst>
          </p:cNvPr>
          <p:cNvSpPr/>
          <p:nvPr/>
        </p:nvSpPr>
        <p:spPr>
          <a:xfrm>
            <a:off x="3917568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97502-26CE-4EBC-89BA-78608E09DF57}"/>
              </a:ext>
            </a:extLst>
          </p:cNvPr>
          <p:cNvSpPr/>
          <p:nvPr/>
        </p:nvSpPr>
        <p:spPr>
          <a:xfrm>
            <a:off x="5223974" y="3967315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31499-3804-41B5-87D9-3A76A8F1764A}"/>
              </a:ext>
            </a:extLst>
          </p:cNvPr>
          <p:cNvSpPr/>
          <p:nvPr/>
        </p:nvSpPr>
        <p:spPr>
          <a:xfrm>
            <a:off x="1711400" y="4278160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 rotWithShape="0">
                <a:blip r:embed="rId2"/>
                <a:stretch>
                  <a:fillRect l="-1005" t="-215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4880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/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/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D6D5AE9-FD9C-4C10-8C34-9BAE946CC34E}"/>
              </a:ext>
            </a:extLst>
          </p:cNvPr>
          <p:cNvSpPr/>
          <p:nvPr/>
        </p:nvSpPr>
        <p:spPr>
          <a:xfrm>
            <a:off x="6987182" y="3278055"/>
            <a:ext cx="895831" cy="7630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CC6AE-CD74-421F-9B62-40FCC85F2E3C}"/>
              </a:ext>
            </a:extLst>
          </p:cNvPr>
          <p:cNvSpPr/>
          <p:nvPr/>
        </p:nvSpPr>
        <p:spPr>
          <a:xfrm>
            <a:off x="6987182" y="4244303"/>
            <a:ext cx="895831" cy="7630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Cramer’s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4498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console mode C++ application that uses Cramer’s Rule to solve a system of three linear equations with three unknowns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encodes the system of equations as a 2D coefficient matrix and value vector (a 1D array)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already handles </a:t>
            </a:r>
            <a:r>
              <a:rPr lang="en-US" sz="2000" b="1" dirty="0">
                <a:solidFill>
                  <a:srgbClr val="0070C0"/>
                </a:solidFill>
              </a:rPr>
              <a:t>linearly dependent </a:t>
            </a:r>
            <a:r>
              <a:rPr lang="en-US" sz="2000" dirty="0"/>
              <a:t>systems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code will display the equations using standard algebraic formatting rules (aka “pretty print”)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No coefficients of 1, such as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x + 5y + 32z = 49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No plus signed followed by a negative sign, such as 2x </a:t>
            </a:r>
            <a:r>
              <a:rPr lang="en-US" sz="2000" b="1" dirty="0">
                <a:solidFill>
                  <a:srgbClr val="FF0000"/>
                </a:solidFill>
              </a:rPr>
              <a:t>+ -</a:t>
            </a:r>
            <a:r>
              <a:rPr lang="en-US" sz="2000" dirty="0"/>
              <a:t>5y + 9 = -13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Don’t display an unknown if that term’s coefficient is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Coefficient Matrix &amp; Value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3" y="1549208"/>
            <a:ext cx="4441868" cy="2116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E6E5D-7320-467F-B134-B3A4260C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0" y="3799980"/>
            <a:ext cx="4833981" cy="20451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D8BF0C7-62AF-4953-85FE-850A3C5F823B}"/>
              </a:ext>
            </a:extLst>
          </p:cNvPr>
          <p:cNvSpPr/>
          <p:nvPr/>
        </p:nvSpPr>
        <p:spPr>
          <a:xfrm>
            <a:off x="5597013" y="2713839"/>
            <a:ext cx="2811238" cy="715161"/>
          </a:xfrm>
          <a:prstGeom prst="wedgeRectCallout">
            <a:avLst>
              <a:gd name="adj1" fmla="val -21101"/>
              <a:gd name="adj2" fmla="val 158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NOTE: This is the </a:t>
            </a:r>
            <a:r>
              <a:rPr lang="en-US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old school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way of specifying 2D arrays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97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2A23F-0C59-46A7-8A58-52EDCA28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48" y="2824663"/>
            <a:ext cx="3495238" cy="31809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1" y="2564668"/>
            <a:ext cx="4265090" cy="154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3 x 3 Matrix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407508"/>
            <a:ext cx="862781" cy="1585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0799" y="4732214"/>
                <a:ext cx="3368013" cy="107644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=−154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99" y="4732214"/>
                <a:ext cx="3368013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329429" y="5270438"/>
            <a:ext cx="1267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3005" y="5868411"/>
            <a:ext cx="286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Coefficient Matrix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99" y="4486249"/>
            <a:ext cx="3926181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4" y="718304"/>
            <a:ext cx="4641144" cy="2149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4892" y="1354330"/>
            <a:ext cx="260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Overlay the values onto the </a:t>
            </a:r>
            <a:r>
              <a:rPr lang="en-US" sz="2400" b="1" dirty="0" err="1"/>
              <a:t>coeffMatrix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C36EA-E9E1-4262-864E-096DD5E7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31" y="3537420"/>
            <a:ext cx="7234739" cy="25855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226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3B2EE-1E4E-4C84-87D8-5C1A571E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58" y="1547176"/>
            <a:ext cx="4607854" cy="438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628650" y="2227007"/>
            <a:ext cx="1347635" cy="973393"/>
          </a:xfrm>
          <a:prstGeom prst="borderCallout1">
            <a:avLst>
              <a:gd name="adj1" fmla="val -16856"/>
              <a:gd name="adj2" fmla="val 96728"/>
              <a:gd name="adj3" fmla="val -53409"/>
              <a:gd name="adj4" fmla="val 13348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new matrices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0511" y="1749726"/>
            <a:ext cx="214314" cy="178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3 - Cramer’s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1" y="1193151"/>
            <a:ext cx="6942857" cy="13142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8210" y="2153159"/>
            <a:ext cx="1864722" cy="988591"/>
            <a:chOff x="168210" y="2153159"/>
            <a:chExt cx="1864722" cy="988591"/>
          </a:xfrm>
        </p:grpSpPr>
        <p:sp>
          <p:nvSpPr>
            <p:cNvPr id="5" name="TextBox 4"/>
            <p:cNvSpPr txBox="1"/>
            <p:nvPr/>
          </p:nvSpPr>
          <p:spPr>
            <a:xfrm>
              <a:off x="168210" y="2433864"/>
              <a:ext cx="1864722" cy="707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What does it mean if D = 0?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33428" y="2153159"/>
              <a:ext cx="145180" cy="6042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C07284-FFEB-4C3E-9AD0-8C71BDED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65" y="2757438"/>
            <a:ext cx="5361905" cy="35809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080213-DB49-4137-8BC9-E3321AF567E8}"/>
              </a:ext>
            </a:extLst>
          </p:cNvPr>
          <p:cNvSpPr/>
          <p:nvPr/>
        </p:nvSpPr>
        <p:spPr>
          <a:xfrm>
            <a:off x="2352224" y="4980495"/>
            <a:ext cx="654147" cy="633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048767" cy="8014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Update the </a:t>
            </a:r>
            <a:r>
              <a:rPr lang="en-US" sz="2400" b="1" dirty="0"/>
              <a:t>main</a:t>
            </a:r>
            <a:r>
              <a:rPr lang="en-US" sz="2400" dirty="0"/>
              <a:t>() function to solve these two systems of linear equations: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57348" y="3160698"/>
            <a:ext cx="6229304" cy="1419787"/>
            <a:chOff x="940863" y="3395783"/>
            <a:chExt cx="6229304" cy="1419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863" y="3395783"/>
              <a:ext cx="2756059" cy="141978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4108" y="3395783"/>
              <a:ext cx="2756059" cy="141978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23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36546"/>
          </a:xfrm>
        </p:spPr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Goldbach’s Conjecture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55" y="2432516"/>
            <a:ext cx="3945720" cy="34352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2" y="1715024"/>
            <a:ext cx="3933333" cy="1323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88" y="4150166"/>
            <a:ext cx="1905000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3" y="3342119"/>
            <a:ext cx="4980952" cy="5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423E1-7161-45DE-B6A6-C31B4EDA0423}"/>
              </a:ext>
            </a:extLst>
          </p:cNvPr>
          <p:cNvSpPr txBox="1"/>
          <p:nvPr/>
        </p:nvSpPr>
        <p:spPr>
          <a:xfrm>
            <a:off x="4798355" y="4911754"/>
            <a:ext cx="3945720" cy="120032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Every even integer greater than 4 can be written as the sum of two odd primes!</a:t>
            </a:r>
          </a:p>
        </p:txBody>
      </p:sp>
    </p:spTree>
    <p:extLst>
      <p:ext uri="{BB962C8B-B14F-4D97-AF65-F5344CB8AC3E}">
        <p14:creationId xmlns:p14="http://schemas.microsoft.com/office/powerpoint/2010/main" val="38169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Goldbach’s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22162" cy="430233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Goldbach’s Conjecture (1742): 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All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even integers greater than 4 are the sum of just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two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odd primes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console mode C++ application that verifies Goldbach’s Conjecture for all even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𝟒𝟓𝟖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You must first create a vector of </a:t>
                </a:r>
                <a:r>
                  <a:rPr lang="en-US" sz="2000" b="1" dirty="0"/>
                  <a:t>odd primes </a:t>
                </a:r>
                <a:r>
                  <a:rPr lang="en-US" sz="2000" dirty="0"/>
                  <a:t>up to 229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you must check if all even integers in the above specified range are the sum of two odd primes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Display on screen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any violations </a:t>
                </a:r>
                <a:r>
                  <a:rPr lang="en-US" sz="2000" dirty="0"/>
                  <a:t>of the conjecture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Despite its simplicity, this remains a </a:t>
                </a:r>
                <a:r>
                  <a:rPr lang="en-US" sz="2400" b="1" dirty="0"/>
                  <a:t>conjecture </a:t>
                </a:r>
                <a:r>
                  <a:rPr lang="en-US" sz="2400" dirty="0"/>
                  <a:t>as it has </a:t>
                </a:r>
                <a:r>
                  <a:rPr lang="en-US" sz="2400" u="sng" dirty="0"/>
                  <a:t>never</a:t>
                </a:r>
                <a:r>
                  <a:rPr lang="en-US" sz="2400" dirty="0"/>
                  <a:t> been proven nor disproven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22162" cy="4302330"/>
              </a:xfrm>
              <a:blipFill>
                <a:blip r:embed="rId3"/>
                <a:stretch>
                  <a:fillRect l="-1064" t="-1983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1809E-A025-415C-91CD-BD355429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9" y="1030100"/>
            <a:ext cx="3828571" cy="38380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3634" y="379924"/>
            <a:ext cx="2829846" cy="88111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n-lt"/>
              </a:rPr>
              <a:t>Lab 4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Goldbach’s Conjecture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41" y="1551751"/>
            <a:ext cx="2846130" cy="429463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892088" y="1777181"/>
            <a:ext cx="3110505" cy="22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991032" y="2082693"/>
            <a:ext cx="3429309" cy="6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200400" y="2234382"/>
            <a:ext cx="2219941" cy="57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654710" y="2388205"/>
            <a:ext cx="2765631" cy="819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3502742" y="2809569"/>
            <a:ext cx="2993922" cy="106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315497" y="3108856"/>
            <a:ext cx="3104844" cy="946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654710" y="3480619"/>
            <a:ext cx="3895024" cy="1511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315497" y="4055806"/>
            <a:ext cx="3744246" cy="645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61038" y="5442155"/>
            <a:ext cx="3075039" cy="5014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A2A90C-EC25-4845-8D1D-9FE993D4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21" y="1007356"/>
            <a:ext cx="4317685" cy="5214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4AD2A7-56A6-42E2-AD97-C0000EB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7" y="1459190"/>
            <a:ext cx="4015227" cy="29126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005781" y="1704024"/>
            <a:ext cx="3412059" cy="3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3229897" y="2076933"/>
            <a:ext cx="1246724" cy="595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750574" y="2574955"/>
            <a:ext cx="1726047" cy="6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3853259" y="2971339"/>
            <a:ext cx="1726047" cy="457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96316" y="339294"/>
            <a:ext cx="2829846" cy="88111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n-lt"/>
              </a:rPr>
              <a:t>Lab 4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Goldbach’s Conjecture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2912806" y="2733675"/>
            <a:ext cx="1563815" cy="60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52C9A-6116-4276-AA0F-80F241E3E3AE}"/>
              </a:ext>
            </a:extLst>
          </p:cNvPr>
          <p:cNvSpPr/>
          <p:nvPr/>
        </p:nvSpPr>
        <p:spPr>
          <a:xfrm>
            <a:off x="5619135" y="2803525"/>
            <a:ext cx="14011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6A8403-1C20-42E3-9BCC-15B345A28743}"/>
              </a:ext>
            </a:extLst>
          </p:cNvPr>
          <p:cNvCxnSpPr>
            <a:cxnSpLocks/>
          </p:cNvCxnSpPr>
          <p:nvPr/>
        </p:nvCxnSpPr>
        <p:spPr>
          <a:xfrm>
            <a:off x="5685503" y="3117850"/>
            <a:ext cx="0" cy="163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BF4CB8-1517-47F3-88F3-C8FB65416CB0}"/>
              </a:ext>
            </a:extLst>
          </p:cNvPr>
          <p:cNvSpPr/>
          <p:nvPr/>
        </p:nvSpPr>
        <p:spPr>
          <a:xfrm>
            <a:off x="5616679" y="4121050"/>
            <a:ext cx="14011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EC66BD-60BF-4E97-A290-A9CA26E70D0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756789" y="4278213"/>
            <a:ext cx="701161" cy="419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6E8C689-5E17-45BB-98BA-3FCB8C67AECD}"/>
              </a:ext>
            </a:extLst>
          </p:cNvPr>
          <p:cNvSpPr/>
          <p:nvPr/>
        </p:nvSpPr>
        <p:spPr>
          <a:xfrm>
            <a:off x="5621595" y="5416453"/>
            <a:ext cx="14011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D04AD1-A245-45A3-9ABD-D60B3027C85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761705" y="5573616"/>
            <a:ext cx="1516624" cy="347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4357F6-9154-4BB3-8E7C-6BEF38996B02}"/>
              </a:ext>
            </a:extLst>
          </p:cNvPr>
          <p:cNvCxnSpPr>
            <a:cxnSpLocks/>
          </p:cNvCxnSpPr>
          <p:nvPr/>
        </p:nvCxnSpPr>
        <p:spPr>
          <a:xfrm flipV="1">
            <a:off x="2608949" y="1220407"/>
            <a:ext cx="2791095" cy="520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D42C18-2E6E-46EA-938C-BFAE5BF17576}"/>
              </a:ext>
            </a:extLst>
          </p:cNvPr>
          <p:cNvSpPr txBox="1"/>
          <p:nvPr/>
        </p:nvSpPr>
        <p:spPr>
          <a:xfrm>
            <a:off x="706398" y="4869873"/>
            <a:ext cx="3057183" cy="92333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Every even integer greater than 4 can be written as the sum of two odd primes!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A006F0-8BA9-4757-8FFD-BBFD28A05F19}"/>
              </a:ext>
            </a:extLst>
          </p:cNvPr>
          <p:cNvSpPr/>
          <p:nvPr/>
        </p:nvSpPr>
        <p:spPr>
          <a:xfrm>
            <a:off x="383458" y="3546987"/>
            <a:ext cx="3141407" cy="574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3" grpId="0" animBg="1"/>
      <p:bldP spid="33" grpId="1" animBg="1"/>
      <p:bldP spid="38" grpId="0" animBg="1"/>
      <p:bldP spid="46" grpId="0" animBg="1"/>
      <p:bldP spid="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B51CC-31B8-4BDE-9767-8ACBD3C8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4" y="1569720"/>
            <a:ext cx="4563316" cy="243160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 </a:t>
            </a:r>
            <a:r>
              <a:rPr lang="en-US" sz="3200" dirty="0">
                <a:latin typeface="+mn-lt"/>
              </a:rPr>
              <a:t>Lab 4 – Goldbach’s Conjecture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3422516" y="2119371"/>
            <a:ext cx="2002905" cy="906199"/>
          </a:xfrm>
          <a:prstGeom prst="wedgeRoundRectCallout">
            <a:avLst>
              <a:gd name="adj1" fmla="val -77493"/>
              <a:gd name="adj2" fmla="val -163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can this be?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Where did we go wrong?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85" y="1468581"/>
            <a:ext cx="2980952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C95D6-4AFE-41EE-8D39-D9474DE2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1" y="4218592"/>
            <a:ext cx="3902689" cy="2139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5E068B-1C15-418F-87C4-C321C363F200}"/>
              </a:ext>
            </a:extLst>
          </p:cNvPr>
          <p:cNvSpPr/>
          <p:nvPr/>
        </p:nvSpPr>
        <p:spPr>
          <a:xfrm>
            <a:off x="8177981" y="3268581"/>
            <a:ext cx="337369" cy="212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800C3-823C-4D58-86BC-CB149D4C7467}"/>
              </a:ext>
            </a:extLst>
          </p:cNvPr>
          <p:cNvSpPr/>
          <p:nvPr/>
        </p:nvSpPr>
        <p:spPr>
          <a:xfrm>
            <a:off x="6465324" y="4328007"/>
            <a:ext cx="337369" cy="212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47B95D-91B1-4D95-AFCD-D961522CB415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16200000" flipH="1">
            <a:off x="4749073" y="-329012"/>
            <a:ext cx="1698861" cy="5496324"/>
          </a:xfrm>
          <a:prstGeom prst="bentConnector3">
            <a:avLst>
              <a:gd name="adj1" fmla="val -1345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9D6C9C9-2244-4249-9C09-37792409A321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V="1">
            <a:off x="4711730" y="4540045"/>
            <a:ext cx="1922279" cy="74823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667240-BB6C-4759-A311-E5A3C18374C4}"/>
                  </a:ext>
                </a:extLst>
              </p:cNvPr>
              <p:cNvSpPr/>
              <p:nvPr/>
            </p:nvSpPr>
            <p:spPr>
              <a:xfrm>
                <a:off x="5991143" y="5516332"/>
                <a:ext cx="24416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Verify for all even integers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667240-BB6C-4759-A311-E5A3C1837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43" y="5516332"/>
                <a:ext cx="2441636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Goldbach’s Conjecture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0" y="1468581"/>
            <a:ext cx="6177921" cy="4971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55967-11EC-49AD-A823-9AE9EE11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2" y="2689717"/>
            <a:ext cx="6047619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To multiply two matrices, the </a:t>
            </a:r>
            <a:r>
              <a:rPr lang="en-US" sz="2400" b="1" dirty="0"/>
              <a:t># of columns</a:t>
            </a:r>
            <a:r>
              <a:rPr lang="en-US" sz="2400" dirty="0"/>
              <a:t> in the first matrix must match the </a:t>
            </a:r>
            <a:r>
              <a:rPr lang="en-US" sz="2400" b="1" dirty="0"/>
              <a:t># of rows </a:t>
            </a:r>
            <a:r>
              <a:rPr lang="en-US" sz="2400" dirty="0"/>
              <a:t>in the second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7030A0"/>
                </a:solidFill>
              </a:rPr>
              <a:t>product matrix </a:t>
            </a:r>
            <a:r>
              <a:rPr lang="en-US" sz="2000" dirty="0"/>
              <a:t>will have the same # of rows as the first matrix, and the same # of columns as the second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multiplication is the </a:t>
            </a:r>
            <a:r>
              <a:rPr lang="en-US" sz="2000" u="sng" dirty="0"/>
              <a:t>sum</a:t>
            </a:r>
            <a:r>
              <a:rPr lang="en-US" sz="2000" dirty="0"/>
              <a:t> of the element by element </a:t>
            </a:r>
            <a:r>
              <a:rPr lang="en-US" sz="2000" u="sng" dirty="0"/>
              <a:t>products</a:t>
            </a:r>
            <a:r>
              <a:rPr lang="en-US" sz="2000" dirty="0"/>
              <a:t> of the rows in the first matrix and the columns in the second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Cramer’s Rule </a:t>
            </a:r>
            <a:r>
              <a:rPr lang="en-US" sz="2400" dirty="0"/>
              <a:t>is a step-by-step algorithmic way to solve systems of linear equations </a:t>
            </a:r>
            <a:r>
              <a:rPr lang="en-US" sz="2400" b="1" i="1" dirty="0"/>
              <a:t>without</a:t>
            </a:r>
            <a:r>
              <a:rPr lang="en-US" sz="2400" dirty="0"/>
              <a:t> the tedious algebra of back substitution – it uses </a:t>
            </a:r>
            <a:r>
              <a:rPr lang="en-US" sz="2400" b="1" dirty="0">
                <a:solidFill>
                  <a:srgbClr val="FF0000"/>
                </a:solidFill>
              </a:rPr>
              <a:t>determinants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This method is easy to run in parallel as each CPU core can calculate a separate unknown at the same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Goldbach is waiting for you!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533869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533869"/>
              </a:xfrm>
              <a:blipFill rotWithShape="0">
                <a:blip r:embed="rId2"/>
                <a:stretch>
                  <a:fillRect l="-1391" t="-6349" b="-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7989" y="4679092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(2 x 3) • (3 x 2)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dimension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Matrix</a:t>
            </a:r>
            <a:r>
              <a:rPr lang="en-US" sz="2400" dirty="0"/>
              <a:t> multiplication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u="sng" dirty="0"/>
              <a:t>commutative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If we multiple </a:t>
            </a:r>
            <a:r>
              <a:rPr lang="en-US" sz="2000" b="1" dirty="0"/>
              <a:t>A</a:t>
            </a:r>
            <a:r>
              <a:rPr lang="en-US" sz="2000" dirty="0"/>
              <a:t> x </a:t>
            </a:r>
            <a:r>
              <a:rPr lang="en-US" sz="2000" b="1" dirty="0"/>
              <a:t>B</a:t>
            </a:r>
            <a:r>
              <a:rPr lang="en-US" sz="2000" dirty="0"/>
              <a:t> we will get a different matrix than if we  multiply </a:t>
            </a:r>
            <a:r>
              <a:rPr lang="en-US" sz="2000" b="1" dirty="0"/>
              <a:t>B</a:t>
            </a:r>
            <a:r>
              <a:rPr lang="en-US" sz="2000" dirty="0"/>
              <a:t> x </a:t>
            </a:r>
            <a:r>
              <a:rPr lang="en-US" sz="2000" b="1" dirty="0"/>
              <a:t>A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(3 x 2) </a:t>
            </a:r>
            <a:r>
              <a:rPr lang="en-US" sz="2000" dirty="0"/>
              <a:t>• </a:t>
            </a:r>
            <a:r>
              <a:rPr lang="en-US" sz="2000" b="1" dirty="0">
                <a:solidFill>
                  <a:srgbClr val="0070C0"/>
                </a:solidFill>
              </a:rPr>
              <a:t>(2 x 3) </a:t>
            </a:r>
            <a:r>
              <a:rPr lang="en-US" sz="2000" dirty="0"/>
              <a:t>= result is a (3 x 3) matrix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(2 x 3) </a:t>
            </a:r>
            <a:r>
              <a:rPr lang="en-US" sz="2000" dirty="0"/>
              <a:t>• </a:t>
            </a:r>
            <a:r>
              <a:rPr lang="en-US" sz="2000" b="1" dirty="0">
                <a:solidFill>
                  <a:srgbClr val="00B050"/>
                </a:solidFill>
              </a:rPr>
              <a:t>(3 x 2) </a:t>
            </a:r>
            <a:r>
              <a:rPr lang="en-US" sz="2000" dirty="0"/>
              <a:t>= result is a (2 x 2) matrix</a:t>
            </a:r>
          </a:p>
          <a:p>
            <a:r>
              <a:rPr lang="en-US" sz="2400" dirty="0"/>
              <a:t>Welcome to the world of </a:t>
            </a:r>
            <a:r>
              <a:rPr lang="en-US" sz="2400" b="1" dirty="0">
                <a:solidFill>
                  <a:srgbClr val="FF0000"/>
                </a:solidFill>
              </a:rPr>
              <a:t>non-commutative algebra</a:t>
            </a:r>
            <a:endParaRPr lang="en-US" sz="2400" dirty="0"/>
          </a:p>
          <a:p>
            <a:pPr lvl="1"/>
            <a:r>
              <a:rPr lang="en-US" sz="2000" dirty="0"/>
              <a:t>This is very strange – it catches even great physicists by surprise!</a:t>
            </a:r>
          </a:p>
          <a:p>
            <a:pPr lvl="1"/>
            <a:r>
              <a:rPr lang="en-US" sz="2000" dirty="0"/>
              <a:t>This asymmetry is the foundation of the matrix formulation of </a:t>
            </a:r>
            <a:r>
              <a:rPr lang="en-US" sz="2000" b="1" dirty="0"/>
              <a:t>quantum mechanics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algorithm is simple but tedious for </a:t>
            </a:r>
            <a:r>
              <a:rPr lang="en-US" sz="2400" b="1" dirty="0"/>
              <a:t>A</a:t>
            </a:r>
            <a:r>
              <a:rPr lang="en-US" sz="2400" dirty="0"/>
              <a:t> x </a:t>
            </a:r>
            <a:r>
              <a:rPr lang="en-US" sz="2400" b="1" dirty="0"/>
              <a:t>B</a:t>
            </a:r>
            <a:r>
              <a:rPr lang="en-US" sz="2400" dirty="0"/>
              <a:t> = </a:t>
            </a:r>
            <a:r>
              <a:rPr lang="en-US" sz="2400" b="1" dirty="0"/>
              <a:t>C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Sum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product</a:t>
            </a:r>
            <a:r>
              <a:rPr lang="en-US" sz="2400" dirty="0"/>
              <a:t> of every element in each </a:t>
            </a:r>
            <a:r>
              <a:rPr lang="en-US" sz="2400" u="sng" dirty="0"/>
              <a:t>row</a:t>
            </a:r>
            <a:r>
              <a:rPr lang="en-US" sz="2400" dirty="0"/>
              <a:t> of matrix </a:t>
            </a:r>
            <a:r>
              <a:rPr lang="en-US" sz="2400" b="1" dirty="0"/>
              <a:t>A</a:t>
            </a:r>
            <a:r>
              <a:rPr lang="en-US" sz="2400" dirty="0"/>
              <a:t> and the corresponding element in each </a:t>
            </a:r>
            <a:r>
              <a:rPr lang="en-US" sz="2400" u="sng" dirty="0"/>
              <a:t>column</a:t>
            </a:r>
            <a:r>
              <a:rPr lang="en-US" sz="2400" dirty="0"/>
              <a:t> of matrix </a:t>
            </a:r>
            <a:r>
              <a:rPr lang="en-US" sz="2400" b="1" dirty="0"/>
              <a:t>B</a:t>
            </a:r>
          </a:p>
          <a:p>
            <a:r>
              <a:rPr lang="en-US" sz="2400" dirty="0"/>
              <a:t>That </a:t>
            </a:r>
            <a:r>
              <a:rPr lang="en-US" sz="2400" i="1" dirty="0"/>
              <a:t>sum</a:t>
            </a:r>
            <a:r>
              <a:rPr lang="en-US" sz="2400" dirty="0"/>
              <a:t> becomes just </a:t>
            </a:r>
            <a:r>
              <a:rPr lang="en-US" sz="2400" b="1" i="1" dirty="0">
                <a:solidFill>
                  <a:srgbClr val="00B050"/>
                </a:solidFill>
              </a:rPr>
              <a:t>one element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in new matrix </a:t>
            </a:r>
            <a:r>
              <a:rPr lang="en-US" sz="2400" b="1" dirty="0"/>
              <a:t>C</a:t>
            </a:r>
          </a:p>
          <a:p>
            <a:r>
              <a:rPr lang="en-US" sz="2400" dirty="0"/>
              <a:t>Continue this process for all rows in matrix </a:t>
            </a:r>
            <a:r>
              <a:rPr lang="en-US" sz="2400" b="1" dirty="0"/>
              <a:t>A</a:t>
            </a:r>
          </a:p>
          <a:p>
            <a:pPr lvl="1"/>
            <a:r>
              <a:rPr lang="en-US" sz="2000" dirty="0"/>
              <a:t>Every </a:t>
            </a:r>
            <a:r>
              <a:rPr lang="en-US" sz="2000" u="sng" dirty="0"/>
              <a:t>row</a:t>
            </a:r>
            <a:r>
              <a:rPr lang="en-US" sz="2000" dirty="0"/>
              <a:t> in </a:t>
            </a:r>
            <a:r>
              <a:rPr lang="en-US" sz="2000" b="1" dirty="0"/>
              <a:t>A</a:t>
            </a:r>
            <a:r>
              <a:rPr lang="en-US" sz="2000" dirty="0"/>
              <a:t> gets multiplied by every </a:t>
            </a:r>
            <a:r>
              <a:rPr lang="en-US" sz="2000" u="sng" dirty="0"/>
              <a:t>column</a:t>
            </a:r>
            <a:r>
              <a:rPr lang="en-US" sz="2000" dirty="0"/>
              <a:t> in </a:t>
            </a:r>
            <a:r>
              <a:rPr lang="en-US" sz="2000" b="1" dirty="0"/>
              <a:t>B</a:t>
            </a:r>
          </a:p>
          <a:p>
            <a:pPr lvl="1"/>
            <a:r>
              <a:rPr lang="en-US" sz="2000" dirty="0"/>
              <a:t>The resulting matrix will have dimensions (Rows </a:t>
            </a:r>
            <a:r>
              <a:rPr lang="en-US" sz="2000" b="1" dirty="0"/>
              <a:t>A</a:t>
            </a:r>
            <a:r>
              <a:rPr lang="en-US" sz="2000" dirty="0"/>
              <a:t> x Cols </a:t>
            </a:r>
            <a:r>
              <a:rPr lang="en-US" sz="2000" b="1" dirty="0"/>
              <a:t>B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5187</TotalTime>
  <Words>2205</Words>
  <Application>Microsoft Office PowerPoint</Application>
  <PresentationFormat>On-screen Show (4:3)</PresentationFormat>
  <Paragraphs>318</Paragraphs>
  <Slides>56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Matrices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Open Lab 1 – Matrix Multiply</vt:lpstr>
      <vt:lpstr>Passing Objects To/From Functions in C++</vt:lpstr>
      <vt:lpstr>Lab 1 – Matrix Multiply</vt:lpstr>
      <vt:lpstr>Lab 1 – Matrix Multiply</vt:lpstr>
      <vt:lpstr>Run Lab 1 – Matrix Multiply</vt:lpstr>
      <vt:lpstr>Check Lab 1 - Matrix Multiply</vt:lpstr>
      <vt:lpstr>Edit Lab 1 – Matrix Multiply</vt:lpstr>
      <vt:lpstr>Check Lab 1 – Matrix Multiply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Open Lab 2 – Matrix Determinant</vt:lpstr>
      <vt:lpstr>View Lab 2 – Matrix Determinant</vt:lpstr>
      <vt:lpstr>View Lab 2 – Matrix Determinant</vt:lpstr>
      <vt:lpstr>Run Lab 2 – Matrix Determinant</vt:lpstr>
      <vt:lpstr>Check Lab 2 – Matrix Determinant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Open Lab 3 – Cramer’s Rule</vt:lpstr>
      <vt:lpstr>Create a Coefficient Matrix &amp; Value Vector</vt:lpstr>
      <vt:lpstr>Cramer’s Rule</vt:lpstr>
      <vt:lpstr>Cramer’s Rule</vt:lpstr>
      <vt:lpstr>Cramer’s Rule</vt:lpstr>
      <vt:lpstr>Cramer’s Rule</vt:lpstr>
      <vt:lpstr>Run Lab 3 - Cramer’s Rule</vt:lpstr>
      <vt:lpstr>Edit Lab 3 – Cramer’s Rule</vt:lpstr>
      <vt:lpstr>Goldbach’s Conjecture</vt:lpstr>
      <vt:lpstr>Open Lab 4 – Goldbach’s Conjecture</vt:lpstr>
      <vt:lpstr>Lab 4  Goldbach’s Conjecture</vt:lpstr>
      <vt:lpstr>Lab 4  Goldbach’s Conjecture</vt:lpstr>
      <vt:lpstr>Run Lab 4 – Goldbach’s Conjecture</vt:lpstr>
      <vt:lpstr>Goldbach’s Conjecture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672</cp:revision>
  <cp:lastPrinted>2015-06-01T00:45:11Z</cp:lastPrinted>
  <dcterms:created xsi:type="dcterms:W3CDTF">2014-09-21T17:58:26Z</dcterms:created>
  <dcterms:modified xsi:type="dcterms:W3CDTF">2018-12-03T17:10:38Z</dcterms:modified>
</cp:coreProperties>
</file>