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14" r:id="rId9"/>
    <p:sldId id="415" r:id="rId10"/>
    <p:sldId id="416" r:id="rId11"/>
    <p:sldId id="417" r:id="rId12"/>
    <p:sldId id="419" r:id="rId13"/>
    <p:sldId id="420" r:id="rId14"/>
    <p:sldId id="421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3" r:id="rId24"/>
    <p:sldId id="422" r:id="rId25"/>
    <p:sldId id="423" r:id="rId26"/>
    <p:sldId id="425" r:id="rId27"/>
    <p:sldId id="426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46" r:id="rId36"/>
    <p:sldId id="450" r:id="rId37"/>
    <p:sldId id="447" r:id="rId38"/>
    <p:sldId id="451" r:id="rId39"/>
    <p:sldId id="448" r:id="rId40"/>
    <p:sldId id="435" r:id="rId41"/>
    <p:sldId id="437" r:id="rId42"/>
    <p:sldId id="436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9" r:id="rId51"/>
    <p:sldId id="411" r:id="rId52"/>
    <p:sldId id="412" r:id="rId53"/>
    <p:sldId id="445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1B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5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7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1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8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1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8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0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3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7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0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0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3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5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2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5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2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3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3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0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0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11</a:t>
            </a:r>
          </a:p>
          <a:p>
            <a:pPr algn="ctr"/>
            <a:r>
              <a:rPr lang="en-US" dirty="0"/>
              <a:t>Complex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Unique Factorization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over the integers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composite</a:t>
                </a:r>
                <a:r>
                  <a:rPr lang="en-US" sz="2400" dirty="0"/>
                  <a:t> over the Gaussian 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is the sum of two squares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To find all primes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</a:t>
                </a:r>
                <a:r>
                  <a:rPr lang="en-US" sz="2400" dirty="0">
                    <a:ea typeface="Cambria Math" panose="02040503050406030204" pitchFamily="18" charset="0"/>
                  </a:rPr>
                  <a:t> which are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composite</a:t>
                </a:r>
                <a:r>
                  <a:rPr lang="en-US" sz="2400" dirty="0">
                    <a:ea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try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Let’s write code to check the first odd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25</a:t>
                </a:r>
                <a:r>
                  <a:rPr lang="en-US" sz="2400" dirty="0">
                    <a:ea typeface="Cambria Math" panose="02040503050406030204" pitchFamily="18" charset="0"/>
                  </a:rPr>
                  <a:t>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&lt;100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What do these “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weak primes</a:t>
                </a:r>
                <a:r>
                  <a:rPr lang="en-US" sz="2400" dirty="0">
                    <a:ea typeface="Cambria Math" panose="02040503050406030204" pitchFamily="18" charset="0"/>
                  </a:rPr>
                  <a:t>” have in common?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  <a:blipFill>
                <a:blip r:embed="rId3"/>
                <a:stretch>
                  <a:fillRect l="-1005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096CBF-69BC-4249-8B61-502F1F031F4A}"/>
                  </a:ext>
                </a:extLst>
              </p:cNvPr>
              <p:cNvSpPr txBox="1"/>
              <p:nvPr/>
            </p:nvSpPr>
            <p:spPr>
              <a:xfrm>
                <a:off x="5515897" y="4026309"/>
                <a:ext cx="1532727" cy="27699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floor of x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096CBF-69BC-4249-8B61-502F1F03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97" y="4026309"/>
                <a:ext cx="1532727" cy="276999"/>
              </a:xfrm>
              <a:prstGeom prst="rect">
                <a:avLst/>
              </a:prstGeom>
              <a:blipFill>
                <a:blip r:embed="rId4"/>
                <a:stretch>
                  <a:fillRect t="-25000" r="-7905" b="-4583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4" y="1407062"/>
            <a:ext cx="2542857" cy="2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67" y="1407062"/>
            <a:ext cx="5400000" cy="48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62781" y="1843549"/>
            <a:ext cx="1924664" cy="30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5251" y="1843549"/>
            <a:ext cx="2576051" cy="30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/>
          <p:cNvSpPr/>
          <p:nvPr/>
        </p:nvSpPr>
        <p:spPr>
          <a:xfrm>
            <a:off x="523545" y="4666610"/>
            <a:ext cx="2603136" cy="1011520"/>
          </a:xfrm>
          <a:prstGeom prst="wedgeRectCallout">
            <a:avLst>
              <a:gd name="adj1" fmla="val 70885"/>
              <a:gd name="adj2" fmla="val 678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removes the first prime, which is a 2, as we only want odd primes</a:t>
            </a:r>
          </a:p>
        </p:txBody>
      </p:sp>
    </p:spTree>
    <p:extLst>
      <p:ext uri="{BB962C8B-B14F-4D97-AF65-F5344CB8AC3E}">
        <p14:creationId xmlns:p14="http://schemas.microsoft.com/office/powerpoint/2010/main" val="1705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 </a:t>
            </a:r>
            <a:r>
              <a:rPr lang="en-US" sz="3200" dirty="0">
                <a:latin typeface="+mn-lt"/>
              </a:rPr>
              <a:t>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4" y="1407062"/>
            <a:ext cx="2542857" cy="2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67" y="1407062"/>
            <a:ext cx="5533333" cy="3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596" y="4957754"/>
            <a:ext cx="4438273" cy="149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nector: Elbow 6"/>
          <p:cNvCxnSpPr/>
          <p:nvPr/>
        </p:nvCxnSpPr>
        <p:spPr>
          <a:xfrm rot="5400000" flipH="1" flipV="1">
            <a:off x="2392247" y="4139931"/>
            <a:ext cx="3480619" cy="583920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</p:cNvCxnSpPr>
          <p:nvPr/>
        </p:nvCxnSpPr>
        <p:spPr>
          <a:xfrm rot="5400000" flipH="1" flipV="1">
            <a:off x="5876555" y="3757701"/>
            <a:ext cx="2961968" cy="38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65" y="1717280"/>
            <a:ext cx="5529870" cy="3532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Complex Factorization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6BD21-E1EB-43F8-95C8-9BC89A31B427}"/>
              </a:ext>
            </a:extLst>
          </p:cNvPr>
          <p:cNvSpPr txBox="1"/>
          <p:nvPr/>
        </p:nvSpPr>
        <p:spPr>
          <a:xfrm>
            <a:off x="1635228" y="5685503"/>
            <a:ext cx="58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ea typeface="Cambria Math" panose="02040503050406030204" pitchFamily="18" charset="0"/>
              </a:rPr>
              <a:t>What do these 11 primes have in common?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7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Research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If we know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are factors of p, what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two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other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factors</a:t>
                </a:r>
                <a:r>
                  <a:rPr lang="en-US" sz="2400" dirty="0">
                    <a:ea typeface="Cambria Math" panose="02040503050406030204" pitchFamily="18" charset="0"/>
                  </a:rPr>
                  <a:t> do we know </a:t>
                </a:r>
                <a:r>
                  <a:rPr lang="en-US" sz="2400" i="1" dirty="0">
                    <a:ea typeface="Cambria Math" panose="02040503050406030204" pitchFamily="18" charset="0"/>
                  </a:rPr>
                  <a:t>automatically</a:t>
                </a:r>
                <a:r>
                  <a:rPr lang="en-US" sz="2400" dirty="0">
                    <a:ea typeface="Cambria Math" panose="02040503050406030204" pitchFamily="18" charset="0"/>
                  </a:rPr>
                  <a:t>?  Why?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others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There are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24</a:t>
                </a:r>
                <a:r>
                  <a:rPr lang="en-US" sz="2400" dirty="0">
                    <a:ea typeface="Cambria Math" panose="02040503050406030204" pitchFamily="18" charset="0"/>
                  </a:rPr>
                  <a:t> odd integer primes &lt; 100, but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11</a:t>
                </a:r>
                <a:r>
                  <a:rPr lang="en-US" sz="2400" dirty="0">
                    <a:ea typeface="Cambria Math" panose="02040503050406030204" pitchFamily="18" charset="0"/>
                  </a:rPr>
                  <a:t> are composite (weak primes) when factored over the domain of Gaussian integers -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what do these 11 primes have in common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Are all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Pythagorean primes</a:t>
                </a:r>
                <a:r>
                  <a:rPr lang="en-US" sz="2400" dirty="0">
                    <a:ea typeface="Cambria Math" panose="02040503050406030204" pitchFamily="18" charset="0"/>
                  </a:rPr>
                  <a:t> “strong” primes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Who was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Pierre de Fermat</a:t>
                </a:r>
                <a:r>
                  <a:rPr lang="en-US" sz="2400" dirty="0">
                    <a:ea typeface="Cambria Math" panose="02040503050406030204" pitchFamily="18" charset="0"/>
                  </a:rPr>
                  <a:t> - and what was his theorem on the sums of two squares?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481"/>
                <a:ext cx="7886700" cy="4637216"/>
              </a:xfrm>
              <a:blipFill>
                <a:blip r:embed="rId3"/>
                <a:stretch>
                  <a:fillRect l="-1236" t="-2105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36024" y="3628102"/>
                <a:ext cx="7886700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4" y="3628102"/>
                <a:ext cx="7886700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743200" y="3126658"/>
            <a:ext cx="1025013" cy="781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8781" y="3082413"/>
            <a:ext cx="1759975" cy="825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28768" y="3082413"/>
            <a:ext cx="2165557" cy="648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46987" y="4440264"/>
            <a:ext cx="1993657" cy="7594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As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rate, you must store them using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data type </a:t>
                </a:r>
                <a:r>
                  <a:rPr lang="en-US" sz="20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uint64_t</a:t>
                </a:r>
                <a:r>
                  <a:rPr lang="en-US" sz="2400" dirty="0">
                    <a:ea typeface="Cambria Math" panose="02040503050406030204" pitchFamily="18" charset="0"/>
                  </a:rPr>
                  <a:t> which has a range of 0 to 18,446,744,073,709,551,615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48077-393A-4046-8104-243389C4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6" y="1394840"/>
            <a:ext cx="5599484" cy="464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3 - Euler’s Identity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78" y="1588285"/>
            <a:ext cx="4393744" cy="58720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95203" y="2839978"/>
                <a:ext cx="1503892" cy="36522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 anchor="t" anchorCtr="0">
                <a:no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203" y="2839978"/>
                <a:ext cx="1503892" cy="365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681876" y="2921225"/>
            <a:ext cx="809008" cy="128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532239" y="2020530"/>
            <a:ext cx="1342103" cy="118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82AA6-06F5-4721-B716-B92317E1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62" y="1895166"/>
            <a:ext cx="5390476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3 - Euler’s Identity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06" y="4071590"/>
            <a:ext cx="5550188" cy="15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Section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6841408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perform </a:t>
                </a:r>
                <a:r>
                  <a:rPr lang="en-US" sz="2400" b="1" dirty="0"/>
                  <a:t>complex algebra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Factor primes over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Gaussian Integers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Taylor Series </a:t>
                </a:r>
                <a:r>
                  <a:rPr lang="en-US" sz="2400" dirty="0"/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and display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Euler’s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Derive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Euler’s Formula</a:t>
                </a:r>
                <a:r>
                  <a:rPr lang="en-US" sz="2400" dirty="0"/>
                  <a:t> in Complex Analysis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functional equation for an infinite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Numerically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Euler’s Gamma </a:t>
                </a:r>
                <a:r>
                  <a:rPr lang="en-US" sz="2400" dirty="0"/>
                  <a:t>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Explore the famous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Riemann Hypothesis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Debate what it means for two functions to be considered </a:t>
                </a:r>
                <a:r>
                  <a:rPr lang="en-US" sz="2400" b="1" i="1" dirty="0"/>
                  <a:t>equivalent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6841408" cy="4596946"/>
              </a:xfrm>
              <a:blipFill>
                <a:blip r:embed="rId3"/>
                <a:stretch>
                  <a:fillRect l="-1159" t="-185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0908-3988-44E3-A59F-57B490C7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1718179"/>
            <a:ext cx="1300313" cy="170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66ADF-5EDF-4FDF-A335-5DDEB4C0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3906731"/>
            <a:ext cx="1300313" cy="20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6713" y="1359018"/>
                <a:ext cx="3546987" cy="81738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Run Lab 4 code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at these values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713" y="1359018"/>
                <a:ext cx="3546987" cy="817383"/>
              </a:xfrm>
              <a:blipFill>
                <a:blip r:embed="rId3"/>
                <a:stretch>
                  <a:fillRect l="-2234" t="-10448" r="-3952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46713" y="2264307"/>
              <a:ext cx="3729498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166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51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𝑹𝒆𝒂𝒍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𝑰𝒎𝒈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44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2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44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5694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521451"/>
                  </p:ext>
                </p:extLst>
              </p:nvPr>
            </p:nvGraphicFramePr>
            <p:xfrm>
              <a:off x="5046713" y="2264307"/>
              <a:ext cx="3729498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166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243166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736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0" t="-1639" r="-202451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463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80" t="-1639" r="-1961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0" t="-101639" r="-202451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0" t="-135165" r="-202451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0" t="-356667" r="-202451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56667" r="-101463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80" t="-356667" r="-1961" b="-1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0" t="-274000" r="-20245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1514366-8719-481B-BB18-252BA77D57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5"/>
          <a:stretch/>
        </p:blipFill>
        <p:spPr>
          <a:xfrm>
            <a:off x="331837" y="1656376"/>
            <a:ext cx="4321277" cy="407619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9CF5E54-B68C-46DC-AF82-EDEAA2DE6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3111" y="4737414"/>
                <a:ext cx="3895418" cy="141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What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trigonometric</a:t>
                </a:r>
                <a:r>
                  <a:rPr lang="en-US" sz="2400" dirty="0">
                    <a:ea typeface="Cambria Math" panose="02040503050406030204" pitchFamily="18" charset="0"/>
                  </a:rPr>
                  <a:t> functions can produce these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specific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real</a:t>
                </a:r>
                <a:r>
                  <a:rPr lang="en-US" sz="2400" dirty="0">
                    <a:ea typeface="Cambria Math" panose="02040503050406030204" pitchFamily="18" charset="0"/>
                  </a:rPr>
                  <a:t> &amp;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components at each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9CF5E54-B68C-46DC-AF82-EDEAA2DE6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11" y="4737414"/>
                <a:ext cx="3895418" cy="1412664"/>
              </a:xfrm>
              <a:prstGeom prst="rect">
                <a:avLst/>
              </a:prstGeom>
              <a:blipFill>
                <a:blip r:embed="rId6"/>
                <a:stretch>
                  <a:fillRect l="-2191" t="-6034" r="-4225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BBB8D12-9051-417D-B5FA-0EFD1868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4 - Euler’s Formula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67B2-E8DF-4BBA-A839-6A3918A640E6}"/>
              </a:ext>
            </a:extLst>
          </p:cNvPr>
          <p:cNvSpPr/>
          <p:nvPr/>
        </p:nvSpPr>
        <p:spPr>
          <a:xfrm>
            <a:off x="988142" y="4815348"/>
            <a:ext cx="744793" cy="1696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62F4C-1096-49A2-AFDE-7959B7E09378}"/>
              </a:ext>
            </a:extLst>
          </p:cNvPr>
          <p:cNvCxnSpPr/>
          <p:nvPr/>
        </p:nvCxnSpPr>
        <p:spPr>
          <a:xfrm flipV="1">
            <a:off x="1511710" y="2109019"/>
            <a:ext cx="752167" cy="26283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4 - Euler’s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7772" y="4314777"/>
                <a:ext cx="6428453" cy="95752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What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trigonometric</a:t>
                </a:r>
                <a:r>
                  <a:rPr lang="en-US" sz="2400" dirty="0">
                    <a:ea typeface="Cambria Math" panose="02040503050406030204" pitchFamily="18" charset="0"/>
                  </a:rPr>
                  <a:t> functions can produce these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specific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real</a:t>
                </a:r>
                <a:r>
                  <a:rPr lang="en-US" sz="2400" dirty="0">
                    <a:ea typeface="Cambria Math" panose="02040503050406030204" pitchFamily="18" charset="0"/>
                  </a:rPr>
                  <a:t> &amp;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components at each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7772" y="4314777"/>
                <a:ext cx="6428453" cy="957529"/>
              </a:xfrm>
              <a:blipFill>
                <a:blip r:embed="rId3"/>
                <a:stretch>
                  <a:fillRect l="-1518" t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57067" y="1614755"/>
              <a:ext cx="5429865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9955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416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𝑹𝒆𝒂𝒍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𝑰𝒎𝒈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39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09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39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5532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328621"/>
                  </p:ext>
                </p:extLst>
              </p:nvPr>
            </p:nvGraphicFramePr>
            <p:xfrm>
              <a:off x="1857067" y="1614755"/>
              <a:ext cx="5429865" cy="2267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9955">
                      <a:extLst>
                        <a:ext uri="{9D8B030D-6E8A-4147-A177-3AD203B41FA5}">
                          <a16:colId xmlns:a16="http://schemas.microsoft.com/office/drawing/2014/main" val="3005000430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1580291764"/>
                        </a:ext>
                      </a:extLst>
                    </a:gridCol>
                    <a:gridCol w="1809955">
                      <a:extLst>
                        <a:ext uri="{9D8B030D-6E8A-4147-A177-3AD203B41FA5}">
                          <a16:colId xmlns:a16="http://schemas.microsoft.com/office/drawing/2014/main" val="2970884087"/>
                        </a:ext>
                      </a:extLst>
                    </a:gridCol>
                  </a:tblGrid>
                  <a:tr h="3736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7" t="-1639" r="-201684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007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73" t="-1639" r="-1347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860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101639" r="-201684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1639" r="-101007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101639" r="-1347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27523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135165" r="-201684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35165" r="-101007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135165" r="-1347" b="-178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29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356667" r="-201684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356667" r="-10100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356667" r="-1347" b="-1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050272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7" t="-274000" r="-2016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74000" r="-10100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73" t="-274000" r="-1347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882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1704" y="5440845"/>
                <a:ext cx="4207819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4" y="5440845"/>
                <a:ext cx="4207819" cy="570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FEEC63-41B8-4A9E-9D6E-4137704A9A9B}"/>
              </a:ext>
            </a:extLst>
          </p:cNvPr>
          <p:cNvSpPr txBox="1"/>
          <p:nvPr/>
        </p:nvSpPr>
        <p:spPr>
          <a:xfrm>
            <a:off x="1969477" y="124851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0B62-6972-4AB0-AD1B-29BBD2A142E4}"/>
              </a:ext>
            </a:extLst>
          </p:cNvPr>
          <p:cNvSpPr txBox="1"/>
          <p:nvPr/>
        </p:nvSpPr>
        <p:spPr>
          <a:xfrm>
            <a:off x="3629332" y="1245423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0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939" y="488887"/>
                <a:ext cx="2795245" cy="4322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9" y="488887"/>
                <a:ext cx="2795245" cy="432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3574" y="1333284"/>
                <a:ext cx="224606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4" y="1333284"/>
                <a:ext cx="2246063" cy="321370"/>
              </a:xfrm>
              <a:prstGeom prst="rect">
                <a:avLst/>
              </a:prstGeom>
              <a:blipFill>
                <a:blip r:embed="rId4"/>
                <a:stretch>
                  <a:fillRect l="-1359" t="-1923" r="-217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86930" y="2189977"/>
            <a:ext cx="2559350" cy="419859"/>
            <a:chOff x="552939" y="1995067"/>
            <a:chExt cx="2559350" cy="419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52939" y="1995067"/>
                  <a:ext cx="833112" cy="419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39" y="1995067"/>
                  <a:ext cx="833112" cy="4198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950561" y="1995067"/>
                  <a:ext cx="1161728" cy="419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561" y="1995067"/>
                  <a:ext cx="1161728" cy="4198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3279" y="3164523"/>
                <a:ext cx="158665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79" y="3164523"/>
                <a:ext cx="1586652" cy="626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672" y="4387213"/>
                <a:ext cx="1901866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2" y="4387213"/>
                <a:ext cx="1901866" cy="5897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0822" y="5565467"/>
                <a:ext cx="1271567" cy="498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2" y="5565467"/>
                <a:ext cx="1271567" cy="498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92678" y="1223978"/>
                <a:ext cx="4301049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78" y="1223978"/>
                <a:ext cx="4301049" cy="522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77934" y="2162343"/>
                <a:ext cx="3130537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34" y="2162343"/>
                <a:ext cx="3130537" cy="9993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745566" y="3577057"/>
                <a:ext cx="2995273" cy="103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66" y="3577057"/>
                <a:ext cx="2995273" cy="1035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109526" y="5028639"/>
                <a:ext cx="2267352" cy="506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ra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ra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26" y="5028639"/>
                <a:ext cx="2267352" cy="5066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0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7" grpId="0"/>
      <p:bldP spid="20" grpId="0"/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the following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 example: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what is the domain interval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converges?</a:t>
                </a: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=1+1+1+1+…=∞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(diverges)</a:t>
                </a: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(converges)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91440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384080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+…=?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(1−1)+(1−1)=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384080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CFD7A-4C32-4145-9CC8-69A8E73B95EB}"/>
              </a:ext>
            </a:extLst>
          </p:cNvPr>
          <p:cNvSpPr txBox="1"/>
          <p:nvPr/>
        </p:nvSpPr>
        <p:spPr>
          <a:xfrm>
            <a:off x="2111323" y="5523187"/>
            <a:ext cx="492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Note:  This approach of adding partial terms of a series is called </a:t>
            </a:r>
            <a:r>
              <a:rPr lang="en-US" b="1" dirty="0" err="1"/>
              <a:t>Cesàro</a:t>
            </a:r>
            <a:r>
              <a:rPr lang="en-US" sz="2000" dirty="0">
                <a:solidFill>
                  <a:srgbClr val="0070C0"/>
                </a:solidFill>
              </a:rPr>
              <a:t> summation</a:t>
            </a:r>
          </a:p>
        </p:txBody>
      </p:sp>
    </p:spTree>
    <p:extLst>
      <p:ext uri="{BB962C8B-B14F-4D97-AF65-F5344CB8AC3E}">
        <p14:creationId xmlns:p14="http://schemas.microsoft.com/office/powerpoint/2010/main" val="14705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(−1,1)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065799-D812-4211-972E-8292B1EDA8A1}"/>
                  </a:ext>
                </a:extLst>
              </p:cNvPr>
              <p:cNvSpPr txBox="1"/>
              <p:nvPr/>
            </p:nvSpPr>
            <p:spPr>
              <a:xfrm>
                <a:off x="5508523" y="4609130"/>
                <a:ext cx="2260106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065799-D812-4211-972E-8292B1ED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23" y="4609130"/>
                <a:ext cx="2260106" cy="360612"/>
              </a:xfrm>
              <a:prstGeom prst="rect">
                <a:avLst/>
              </a:prstGeom>
              <a:blipFill>
                <a:blip r:embed="rId4"/>
                <a:stretch>
                  <a:fillRect l="-1622" r="-2432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3CFBC5-AF96-4D04-BEA2-3C6E3168C408}"/>
              </a:ext>
            </a:extLst>
          </p:cNvPr>
          <p:cNvSpPr/>
          <p:nvPr/>
        </p:nvSpPr>
        <p:spPr>
          <a:xfrm>
            <a:off x="4889091" y="5058268"/>
            <a:ext cx="1378974" cy="360612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?!</a:t>
                </a:r>
                <a:r>
                  <a:rPr lang="en-US" sz="2400" dirty="0">
                    <a:ea typeface="Cambria Math" panose="02040503050406030204" pitchFamily="18" charset="0"/>
                  </a:rPr>
                  <a:t> (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debatable</a:t>
                </a:r>
                <a:r>
                  <a:rPr lang="en-US" sz="240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is </a:t>
                </a:r>
                <a:r>
                  <a:rPr lang="en-US" sz="2400" i="1" dirty="0">
                    <a:ea typeface="Cambria Math" panose="02040503050406030204" pitchFamily="18" charset="0"/>
                  </a:rPr>
                  <a:t>undefined</a:t>
                </a:r>
                <a:r>
                  <a:rPr lang="en-US" sz="24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(−1,1)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the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functional equation </a:t>
                </a:r>
                <a:r>
                  <a:rPr lang="en-US" sz="2400" dirty="0">
                    <a:ea typeface="Cambria Math" panose="02040503050406030204" pitchFamily="18" charset="0"/>
                  </a:rPr>
                  <a:t>for the infinite series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only</a:t>
                </a:r>
                <a:r>
                  <a:rPr lang="en-US" sz="2400" dirty="0">
                    <a:ea typeface="Cambria Math" panose="02040503050406030204" pitchFamily="18" charset="0"/>
                  </a:rPr>
                  <a:t> over the exclusive domain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(-1, 1)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We no longer need to add an infinite number of terms to get the sum within that domain – we can use this limit as a shortcut!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r="-1777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Functional Equation for the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the classic factorial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∗…∗1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∗4 ∗3 ∗2 ∗1=120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We wish to find a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functional equation </a:t>
                </a:r>
                <a:r>
                  <a:rPr lang="en-US" sz="2400" dirty="0">
                    <a:ea typeface="Cambria Math" panose="02040503050406030204" pitchFamily="18" charset="0"/>
                  </a:rPr>
                  <a:t>that provides a shortcut to compute the factorial without having to iterate through the product of every term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 closed form (analytic)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Riemann Integral </a:t>
                </a:r>
                <a:r>
                  <a:rPr lang="en-US" sz="2400" dirty="0">
                    <a:ea typeface="Cambria Math" panose="02040503050406030204" pitchFamily="18" charset="0"/>
                  </a:rPr>
                  <a:t>is the functional equation of an infinite series of diminishing rectangles under a curve within a given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Can we express the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as an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integral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integration by parts (from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differential</a:t>
                </a:r>
                <a:r>
                  <a:rPr lang="en-US" sz="2400" dirty="0">
                    <a:ea typeface="Cambria Math" panose="02040503050406030204" pitchFamily="18" charset="0"/>
                  </a:rPr>
                  <a:t> product rule)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10A23-9255-4A3F-91CB-412F02E6BC94}"/>
              </a:ext>
            </a:extLst>
          </p:cNvPr>
          <p:cNvSpPr/>
          <p:nvPr/>
        </p:nvSpPr>
        <p:spPr>
          <a:xfrm>
            <a:off x="4092677" y="1468581"/>
            <a:ext cx="2949678" cy="9575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01948-F807-4A60-8F82-3225311FA5C4}"/>
              </a:ext>
            </a:extLst>
          </p:cNvPr>
          <p:cNvSpPr/>
          <p:nvPr/>
        </p:nvSpPr>
        <p:spPr>
          <a:xfrm>
            <a:off x="1892709" y="3162188"/>
            <a:ext cx="2949678" cy="9575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45E52-2587-4BCE-9E86-EBD4A2AE193B}"/>
              </a:ext>
            </a:extLst>
          </p:cNvPr>
          <p:cNvSpPr/>
          <p:nvPr/>
        </p:nvSpPr>
        <p:spPr>
          <a:xfrm>
            <a:off x="7064477" y="2595716"/>
            <a:ext cx="648929" cy="486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9424B-49BF-488F-9560-2F5F4CE86029}"/>
              </a:ext>
            </a:extLst>
          </p:cNvPr>
          <p:cNvSpPr/>
          <p:nvPr/>
        </p:nvSpPr>
        <p:spPr>
          <a:xfrm>
            <a:off x="2101645" y="1468580"/>
            <a:ext cx="1991032" cy="9575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1BF20-C2BD-4EB3-905D-95CBB71A9286}"/>
              </a:ext>
            </a:extLst>
          </p:cNvPr>
          <p:cNvSpPr/>
          <p:nvPr/>
        </p:nvSpPr>
        <p:spPr>
          <a:xfrm>
            <a:off x="1507100" y="2426109"/>
            <a:ext cx="4032053" cy="7360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=(120)(1)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Let’s graph this integral over the domain of </a:t>
                </a:r>
                <a:r>
                  <a:rPr lang="en-US" sz="2400" b="1" dirty="0">
                    <a:ea typeface="Cambria Math" panose="02040503050406030204" pitchFamily="18" charset="0"/>
                  </a:rPr>
                  <a:t>real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However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first</a:t>
                </a:r>
                <a:r>
                  <a:rPr lang="en-US" sz="2400" dirty="0">
                    <a:ea typeface="Cambria Math" panose="02040503050406030204" pitchFamily="18" charset="0"/>
                  </a:rPr>
                  <a:t> we’ll only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Realize the real Gamma function is just an integral that we can numerically compute using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Simpson’s Rule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First we will populate a </a:t>
                </a:r>
                <a:r>
                  <a:rPr lang="en-US" sz="24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PointSet</a:t>
                </a:r>
                <a:r>
                  <a:rPr lang="en-US" sz="2400" dirty="0">
                    <a:ea typeface="Cambria Math" panose="02040503050406030204" pitchFamily="18" charset="0"/>
                  </a:rPr>
                  <a:t> with integer Cartesian coordinates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and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Then we will use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SimpleScreen</a:t>
                </a:r>
                <a:r>
                  <a:rPr lang="en-US" sz="2400" dirty="0">
                    <a:ea typeface="Cambria Math" panose="02040503050406030204" pitchFamily="18" charset="0"/>
                  </a:rPr>
                  <a:t> to draw the “polynomial” that plots the factorial function using an integer domain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7"/>
            <a:ext cx="7886700" cy="46372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ambria Math" panose="02040503050406030204" pitchFamily="18" charset="0"/>
              </a:rPr>
              <a:t>Run Lab 5 and verify the growth of the integer factorial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ambria Math" panose="02040503050406030204" pitchFamily="18" charset="0"/>
              </a:rPr>
              <a:t>Then change line # 14 to </a:t>
            </a:r>
            <a:r>
              <a:rPr lang="en-US" sz="2400" b="1" dirty="0">
                <a:solidFill>
                  <a:srgbClr val="0070C0"/>
                </a:solidFill>
                <a:ea typeface="Cambria Math" panose="02040503050406030204" pitchFamily="18" charset="0"/>
              </a:rPr>
              <a:t>return</a:t>
            </a:r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b="1" dirty="0">
                <a:ea typeface="Cambria Math" panose="02040503050406030204" pitchFamily="18" charset="0"/>
              </a:rPr>
              <a:t>1</a:t>
            </a:r>
            <a:r>
              <a:rPr lang="en-US" sz="2400" dirty="0">
                <a:ea typeface="Cambria Math" panose="02040503050406030204" pitchFamily="18" charset="0"/>
              </a:rPr>
              <a:t> * instead of 0 *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5D8C5-7F8E-46DE-9D75-3B01EA16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98" y="1873884"/>
            <a:ext cx="3420842" cy="35962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DC96B-8B60-4BB4-90F3-597BB1AE6CC3}"/>
              </a:ext>
            </a:extLst>
          </p:cNvPr>
          <p:cNvGrpSpPr/>
          <p:nvPr/>
        </p:nvGrpSpPr>
        <p:grpSpPr>
          <a:xfrm>
            <a:off x="893298" y="5219564"/>
            <a:ext cx="3566967" cy="869007"/>
            <a:chOff x="893298" y="5218767"/>
            <a:chExt cx="3566967" cy="8690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ACBC8-5FE7-4B38-8DD4-AF5802912CFB}"/>
                </a:ext>
              </a:extLst>
            </p:cNvPr>
            <p:cNvCxnSpPr/>
            <p:nvPr/>
          </p:nvCxnSpPr>
          <p:spPr>
            <a:xfrm flipV="1">
              <a:off x="1826200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5B9328-1F4C-4CB7-9D7C-F748D3C61A0B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24FEB-178A-47E0-A954-165591EE3C55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338AA6-08CA-4D30-9B97-304CA8330084}"/>
                </a:ext>
              </a:extLst>
            </p:cNvPr>
            <p:cNvCxnSpPr/>
            <p:nvPr/>
          </p:nvCxnSpPr>
          <p:spPr>
            <a:xfrm flipV="1">
              <a:off x="3497838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A08F94-A926-41C9-B874-B392F76E333A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0AE57D-54A8-4362-8A66-640C716B1509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E9357-041A-4957-8288-01673B3FA14B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0A7F38-7E6A-4892-B66E-C7AE5F916F7E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0F5B2-28A2-4843-A74B-EB30BAF6976F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A31DC-DC7F-4D29-AE7F-0E6919543C31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9E7684-66C8-451A-81C8-DBF68F0E662F}"/>
                  </a:ext>
                </a:extLst>
              </p:cNvPr>
              <p:cNvSpPr txBox="1"/>
              <p:nvPr/>
            </p:nvSpPr>
            <p:spPr>
              <a:xfrm>
                <a:off x="2976196" y="3496967"/>
                <a:ext cx="684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9E7684-66C8-451A-81C8-DBF68F0E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96" y="3496967"/>
                <a:ext cx="684226" cy="276999"/>
              </a:xfrm>
              <a:prstGeom prst="rect">
                <a:avLst/>
              </a:prstGeom>
              <a:blipFill>
                <a:blip r:embed="rId4"/>
                <a:stretch>
                  <a:fillRect l="-8929" r="-98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23D7D5E-5B82-422B-8468-CCA86C1459E4}"/>
              </a:ext>
            </a:extLst>
          </p:cNvPr>
          <p:cNvGrpSpPr/>
          <p:nvPr/>
        </p:nvGrpSpPr>
        <p:grpSpPr>
          <a:xfrm>
            <a:off x="4689798" y="1873884"/>
            <a:ext cx="3853932" cy="4482467"/>
            <a:chOff x="4689798" y="1873884"/>
            <a:chExt cx="3853932" cy="4482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681CF9-C63F-4311-9277-BD761A2B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2861" y="1873884"/>
              <a:ext cx="3420842" cy="359627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46A829-10D0-4EF2-805A-3210CBDFB579}"/>
                </a:ext>
              </a:extLst>
            </p:cNvPr>
            <p:cNvGrpSpPr/>
            <p:nvPr/>
          </p:nvGrpSpPr>
          <p:grpSpPr>
            <a:xfrm>
              <a:off x="4689798" y="5219564"/>
              <a:ext cx="3566967" cy="869007"/>
              <a:chOff x="893298" y="5218767"/>
              <a:chExt cx="3566967" cy="86900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3832B5-25C7-4860-8396-EC7BD2A38C2D}"/>
                  </a:ext>
                </a:extLst>
              </p:cNvPr>
              <p:cNvCxnSpPr/>
              <p:nvPr/>
            </p:nvCxnSpPr>
            <p:spPr>
              <a:xfrm flipV="1">
                <a:off x="1826200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2EF3A41-F213-42C2-B83F-06DDA019D15E}"/>
                  </a:ext>
                </a:extLst>
              </p:cNvPr>
              <p:cNvCxnSpPr/>
              <p:nvPr/>
            </p:nvCxnSpPr>
            <p:spPr>
              <a:xfrm flipV="1">
                <a:off x="990381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4C8A0D-7A6A-457A-877C-27EC84C123AF}"/>
                  </a:ext>
                </a:extLst>
              </p:cNvPr>
              <p:cNvCxnSpPr/>
              <p:nvPr/>
            </p:nvCxnSpPr>
            <p:spPr>
              <a:xfrm flipV="1">
                <a:off x="2662019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55EFCDA-40F1-4EEA-AE00-72398003CD2C}"/>
                  </a:ext>
                </a:extLst>
              </p:cNvPr>
              <p:cNvCxnSpPr/>
              <p:nvPr/>
            </p:nvCxnSpPr>
            <p:spPr>
              <a:xfrm flipV="1">
                <a:off x="3497838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265A03E-4D78-4594-8E30-87221D85A9B1}"/>
                  </a:ext>
                </a:extLst>
              </p:cNvPr>
              <p:cNvCxnSpPr/>
              <p:nvPr/>
            </p:nvCxnSpPr>
            <p:spPr>
              <a:xfrm flipV="1">
                <a:off x="4333656" y="5218767"/>
                <a:ext cx="0" cy="4360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B6BE55-1D28-43C1-83D9-3F928F7669BE}"/>
                  </a:ext>
                </a:extLst>
              </p:cNvPr>
              <p:cNvSpPr txBox="1"/>
              <p:nvPr/>
            </p:nvSpPr>
            <p:spPr>
              <a:xfrm>
                <a:off x="893298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3480A4-59A6-43CD-A590-8AAD809DD35B}"/>
                  </a:ext>
                </a:extLst>
              </p:cNvPr>
              <p:cNvSpPr txBox="1"/>
              <p:nvPr/>
            </p:nvSpPr>
            <p:spPr>
              <a:xfrm>
                <a:off x="1699592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1CAE39-449B-4764-8B15-27A26FDD5871}"/>
                  </a:ext>
                </a:extLst>
              </p:cNvPr>
              <p:cNvSpPr txBox="1"/>
              <p:nvPr/>
            </p:nvSpPr>
            <p:spPr>
              <a:xfrm>
                <a:off x="2535411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DBFA35-B751-4F20-851C-1D9968CC5EB4}"/>
                  </a:ext>
                </a:extLst>
              </p:cNvPr>
              <p:cNvSpPr txBox="1"/>
              <p:nvPr/>
            </p:nvSpPr>
            <p:spPr>
              <a:xfrm>
                <a:off x="3371230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B20F95-CBF5-4951-9B8F-92D697EB5FD8}"/>
                  </a:ext>
                </a:extLst>
              </p:cNvPr>
              <p:cNvSpPr txBox="1"/>
              <p:nvPr/>
            </p:nvSpPr>
            <p:spPr>
              <a:xfrm>
                <a:off x="4207049" y="5718442"/>
                <a:ext cx="25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A63CB6-30D2-4F68-BE4D-0C521686F93B}"/>
                    </a:ext>
                  </a:extLst>
                </p:cNvPr>
                <p:cNvSpPr txBox="1"/>
                <p:nvPr/>
              </p:nvSpPr>
              <p:spPr>
                <a:xfrm>
                  <a:off x="6802424" y="3533519"/>
                  <a:ext cx="6842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A63CB6-30D2-4F68-BE4D-0C521686F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424" y="3533519"/>
                  <a:ext cx="6842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29" r="-892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E6A53C-26FE-4DF4-8084-3CB7F3929818}"/>
                    </a:ext>
                  </a:extLst>
                </p:cNvPr>
                <p:cNvSpPr txBox="1"/>
                <p:nvPr/>
              </p:nvSpPr>
              <p:spPr>
                <a:xfrm>
                  <a:off x="7206826" y="4611351"/>
                  <a:ext cx="1336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E6A53C-26FE-4DF4-8084-3CB7F3929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826" y="4611351"/>
                  <a:ext cx="13369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091" t="-2174" r="-590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BE3752-7E4D-4F12-8357-5AE529D36797}"/>
                </a:ext>
              </a:extLst>
            </p:cNvPr>
            <p:cNvSpPr txBox="1"/>
            <p:nvPr/>
          </p:nvSpPr>
          <p:spPr>
            <a:xfrm>
              <a:off x="5432904" y="6017797"/>
              <a:ext cx="2304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7030A0"/>
                  </a:solidFill>
                </a:rPr>
                <a:t>After editing line #14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3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Run Lab 5 and verify the growth of the integer factorial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Then change line # 14 to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return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ea typeface="Cambria Math" panose="02040503050406030204" pitchFamily="18" charset="0"/>
                  </a:rPr>
                  <a:t> * instead of 0 *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Run it again, and zoom in on the point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to confirm the Gamma integral is equal to the integer factorial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3!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66A6F-B185-470A-B91D-96A3052F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873885"/>
            <a:ext cx="3419856" cy="3595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CAD77E-1933-4A41-A4B2-B220EF1F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24" y="1873884"/>
            <a:ext cx="3418295" cy="35935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3374A6-117E-43B2-92FE-61F91A968988}"/>
              </a:ext>
            </a:extLst>
          </p:cNvPr>
          <p:cNvGrpSpPr/>
          <p:nvPr/>
        </p:nvGrpSpPr>
        <p:grpSpPr>
          <a:xfrm>
            <a:off x="893298" y="5219564"/>
            <a:ext cx="3566967" cy="869007"/>
            <a:chOff x="893298" y="5218767"/>
            <a:chExt cx="3566967" cy="86900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DF54FD-BE2A-4F36-94F6-625EB6C1DD5B}"/>
                </a:ext>
              </a:extLst>
            </p:cNvPr>
            <p:cNvCxnSpPr/>
            <p:nvPr/>
          </p:nvCxnSpPr>
          <p:spPr>
            <a:xfrm flipV="1">
              <a:off x="1826200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60076E-969F-4EDA-9369-87D6C2FF62DC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9FB6E7-4AA3-4D3B-BA93-E2E183CC803E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C068AA-97DE-45B4-B1F0-29C62E1D408D}"/>
                </a:ext>
              </a:extLst>
            </p:cNvPr>
            <p:cNvCxnSpPr/>
            <p:nvPr/>
          </p:nvCxnSpPr>
          <p:spPr>
            <a:xfrm flipV="1">
              <a:off x="3497838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757EDD-36A8-4CDB-8E2C-78744D28284A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4D361-8497-4F51-9264-7F812C230A5E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3DF57E-E6A7-4148-B8E6-8321732B8557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920929-AF24-416E-8538-F9AA399E2D44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B13131-D0EA-4864-A262-0707231ADB39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4CA05-7E89-4953-B5F2-213AFE6E4E53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9F16-E019-477D-B935-F7C66996E802}"/>
                  </a:ext>
                </a:extLst>
              </p:cNvPr>
              <p:cNvSpPr txBox="1"/>
              <p:nvPr/>
            </p:nvSpPr>
            <p:spPr>
              <a:xfrm>
                <a:off x="6331911" y="3677473"/>
                <a:ext cx="145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l-GR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9F16-E019-477D-B935-F7C66996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11" y="3677473"/>
                <a:ext cx="1456360" cy="276999"/>
              </a:xfrm>
              <a:prstGeom prst="rect">
                <a:avLst/>
              </a:prstGeom>
              <a:blipFill>
                <a:blip r:embed="rId5"/>
                <a:stretch>
                  <a:fillRect l="-3766" r="-334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13469AF-33CD-49B1-91E0-C93CEBC8B3ED}"/>
              </a:ext>
            </a:extLst>
          </p:cNvPr>
          <p:cNvSpPr/>
          <p:nvPr/>
        </p:nvSpPr>
        <p:spPr>
          <a:xfrm>
            <a:off x="5859194" y="3312941"/>
            <a:ext cx="228600" cy="23211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F0EC56-3DD6-4E9F-9D9F-8757F9600083}"/>
              </a:ext>
            </a:extLst>
          </p:cNvPr>
          <p:cNvCxnSpPr>
            <a:endCxn id="31" idx="2"/>
          </p:cNvCxnSpPr>
          <p:nvPr/>
        </p:nvCxnSpPr>
        <p:spPr>
          <a:xfrm flipV="1">
            <a:off x="3573194" y="3429000"/>
            <a:ext cx="2286000" cy="11137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5057D6-5EF8-4074-865E-D65BBE0A3754}"/>
              </a:ext>
            </a:extLst>
          </p:cNvPr>
          <p:cNvSpPr txBox="1"/>
          <p:nvPr/>
        </p:nvSpPr>
        <p:spPr>
          <a:xfrm>
            <a:off x="1427871" y="2670580"/>
            <a:ext cx="116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Left-click and drag to zoom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9AF6F7-F190-4694-93ED-DC3E138D0FE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588454" y="3132245"/>
            <a:ext cx="600692" cy="103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Run Lab 5 and verify the growth of the integer factorial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Then change line # 14 to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return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ea typeface="Cambria Math" panose="02040503050406030204" pitchFamily="18" charset="0"/>
                  </a:rPr>
                  <a:t> * instead of 0 *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Run it again, and zoom in on the point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to confirm the Gamma integral is equal to the integer factorial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3!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At the lattice points (where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the Gamma integral “equals” the integer factorial function – </a:t>
                </a:r>
                <a:r>
                  <a:rPr lang="en-US" sz="2400" b="1" dirty="0">
                    <a:ea typeface="Cambria Math" panose="02040503050406030204" pitchFamily="18" charset="0"/>
                  </a:rPr>
                  <a:t>but are they truly the </a:t>
                </a:r>
                <a:r>
                  <a:rPr lang="en-US" sz="2400" b="1" i="1" dirty="0">
                    <a:ea typeface="Cambria Math" panose="02040503050406030204" pitchFamily="18" charset="0"/>
                  </a:rPr>
                  <a:t>same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equation?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Change line #44 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run lab 5 again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Look at the curve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Consider the range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as it dips below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not defined for non-integers – so what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(1/2)!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ea typeface="Cambria Math" panose="02040503050406030204" pitchFamily="18" charset="0"/>
                  </a:rPr>
                  <a:t>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b="-6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Euler’s Gamma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A09D-2BB6-4A8B-8562-5649CF4F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53" y="1873884"/>
            <a:ext cx="3418295" cy="359359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6BBED9-587B-4219-8A22-EC5AE841FDBC}"/>
              </a:ext>
            </a:extLst>
          </p:cNvPr>
          <p:cNvGrpSpPr/>
          <p:nvPr/>
        </p:nvGrpSpPr>
        <p:grpSpPr>
          <a:xfrm>
            <a:off x="2806508" y="4058978"/>
            <a:ext cx="3566967" cy="869007"/>
            <a:chOff x="893298" y="5218767"/>
            <a:chExt cx="3566967" cy="8690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38CA9-CEFA-4D79-A265-B4EE5A47CF5C}"/>
                </a:ext>
              </a:extLst>
            </p:cNvPr>
            <p:cNvCxnSpPr/>
            <p:nvPr/>
          </p:nvCxnSpPr>
          <p:spPr>
            <a:xfrm flipV="1">
              <a:off x="990381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C1C237-2A21-4CE0-A8CA-08BE25EA06D7}"/>
                </a:ext>
              </a:extLst>
            </p:cNvPr>
            <p:cNvCxnSpPr/>
            <p:nvPr/>
          </p:nvCxnSpPr>
          <p:spPr>
            <a:xfrm flipV="1">
              <a:off x="2662019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8415E6-B994-45F2-B204-93077F00E739}"/>
                </a:ext>
              </a:extLst>
            </p:cNvPr>
            <p:cNvCxnSpPr/>
            <p:nvPr/>
          </p:nvCxnSpPr>
          <p:spPr>
            <a:xfrm flipV="1">
              <a:off x="4333656" y="5218767"/>
              <a:ext cx="0" cy="4360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FF0205-5332-4FC3-B784-7EE09560720F}"/>
                </a:ext>
              </a:extLst>
            </p:cNvPr>
            <p:cNvSpPr txBox="1"/>
            <p:nvPr/>
          </p:nvSpPr>
          <p:spPr>
            <a:xfrm>
              <a:off x="893298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F0D046-90D6-4443-B812-2FF1E1040F96}"/>
                </a:ext>
              </a:extLst>
            </p:cNvPr>
            <p:cNvSpPr txBox="1"/>
            <p:nvPr/>
          </p:nvSpPr>
          <p:spPr>
            <a:xfrm>
              <a:off x="1699592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C79D59-EC56-4F6A-A3B1-7BEDA101EEAE}"/>
                </a:ext>
              </a:extLst>
            </p:cNvPr>
            <p:cNvSpPr txBox="1"/>
            <p:nvPr/>
          </p:nvSpPr>
          <p:spPr>
            <a:xfrm>
              <a:off x="2535411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EAE7F0-9422-448F-ACB5-A595DE806CA1}"/>
                </a:ext>
              </a:extLst>
            </p:cNvPr>
            <p:cNvSpPr txBox="1"/>
            <p:nvPr/>
          </p:nvSpPr>
          <p:spPr>
            <a:xfrm>
              <a:off x="3371230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277786-3B6F-4B5E-9601-D5E3820532AD}"/>
                </a:ext>
              </a:extLst>
            </p:cNvPr>
            <p:cNvSpPr txBox="1"/>
            <p:nvPr/>
          </p:nvSpPr>
          <p:spPr>
            <a:xfrm>
              <a:off x="4207049" y="5718442"/>
              <a:ext cx="253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9ED2A7-0B74-46AF-9F2D-160CAB53AFB4}"/>
                  </a:ext>
                </a:extLst>
              </p:cNvPr>
              <p:cNvSpPr txBox="1"/>
              <p:nvPr/>
            </p:nvSpPr>
            <p:spPr>
              <a:xfrm>
                <a:off x="2025747" y="302807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9ED2A7-0B74-46AF-9F2D-160CAB53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7" y="3028071"/>
                <a:ext cx="616323" cy="276999"/>
              </a:xfrm>
              <a:prstGeom prst="rect">
                <a:avLst/>
              </a:prstGeom>
              <a:blipFill>
                <a:blip r:embed="rId4"/>
                <a:stretch>
                  <a:fillRect l="-8911" r="-89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0780CD-4331-4355-9139-28E9A838463C}"/>
                  </a:ext>
                </a:extLst>
              </p:cNvPr>
              <p:cNvSpPr txBox="1"/>
              <p:nvPr/>
            </p:nvSpPr>
            <p:spPr>
              <a:xfrm>
                <a:off x="6373475" y="192837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0780CD-4331-4355-9139-28E9A838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475" y="1928371"/>
                <a:ext cx="616323" cy="276999"/>
              </a:xfrm>
              <a:prstGeom prst="rect">
                <a:avLst/>
              </a:prstGeom>
              <a:blipFill>
                <a:blip r:embed="rId5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493F370-32C8-4FD1-A801-4AA0AACEB230}"/>
              </a:ext>
            </a:extLst>
          </p:cNvPr>
          <p:cNvSpPr/>
          <p:nvPr/>
        </p:nvSpPr>
        <p:spPr>
          <a:xfrm>
            <a:off x="3681382" y="3274257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A091AF-1FB1-4D33-B01F-63091790D5B2}"/>
              </a:ext>
            </a:extLst>
          </p:cNvPr>
          <p:cNvCxnSpPr>
            <a:cxnSpLocks/>
          </p:cNvCxnSpPr>
          <p:nvPr/>
        </p:nvCxnSpPr>
        <p:spPr>
          <a:xfrm flipV="1">
            <a:off x="2460075" y="3380623"/>
            <a:ext cx="1183690" cy="776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83EA8-E9E1-4CC0-BB60-7062507EC378}"/>
                  </a:ext>
                </a:extLst>
              </p:cNvPr>
              <p:cNvSpPr/>
              <p:nvPr/>
            </p:nvSpPr>
            <p:spPr>
              <a:xfrm>
                <a:off x="569160" y="4090540"/>
                <a:ext cx="211019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!=0.8862269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83EA8-E9E1-4CC0-BB60-7062507EC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0" y="4090540"/>
                <a:ext cx="211019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AEDA61-5731-4093-9517-6518D400CF32}"/>
              </a:ext>
            </a:extLst>
          </p:cNvPr>
          <p:cNvSpPr txBox="1"/>
          <p:nvPr/>
        </p:nvSpPr>
        <p:spPr>
          <a:xfrm>
            <a:off x="2669346" y="5619562"/>
            <a:ext cx="380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Via the Gamma Function we can now calculate the factorial of </a:t>
            </a:r>
            <a:r>
              <a:rPr lang="en-US" b="1" i="1" dirty="0">
                <a:solidFill>
                  <a:srgbClr val="7030A0"/>
                </a:solidFill>
              </a:rPr>
              <a:t>fractions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61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051" y="1790557"/>
            <a:ext cx="1438095" cy="17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was a mathematical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pathfinder</a:t>
                </a:r>
                <a:r>
                  <a:rPr lang="en-US" sz="2400" dirty="0">
                    <a:ea typeface="Cambria Math" panose="02040503050406030204" pitchFamily="18" charset="0"/>
                  </a:rPr>
                  <a:t> – he liked to bend the rules and push the boundaries of existing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asked “what is the factorial of a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fraction</a:t>
                </a:r>
                <a:r>
                  <a:rPr lang="en-US" sz="2400" dirty="0">
                    <a:ea typeface="Cambria Math" panose="02040503050406030204" pitchFamily="18" charset="0"/>
                  </a:rPr>
                  <a:t>?”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also asked “what is the factorial of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negative</a:t>
                </a:r>
                <a:r>
                  <a:rPr lang="en-US" sz="2400" dirty="0">
                    <a:ea typeface="Cambria Math" panose="02040503050406030204" pitchFamily="18" charset="0"/>
                  </a:rPr>
                  <a:t> number?”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You can see graphically in lab 5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proved these two gems: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=0.8862269…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1.7724538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C7414-97C1-434D-8125-2735EE32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7" y="276600"/>
            <a:ext cx="1149301" cy="9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Riemann Zeta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Recall the Harmonic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Nicole Oresme (</a:t>
                </a:r>
                <a:r>
                  <a:rPr lang="en-US" sz="2400" i="1" dirty="0">
                    <a:ea typeface="Cambria Math" panose="02040503050406030204" pitchFamily="18" charset="0"/>
                  </a:rPr>
                  <a:t>O-rays-</a:t>
                </a:r>
                <a:r>
                  <a:rPr lang="en-US" sz="2400" i="1" dirty="0" err="1">
                    <a:ea typeface="Cambria Math" panose="02040503050406030204" pitchFamily="18" charset="0"/>
                  </a:rPr>
                  <a:t>mah</a:t>
                </a:r>
                <a:r>
                  <a:rPr lang="en-US" sz="2400" dirty="0">
                    <a:ea typeface="Cambria Math" panose="02040503050406030204" pitchFamily="18" charset="0"/>
                  </a:rPr>
                  <a:t>) proved this diverges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1360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the Basel Problem: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Euler proved this converged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1735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Riemann Zeta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Bernhard Riemann considered 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1859</a:t>
                </a:r>
                <a:r>
                  <a:rPr lang="en-US" sz="2400" dirty="0"/>
                  <a:t> what happens to the series if we extend the domain beyond natural numbers to the </a:t>
                </a:r>
                <a:r>
                  <a:rPr lang="en-US" sz="2400" b="1" dirty="0"/>
                  <a:t>complex</a:t>
                </a:r>
                <a:r>
                  <a:rPr lang="en-US" sz="2400" dirty="0"/>
                  <a:t> domain – he used the Greek letter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He was actually trying to come up with a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functional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(a shortcut) that would analytically determine the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exact</a:t>
                </a:r>
                <a:r>
                  <a:rPr lang="en-US" sz="2400" dirty="0">
                    <a:ea typeface="Cambria Math" panose="02040503050406030204" pitchFamily="18" charset="0"/>
                  </a:rPr>
                  <a:t> number of primes less than a given number – without having to count them all individually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This “</a:t>
                </a:r>
                <a:r>
                  <a:rPr lang="en-US" sz="2400" b="1" dirty="0">
                    <a:ea typeface="Cambria Math" panose="02040503050406030204" pitchFamily="18" charset="0"/>
                  </a:rPr>
                  <a:t>prime counting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” is often expressed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 example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1,000,000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=78,498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696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Dirichlet 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Riemann immediately faced a problem because the standard </a:t>
                </a:r>
                <a:r>
                  <a:rPr lang="en-US" sz="2400" b="1" dirty="0"/>
                  <a:t>Zeta</a:t>
                </a:r>
                <a:r>
                  <a:rPr lang="en-US" sz="2400" dirty="0"/>
                  <a:t> function converges only for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Fortunately the series can be slightly modified to help it converge more easily.  This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eta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sign alternates between successive </a:t>
                </a:r>
                <a:r>
                  <a:rPr lang="en-US" sz="2400" i="1" dirty="0"/>
                  <a:t>terms</a:t>
                </a:r>
                <a:r>
                  <a:rPr lang="en-US" sz="2400" dirty="0"/>
                  <a:t> – all terms with an even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400" dirty="0"/>
                  <a:t> are now subtracted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simple change extends its domain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converges for all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932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Dirichlet Eta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Eta function has some interesting values which you can write code to numerically compute: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000" dirty="0"/>
                  <a:t>  which is one-half of Euler’s Basel sum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2000" dirty="0"/>
                  <a:t>  which is called the </a:t>
                </a:r>
                <a:r>
                  <a:rPr lang="en-US" sz="2000" b="1" dirty="0"/>
                  <a:t>alternating</a:t>
                </a:r>
                <a:r>
                  <a:rPr lang="en-US" sz="2000" dirty="0"/>
                  <a:t> harmonic series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which is the Abel sum of </a:t>
                </a:r>
                <a:r>
                  <a:rPr lang="en-US" sz="2000" dirty="0" err="1"/>
                  <a:t>Grandi’s</a:t>
                </a:r>
                <a:r>
                  <a:rPr lang="en-US" sz="2000" dirty="0"/>
                  <a:t> series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1 −1+1 −1+…=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(see slide #27)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Fortunately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helps us extend the domain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it converges for complex numbers having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how?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768" y="365126"/>
            <a:ext cx="1819582" cy="16332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Zeta</a:t>
            </a:r>
            <a:br>
              <a:rPr lang="en-US" sz="3200" b="1" dirty="0">
                <a:solidFill>
                  <a:srgbClr val="0070C0"/>
                </a:solidFill>
                <a:latin typeface="+mn-lt"/>
              </a:rPr>
            </a:br>
            <a:r>
              <a:rPr lang="en-US" sz="3200" b="1" dirty="0">
                <a:solidFill>
                  <a:srgbClr val="0070C0"/>
                </a:solidFill>
                <a:latin typeface="+mn-lt"/>
              </a:rPr>
              <a:t> in terms of 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798" y="554216"/>
                <a:ext cx="6103989" cy="606780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98" y="554216"/>
                <a:ext cx="6103989" cy="606780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F7B4-742E-459F-BCA7-DBC9FA449F86}"/>
              </a:ext>
            </a:extLst>
          </p:cNvPr>
          <p:cNvSpPr txBox="1"/>
          <p:nvPr/>
        </p:nvSpPr>
        <p:spPr>
          <a:xfrm>
            <a:off x="5304349" y="4859595"/>
            <a:ext cx="2782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can now calculate Zeta using Eta for all complex numbers in the </a:t>
            </a:r>
            <a:r>
              <a:rPr lang="en-US" b="1" u="sng" dirty="0">
                <a:solidFill>
                  <a:srgbClr val="FF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plane </a:t>
            </a:r>
            <a:r>
              <a:rPr lang="en-US" dirty="0"/>
              <a:t>(except at s = 1 which is the divergent harmonic series)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6874614-1A93-46BA-9635-51F7565FA98F}"/>
              </a:ext>
            </a:extLst>
          </p:cNvPr>
          <p:cNvSpPr/>
          <p:nvPr/>
        </p:nvSpPr>
        <p:spPr>
          <a:xfrm>
            <a:off x="4535129" y="5416344"/>
            <a:ext cx="752167" cy="16960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44197-51CD-4A96-BE94-B2491D31B55A}"/>
              </a:ext>
            </a:extLst>
          </p:cNvPr>
          <p:cNvSpPr/>
          <p:nvPr/>
        </p:nvSpPr>
        <p:spPr>
          <a:xfrm>
            <a:off x="2145890" y="5102942"/>
            <a:ext cx="2271252" cy="8185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The Riemann Zeta Function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extended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function</a:t>
                </a:r>
                <a:r>
                  <a:rPr lang="en-US" sz="2400" dirty="0"/>
                  <a:t> has some interesting values that appear in many branches of math &amp; physics: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(</a:t>
                </a:r>
                <a:r>
                  <a:rPr lang="en-US" sz="2000" dirty="0" err="1"/>
                  <a:t>Grandi’s</a:t>
                </a:r>
                <a:r>
                  <a:rPr lang="en-US" sz="2000" dirty="0"/>
                  <a:t> series)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≈2.612375</m:t>
                    </m:r>
                  </m:oMath>
                </a14:m>
                <a:r>
                  <a:rPr lang="en-US" sz="2000" dirty="0"/>
                  <a:t> (appears when calculating the critical temperature for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Bose-Einstein condensate</a:t>
                </a:r>
                <a:r>
                  <a:rPr lang="en-US" sz="2000" dirty="0"/>
                  <a:t>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/>
                  <a:t> (Euler’s Basel sum)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1.082323</m:t>
                    </m:r>
                  </m:oMath>
                </a14:m>
                <a:r>
                  <a:rPr lang="en-US" sz="2000" dirty="0"/>
                  <a:t> (appears when integrating Planck’s law to derive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Stefan-Boltzmann law </a:t>
                </a:r>
                <a:r>
                  <a:rPr lang="en-US" sz="2000" dirty="0"/>
                  <a:t>for black body radiation)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000" dirty="0"/>
                  <a:t> which “suggests” something Ramanujan independently discovered: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                </a:t>
                </a:r>
                <a:r>
                  <a:rPr lang="en-US" sz="2000" dirty="0"/>
                  <a:t>(this series appears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string theory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932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The Riemann Hypothesis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find his prime counting function, Riemann needed to determine what complex numbers make the Zeta function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converge to zero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 then discovered something unexpected - all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zeta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zeroes</a:t>
                </a:r>
                <a:r>
                  <a:rPr lang="en-US" sz="2400" dirty="0"/>
                  <a:t> seemed to have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real part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He could not offer a proof and this idea has become the famous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Riemann Hypothesis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No one has been able to prove or disprove that Zeta zeroes can only exist on that single vertical line in the complex plane (Re=1/2)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It is the </a:t>
                </a:r>
                <a:r>
                  <a:rPr lang="en-US" sz="2000" b="1" dirty="0"/>
                  <a:t>most important unsolved problem in Mathematics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because it is intricately linked to 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distribution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prime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  <a:blipFill>
                <a:blip r:embed="rId3"/>
                <a:stretch>
                  <a:fillRect l="-1005" t="-1777" r="-1314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6 – Riemann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Run Lab 6 to compare the Zeta and Eta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Zeta(s) function is in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red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Eta(s) function is in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x-axis (domain) is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imaginary</a:t>
                </a:r>
                <a:r>
                  <a:rPr lang="en-US" sz="2400" dirty="0">
                    <a:ea typeface="Cambria Math" panose="02040503050406030204" pitchFamily="18" charset="0"/>
                  </a:rPr>
                  <a:t> component of the complex number s where 0 &lt; s &lt; 27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The y-axis (range) is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magnitude</a:t>
                </a:r>
                <a:r>
                  <a:rPr lang="en-US" sz="2400" dirty="0">
                    <a:ea typeface="Cambria Math" panose="02040503050406030204" pitchFamily="18" charset="0"/>
                  </a:rPr>
                  <a:t> (absolute value) of the respective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Riemann found the first three zeta zeroes are located near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.134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022040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010858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  <a:blipFill>
                <a:blip r:embed="rId3"/>
                <a:stretch>
                  <a:fillRect l="-1005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6 – Riemann Hypothesis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A9110-2020-4D15-8E63-0E4D34F7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96" y="1416684"/>
            <a:ext cx="4828571" cy="50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249C8-9818-4F13-AB2E-D378B93F2715}"/>
                  </a:ext>
                </a:extLst>
              </p:cNvPr>
              <p:cNvSpPr txBox="1"/>
              <p:nvPr/>
            </p:nvSpPr>
            <p:spPr>
              <a:xfrm rot="16200000">
                <a:off x="236056" y="3969569"/>
                <a:ext cx="1982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Magnitude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249C8-9818-4F13-AB2E-D378B93F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6056" y="3969569"/>
                <a:ext cx="1982695" cy="400110"/>
              </a:xfrm>
              <a:prstGeom prst="rect">
                <a:avLst/>
              </a:prstGeom>
              <a:blipFill>
                <a:blip r:embed="rId4"/>
                <a:stretch>
                  <a:fillRect l="-124615" t="-35890" r="-186154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DA146-8E37-4B6B-B543-308FE87A00E1}"/>
              </a:ext>
            </a:extLst>
          </p:cNvPr>
          <p:cNvSpPr txBox="1"/>
          <p:nvPr/>
        </p:nvSpPr>
        <p:spPr>
          <a:xfrm>
            <a:off x="1889757" y="6000091"/>
            <a:ext cx="301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Imaginary </a:t>
            </a:r>
            <a:r>
              <a:rPr lang="en-US" sz="2000" dirty="0"/>
              <a:t>component of 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98249-0D60-45CA-9DC0-3C7B5D7B4612}"/>
              </a:ext>
            </a:extLst>
          </p:cNvPr>
          <p:cNvCxnSpPr/>
          <p:nvPr/>
        </p:nvCxnSpPr>
        <p:spPr>
          <a:xfrm>
            <a:off x="4797080" y="6217920"/>
            <a:ext cx="6893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3C374-BDB0-4D02-99F8-8657D4F4D0AF}"/>
              </a:ext>
            </a:extLst>
          </p:cNvPr>
          <p:cNvCxnSpPr>
            <a:cxnSpLocks/>
          </p:cNvCxnSpPr>
          <p:nvPr/>
        </p:nvCxnSpPr>
        <p:spPr>
          <a:xfrm flipV="1">
            <a:off x="1235610" y="2603845"/>
            <a:ext cx="0" cy="574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A1FA6-C212-400D-B8E2-730D0125B4FD}"/>
                  </a:ext>
                </a:extLst>
              </p:cNvPr>
              <p:cNvSpPr txBox="1"/>
              <p:nvPr/>
            </p:nvSpPr>
            <p:spPr>
              <a:xfrm>
                <a:off x="2764675" y="2772958"/>
                <a:ext cx="92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</a:rPr>
                        <m:t>Zeta</m:t>
                      </m:r>
                      <m:r>
                        <a:rPr lang="en-US" b="0" i="0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F41B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1B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A1FA6-C212-400D-B8E2-730D0125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75" y="2772958"/>
                <a:ext cx="928075" cy="276999"/>
              </a:xfrm>
              <a:prstGeom prst="rect">
                <a:avLst/>
              </a:prstGeom>
              <a:blipFill>
                <a:blip r:embed="rId5"/>
                <a:stretch>
                  <a:fillRect l="-5921" t="-2222" r="-9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E9ABC-7670-4188-A3AC-8E72834D4AFC}"/>
                  </a:ext>
                </a:extLst>
              </p:cNvPr>
              <p:cNvSpPr txBox="1"/>
              <p:nvPr/>
            </p:nvSpPr>
            <p:spPr>
              <a:xfrm>
                <a:off x="2965637" y="5441316"/>
                <a:ext cx="861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Eta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E9ABC-7670-4188-A3AC-8E72834D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37" y="5441316"/>
                <a:ext cx="861069" cy="276999"/>
              </a:xfrm>
              <a:prstGeom prst="rect">
                <a:avLst/>
              </a:prstGeom>
              <a:blipFill>
                <a:blip r:embed="rId6"/>
                <a:stretch>
                  <a:fillRect l="-5634" t="-4444" r="-915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0D42A35-ECC3-4E99-B47E-58F2401ADBE3}"/>
              </a:ext>
            </a:extLst>
          </p:cNvPr>
          <p:cNvSpPr/>
          <p:nvPr/>
        </p:nvSpPr>
        <p:spPr>
          <a:xfrm>
            <a:off x="5176908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45DEEA-1610-4A7F-8A5B-4E75AF1113C6}"/>
              </a:ext>
            </a:extLst>
          </p:cNvPr>
          <p:cNvSpPr/>
          <p:nvPr/>
        </p:nvSpPr>
        <p:spPr>
          <a:xfrm>
            <a:off x="3999911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65E64-7388-4015-BEBC-BDDA95921C71}"/>
              </a:ext>
            </a:extLst>
          </p:cNvPr>
          <p:cNvSpPr/>
          <p:nvPr/>
        </p:nvSpPr>
        <p:spPr>
          <a:xfrm>
            <a:off x="5859526" y="5824025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D3CE0-C2BF-4C8A-BBC3-580A449A61BD}"/>
                  </a:ext>
                </a:extLst>
              </p:cNvPr>
              <p:cNvSpPr txBox="1"/>
              <p:nvPr/>
            </p:nvSpPr>
            <p:spPr>
              <a:xfrm>
                <a:off x="6921305" y="2566181"/>
                <a:ext cx="1842867" cy="18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These are the first </a:t>
                </a:r>
                <a:r>
                  <a:rPr lang="en-US" b="1" dirty="0"/>
                  <a:t>three</a:t>
                </a:r>
                <a:r>
                  <a:rPr lang="en-US" dirty="0"/>
                  <a:t> zeroes of Riemann’s Zeta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Do all zeroes have real part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D3CE0-C2BF-4C8A-BBC3-580A449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05" y="2566181"/>
                <a:ext cx="1842867" cy="1868460"/>
              </a:xfrm>
              <a:prstGeom prst="rect">
                <a:avLst/>
              </a:prstGeom>
              <a:blipFill>
                <a:blip r:embed="rId7"/>
                <a:stretch>
                  <a:fillRect l="-2640" t="-1961" r="-297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0393B9-D423-4C46-8DEE-483F50E0420A}"/>
              </a:ext>
            </a:extLst>
          </p:cNvPr>
          <p:cNvCxnSpPr>
            <a:cxnSpLocks/>
          </p:cNvCxnSpPr>
          <p:nvPr/>
        </p:nvCxnSpPr>
        <p:spPr>
          <a:xfrm flipV="1">
            <a:off x="4121834" y="3270740"/>
            <a:ext cx="2799471" cy="2636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D2B7A5-CBF6-44C9-AD69-EEEC513B1E8A}"/>
              </a:ext>
            </a:extLst>
          </p:cNvPr>
          <p:cNvCxnSpPr>
            <a:cxnSpLocks/>
          </p:cNvCxnSpPr>
          <p:nvPr/>
        </p:nvCxnSpPr>
        <p:spPr>
          <a:xfrm flipV="1">
            <a:off x="5302847" y="3270738"/>
            <a:ext cx="1618458" cy="263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7A8331-19C3-4258-A2B0-B1E30B9F7202}"/>
              </a:ext>
            </a:extLst>
          </p:cNvPr>
          <p:cNvCxnSpPr>
            <a:cxnSpLocks/>
          </p:cNvCxnSpPr>
          <p:nvPr/>
        </p:nvCxnSpPr>
        <p:spPr>
          <a:xfrm flipV="1">
            <a:off x="5963026" y="3270739"/>
            <a:ext cx="958279" cy="263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6 – Riemann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Recall Riemann was only interested in the zeta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zeroes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Why is it the case that wherever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?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ea typeface="Cambria Math" panose="02040503050406030204" pitchFamily="18" charset="0"/>
                  </a:rPr>
                  <a:t>n Riemann’s narrow pursuit are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Eta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Zeta</a:t>
                </a:r>
                <a:r>
                  <a:rPr lang="en-US" sz="2400" dirty="0">
                    <a:ea typeface="Cambria Math" panose="02040503050406030204" pitchFamily="18" charset="0"/>
                  </a:rPr>
                  <a:t> therefore equivalent (the “same”) functions?</a:t>
                </a:r>
              </a:p>
              <a:p>
                <a:pPr marL="800100" lvl="2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If you only look (care about) at the points where two functions happen to be equal to each other, will you consider them as equal functions?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Think back to the Gamma function vs. Integer Factorial…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Does it matter how the two functions behave where you are “not” looking?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Who defines what makes two functions equivalent?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880564"/>
              </a:xfrm>
              <a:blipFill>
                <a:blip r:embed="rId3"/>
                <a:stretch>
                  <a:fillRect l="-1005" t="-17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Only the set of complex numbers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 is closed under both division and radicals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numerators in the Taylor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can be complex numbers, but fortunately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each term has only a positive integer </a:t>
                </a:r>
                <a:r>
                  <a:rPr lang="en-US" sz="2400" b="1" u="sng" dirty="0">
                    <a:solidFill>
                      <a:srgbClr val="FF0000"/>
                    </a:solidFill>
                  </a:rPr>
                  <a:t>exponent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difficult to evaluate the power series expansion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for many terms in software because the factorial in the denominator grows at a hyper-exponential rate!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Euler’s Identity shows a deep relationship between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five most important constants</a:t>
                </a:r>
                <a:r>
                  <a:rPr lang="en-US" sz="2400" dirty="0"/>
                  <a:t> in all of Mathematics!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  <a:blipFill>
                <a:blip r:embed="rId2"/>
                <a:stretch>
                  <a:fillRect l="-1005" t="-1845" r="-232" b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30936" y="1554480"/>
                <a:ext cx="7891272" cy="488289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Napier’s logarithm down converts </a:t>
                </a:r>
                <a:r>
                  <a:rPr lang="en-US" sz="2400" b="1" dirty="0"/>
                  <a:t>multiplication</a:t>
                </a:r>
                <a:r>
                  <a:rPr lang="en-US" sz="2400" dirty="0"/>
                  <a:t> into easier addition: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𝐴𝑁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De Moivre’s Formula down converts </a:t>
                </a:r>
                <a:r>
                  <a:rPr lang="en-US" sz="2400" b="1" dirty="0"/>
                  <a:t>exponentiation</a:t>
                </a:r>
                <a:r>
                  <a:rPr lang="en-US" sz="2400" dirty="0"/>
                  <a:t> into easier multiplication: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Euler’s Formula is considered the most useful equation in all of mathematics!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1554480"/>
                <a:ext cx="7891272" cy="4882896"/>
              </a:xfrm>
              <a:blipFill>
                <a:blip r:embed="rId2"/>
                <a:stretch>
                  <a:fillRect l="-1082" t="-1748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0936" y="1554480"/>
            <a:ext cx="7891272" cy="47823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Functional equations essentially summarize the behavior of an infinite series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They provide a shortcut to determine the converged limit without having to loop through every element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They often allow you to </a:t>
            </a:r>
            <a:r>
              <a:rPr lang="en-US" sz="2000" b="1" dirty="0">
                <a:solidFill>
                  <a:srgbClr val="0070C0"/>
                </a:solidFill>
              </a:rPr>
              <a:t>extend the domain </a:t>
            </a:r>
            <a:r>
              <a:rPr lang="en-US" sz="2000" dirty="0"/>
              <a:t>of the series to evaluate points that at first seem impossible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What is means for two algebraically different functions </a:t>
            </a:r>
            <a:r>
              <a:rPr lang="en-US" sz="2000" b="1" dirty="0">
                <a:solidFill>
                  <a:srgbClr val="FF0000"/>
                </a:solidFill>
              </a:rPr>
              <a:t>to be the same</a:t>
            </a:r>
            <a:r>
              <a:rPr lang="en-US" sz="2000" dirty="0"/>
              <a:t> is a tricky question – especially when you are only interested in certain points along the domain!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It is interesting to break the rules and </a:t>
            </a:r>
            <a:r>
              <a:rPr lang="en-US" sz="2400" b="1" dirty="0">
                <a:solidFill>
                  <a:srgbClr val="00B050"/>
                </a:solidFill>
              </a:rPr>
              <a:t>insert unexpected values</a:t>
            </a:r>
            <a:r>
              <a:rPr lang="en-US" sz="2400" dirty="0"/>
              <a:t> into existing formulas to see what happens – be a mathematical </a:t>
            </a:r>
            <a:r>
              <a:rPr lang="en-US" sz="2400" b="1" dirty="0">
                <a:solidFill>
                  <a:srgbClr val="7030A0"/>
                </a:solidFill>
              </a:rPr>
              <a:t>pathfinder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85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Complex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that leverages C++ </a:t>
                </a:r>
                <a:r>
                  <a:rPr lang="en-US" sz="2400" b="1" dirty="0"/>
                  <a:t>built-in</a:t>
                </a:r>
                <a:r>
                  <a:rPr lang="en-US" sz="2400" dirty="0"/>
                  <a:t> support for complex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Given two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calculate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Addition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Subtraction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Division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Raise a complex number to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power: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The built-in C++ </a:t>
                </a:r>
                <a:r>
                  <a:rPr lang="en-US" sz="2000" b="1" dirty="0">
                    <a:ea typeface="Cambria Math" panose="02040503050406030204" pitchFamily="18" charset="0"/>
                  </a:rPr>
                  <a:t>pow() </a:t>
                </a:r>
                <a:r>
                  <a:rPr lang="en-US" sz="2000" dirty="0">
                    <a:ea typeface="Cambria Math" panose="02040503050406030204" pitchFamily="18" charset="0"/>
                  </a:rPr>
                  <a:t>function </a:t>
                </a:r>
                <a:r>
                  <a:rPr lang="en-US" sz="2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can</a:t>
                </a:r>
                <a:r>
                  <a:rPr lang="en-US" sz="2000" dirty="0">
                    <a:ea typeface="Cambria Math" panose="02040503050406030204" pitchFamily="18" charset="0"/>
                  </a:rPr>
                  <a:t> directly raise a complex number to a </a:t>
                </a:r>
                <a:r>
                  <a:rPr lang="en-US" sz="2000" u="sng" dirty="0">
                    <a:ea typeface="Cambria Math" panose="02040503050406030204" pitchFamily="18" charset="0"/>
                  </a:rPr>
                  <a:t>complex</a:t>
                </a:r>
                <a:r>
                  <a:rPr lang="en-US" sz="2000" dirty="0">
                    <a:ea typeface="Cambria Math" panose="02040503050406030204" pitchFamily="18" charset="0"/>
                  </a:rPr>
                  <a:t> power, but in Lab 1 we will only raise a complex number to an 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integer</a:t>
                </a:r>
                <a:r>
                  <a:rPr lang="en-US" sz="2000" dirty="0">
                    <a:ea typeface="Cambria Math" panose="02040503050406030204" pitchFamily="18" charset="0"/>
                  </a:rPr>
                  <a:t> power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 r="-1391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E20524B-7323-489D-B19F-7B61601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65" y="2921754"/>
            <a:ext cx="3161905" cy="22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BEA30-C79F-4EB5-9000-879B0F1E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6" y="795671"/>
            <a:ext cx="3574579" cy="494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982" y="365126"/>
            <a:ext cx="3664974" cy="14857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1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5065" y="1932601"/>
                <a:ext cx="3377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=−5.9 −7.5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=(−5.9, −7.5)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065" y="1932601"/>
                <a:ext cx="3377720" cy="276999"/>
              </a:xfrm>
              <a:prstGeom prst="rect">
                <a:avLst/>
              </a:prstGeom>
              <a:blipFill>
                <a:blip r:embed="rId5"/>
                <a:stretch>
                  <a:fillRect t="-2222" r="-90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77402" y="2376263"/>
                <a:ext cx="2346220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02" y="2376263"/>
                <a:ext cx="2346220" cy="309637"/>
              </a:xfrm>
              <a:prstGeom prst="rect">
                <a:avLst/>
              </a:prstGeom>
              <a:blipFill>
                <a:blip r:embed="rId6"/>
                <a:stretch>
                  <a:fillRect l="-1039" r="-311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3780" y="5460001"/>
                <a:ext cx="2197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=−21.44+88.5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80" y="5460001"/>
                <a:ext cx="2197845" cy="276999"/>
              </a:xfrm>
              <a:prstGeom prst="rect">
                <a:avLst/>
              </a:prstGeom>
              <a:blipFill>
                <a:blip r:embed="rId7"/>
                <a:stretch>
                  <a:fillRect l="-1108" t="-4444" r="-221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491877" y="5041899"/>
            <a:ext cx="854792" cy="19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3838" y="4805208"/>
            <a:ext cx="1935388" cy="243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346669" y="4925961"/>
            <a:ext cx="2719787" cy="168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835877" y="5094113"/>
            <a:ext cx="181003" cy="325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15148" y="2190859"/>
            <a:ext cx="516194" cy="21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4567" y="1709507"/>
                <a:ext cx="3523021" cy="3135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𝑝𝑟𝑖𝑚𝑒𝑠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can only be one of these two forms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67" y="1709507"/>
                <a:ext cx="3523021" cy="3135338"/>
              </a:xfrm>
              <a:blipFill>
                <a:blip r:embed="rId3"/>
                <a:stretch>
                  <a:fillRect l="-2249" t="-2718" r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81050" y="1709507"/>
                <a:ext cx="3523021" cy="3223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Any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must be one of these four forms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709507"/>
                <a:ext cx="3523021" cy="3223828"/>
              </a:xfrm>
              <a:prstGeom prst="rect">
                <a:avLst/>
              </a:prstGeom>
              <a:blipFill>
                <a:blip r:embed="rId4"/>
                <a:stretch>
                  <a:fillRect l="-2249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>
            <a:off x="5722374" y="3052916"/>
            <a:ext cx="1755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722374" y="4031228"/>
            <a:ext cx="1755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99312" y="5296093"/>
                <a:ext cx="4145376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12" y="5296093"/>
                <a:ext cx="414537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Unique Factorization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restricting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factorization domain </a:t>
                </a:r>
                <a:r>
                  <a:rPr lang="en-US" sz="2400" dirty="0"/>
                  <a:t>to just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, certain numbers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 3, 5, 7, 11, 13, 17, 23, 29,…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Now consider positive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Gaussian integers</a:t>
                </a:r>
                <a:r>
                  <a:rPr lang="en-US" sz="2400" dirty="0"/>
                  <a:t>, which are complex numbers having both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real</a:t>
                </a:r>
                <a:r>
                  <a:rPr lang="en-US" sz="2400" dirty="0"/>
                  <a:t> </a:t>
                </a:r>
                <a:r>
                  <a:rPr lang="en-US" sz="2400" u="sng" dirty="0"/>
                  <a:t>and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imaginary</a:t>
                </a:r>
                <a:r>
                  <a:rPr lang="en-US" sz="2400" dirty="0"/>
                  <a:t> components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13+5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12+202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we </a:t>
                </a:r>
                <a:r>
                  <a:rPr lang="en-US" sz="2400" u="sng" dirty="0"/>
                  <a:t>expand</a:t>
                </a:r>
                <a:r>
                  <a:rPr lang="en-US" sz="2400" dirty="0"/>
                  <a:t> the factorization domain to include Gaussian integers, then what were </a:t>
                </a:r>
                <a:r>
                  <a:rPr lang="en-US" sz="2400" i="1" dirty="0"/>
                  <a:t>previously</a:t>
                </a:r>
                <a:r>
                  <a:rPr lang="en-US" sz="2400" dirty="0"/>
                  <a:t> primes may </a:t>
                </a:r>
                <a:r>
                  <a:rPr lang="en-US" sz="2400" i="1" dirty="0"/>
                  <a:t>now</a:t>
                </a:r>
                <a:r>
                  <a:rPr lang="en-US" sz="2400" dirty="0"/>
                  <a:t>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composite</a:t>
                </a:r>
                <a:r>
                  <a:rPr lang="en-US" sz="2400" dirty="0"/>
                  <a:t> numbers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637216"/>
              </a:xfrm>
              <a:blipFill>
                <a:blip r:embed="rId3"/>
                <a:stretch>
                  <a:fillRect l="-1005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4852</TotalTime>
  <Words>3343</Words>
  <Application>Microsoft Office PowerPoint</Application>
  <PresentationFormat>On-screen Show (4:3)</PresentationFormat>
  <Paragraphs>497</Paragraphs>
  <Slides>53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Section Goals</vt:lpstr>
      <vt:lpstr>Complex Numbers</vt:lpstr>
      <vt:lpstr>Complex Numbers</vt:lpstr>
      <vt:lpstr>Complex Algebra</vt:lpstr>
      <vt:lpstr>Open Lab 1 – Complex Algebra</vt:lpstr>
      <vt:lpstr>Run Lab 1  Complex Algebra</vt:lpstr>
      <vt:lpstr>Representation Theory</vt:lpstr>
      <vt:lpstr>Unique Factorization Domains</vt:lpstr>
      <vt:lpstr>Unique Factorization Domains</vt:lpstr>
      <vt:lpstr>Open Lab 2 – Complex Factorization</vt:lpstr>
      <vt:lpstr>View Lab 2 – Complex Factorization</vt:lpstr>
      <vt:lpstr>Run Lab 2 – Complex Factorization</vt:lpstr>
      <vt:lpstr>Research Questions</vt:lpstr>
      <vt:lpstr>Why is e so special?</vt:lpstr>
      <vt:lpstr>Why is e so special?</vt:lpstr>
      <vt:lpstr>Euler’s Identity</vt:lpstr>
      <vt:lpstr>Open Lab 3 - Euler’s Identity</vt:lpstr>
      <vt:lpstr>Run Lab 3 - Euler’s Identity</vt:lpstr>
      <vt:lpstr>PowerPoint Presentation</vt:lpstr>
      <vt:lpstr>Run Lab 4 - Euler’s Formula</vt:lpstr>
      <vt:lpstr>Check Lab 4 - Euler’s Formula</vt:lpstr>
      <vt:lpstr>PowerPoint Presentation</vt:lpstr>
      <vt:lpstr>Functional Equations</vt:lpstr>
      <vt:lpstr>Functional Equations</vt:lpstr>
      <vt:lpstr>Functional Equations</vt:lpstr>
      <vt:lpstr>Functional Equations</vt:lpstr>
      <vt:lpstr>A Functional Equation for the Factorial</vt:lpstr>
      <vt:lpstr>Euler’s Gamma Function</vt:lpstr>
      <vt:lpstr>Euler’s Gamma Function</vt:lpstr>
      <vt:lpstr>Euler’s Gamma Function</vt:lpstr>
      <vt:lpstr>Euler’s Gamma Function</vt:lpstr>
      <vt:lpstr>Euler’s Gamma Function</vt:lpstr>
      <vt:lpstr>Run Lab 5 - Euler’s Gamma Function</vt:lpstr>
      <vt:lpstr>Check Lab 5 - Euler’s Gamma Function</vt:lpstr>
      <vt:lpstr>Run Lab 5 - Euler’s Gamma Function</vt:lpstr>
      <vt:lpstr>Check Lab 5 - Euler’s Gamma Function</vt:lpstr>
      <vt:lpstr>Run Lab 5 - Euler’s Gamma Function</vt:lpstr>
      <vt:lpstr>Check Lab 5 - Euler’s Gamma Function</vt:lpstr>
      <vt:lpstr>Euler’s Gamma Function</vt:lpstr>
      <vt:lpstr>The Riemann Zeta Function</vt:lpstr>
      <vt:lpstr>The Riemann Zeta Function</vt:lpstr>
      <vt:lpstr>The Dirichlet Eta Function</vt:lpstr>
      <vt:lpstr>The Dirichlet Eta Function</vt:lpstr>
      <vt:lpstr>Zeta  in terms of Eta</vt:lpstr>
      <vt:lpstr>The Riemann Zeta Function</vt:lpstr>
      <vt:lpstr>The Riemann Hypothesis</vt:lpstr>
      <vt:lpstr>Run Lab 6 – Riemann Hypothesis</vt:lpstr>
      <vt:lpstr>Check Lab 6 – Riemann Hypothesis</vt:lpstr>
      <vt:lpstr>Check Lab 6 – Riemann Hypothesis</vt:lpstr>
      <vt:lpstr>Now you know…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673</cp:revision>
  <cp:lastPrinted>2015-06-01T00:45:11Z</cp:lastPrinted>
  <dcterms:created xsi:type="dcterms:W3CDTF">2014-09-21T17:58:26Z</dcterms:created>
  <dcterms:modified xsi:type="dcterms:W3CDTF">2019-02-20T00:24:58Z</dcterms:modified>
</cp:coreProperties>
</file>