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handoutMasterIdLst>
    <p:handoutMasterId r:id="rId61"/>
  </p:handoutMasterIdLst>
  <p:sldIdLst>
    <p:sldId id="396" r:id="rId2"/>
    <p:sldId id="397" r:id="rId3"/>
    <p:sldId id="398" r:id="rId4"/>
    <p:sldId id="402" r:id="rId5"/>
    <p:sldId id="451" r:id="rId6"/>
    <p:sldId id="399" r:id="rId7"/>
    <p:sldId id="400" r:id="rId8"/>
    <p:sldId id="401" r:id="rId9"/>
    <p:sldId id="450" r:id="rId10"/>
    <p:sldId id="403" r:id="rId11"/>
    <p:sldId id="453" r:id="rId12"/>
    <p:sldId id="404" r:id="rId13"/>
    <p:sldId id="405"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52" r:id="rId28"/>
    <p:sldId id="419" r:id="rId29"/>
    <p:sldId id="420" r:id="rId30"/>
    <p:sldId id="421" r:id="rId31"/>
    <p:sldId id="422" r:id="rId32"/>
    <p:sldId id="423" r:id="rId33"/>
    <p:sldId id="424" r:id="rId34"/>
    <p:sldId id="425" r:id="rId35"/>
    <p:sldId id="426" r:id="rId36"/>
    <p:sldId id="427" r:id="rId37"/>
    <p:sldId id="428" r:id="rId38"/>
    <p:sldId id="429" r:id="rId39"/>
    <p:sldId id="430" r:id="rId40"/>
    <p:sldId id="431" r:id="rId41"/>
    <p:sldId id="432" r:id="rId42"/>
    <p:sldId id="433" r:id="rId43"/>
    <p:sldId id="434" r:id="rId44"/>
    <p:sldId id="435" r:id="rId45"/>
    <p:sldId id="436" r:id="rId46"/>
    <p:sldId id="437" r:id="rId47"/>
    <p:sldId id="438" r:id="rId48"/>
    <p:sldId id="439" r:id="rId49"/>
    <p:sldId id="440" r:id="rId50"/>
    <p:sldId id="441" r:id="rId51"/>
    <p:sldId id="442" r:id="rId52"/>
    <p:sldId id="443" r:id="rId53"/>
    <p:sldId id="444" r:id="rId54"/>
    <p:sldId id="445" r:id="rId55"/>
    <p:sldId id="446" r:id="rId56"/>
    <p:sldId id="447" r:id="rId57"/>
    <p:sldId id="448" r:id="rId58"/>
    <p:sldId id="449" r:id="rId59"/>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31" d="100"/>
          <a:sy n="131" d="100"/>
        </p:scale>
        <p:origin x="1026" y="11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dirty="0"/>
          </a:p>
        </p:txBody>
      </p:sp>
      <p:sp>
        <p:nvSpPr>
          <p:cNvPr id="3" name="Date Placeholder 2"/>
          <p:cNvSpPr>
            <a:spLocks noGrp="1"/>
          </p:cNvSpPr>
          <p:nvPr>
            <p:ph type="dt" sz="quarter" idx="1"/>
          </p:nvPr>
        </p:nvSpPr>
        <p:spPr>
          <a:xfrm>
            <a:off x="4008705" y="1"/>
            <a:ext cx="3066732" cy="470073"/>
          </a:xfrm>
          <a:prstGeom prst="rect">
            <a:avLst/>
          </a:prstGeom>
        </p:spPr>
        <p:txBody>
          <a:bodyPr vert="horz" lIns="92638" tIns="46319" rIns="92638" bIns="46319" rtlCol="0"/>
          <a:lstStyle>
            <a:lvl1pPr algn="r">
              <a:defRPr sz="1200"/>
            </a:lvl1pPr>
          </a:lstStyle>
          <a:p>
            <a:fld id="{A241AC98-512A-4A35-865E-757B6C1F07A2}" type="datetimeFigureOut">
              <a:rPr lang="en-US" smtClean="0"/>
              <a:t>8/5/2018</a:t>
            </a:fld>
            <a:endParaRPr lang="en-US" dirty="0"/>
          </a:p>
        </p:txBody>
      </p:sp>
      <p:sp>
        <p:nvSpPr>
          <p:cNvPr id="4" name="Footer Placeholder 3"/>
          <p:cNvSpPr>
            <a:spLocks noGrp="1"/>
          </p:cNvSpPr>
          <p:nvPr>
            <p:ph type="ftr" sz="quarter" idx="2"/>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005"/>
            <a:ext cx="3066732" cy="470073"/>
          </a:xfrm>
          <a:prstGeom prst="rect">
            <a:avLst/>
          </a:prstGeom>
        </p:spPr>
        <p:txBody>
          <a:bodyPr vert="horz" lIns="92638" tIns="46319" rIns="92638" bIns="46319" rtlCol="0" anchor="b"/>
          <a:lstStyle>
            <a:lvl1pPr algn="r">
              <a:defRPr sz="1200"/>
            </a:lvl1pPr>
          </a:lstStyle>
          <a:p>
            <a:fld id="{825528D0-251A-41BC-8967-C65EDA3BFD3D}" type="slidenum">
              <a:rPr lang="en-US" smtClean="0"/>
              <a:t>‹#›</a:t>
            </a:fld>
            <a:endParaRPr lang="en-US" dirty="0"/>
          </a:p>
        </p:txBody>
      </p:sp>
    </p:spTree>
    <p:extLst>
      <p:ext uri="{BB962C8B-B14F-4D97-AF65-F5344CB8AC3E}">
        <p14:creationId xmlns:p14="http://schemas.microsoft.com/office/powerpoint/2010/main" val="3586195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dirty="0"/>
          </a:p>
        </p:txBody>
      </p:sp>
      <p:sp>
        <p:nvSpPr>
          <p:cNvPr id="3" name="Date Placeholder 2"/>
          <p:cNvSpPr>
            <a:spLocks noGrp="1"/>
          </p:cNvSpPr>
          <p:nvPr>
            <p:ph type="dt" idx="1"/>
          </p:nvPr>
        </p:nvSpPr>
        <p:spPr>
          <a:xfrm>
            <a:off x="4008705" y="1"/>
            <a:ext cx="3066732" cy="470073"/>
          </a:xfrm>
          <a:prstGeom prst="rect">
            <a:avLst/>
          </a:prstGeom>
        </p:spPr>
        <p:txBody>
          <a:bodyPr vert="horz" lIns="92638" tIns="46319" rIns="92638" bIns="46319" rtlCol="0"/>
          <a:lstStyle>
            <a:lvl1pPr algn="r">
              <a:defRPr sz="1200"/>
            </a:lvl1pPr>
          </a:lstStyle>
          <a:p>
            <a:fld id="{3854CEE7-15DE-41D9-8CA2-D1E137B1D850}" type="datetimeFigureOut">
              <a:rPr lang="en-US" smtClean="0"/>
              <a:t>8/5/2018</a:t>
            </a:fld>
            <a:endParaRPr lang="en-US" dirty="0"/>
          </a:p>
        </p:txBody>
      </p:sp>
      <p:sp>
        <p:nvSpPr>
          <p:cNvPr id="4" name="Slide Image Placeholder 3"/>
          <p:cNvSpPr>
            <a:spLocks noGrp="1" noRot="1" noChangeAspect="1"/>
          </p:cNvSpPr>
          <p:nvPr>
            <p:ph type="sldImg" idx="2"/>
          </p:nvPr>
        </p:nvSpPr>
        <p:spPr>
          <a:xfrm>
            <a:off x="1431925" y="1169988"/>
            <a:ext cx="4213225" cy="3160712"/>
          </a:xfrm>
          <a:prstGeom prst="rect">
            <a:avLst/>
          </a:prstGeom>
          <a:noFill/>
          <a:ln w="12700">
            <a:solidFill>
              <a:prstClr val="black"/>
            </a:solidFill>
          </a:ln>
        </p:spPr>
        <p:txBody>
          <a:bodyPr vert="horz" lIns="92638" tIns="46319" rIns="92638" bIns="46319" rtlCol="0" anchor="ctr"/>
          <a:lstStyle/>
          <a:p>
            <a:endParaRPr lang="en-US" dirty="0"/>
          </a:p>
        </p:txBody>
      </p:sp>
      <p:sp>
        <p:nvSpPr>
          <p:cNvPr id="5" name="Notes Placeholder 4"/>
          <p:cNvSpPr>
            <a:spLocks noGrp="1"/>
          </p:cNvSpPr>
          <p:nvPr>
            <p:ph type="body" sz="quarter" idx="3"/>
          </p:nvPr>
        </p:nvSpPr>
        <p:spPr>
          <a:xfrm>
            <a:off x="707708" y="4505662"/>
            <a:ext cx="5661660" cy="3687031"/>
          </a:xfrm>
          <a:prstGeom prst="rect">
            <a:avLst/>
          </a:prstGeom>
        </p:spPr>
        <p:txBody>
          <a:bodyPr vert="horz" lIns="92638" tIns="46319" rIns="92638" bIns="463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005"/>
            <a:ext cx="3066732" cy="470073"/>
          </a:xfrm>
          <a:prstGeom prst="rect">
            <a:avLst/>
          </a:prstGeom>
        </p:spPr>
        <p:txBody>
          <a:bodyPr vert="horz" lIns="92638" tIns="46319" rIns="92638" bIns="46319" rtlCol="0" anchor="b"/>
          <a:lstStyle>
            <a:lvl1pPr algn="r">
              <a:defRPr sz="1200"/>
            </a:lvl1pPr>
          </a:lstStyle>
          <a:p>
            <a:fld id="{76317BBA-0BC6-419B-B826-088209688372}" type="slidenum">
              <a:rPr lang="en-US" smtClean="0"/>
              <a:t>‹#›</a:t>
            </a:fld>
            <a:endParaRPr lang="en-US" dirty="0"/>
          </a:p>
        </p:txBody>
      </p:sp>
    </p:spTree>
    <p:extLst>
      <p:ext uri="{BB962C8B-B14F-4D97-AF65-F5344CB8AC3E}">
        <p14:creationId xmlns:p14="http://schemas.microsoft.com/office/powerpoint/2010/main" val="3541192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2</a:t>
            </a:fld>
            <a:endParaRPr lang="en-US"/>
          </a:p>
        </p:txBody>
      </p:sp>
    </p:spTree>
    <p:extLst>
      <p:ext uri="{BB962C8B-B14F-4D97-AF65-F5344CB8AC3E}">
        <p14:creationId xmlns:p14="http://schemas.microsoft.com/office/powerpoint/2010/main" val="72014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3</a:t>
            </a:fld>
            <a:endParaRPr lang="en-US"/>
          </a:p>
        </p:txBody>
      </p:sp>
    </p:spTree>
    <p:extLst>
      <p:ext uri="{BB962C8B-B14F-4D97-AF65-F5344CB8AC3E}">
        <p14:creationId xmlns:p14="http://schemas.microsoft.com/office/powerpoint/2010/main" val="1608551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8DE3E7-7EA7-489D-9B9D-B612C787C496}" type="slidenum">
              <a:rPr lang="en-US" smtClean="0"/>
              <a:t>26</a:t>
            </a:fld>
            <a:endParaRPr lang="en-US"/>
          </a:p>
        </p:txBody>
      </p:sp>
    </p:spTree>
    <p:extLst>
      <p:ext uri="{BB962C8B-B14F-4D97-AF65-F5344CB8AC3E}">
        <p14:creationId xmlns:p14="http://schemas.microsoft.com/office/powerpoint/2010/main" val="368445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57</a:t>
            </a:fld>
            <a:endParaRPr lang="en-US"/>
          </a:p>
        </p:txBody>
      </p:sp>
    </p:spTree>
    <p:extLst>
      <p:ext uri="{BB962C8B-B14F-4D97-AF65-F5344CB8AC3E}">
        <p14:creationId xmlns:p14="http://schemas.microsoft.com/office/powerpoint/2010/main" val="1903595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423C1C-F1F6-4A27-BDFE-55915F4C1469}" type="datetime1">
              <a:rPr lang="en-US" smtClean="0"/>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327706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570A3-8115-4B21-A545-8D1392E60839}" type="datetime1">
              <a:rPr lang="en-US" smtClean="0"/>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370559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D858DA-AE62-4755-8360-0BC5414BDC8D}" type="datetime1">
              <a:rPr lang="en-US" smtClean="0"/>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234793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4EDFA-539A-422F-AD59-558A95CC0802}" type="datetime1">
              <a:rPr lang="en-US" smtClean="0"/>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88526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61E8C-C256-4427-A9F3-AA2CCC28683D}" type="datetime1">
              <a:rPr lang="en-US" smtClean="0"/>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7109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96BC5-9ECB-4407-9FBA-4F60BEAC5CB6}" type="datetime1">
              <a:rPr lang="en-US" smtClean="0"/>
              <a:t>8/5/2018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182292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D6F8E2-78FD-427A-9C06-260EAE2556D8}" type="datetime1">
              <a:rPr lang="en-US" smtClean="0"/>
              <a:t>8/5/2018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31565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14C313-5388-4402-8C8D-AFC89F4FAD5D}" type="datetime1">
              <a:rPr lang="en-US" smtClean="0"/>
              <a:t>8/5/2018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18244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8B314-9956-4FC2-B686-28C907E76D10}" type="datetime1">
              <a:rPr lang="en-US" smtClean="0"/>
              <a:t>8/5/2018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348027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E0BBEE-F004-4234-A9F5-DCAA5C46C9AE}" type="datetime1">
              <a:rPr lang="en-US" smtClean="0"/>
              <a:t>8/5/2018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160869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9AE3C6-B747-4F37-99CB-9141DE88E04B}" type="datetime1">
              <a:rPr lang="en-US" smtClean="0"/>
              <a:t>8/5/2018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dirty="0"/>
          </a:p>
        </p:txBody>
      </p:sp>
    </p:spTree>
    <p:extLst>
      <p:ext uri="{BB962C8B-B14F-4D97-AF65-F5344CB8AC3E}">
        <p14:creationId xmlns:p14="http://schemas.microsoft.com/office/powerpoint/2010/main" val="413798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B1F6F-49AD-4FB4-90CA-FB818359BBE1}" type="datetime1">
              <a:rPr lang="en-US" smtClean="0"/>
              <a:t>8/5/2018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AD656-6FF9-465D-B7B0-1CD0DD39CD23}" type="slidenum">
              <a:rPr lang="en-US" smtClean="0"/>
              <a:t>‹#›</a:t>
            </a:fld>
            <a:endParaRPr lang="en-US" dirty="0"/>
          </a:p>
        </p:txBody>
      </p:sp>
    </p:spTree>
    <p:extLst>
      <p:ext uri="{BB962C8B-B14F-4D97-AF65-F5344CB8AC3E}">
        <p14:creationId xmlns:p14="http://schemas.microsoft.com/office/powerpoint/2010/main" val="1030969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dbiersach@bnl.gov"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UTF-8"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3711" y="783949"/>
            <a:ext cx="4399962" cy="2253422"/>
          </a:xfrm>
          <a:prstGeom prst="rect">
            <a:avLst/>
          </a:prstGeom>
        </p:spPr>
      </p:pic>
      <p:pic>
        <p:nvPicPr>
          <p:cNvPr id="3" name="Picture 2"/>
          <p:cNvPicPr>
            <a:picLocks noChangeAspect="1"/>
          </p:cNvPicPr>
          <p:nvPr/>
        </p:nvPicPr>
        <p:blipFill>
          <a:blip r:embed="rId3"/>
          <a:stretch>
            <a:fillRect/>
          </a:stretch>
        </p:blipFill>
        <p:spPr>
          <a:xfrm>
            <a:off x="2047837" y="2037842"/>
            <a:ext cx="3261090" cy="2810024"/>
          </a:xfrm>
          <a:prstGeom prst="rect">
            <a:avLst/>
          </a:prstGeom>
        </p:spPr>
      </p:pic>
      <p:pic>
        <p:nvPicPr>
          <p:cNvPr id="8" name="Picture 7"/>
          <p:cNvPicPr>
            <a:picLocks noChangeAspect="1"/>
          </p:cNvPicPr>
          <p:nvPr/>
        </p:nvPicPr>
        <p:blipFill>
          <a:blip r:embed="rId4"/>
          <a:stretch>
            <a:fillRect/>
          </a:stretch>
        </p:blipFill>
        <p:spPr>
          <a:xfrm>
            <a:off x="3336348" y="4712277"/>
            <a:ext cx="2447925" cy="1866900"/>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2618" y="4431247"/>
            <a:ext cx="2521527" cy="1670512"/>
          </a:xfrm>
          <a:prstGeom prst="rect">
            <a:avLst/>
          </a:prstGeom>
        </p:spPr>
      </p:pic>
      <p:sp>
        <p:nvSpPr>
          <p:cNvPr id="10" name="TextBox 9"/>
          <p:cNvSpPr txBox="1"/>
          <p:nvPr/>
        </p:nvSpPr>
        <p:spPr>
          <a:xfrm>
            <a:off x="6023301" y="2505982"/>
            <a:ext cx="2520778" cy="1477328"/>
          </a:xfrm>
          <a:prstGeom prst="rect">
            <a:avLst/>
          </a:prstGeom>
          <a:noFill/>
        </p:spPr>
        <p:txBody>
          <a:bodyPr wrap="square" rtlCol="0">
            <a:spAutoFit/>
          </a:bodyPr>
          <a:lstStyle/>
          <a:p>
            <a:pPr algn="ctr"/>
            <a:r>
              <a:rPr lang="en-US" dirty="0"/>
              <a:t>Dave Biersach</a:t>
            </a:r>
          </a:p>
          <a:p>
            <a:pPr algn="ctr"/>
            <a:r>
              <a:rPr lang="en-US" dirty="0"/>
              <a:t>Brookhaven National Laboratory</a:t>
            </a:r>
          </a:p>
          <a:p>
            <a:pPr algn="ctr"/>
            <a:r>
              <a:rPr lang="en-US" dirty="0">
                <a:hlinkClick r:id="rId6"/>
              </a:rPr>
              <a:t>dbiersach@bnl.gov</a:t>
            </a:r>
            <a:endParaRPr lang="en-US" dirty="0"/>
          </a:p>
          <a:p>
            <a:pPr algn="ctr"/>
            <a:endParaRPr lang="en-US" dirty="0"/>
          </a:p>
        </p:txBody>
      </p:sp>
      <p:sp>
        <p:nvSpPr>
          <p:cNvPr id="11" name="TextBox 10">
            <a:extLst>
              <a:ext uri="{FF2B5EF4-FFF2-40B4-BE49-F238E27FC236}">
                <a16:creationId xmlns:a16="http://schemas.microsoft.com/office/drawing/2014/main" id="{28BD1FE5-8CB5-4983-AA2B-0B6C1209F452}"/>
              </a:ext>
            </a:extLst>
          </p:cNvPr>
          <p:cNvSpPr txBox="1"/>
          <p:nvPr/>
        </p:nvSpPr>
        <p:spPr>
          <a:xfrm>
            <a:off x="5697345" y="814191"/>
            <a:ext cx="3172691" cy="1200329"/>
          </a:xfrm>
          <a:prstGeom prst="rect">
            <a:avLst/>
          </a:prstGeom>
          <a:noFill/>
        </p:spPr>
        <p:txBody>
          <a:bodyPr wrap="square" rtlCol="0">
            <a:spAutoFit/>
          </a:bodyPr>
          <a:lstStyle/>
          <a:p>
            <a:pPr algn="ctr"/>
            <a:r>
              <a:rPr lang="en-US" sz="2400" b="1" dirty="0"/>
              <a:t>Survey of</a:t>
            </a:r>
          </a:p>
          <a:p>
            <a:pPr algn="ctr"/>
            <a:r>
              <a:rPr lang="en-US" sz="2400" b="1" dirty="0"/>
              <a:t>Scientific Computing</a:t>
            </a:r>
          </a:p>
          <a:p>
            <a:pPr algn="ctr"/>
            <a:r>
              <a:rPr lang="en-US" sz="2400" dirty="0"/>
              <a:t>(SciComp 301)</a:t>
            </a:r>
          </a:p>
        </p:txBody>
      </p:sp>
      <p:sp>
        <p:nvSpPr>
          <p:cNvPr id="12" name="TextBox 11">
            <a:extLst>
              <a:ext uri="{FF2B5EF4-FFF2-40B4-BE49-F238E27FC236}">
                <a16:creationId xmlns:a16="http://schemas.microsoft.com/office/drawing/2014/main" id="{B96F49F3-90CB-4580-B6E1-688074D23599}"/>
              </a:ext>
            </a:extLst>
          </p:cNvPr>
          <p:cNvSpPr txBox="1"/>
          <p:nvPr/>
        </p:nvSpPr>
        <p:spPr>
          <a:xfrm>
            <a:off x="5961841" y="4371869"/>
            <a:ext cx="2643698" cy="923330"/>
          </a:xfrm>
          <a:prstGeom prst="rect">
            <a:avLst/>
          </a:prstGeom>
          <a:noFill/>
        </p:spPr>
        <p:txBody>
          <a:bodyPr wrap="square" rtlCol="0">
            <a:spAutoFit/>
          </a:bodyPr>
          <a:lstStyle/>
          <a:p>
            <a:pPr algn="ctr"/>
            <a:r>
              <a:rPr lang="en-US" b="1" dirty="0"/>
              <a:t>Session 14</a:t>
            </a:r>
          </a:p>
          <a:p>
            <a:pPr algn="ctr"/>
            <a:r>
              <a:rPr lang="en-US" dirty="0"/>
              <a:t>Cryptanalysis,</a:t>
            </a:r>
          </a:p>
          <a:p>
            <a:pPr algn="ctr"/>
            <a:r>
              <a:rPr lang="en-US" dirty="0"/>
              <a:t>Anagrams</a:t>
            </a:r>
          </a:p>
        </p:txBody>
      </p:sp>
      <p:sp>
        <p:nvSpPr>
          <p:cNvPr id="4" name="Slide Number Placeholder 3">
            <a:extLst>
              <a:ext uri="{FF2B5EF4-FFF2-40B4-BE49-F238E27FC236}">
                <a16:creationId xmlns:a16="http://schemas.microsoft.com/office/drawing/2014/main" id="{7FBA0B48-AFF4-4E99-AA90-F4AE7531AA6A}"/>
              </a:ext>
            </a:extLst>
          </p:cNvPr>
          <p:cNvSpPr>
            <a:spLocks noGrp="1"/>
          </p:cNvSpPr>
          <p:nvPr>
            <p:ph type="sldNum" sz="quarter" idx="12"/>
          </p:nvPr>
        </p:nvSpPr>
        <p:spPr/>
        <p:txBody>
          <a:bodyPr/>
          <a:lstStyle/>
          <a:p>
            <a:fld id="{650AD656-6FF9-465D-B7B0-1CD0DD39CD23}" type="slidenum">
              <a:rPr lang="en-US" smtClean="0"/>
              <a:t>1</a:t>
            </a:fld>
            <a:endParaRPr lang="en-US" dirty="0"/>
          </a:p>
        </p:txBody>
      </p:sp>
    </p:spTree>
    <p:extLst>
      <p:ext uri="{BB962C8B-B14F-4D97-AF65-F5344CB8AC3E}">
        <p14:creationId xmlns:p14="http://schemas.microsoft.com/office/powerpoint/2010/main" val="400309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ASCII (“as-key”)</a:t>
            </a:r>
          </a:p>
        </p:txBody>
      </p:sp>
      <p:sp>
        <p:nvSpPr>
          <p:cNvPr id="3" name="Content Placeholder 2"/>
          <p:cNvSpPr>
            <a:spLocks noGrp="1"/>
          </p:cNvSpPr>
          <p:nvPr>
            <p:ph idx="1"/>
          </p:nvPr>
        </p:nvSpPr>
        <p:spPr>
          <a:xfrm>
            <a:off x="613019" y="1825625"/>
            <a:ext cx="8007349" cy="4351338"/>
          </a:xfrm>
        </p:spPr>
        <p:txBody>
          <a:bodyPr>
            <a:noAutofit/>
          </a:bodyPr>
          <a:lstStyle/>
          <a:p>
            <a:pPr>
              <a:spcBef>
                <a:spcPts val="0"/>
              </a:spcBef>
              <a:spcAft>
                <a:spcPts val="1200"/>
              </a:spcAft>
            </a:pPr>
            <a:r>
              <a:rPr lang="en-US" sz="2400" b="1" dirty="0"/>
              <a:t> </a:t>
            </a:r>
            <a:r>
              <a:rPr lang="en-US" sz="2400" b="1" dirty="0">
                <a:solidFill>
                  <a:srgbClr val="FF0000"/>
                </a:solidFill>
              </a:rPr>
              <a:t>A</a:t>
            </a:r>
            <a:r>
              <a:rPr lang="en-US" sz="2400" dirty="0"/>
              <a:t>merican </a:t>
            </a:r>
            <a:r>
              <a:rPr lang="en-US" sz="2400" b="1" dirty="0">
                <a:solidFill>
                  <a:srgbClr val="FF0000"/>
                </a:solidFill>
              </a:rPr>
              <a:t>S</a:t>
            </a:r>
            <a:r>
              <a:rPr lang="en-US" sz="2400" dirty="0"/>
              <a:t>tandard </a:t>
            </a:r>
            <a:r>
              <a:rPr lang="en-US" sz="2400" b="1" dirty="0">
                <a:solidFill>
                  <a:srgbClr val="FF0000"/>
                </a:solidFill>
              </a:rPr>
              <a:t>C</a:t>
            </a:r>
            <a:r>
              <a:rPr lang="en-US" sz="2400" dirty="0"/>
              <a:t>ode for </a:t>
            </a:r>
            <a:r>
              <a:rPr lang="en-US" sz="2400" b="1" dirty="0">
                <a:solidFill>
                  <a:srgbClr val="FF0000"/>
                </a:solidFill>
              </a:rPr>
              <a:t>I</a:t>
            </a:r>
            <a:r>
              <a:rPr lang="en-US" sz="2400" dirty="0"/>
              <a:t>nformation </a:t>
            </a:r>
            <a:r>
              <a:rPr lang="en-US" sz="2400" b="1" dirty="0">
                <a:solidFill>
                  <a:srgbClr val="FF0000"/>
                </a:solidFill>
              </a:rPr>
              <a:t>I</a:t>
            </a:r>
            <a:r>
              <a:rPr lang="en-US" sz="2400" dirty="0"/>
              <a:t>nterchange</a:t>
            </a:r>
          </a:p>
          <a:p>
            <a:pPr lvl="1">
              <a:spcBef>
                <a:spcPts val="0"/>
              </a:spcBef>
              <a:spcAft>
                <a:spcPts val="1200"/>
              </a:spcAft>
            </a:pPr>
            <a:r>
              <a:rPr lang="en-US" sz="2000" dirty="0"/>
              <a:t>ASCII was the most common legacy International standard used across the Internet until 2007</a:t>
            </a:r>
          </a:p>
          <a:p>
            <a:pPr lvl="1">
              <a:spcBef>
                <a:spcPts val="0"/>
              </a:spcBef>
              <a:spcAft>
                <a:spcPts val="1200"/>
              </a:spcAft>
            </a:pPr>
            <a:r>
              <a:rPr lang="en-US" sz="2000" dirty="0"/>
              <a:t>Since 2008 ASCII has been surpassed by </a:t>
            </a:r>
            <a:r>
              <a:rPr lang="en-US" sz="2000" b="1" dirty="0">
                <a:solidFill>
                  <a:srgbClr val="0070C0"/>
                </a:solidFill>
              </a:rPr>
              <a:t>UTF-8</a:t>
            </a:r>
            <a:r>
              <a:rPr lang="en-US" sz="2000" dirty="0"/>
              <a:t> (Universal Transformation Format), which includes ASCII as a subset</a:t>
            </a:r>
          </a:p>
          <a:p>
            <a:pPr>
              <a:spcBef>
                <a:spcPts val="0"/>
              </a:spcBef>
              <a:spcAft>
                <a:spcPts val="1200"/>
              </a:spcAft>
            </a:pPr>
            <a:r>
              <a:rPr lang="en-US" sz="2400" dirty="0"/>
              <a:t>ASCII is an 8-bit (</a:t>
            </a:r>
            <a:r>
              <a:rPr lang="en-US" sz="2400" b="1" dirty="0">
                <a:solidFill>
                  <a:srgbClr val="FF0000"/>
                </a:solidFill>
              </a:rPr>
              <a:t>one byte</a:t>
            </a:r>
            <a:r>
              <a:rPr lang="en-US" sz="2400" dirty="0"/>
              <a:t>) character encoding scheme</a:t>
            </a:r>
          </a:p>
          <a:p>
            <a:pPr lvl="1">
              <a:spcBef>
                <a:spcPts val="0"/>
              </a:spcBef>
              <a:spcAft>
                <a:spcPts val="1200"/>
              </a:spcAft>
            </a:pPr>
            <a:r>
              <a:rPr lang="en-US" sz="2000" dirty="0"/>
              <a:t>ASCII maps most of the characters in the (Western) languages descending from Latin to a specific integer value</a:t>
            </a:r>
          </a:p>
          <a:p>
            <a:pPr lvl="1">
              <a:spcBef>
                <a:spcPts val="0"/>
              </a:spcBef>
              <a:spcAft>
                <a:spcPts val="1200"/>
              </a:spcAft>
            </a:pPr>
            <a:r>
              <a:rPr lang="en-US" sz="2000" dirty="0"/>
              <a:t>There is a </a:t>
            </a:r>
            <a:r>
              <a:rPr lang="en-US" sz="2000" u="sng" dirty="0"/>
              <a:t>1:1 correspondence</a:t>
            </a:r>
            <a:r>
              <a:rPr lang="en-US" sz="2000" dirty="0"/>
              <a:t> between a letter and a number.  In ASCII, every character is </a:t>
            </a:r>
            <a:r>
              <a:rPr lang="en-US" sz="2000" b="1" dirty="0">
                <a:solidFill>
                  <a:srgbClr val="FF0000"/>
                </a:solidFill>
              </a:rPr>
              <a:t>always </a:t>
            </a:r>
            <a:r>
              <a:rPr lang="en-US" sz="2000" dirty="0"/>
              <a:t>one byte long (in UTF-8 it is variable)</a:t>
            </a:r>
          </a:p>
          <a:p>
            <a:pPr lvl="1">
              <a:spcBef>
                <a:spcPts val="0"/>
              </a:spcBef>
              <a:spcAft>
                <a:spcPts val="1200"/>
              </a:spcAft>
            </a:pPr>
            <a:r>
              <a:rPr lang="en-US" sz="2000" dirty="0"/>
              <a:t>Inside a computer, </a:t>
            </a:r>
            <a:r>
              <a:rPr lang="en-US" sz="2000" b="1" dirty="0"/>
              <a:t>all</a:t>
            </a:r>
            <a:r>
              <a:rPr lang="en-US" sz="2000" dirty="0"/>
              <a:t> letters, punctuation marks, even numbers (when treated as strings) are encoded as either ASCII or UTF</a:t>
            </a:r>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10</a:t>
            </a:fld>
            <a:endParaRPr lang="en-US" dirty="0"/>
          </a:p>
        </p:txBody>
      </p:sp>
    </p:spTree>
    <p:extLst>
      <p:ext uri="{BB962C8B-B14F-4D97-AF65-F5344CB8AC3E}">
        <p14:creationId xmlns:p14="http://schemas.microsoft.com/office/powerpoint/2010/main" val="203191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Learn about </a:t>
            </a:r>
            <a:r>
              <a:rPr lang="en-US" sz="3200" b="1" dirty="0">
                <a:solidFill>
                  <a:srgbClr val="0070C0"/>
                </a:solidFill>
                <a:latin typeface="+mn-lt"/>
              </a:rPr>
              <a:t>UTF-8</a:t>
            </a:r>
          </a:p>
        </p:txBody>
      </p:sp>
      <p:sp>
        <p:nvSpPr>
          <p:cNvPr id="4" name="Slide Number Placeholder 3"/>
          <p:cNvSpPr>
            <a:spLocks noGrp="1"/>
          </p:cNvSpPr>
          <p:nvPr>
            <p:ph type="sldNum" sz="quarter" idx="12"/>
          </p:nvPr>
        </p:nvSpPr>
        <p:spPr/>
        <p:txBody>
          <a:bodyPr/>
          <a:lstStyle/>
          <a:p>
            <a:fld id="{650AD656-6FF9-465D-B7B0-1CD0DD39CD23}" type="slidenum">
              <a:rPr lang="en-US" smtClean="0"/>
              <a:t>11</a:t>
            </a:fld>
            <a:endParaRPr lang="en-US" dirty="0"/>
          </a:p>
        </p:txBody>
      </p:sp>
      <p:pic>
        <p:nvPicPr>
          <p:cNvPr id="7" name="Picture 6">
            <a:extLst>
              <a:ext uri="{FF2B5EF4-FFF2-40B4-BE49-F238E27FC236}">
                <a16:creationId xmlns:a16="http://schemas.microsoft.com/office/drawing/2014/main" id="{E3A77C7A-5D30-4B20-AB79-811261392905}"/>
              </a:ext>
            </a:extLst>
          </p:cNvPr>
          <p:cNvPicPr>
            <a:picLocks noChangeAspect="1"/>
          </p:cNvPicPr>
          <p:nvPr/>
        </p:nvPicPr>
        <p:blipFill rotWithShape="1">
          <a:blip r:embed="rId2"/>
          <a:srcRect l="1995" t="3586" r="1118" b="990"/>
          <a:stretch/>
        </p:blipFill>
        <p:spPr>
          <a:xfrm>
            <a:off x="694360" y="1776149"/>
            <a:ext cx="7755277" cy="4491533"/>
          </a:xfrm>
          <a:prstGeom prst="rect">
            <a:avLst/>
          </a:prstGeom>
        </p:spPr>
      </p:pic>
      <p:sp>
        <p:nvSpPr>
          <p:cNvPr id="8" name="TextBox 7">
            <a:extLst>
              <a:ext uri="{FF2B5EF4-FFF2-40B4-BE49-F238E27FC236}">
                <a16:creationId xmlns:a16="http://schemas.microsoft.com/office/drawing/2014/main" id="{F3DC365E-5DD2-41CD-A4DA-F4283120AF43}"/>
              </a:ext>
            </a:extLst>
          </p:cNvPr>
          <p:cNvSpPr txBox="1"/>
          <p:nvPr/>
        </p:nvSpPr>
        <p:spPr>
          <a:xfrm>
            <a:off x="2542031" y="1187918"/>
            <a:ext cx="4059936" cy="369332"/>
          </a:xfrm>
          <a:prstGeom prst="rect">
            <a:avLst/>
          </a:prstGeom>
          <a:noFill/>
        </p:spPr>
        <p:txBody>
          <a:bodyPr wrap="square" rtlCol="0">
            <a:spAutoFit/>
          </a:bodyPr>
          <a:lstStyle/>
          <a:p>
            <a:pPr algn="ctr"/>
            <a:r>
              <a:rPr lang="en-US" dirty="0">
                <a:hlinkClick r:id="rId3"/>
              </a:rPr>
              <a:t>https://en.wikipedia.org/wiki/UTF-8</a:t>
            </a:r>
            <a:r>
              <a:rPr lang="en-US" dirty="0"/>
              <a:t> </a:t>
            </a:r>
          </a:p>
        </p:txBody>
      </p:sp>
    </p:spTree>
    <p:extLst>
      <p:ext uri="{BB962C8B-B14F-4D97-AF65-F5344CB8AC3E}">
        <p14:creationId xmlns:p14="http://schemas.microsoft.com/office/powerpoint/2010/main" val="868534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ASCII range for common English characters</a:t>
            </a:r>
          </a:p>
        </p:txBody>
      </p:sp>
      <p:pic>
        <p:nvPicPr>
          <p:cNvPr id="5" name="Picture 4"/>
          <p:cNvPicPr>
            <a:picLocks noChangeAspect="1"/>
          </p:cNvPicPr>
          <p:nvPr/>
        </p:nvPicPr>
        <p:blipFill>
          <a:blip r:embed="rId2"/>
          <a:stretch>
            <a:fillRect/>
          </a:stretch>
        </p:blipFill>
        <p:spPr>
          <a:xfrm>
            <a:off x="155159" y="1368545"/>
            <a:ext cx="8833681" cy="4391933"/>
          </a:xfrm>
          <a:prstGeom prst="rect">
            <a:avLst/>
          </a:prstGeom>
        </p:spPr>
      </p:pic>
      <p:sp>
        <p:nvSpPr>
          <p:cNvPr id="3" name="Slide Number Placeholder 2"/>
          <p:cNvSpPr>
            <a:spLocks noGrp="1"/>
          </p:cNvSpPr>
          <p:nvPr>
            <p:ph type="sldNum" sz="quarter" idx="12"/>
          </p:nvPr>
        </p:nvSpPr>
        <p:spPr/>
        <p:txBody>
          <a:bodyPr/>
          <a:lstStyle/>
          <a:p>
            <a:fld id="{650AD656-6FF9-465D-B7B0-1CD0DD39CD23}" type="slidenum">
              <a:rPr lang="en-US" smtClean="0"/>
              <a:t>12</a:t>
            </a:fld>
            <a:endParaRPr lang="en-US" dirty="0"/>
          </a:p>
        </p:txBody>
      </p:sp>
      <p:sp>
        <p:nvSpPr>
          <p:cNvPr id="4" name="Rectangle 3"/>
          <p:cNvSpPr/>
          <p:nvPr/>
        </p:nvSpPr>
        <p:spPr>
          <a:xfrm>
            <a:off x="5818239" y="4232787"/>
            <a:ext cx="1054509" cy="1622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17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ASCII Text Files – A “stream”</a:t>
            </a:r>
          </a:p>
        </p:txBody>
      </p:sp>
      <p:sp>
        <p:nvSpPr>
          <p:cNvPr id="3" name="Content Placeholder 2"/>
          <p:cNvSpPr>
            <a:spLocks noGrp="1"/>
          </p:cNvSpPr>
          <p:nvPr>
            <p:ph idx="1"/>
          </p:nvPr>
        </p:nvSpPr>
        <p:spPr>
          <a:xfrm>
            <a:off x="613019" y="1825625"/>
            <a:ext cx="8007349" cy="4351338"/>
          </a:xfrm>
        </p:spPr>
        <p:txBody>
          <a:bodyPr>
            <a:noAutofit/>
          </a:bodyPr>
          <a:lstStyle/>
          <a:p>
            <a:pPr>
              <a:spcBef>
                <a:spcPts val="0"/>
              </a:spcBef>
              <a:spcAft>
                <a:spcPts val="1200"/>
              </a:spcAft>
            </a:pPr>
            <a:r>
              <a:rPr lang="en-US" sz="2400" dirty="0"/>
              <a:t>A file on disk is essentially just a big </a:t>
            </a:r>
            <a:r>
              <a:rPr lang="en-US" sz="2400" dirty="0">
                <a:solidFill>
                  <a:srgbClr val="0000FF"/>
                </a:solidFill>
                <a:latin typeface="Consolas" panose="020B0609020204030204" pitchFamily="49" charset="0"/>
                <a:cs typeface="Consolas" panose="020B0609020204030204" pitchFamily="49" charset="0"/>
              </a:rPr>
              <a:t>byte</a:t>
            </a:r>
            <a:r>
              <a:rPr lang="en-US" sz="2400" dirty="0">
                <a:solidFill>
                  <a:srgbClr val="0000FF"/>
                </a:solidFill>
                <a:cs typeface="Consolas" panose="020B0609020204030204" pitchFamily="49" charset="0"/>
              </a:rPr>
              <a:t> </a:t>
            </a:r>
            <a:r>
              <a:rPr lang="en-US" sz="2400" b="1" dirty="0"/>
              <a:t>array</a:t>
            </a:r>
            <a:endParaRPr lang="en-US" sz="1600" dirty="0">
              <a:solidFill>
                <a:srgbClr val="0000FF"/>
              </a:solidFill>
              <a:latin typeface="Consolas" panose="020B0609020204030204" pitchFamily="49" charset="0"/>
              <a:cs typeface="Consolas" panose="020B0609020204030204" pitchFamily="49" charset="0"/>
            </a:endParaRPr>
          </a:p>
          <a:p>
            <a:pPr lvl="1">
              <a:spcBef>
                <a:spcPts val="0"/>
              </a:spcBef>
              <a:spcAft>
                <a:spcPts val="1200"/>
              </a:spcAft>
            </a:pPr>
            <a:r>
              <a:rPr lang="en-US" sz="2000" dirty="0"/>
              <a:t>A </a:t>
            </a:r>
            <a:r>
              <a:rPr lang="en-US" sz="2000" dirty="0">
                <a:solidFill>
                  <a:srgbClr val="0000FF"/>
                </a:solidFill>
                <a:latin typeface="Consolas" panose="020B0609020204030204" pitchFamily="49" charset="0"/>
                <a:cs typeface="Consolas" panose="020B0609020204030204" pitchFamily="49" charset="0"/>
              </a:rPr>
              <a:t>byte</a:t>
            </a:r>
            <a:r>
              <a:rPr lang="en-US" sz="2000" dirty="0">
                <a:solidFill>
                  <a:srgbClr val="0070C0"/>
                </a:solidFill>
              </a:rPr>
              <a:t> </a:t>
            </a:r>
            <a:r>
              <a:rPr lang="en-US" sz="2000" dirty="0"/>
              <a:t>is an 8-bit </a:t>
            </a:r>
            <a:r>
              <a:rPr lang="en-US" sz="2000" i="1" dirty="0">
                <a:solidFill>
                  <a:srgbClr val="FF0000"/>
                </a:solidFill>
              </a:rPr>
              <a:t>unsigned</a:t>
            </a:r>
            <a:r>
              <a:rPr lang="en-US" sz="2000" dirty="0"/>
              <a:t> </a:t>
            </a:r>
            <a:r>
              <a:rPr lang="en-US" sz="2000" i="1" dirty="0">
                <a:solidFill>
                  <a:srgbClr val="FF0000"/>
                </a:solidFill>
              </a:rPr>
              <a:t>integer</a:t>
            </a:r>
            <a:r>
              <a:rPr lang="en-US" sz="2000" dirty="0">
                <a:solidFill>
                  <a:srgbClr val="FF0000"/>
                </a:solidFill>
              </a:rPr>
              <a:t> </a:t>
            </a:r>
            <a:r>
              <a:rPr lang="en-US" sz="2000" dirty="0"/>
              <a:t>between 0 and 255  (</a:t>
            </a:r>
            <a:r>
              <a:rPr lang="en-US" sz="2000" dirty="0">
                <a:solidFill>
                  <a:srgbClr val="00B050"/>
                </a:solidFill>
                <a:latin typeface="Consolas" panose="020B0609020204030204" pitchFamily="49" charset="0"/>
              </a:rPr>
              <a:t>uint8_t</a:t>
            </a:r>
            <a:r>
              <a:rPr lang="en-US" sz="2000" dirty="0"/>
              <a:t>)</a:t>
            </a:r>
          </a:p>
          <a:p>
            <a:pPr lvl="1">
              <a:spcBef>
                <a:spcPts val="0"/>
              </a:spcBef>
              <a:spcAft>
                <a:spcPts val="1200"/>
              </a:spcAft>
            </a:pPr>
            <a:r>
              <a:rPr lang="en-US" sz="2000" dirty="0"/>
              <a:t>We can declare a byte array and load it with the contents of a file</a:t>
            </a:r>
          </a:p>
          <a:p>
            <a:pPr lvl="1">
              <a:spcBef>
                <a:spcPts val="0"/>
              </a:spcBef>
              <a:spcAft>
                <a:spcPts val="1200"/>
              </a:spcAft>
            </a:pPr>
            <a:r>
              <a:rPr lang="en-US" sz="2000" dirty="0"/>
              <a:t>A </a:t>
            </a:r>
            <a:r>
              <a:rPr lang="en-US" sz="2000" b="1" dirty="0">
                <a:solidFill>
                  <a:srgbClr val="00B050"/>
                </a:solidFill>
              </a:rPr>
              <a:t>stream</a:t>
            </a:r>
            <a:r>
              <a:rPr lang="en-US" sz="2000" dirty="0"/>
              <a:t> of file bytes in memory is called a </a:t>
            </a:r>
            <a:r>
              <a:rPr lang="en-US" sz="2000" b="1" dirty="0">
                <a:solidFill>
                  <a:srgbClr val="00B050"/>
                </a:solidFill>
              </a:rPr>
              <a:t>buffer</a:t>
            </a:r>
          </a:p>
          <a:p>
            <a:pPr marL="457200" lvl="1" indent="0">
              <a:spcBef>
                <a:spcPts val="0"/>
              </a:spcBef>
              <a:spcAft>
                <a:spcPts val="1200"/>
              </a:spcAft>
              <a:buNone/>
            </a:pPr>
            <a:endParaRPr lang="en-US" sz="2000" dirty="0"/>
          </a:p>
          <a:p>
            <a:pPr marL="457200" lvl="1" indent="0">
              <a:spcBef>
                <a:spcPts val="0"/>
              </a:spcBef>
              <a:spcAft>
                <a:spcPts val="1200"/>
              </a:spcAft>
              <a:buNone/>
            </a:pPr>
            <a:endParaRPr lang="en-US" sz="2000" dirty="0"/>
          </a:p>
          <a:p>
            <a:pPr>
              <a:spcBef>
                <a:spcPts val="0"/>
              </a:spcBef>
              <a:spcAft>
                <a:spcPts val="1200"/>
              </a:spcAft>
            </a:pPr>
            <a:endParaRPr lang="en-US" sz="2400" dirty="0"/>
          </a:p>
          <a:p>
            <a:pPr>
              <a:spcBef>
                <a:spcPts val="0"/>
              </a:spcBef>
              <a:spcAft>
                <a:spcPts val="1200"/>
              </a:spcAft>
            </a:pPr>
            <a:r>
              <a:rPr lang="en-US" sz="2400" dirty="0"/>
              <a:t>We can then access any individual character within the disk file by using the normal </a:t>
            </a:r>
            <a:r>
              <a:rPr lang="en-US" sz="2400" b="1" dirty="0"/>
              <a:t>.at() method</a:t>
            </a:r>
            <a:r>
              <a:rPr lang="en-US" sz="2400" dirty="0"/>
              <a:t> on the vector </a:t>
            </a:r>
            <a:r>
              <a:rPr lang="en-US" sz="2400" b="1" dirty="0" err="1">
                <a:solidFill>
                  <a:srgbClr val="0070C0"/>
                </a:solidFill>
              </a:rPr>
              <a:t>fileBytes</a:t>
            </a:r>
            <a:r>
              <a:rPr lang="en-US" sz="2400" dirty="0"/>
              <a:t> and specifying an </a:t>
            </a:r>
            <a:r>
              <a:rPr lang="en-US" sz="2400" b="1" dirty="0">
                <a:solidFill>
                  <a:srgbClr val="FF0000"/>
                </a:solidFill>
              </a:rPr>
              <a:t>index value</a:t>
            </a:r>
            <a:endParaRPr lang="en-US" sz="2000" dirty="0"/>
          </a:p>
        </p:txBody>
      </p:sp>
      <p:sp>
        <p:nvSpPr>
          <p:cNvPr id="5" name="Slide Number Placeholder 4"/>
          <p:cNvSpPr>
            <a:spLocks noGrp="1"/>
          </p:cNvSpPr>
          <p:nvPr>
            <p:ph type="sldNum" sz="quarter" idx="12"/>
          </p:nvPr>
        </p:nvSpPr>
        <p:spPr/>
        <p:txBody>
          <a:bodyPr/>
          <a:lstStyle/>
          <a:p>
            <a:fld id="{650AD656-6FF9-465D-B7B0-1CD0DD39CD23}" type="slidenum">
              <a:rPr lang="en-US" smtClean="0"/>
              <a:t>13</a:t>
            </a:fld>
            <a:endParaRPr lang="en-US" dirty="0"/>
          </a:p>
        </p:txBody>
      </p:sp>
      <p:pic>
        <p:nvPicPr>
          <p:cNvPr id="4" name="Picture 3">
            <a:extLst>
              <a:ext uri="{FF2B5EF4-FFF2-40B4-BE49-F238E27FC236}">
                <a16:creationId xmlns:a16="http://schemas.microsoft.com/office/drawing/2014/main" id="{F307FE11-F7EB-4C02-A8E0-B956243D0C27}"/>
              </a:ext>
            </a:extLst>
          </p:cNvPr>
          <p:cNvPicPr>
            <a:picLocks noChangeAspect="1"/>
          </p:cNvPicPr>
          <p:nvPr/>
        </p:nvPicPr>
        <p:blipFill>
          <a:blip r:embed="rId2"/>
          <a:stretch>
            <a:fillRect/>
          </a:stretch>
        </p:blipFill>
        <p:spPr>
          <a:xfrm>
            <a:off x="1599696" y="3574408"/>
            <a:ext cx="6044724" cy="1159823"/>
          </a:xfrm>
          <a:prstGeom prst="rect">
            <a:avLst/>
          </a:prstGeom>
          <a:ln>
            <a:solidFill>
              <a:schemeClr val="tx1"/>
            </a:solidFill>
          </a:ln>
        </p:spPr>
      </p:pic>
    </p:spTree>
    <p:extLst>
      <p:ext uri="{BB962C8B-B14F-4D97-AF65-F5344CB8AC3E}">
        <p14:creationId xmlns:p14="http://schemas.microsoft.com/office/powerpoint/2010/main" val="356207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Creating a Frequency Histogram</a:t>
            </a:r>
          </a:p>
        </p:txBody>
      </p:sp>
      <p:sp>
        <p:nvSpPr>
          <p:cNvPr id="3" name="Content Placeholder 2"/>
          <p:cNvSpPr>
            <a:spLocks noGrp="1"/>
          </p:cNvSpPr>
          <p:nvPr>
            <p:ph idx="1"/>
          </p:nvPr>
        </p:nvSpPr>
        <p:spPr>
          <a:xfrm>
            <a:off x="613019" y="1825625"/>
            <a:ext cx="8007349" cy="4351338"/>
          </a:xfrm>
        </p:spPr>
        <p:txBody>
          <a:bodyPr>
            <a:noAutofit/>
          </a:bodyPr>
          <a:lstStyle/>
          <a:p>
            <a:pPr>
              <a:spcBef>
                <a:spcPts val="0"/>
              </a:spcBef>
              <a:spcAft>
                <a:spcPts val="1200"/>
              </a:spcAft>
            </a:pPr>
            <a:r>
              <a:rPr lang="en-US" sz="2400" dirty="0"/>
              <a:t>Consider Lincoln’s Gettysburg Address:</a:t>
            </a:r>
          </a:p>
          <a:p>
            <a:pPr marL="457200" lvl="1" indent="0">
              <a:spcBef>
                <a:spcPts val="0"/>
              </a:spcBef>
              <a:spcAft>
                <a:spcPts val="1200"/>
              </a:spcAft>
              <a:buNone/>
            </a:pPr>
            <a:r>
              <a:rPr lang="en-US" sz="2000" dirty="0">
                <a:solidFill>
                  <a:srgbClr val="00B050"/>
                </a:solidFill>
              </a:rPr>
              <a:t>Four score and seven years ago our fathers brought forth on this continent a new nation, conceived in liberty, and dedicated to the proposition that all men are created equal.</a:t>
            </a:r>
          </a:p>
          <a:p>
            <a:pPr marL="457200" lvl="1" indent="0">
              <a:spcBef>
                <a:spcPts val="0"/>
              </a:spcBef>
              <a:spcAft>
                <a:spcPts val="1200"/>
              </a:spcAft>
              <a:buNone/>
            </a:pPr>
            <a:r>
              <a:rPr lang="en-US" sz="2000" dirty="0">
                <a:solidFill>
                  <a:srgbClr val="00B050"/>
                </a:solidFill>
              </a:rPr>
              <a:t>Now we are engaged in a great civil war, testing whether that nation, or any nation so conceived and so dedicated, can long endure</a:t>
            </a:r>
            <a:r>
              <a:rPr lang="en-US" sz="2000" dirty="0"/>
              <a:t>…</a:t>
            </a:r>
          </a:p>
          <a:p>
            <a:pPr>
              <a:spcBef>
                <a:spcPts val="0"/>
              </a:spcBef>
              <a:spcAft>
                <a:spcPts val="1200"/>
              </a:spcAft>
            </a:pPr>
            <a:r>
              <a:rPr lang="en-US" sz="2400" dirty="0"/>
              <a:t>We want to perform a </a:t>
            </a:r>
            <a:r>
              <a:rPr lang="en-US" sz="2400" b="1" dirty="0">
                <a:solidFill>
                  <a:srgbClr val="FF0000"/>
                </a:solidFill>
              </a:rPr>
              <a:t>histogram analysis </a:t>
            </a:r>
            <a:r>
              <a:rPr lang="en-US" sz="2400" dirty="0"/>
              <a:t>of Lincoln’s speech</a:t>
            </a:r>
          </a:p>
          <a:p>
            <a:pPr lvl="1">
              <a:spcBef>
                <a:spcPts val="0"/>
              </a:spcBef>
              <a:spcAft>
                <a:spcPts val="1200"/>
              </a:spcAft>
            </a:pPr>
            <a:r>
              <a:rPr lang="en-US" sz="2000" dirty="0"/>
              <a:t>What </a:t>
            </a:r>
            <a:r>
              <a:rPr lang="en-US" sz="2000" b="1" dirty="0"/>
              <a:t>letter</a:t>
            </a:r>
            <a:r>
              <a:rPr lang="en-US" sz="2000" dirty="0"/>
              <a:t> do you think occurs most frequently in </a:t>
            </a:r>
            <a:r>
              <a:rPr lang="en-US" sz="2000" b="1" dirty="0">
                <a:solidFill>
                  <a:srgbClr val="FF0000"/>
                </a:solidFill>
              </a:rPr>
              <a:t>English</a:t>
            </a:r>
            <a:r>
              <a:rPr lang="en-US" sz="2000" dirty="0"/>
              <a:t>?</a:t>
            </a:r>
          </a:p>
          <a:p>
            <a:pPr lvl="1">
              <a:spcBef>
                <a:spcPts val="0"/>
              </a:spcBef>
              <a:spcAft>
                <a:spcPts val="1200"/>
              </a:spcAft>
            </a:pPr>
            <a:r>
              <a:rPr lang="en-US" sz="2000" dirty="0"/>
              <a:t>Spaces (</a:t>
            </a:r>
            <a:r>
              <a:rPr lang="en-US" sz="2000" b="1" dirty="0"/>
              <a:t>ASCII value 32</a:t>
            </a:r>
            <a:r>
              <a:rPr lang="en-US" sz="2000" dirty="0"/>
              <a:t>) usually occur most often because we use spaces as a word breaker</a:t>
            </a:r>
          </a:p>
          <a:p>
            <a:pPr>
              <a:spcBef>
                <a:spcPts val="0"/>
              </a:spcBef>
              <a:spcAft>
                <a:spcPts val="1200"/>
              </a:spcAft>
            </a:pPr>
            <a:endParaRPr lang="en-US" sz="2000" dirty="0"/>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14</a:t>
            </a:fld>
            <a:endParaRPr lang="en-US" dirty="0"/>
          </a:p>
        </p:txBody>
      </p:sp>
    </p:spTree>
    <p:extLst>
      <p:ext uri="{BB962C8B-B14F-4D97-AF65-F5344CB8AC3E}">
        <p14:creationId xmlns:p14="http://schemas.microsoft.com/office/powerpoint/2010/main" val="247254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Letter Frequencies in the English Language</a:t>
            </a:r>
          </a:p>
        </p:txBody>
      </p:sp>
      <p:grpSp>
        <p:nvGrpSpPr>
          <p:cNvPr id="9" name="Group 8"/>
          <p:cNvGrpSpPr/>
          <p:nvPr/>
        </p:nvGrpSpPr>
        <p:grpSpPr>
          <a:xfrm>
            <a:off x="590606" y="1793454"/>
            <a:ext cx="7962789" cy="3638095"/>
            <a:chOff x="733905" y="1457391"/>
            <a:chExt cx="7962789" cy="3638095"/>
          </a:xfrm>
        </p:grpSpPr>
        <p:pic>
          <p:nvPicPr>
            <p:cNvPr id="6" name="Picture 5"/>
            <p:cNvPicPr>
              <a:picLocks noChangeAspect="1"/>
            </p:cNvPicPr>
            <p:nvPr/>
          </p:nvPicPr>
          <p:blipFill>
            <a:blip r:embed="rId2"/>
            <a:stretch>
              <a:fillRect/>
            </a:stretch>
          </p:blipFill>
          <p:spPr>
            <a:xfrm>
              <a:off x="733905" y="1457391"/>
              <a:ext cx="3838095" cy="3590476"/>
            </a:xfrm>
            <a:prstGeom prst="rect">
              <a:avLst/>
            </a:prstGeom>
          </p:spPr>
        </p:pic>
        <p:pic>
          <p:nvPicPr>
            <p:cNvPr id="8" name="Picture 7"/>
            <p:cNvPicPr>
              <a:picLocks noChangeAspect="1"/>
            </p:cNvPicPr>
            <p:nvPr/>
          </p:nvPicPr>
          <p:blipFill>
            <a:blip r:embed="rId3"/>
            <a:stretch>
              <a:fillRect/>
            </a:stretch>
          </p:blipFill>
          <p:spPr>
            <a:xfrm>
              <a:off x="4839551" y="1457391"/>
              <a:ext cx="3857143" cy="3638095"/>
            </a:xfrm>
            <a:prstGeom prst="rect">
              <a:avLst/>
            </a:prstGeom>
          </p:spPr>
        </p:pic>
      </p:grpSp>
      <p:sp>
        <p:nvSpPr>
          <p:cNvPr id="3" name="Slide Number Placeholder 2"/>
          <p:cNvSpPr>
            <a:spLocks noGrp="1"/>
          </p:cNvSpPr>
          <p:nvPr>
            <p:ph type="sldNum" sz="quarter" idx="12"/>
          </p:nvPr>
        </p:nvSpPr>
        <p:spPr/>
        <p:txBody>
          <a:bodyPr/>
          <a:lstStyle/>
          <a:p>
            <a:fld id="{650AD656-6FF9-465D-B7B0-1CD0DD39CD23}" type="slidenum">
              <a:rPr lang="en-US" smtClean="0"/>
              <a:t>15</a:t>
            </a:fld>
            <a:endParaRPr lang="en-US" dirty="0"/>
          </a:p>
        </p:txBody>
      </p:sp>
    </p:spTree>
    <p:extLst>
      <p:ext uri="{BB962C8B-B14F-4D97-AF65-F5344CB8AC3E}">
        <p14:creationId xmlns:p14="http://schemas.microsoft.com/office/powerpoint/2010/main" val="1159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24" y="365126"/>
            <a:ext cx="2181225" cy="1863724"/>
          </a:xfrm>
        </p:spPr>
        <p:txBody>
          <a:bodyPr>
            <a:noAutofit/>
          </a:bodyPr>
          <a:lstStyle/>
          <a:p>
            <a:pPr algn="ctr"/>
            <a:r>
              <a:rPr lang="en-US" sz="3200" b="1" dirty="0">
                <a:solidFill>
                  <a:srgbClr val="0070C0"/>
                </a:solidFill>
                <a:latin typeface="+mn-lt"/>
              </a:rPr>
              <a:t>Open</a:t>
            </a:r>
            <a:r>
              <a:rPr lang="en-US" sz="3200" b="1" dirty="0">
                <a:latin typeface="+mn-lt"/>
              </a:rPr>
              <a:t> </a:t>
            </a:r>
            <a:r>
              <a:rPr lang="en-US" sz="3200" dirty="0">
                <a:latin typeface="+mn-lt"/>
              </a:rPr>
              <a:t>Lab 2 </a:t>
            </a:r>
            <a:br>
              <a:rPr lang="en-US" sz="3200" dirty="0">
                <a:latin typeface="+mn-lt"/>
              </a:rPr>
            </a:br>
            <a:r>
              <a:rPr lang="en-US" sz="3200" dirty="0">
                <a:latin typeface="+mn-lt"/>
              </a:rPr>
              <a:t>Frequency</a:t>
            </a:r>
            <a:br>
              <a:rPr lang="en-US" sz="3200" dirty="0">
                <a:latin typeface="+mn-lt"/>
              </a:rPr>
            </a:br>
            <a:r>
              <a:rPr lang="en-US" sz="3200" dirty="0">
                <a:latin typeface="+mn-lt"/>
              </a:rPr>
              <a:t>Histogram</a:t>
            </a:r>
          </a:p>
        </p:txBody>
      </p:sp>
      <p:sp>
        <p:nvSpPr>
          <p:cNvPr id="3" name="Slide Number Placeholder 2"/>
          <p:cNvSpPr>
            <a:spLocks noGrp="1"/>
          </p:cNvSpPr>
          <p:nvPr>
            <p:ph type="sldNum" sz="quarter" idx="12"/>
          </p:nvPr>
        </p:nvSpPr>
        <p:spPr/>
        <p:txBody>
          <a:bodyPr/>
          <a:lstStyle/>
          <a:p>
            <a:fld id="{650AD656-6FF9-465D-B7B0-1CD0DD39CD23}" type="slidenum">
              <a:rPr lang="en-US" smtClean="0"/>
              <a:t>16</a:t>
            </a:fld>
            <a:endParaRPr lang="en-US" dirty="0"/>
          </a:p>
        </p:txBody>
      </p:sp>
      <p:pic>
        <p:nvPicPr>
          <p:cNvPr id="6" name="Picture 5"/>
          <p:cNvPicPr>
            <a:picLocks noChangeAspect="1"/>
          </p:cNvPicPr>
          <p:nvPr/>
        </p:nvPicPr>
        <p:blipFill>
          <a:blip r:embed="rId2"/>
          <a:stretch>
            <a:fillRect/>
          </a:stretch>
        </p:blipFill>
        <p:spPr>
          <a:xfrm>
            <a:off x="400553" y="514844"/>
            <a:ext cx="5809747" cy="5699870"/>
          </a:xfrm>
          <a:prstGeom prst="rect">
            <a:avLst/>
          </a:prstGeom>
        </p:spPr>
      </p:pic>
      <p:sp>
        <p:nvSpPr>
          <p:cNvPr id="4" name="Rectangle 3"/>
          <p:cNvSpPr/>
          <p:nvPr/>
        </p:nvSpPr>
        <p:spPr>
          <a:xfrm>
            <a:off x="693174" y="892277"/>
            <a:ext cx="5066071" cy="18656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12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24" y="365126"/>
            <a:ext cx="2181225" cy="1863724"/>
          </a:xfrm>
        </p:spPr>
        <p:txBody>
          <a:bodyPr>
            <a:noAutofit/>
          </a:bodyPr>
          <a:lstStyle/>
          <a:p>
            <a:pPr algn="ctr"/>
            <a:r>
              <a:rPr lang="en-US" sz="3200" b="1" dirty="0">
                <a:solidFill>
                  <a:srgbClr val="0070C0"/>
                </a:solidFill>
                <a:latin typeface="+mn-lt"/>
              </a:rPr>
              <a:t>View</a:t>
            </a:r>
            <a:r>
              <a:rPr lang="en-US" sz="3200" dirty="0">
                <a:latin typeface="+mn-lt"/>
              </a:rPr>
              <a:t> Lab 2 </a:t>
            </a:r>
            <a:br>
              <a:rPr lang="en-US" sz="3200" dirty="0">
                <a:latin typeface="+mn-lt"/>
              </a:rPr>
            </a:br>
            <a:r>
              <a:rPr lang="en-US" sz="3200" dirty="0">
                <a:latin typeface="+mn-lt"/>
              </a:rPr>
              <a:t>Frequency</a:t>
            </a:r>
            <a:br>
              <a:rPr lang="en-US" sz="3200" dirty="0">
                <a:latin typeface="+mn-lt"/>
              </a:rPr>
            </a:br>
            <a:r>
              <a:rPr lang="en-US" sz="3200" dirty="0">
                <a:latin typeface="+mn-lt"/>
              </a:rPr>
              <a:t>Histogram</a:t>
            </a:r>
          </a:p>
        </p:txBody>
      </p:sp>
      <p:sp>
        <p:nvSpPr>
          <p:cNvPr id="3" name="Slide Number Placeholder 2"/>
          <p:cNvSpPr>
            <a:spLocks noGrp="1"/>
          </p:cNvSpPr>
          <p:nvPr>
            <p:ph type="sldNum" sz="quarter" idx="12"/>
          </p:nvPr>
        </p:nvSpPr>
        <p:spPr/>
        <p:txBody>
          <a:bodyPr/>
          <a:lstStyle/>
          <a:p>
            <a:fld id="{650AD656-6FF9-465D-B7B0-1CD0DD39CD23}" type="slidenum">
              <a:rPr lang="en-US" smtClean="0"/>
              <a:t>17</a:t>
            </a:fld>
            <a:endParaRPr lang="en-US" dirty="0"/>
          </a:p>
        </p:txBody>
      </p:sp>
      <p:pic>
        <p:nvPicPr>
          <p:cNvPr id="7" name="Picture 6"/>
          <p:cNvPicPr>
            <a:picLocks noChangeAspect="1"/>
          </p:cNvPicPr>
          <p:nvPr/>
        </p:nvPicPr>
        <p:blipFill>
          <a:blip r:embed="rId2"/>
          <a:stretch>
            <a:fillRect/>
          </a:stretch>
        </p:blipFill>
        <p:spPr>
          <a:xfrm>
            <a:off x="400553" y="514844"/>
            <a:ext cx="5810199" cy="3720644"/>
          </a:xfrm>
          <a:prstGeom prst="rect">
            <a:avLst/>
          </a:prstGeom>
        </p:spPr>
      </p:pic>
      <p:sp>
        <p:nvSpPr>
          <p:cNvPr id="4" name="Rectangle 3"/>
          <p:cNvSpPr/>
          <p:nvPr/>
        </p:nvSpPr>
        <p:spPr>
          <a:xfrm>
            <a:off x="1069258" y="1445342"/>
            <a:ext cx="4048432" cy="7005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62665" y="1005902"/>
            <a:ext cx="1986116"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49780" y="5095355"/>
            <a:ext cx="5044440" cy="707886"/>
          </a:xfrm>
          <a:prstGeom prst="rect">
            <a:avLst/>
          </a:prstGeom>
          <a:solidFill>
            <a:srgbClr val="0070C0"/>
          </a:solidFill>
        </p:spPr>
        <p:txBody>
          <a:bodyPr wrap="square" rtlCol="0">
            <a:spAutoFit/>
          </a:bodyPr>
          <a:lstStyle/>
          <a:p>
            <a:pPr algn="ctr"/>
            <a:r>
              <a:rPr lang="en-US" sz="4000" b="1" dirty="0">
                <a:solidFill>
                  <a:schemeClr val="bg1"/>
                </a:solidFill>
              </a:rPr>
              <a:t>Run Lab 2</a:t>
            </a:r>
          </a:p>
        </p:txBody>
      </p:sp>
    </p:spTree>
    <p:extLst>
      <p:ext uri="{BB962C8B-B14F-4D97-AF65-F5344CB8AC3E}">
        <p14:creationId xmlns:p14="http://schemas.microsoft.com/office/powerpoint/2010/main" val="235534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D865BD-07B5-460B-AEF9-7439B8CE11C9}"/>
              </a:ext>
            </a:extLst>
          </p:cNvPr>
          <p:cNvPicPr>
            <a:picLocks noChangeAspect="1"/>
          </p:cNvPicPr>
          <p:nvPr/>
        </p:nvPicPr>
        <p:blipFill>
          <a:blip r:embed="rId2"/>
          <a:stretch>
            <a:fillRect/>
          </a:stretch>
        </p:blipFill>
        <p:spPr>
          <a:xfrm>
            <a:off x="486342" y="1274474"/>
            <a:ext cx="8171316" cy="5169013"/>
          </a:xfrm>
          <a:prstGeom prst="rect">
            <a:avLst/>
          </a:prstGeom>
        </p:spPr>
      </p:pic>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Histogram of Lincoln’s Gettysburg Address</a:t>
            </a:r>
          </a:p>
        </p:txBody>
      </p:sp>
      <p:sp>
        <p:nvSpPr>
          <p:cNvPr id="3" name="Slide Number Placeholder 2"/>
          <p:cNvSpPr>
            <a:spLocks noGrp="1"/>
          </p:cNvSpPr>
          <p:nvPr>
            <p:ph type="sldNum" sz="quarter" idx="12"/>
          </p:nvPr>
        </p:nvSpPr>
        <p:spPr/>
        <p:txBody>
          <a:bodyPr/>
          <a:lstStyle/>
          <a:p>
            <a:fld id="{650AD656-6FF9-465D-B7B0-1CD0DD39CD23}" type="slidenum">
              <a:rPr lang="en-US" smtClean="0"/>
              <a:t>18</a:t>
            </a:fld>
            <a:endParaRPr lang="en-US" dirty="0"/>
          </a:p>
        </p:txBody>
      </p:sp>
      <p:sp>
        <p:nvSpPr>
          <p:cNvPr id="5" name="Rectangle 4"/>
          <p:cNvSpPr/>
          <p:nvPr/>
        </p:nvSpPr>
        <p:spPr>
          <a:xfrm>
            <a:off x="1987071" y="1853668"/>
            <a:ext cx="119216" cy="43783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8"/>
          <p:cNvSpPr/>
          <p:nvPr/>
        </p:nvSpPr>
        <p:spPr>
          <a:xfrm>
            <a:off x="2776016" y="2265331"/>
            <a:ext cx="2220266" cy="821683"/>
          </a:xfrm>
          <a:prstGeom prst="wedgeRectCallout">
            <a:avLst>
              <a:gd name="adj1" fmla="val -74671"/>
              <a:gd name="adj2" fmla="val -4704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ASCII value 32 (space) appears most often</a:t>
            </a:r>
          </a:p>
        </p:txBody>
      </p:sp>
    </p:spTree>
    <p:extLst>
      <p:ext uri="{BB962C8B-B14F-4D97-AF65-F5344CB8AC3E}">
        <p14:creationId xmlns:p14="http://schemas.microsoft.com/office/powerpoint/2010/main" val="19753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sp>
        <p:nvSpPr>
          <p:cNvPr id="3" name="Content Placeholder 2"/>
          <p:cNvSpPr>
            <a:spLocks noGrp="1"/>
          </p:cNvSpPr>
          <p:nvPr>
            <p:ph idx="1"/>
          </p:nvPr>
        </p:nvSpPr>
        <p:spPr>
          <a:xfrm>
            <a:off x="613020" y="1825624"/>
            <a:ext cx="4138734" cy="4700221"/>
          </a:xfrm>
        </p:spPr>
        <p:txBody>
          <a:bodyPr>
            <a:noAutofit/>
          </a:bodyPr>
          <a:lstStyle/>
          <a:p>
            <a:pPr>
              <a:spcBef>
                <a:spcPts val="0"/>
              </a:spcBef>
              <a:spcAft>
                <a:spcPts val="1200"/>
              </a:spcAft>
            </a:pPr>
            <a:r>
              <a:rPr lang="en-US" sz="2400" dirty="0"/>
              <a:t>Roman Emperor </a:t>
            </a:r>
            <a:r>
              <a:rPr lang="en-US" sz="2400" b="1" dirty="0">
                <a:solidFill>
                  <a:srgbClr val="FF0000"/>
                </a:solidFill>
              </a:rPr>
              <a:t>Julius Caesar </a:t>
            </a:r>
            <a:r>
              <a:rPr lang="en-US" sz="2400" dirty="0"/>
              <a:t>used a simple (but effective for its time) encryption scheme for his </a:t>
            </a:r>
            <a:r>
              <a:rPr lang="en-US" sz="2400" u="sng" dirty="0"/>
              <a:t>private</a:t>
            </a:r>
            <a:r>
              <a:rPr lang="en-US" sz="2400" dirty="0"/>
              <a:t> correspondence</a:t>
            </a:r>
          </a:p>
          <a:p>
            <a:pPr>
              <a:spcBef>
                <a:spcPts val="0"/>
              </a:spcBef>
              <a:spcAft>
                <a:spcPts val="1200"/>
              </a:spcAft>
            </a:pPr>
            <a:r>
              <a:rPr lang="en-US" sz="2400" dirty="0"/>
              <a:t>To create “</a:t>
            </a:r>
            <a:r>
              <a:rPr lang="en-US" sz="2400" b="1" dirty="0">
                <a:solidFill>
                  <a:srgbClr val="00B050"/>
                </a:solidFill>
              </a:rPr>
              <a:t>cipher text</a:t>
            </a:r>
            <a:r>
              <a:rPr lang="en-US" sz="2400" dirty="0"/>
              <a:t>” from “</a:t>
            </a:r>
            <a:r>
              <a:rPr lang="en-US" sz="2400" b="1" dirty="0">
                <a:solidFill>
                  <a:srgbClr val="00B050"/>
                </a:solidFill>
              </a:rPr>
              <a:t>plain text</a:t>
            </a:r>
            <a:r>
              <a:rPr lang="en-US" sz="2400" dirty="0"/>
              <a:t>” simply shift the original letters </a:t>
            </a:r>
            <a:r>
              <a:rPr lang="en-US" sz="2400" b="1" dirty="0">
                <a:solidFill>
                  <a:srgbClr val="FF0000"/>
                </a:solidFill>
              </a:rPr>
              <a:t>forward</a:t>
            </a:r>
            <a:r>
              <a:rPr lang="en-US" sz="2400" dirty="0"/>
              <a:t> (</a:t>
            </a:r>
            <a:r>
              <a:rPr lang="en-US" sz="2400" b="1" i="1" dirty="0"/>
              <a:t>or</a:t>
            </a:r>
            <a:r>
              <a:rPr lang="en-US" sz="2400" dirty="0"/>
              <a:t> </a:t>
            </a:r>
            <a:r>
              <a:rPr lang="en-US" sz="2400" b="1" i="1" dirty="0"/>
              <a:t>backward</a:t>
            </a:r>
            <a:r>
              <a:rPr lang="en-US" sz="2400" dirty="0"/>
              <a:t>) a given number of letters in the alphabet</a:t>
            </a:r>
          </a:p>
          <a:p>
            <a:pPr>
              <a:spcBef>
                <a:spcPts val="0"/>
              </a:spcBef>
              <a:spcAft>
                <a:spcPts val="1200"/>
              </a:spcAft>
            </a:pPr>
            <a:r>
              <a:rPr lang="en-US" sz="2400" dirty="0"/>
              <a:t>To decrypt the message, simply </a:t>
            </a:r>
            <a:r>
              <a:rPr lang="en-US" sz="2400" b="1" dirty="0">
                <a:solidFill>
                  <a:srgbClr val="0070C0"/>
                </a:solidFill>
              </a:rPr>
              <a:t>reverse the sign of the shift</a:t>
            </a:r>
          </a:p>
          <a:p>
            <a:pPr>
              <a:spcBef>
                <a:spcPts val="0"/>
              </a:spcBef>
              <a:spcAft>
                <a:spcPts val="1200"/>
              </a:spcAft>
            </a:pPr>
            <a:endParaRPr lang="en-US" sz="2000" dirty="0"/>
          </a:p>
          <a:p>
            <a:pPr lvl="1">
              <a:spcBef>
                <a:spcPts val="0"/>
              </a:spcBef>
              <a:spcAft>
                <a:spcPts val="1200"/>
              </a:spcAft>
            </a:pPr>
            <a:endParaRPr lang="en-US" sz="2000" dirty="0"/>
          </a:p>
        </p:txBody>
      </p:sp>
      <p:pic>
        <p:nvPicPr>
          <p:cNvPr id="5" name="Picture 4"/>
          <p:cNvPicPr>
            <a:picLocks noChangeAspect="1"/>
          </p:cNvPicPr>
          <p:nvPr/>
        </p:nvPicPr>
        <p:blipFill rotWithShape="1">
          <a:blip r:embed="rId2"/>
          <a:srcRect r="1051"/>
          <a:stretch/>
        </p:blipFill>
        <p:spPr>
          <a:xfrm>
            <a:off x="4913787" y="2314712"/>
            <a:ext cx="3849823" cy="2734026"/>
          </a:xfrm>
          <a:prstGeom prst="rect">
            <a:avLst/>
          </a:prstGeom>
        </p:spPr>
      </p:pic>
      <p:sp>
        <p:nvSpPr>
          <p:cNvPr id="4" name="Slide Number Placeholder 3"/>
          <p:cNvSpPr>
            <a:spLocks noGrp="1"/>
          </p:cNvSpPr>
          <p:nvPr>
            <p:ph type="sldNum" sz="quarter" idx="12"/>
          </p:nvPr>
        </p:nvSpPr>
        <p:spPr/>
        <p:txBody>
          <a:bodyPr/>
          <a:lstStyle/>
          <a:p>
            <a:fld id="{650AD656-6FF9-465D-B7B0-1CD0DD39CD23}" type="slidenum">
              <a:rPr lang="en-US" smtClean="0"/>
              <a:t>19</a:t>
            </a:fld>
            <a:endParaRPr lang="en-US" dirty="0"/>
          </a:p>
        </p:txBody>
      </p:sp>
    </p:spTree>
    <p:extLst>
      <p:ext uri="{BB962C8B-B14F-4D97-AF65-F5344CB8AC3E}">
        <p14:creationId xmlns:p14="http://schemas.microsoft.com/office/powerpoint/2010/main" val="401814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Session Goals</a:t>
            </a:r>
          </a:p>
        </p:txBody>
      </p:sp>
      <p:sp>
        <p:nvSpPr>
          <p:cNvPr id="3" name="Content Placeholder 2"/>
          <p:cNvSpPr>
            <a:spLocks noGrp="1"/>
          </p:cNvSpPr>
          <p:nvPr>
            <p:ph idx="1"/>
          </p:nvPr>
        </p:nvSpPr>
        <p:spPr>
          <a:xfrm>
            <a:off x="628650" y="1825625"/>
            <a:ext cx="7886700" cy="4596946"/>
          </a:xfrm>
        </p:spPr>
        <p:txBody>
          <a:bodyPr>
            <a:noAutofit/>
          </a:bodyPr>
          <a:lstStyle/>
          <a:p>
            <a:pPr>
              <a:spcBef>
                <a:spcPts val="0"/>
              </a:spcBef>
              <a:spcAft>
                <a:spcPts val="1200"/>
              </a:spcAft>
            </a:pPr>
            <a:r>
              <a:rPr lang="en-US" sz="2400" dirty="0"/>
              <a:t>Manage a C++ </a:t>
            </a:r>
            <a:r>
              <a:rPr lang="en-US" sz="2400" b="1" dirty="0">
                <a:solidFill>
                  <a:srgbClr val="0070C0"/>
                </a:solidFill>
              </a:rPr>
              <a:t>string</a:t>
            </a:r>
            <a:r>
              <a:rPr lang="en-US" sz="2400" dirty="0"/>
              <a:t> as a </a:t>
            </a:r>
            <a:r>
              <a:rPr lang="en-US" sz="2400" b="1" dirty="0"/>
              <a:t>vector&lt;</a:t>
            </a:r>
            <a:r>
              <a:rPr lang="en-US" sz="2400" b="1" dirty="0">
                <a:solidFill>
                  <a:srgbClr val="0070C0"/>
                </a:solidFill>
              </a:rPr>
              <a:t>char</a:t>
            </a:r>
            <a:r>
              <a:rPr lang="en-US" sz="2400" b="1" dirty="0"/>
              <a:t>&gt;</a:t>
            </a:r>
          </a:p>
          <a:p>
            <a:pPr lvl="1">
              <a:spcBef>
                <a:spcPts val="0"/>
              </a:spcBef>
              <a:spcAft>
                <a:spcPts val="1200"/>
              </a:spcAft>
            </a:pPr>
            <a:r>
              <a:rPr lang="en-US" sz="2000" dirty="0"/>
              <a:t>Understand </a:t>
            </a:r>
            <a:r>
              <a:rPr lang="en-US" sz="2000" b="1" dirty="0">
                <a:solidFill>
                  <a:srgbClr val="FF0000"/>
                </a:solidFill>
              </a:rPr>
              <a:t>ASCII</a:t>
            </a:r>
            <a:r>
              <a:rPr lang="en-US" sz="2000" dirty="0">
                <a:solidFill>
                  <a:srgbClr val="FF0000"/>
                </a:solidFill>
              </a:rPr>
              <a:t> </a:t>
            </a:r>
            <a:r>
              <a:rPr lang="en-US" sz="2000" dirty="0"/>
              <a:t>as an encoding mechanism</a:t>
            </a:r>
          </a:p>
          <a:p>
            <a:pPr lvl="1">
              <a:spcBef>
                <a:spcPts val="0"/>
              </a:spcBef>
              <a:spcAft>
                <a:spcPts val="1200"/>
              </a:spcAft>
            </a:pPr>
            <a:r>
              <a:rPr lang="en-US" sz="2000" dirty="0"/>
              <a:t>Read an ASCII </a:t>
            </a:r>
            <a:r>
              <a:rPr lang="en-US" sz="2000" b="1" dirty="0">
                <a:solidFill>
                  <a:srgbClr val="0070C0"/>
                </a:solidFill>
              </a:rPr>
              <a:t>text file</a:t>
            </a:r>
            <a:r>
              <a:rPr lang="en-US" sz="2000" b="1" dirty="0"/>
              <a:t> </a:t>
            </a:r>
            <a:r>
              <a:rPr lang="en-US" sz="2000" dirty="0"/>
              <a:t>stored on disk into a memory buffer</a:t>
            </a:r>
          </a:p>
          <a:p>
            <a:pPr lvl="1">
              <a:spcBef>
                <a:spcPts val="0"/>
              </a:spcBef>
              <a:spcAft>
                <a:spcPts val="1200"/>
              </a:spcAft>
            </a:pPr>
            <a:r>
              <a:rPr lang="en-US" sz="2000" dirty="0"/>
              <a:t>Generate a </a:t>
            </a:r>
            <a:r>
              <a:rPr lang="en-US" sz="2000" b="1" dirty="0"/>
              <a:t>histogram of character frequencies </a:t>
            </a:r>
            <a:r>
              <a:rPr lang="en-US" sz="2000" dirty="0"/>
              <a:t>within a file</a:t>
            </a:r>
          </a:p>
          <a:p>
            <a:pPr>
              <a:spcBef>
                <a:spcPts val="0"/>
              </a:spcBef>
              <a:spcAft>
                <a:spcPts val="1200"/>
              </a:spcAft>
            </a:pPr>
            <a:r>
              <a:rPr lang="en-US" sz="2400" dirty="0"/>
              <a:t>Encrypt and decrypt files using “</a:t>
            </a:r>
            <a:r>
              <a:rPr lang="en-US" sz="2400" b="1" dirty="0">
                <a:solidFill>
                  <a:srgbClr val="00B050"/>
                </a:solidFill>
              </a:rPr>
              <a:t>Caesar Shift</a:t>
            </a:r>
            <a:r>
              <a:rPr lang="en-US" sz="2400" dirty="0"/>
              <a:t>”</a:t>
            </a:r>
          </a:p>
          <a:p>
            <a:pPr lvl="1">
              <a:spcBef>
                <a:spcPts val="0"/>
              </a:spcBef>
              <a:spcAft>
                <a:spcPts val="1200"/>
              </a:spcAft>
            </a:pPr>
            <a:r>
              <a:rPr lang="en-US" sz="2000" dirty="0"/>
              <a:t>Perform </a:t>
            </a:r>
            <a:r>
              <a:rPr lang="en-US" sz="2000" b="1" dirty="0">
                <a:solidFill>
                  <a:srgbClr val="00B050"/>
                </a:solidFill>
              </a:rPr>
              <a:t>bigram analysis</a:t>
            </a:r>
            <a:r>
              <a:rPr lang="en-US" sz="2000" b="1" dirty="0"/>
              <a:t> </a:t>
            </a:r>
            <a:r>
              <a:rPr lang="en-US" sz="2000" dirty="0"/>
              <a:t>on unreadable cipher text to determine the author’s native language</a:t>
            </a:r>
          </a:p>
          <a:p>
            <a:pPr>
              <a:spcBef>
                <a:spcPts val="0"/>
              </a:spcBef>
              <a:spcAft>
                <a:spcPts val="1200"/>
              </a:spcAft>
            </a:pPr>
            <a:r>
              <a:rPr lang="en-US" sz="2400" dirty="0"/>
              <a:t>Generate and discover simple and compound </a:t>
            </a:r>
            <a:r>
              <a:rPr lang="en-US" sz="2400" b="1" dirty="0">
                <a:solidFill>
                  <a:srgbClr val="FF0000"/>
                </a:solidFill>
              </a:rPr>
              <a:t>anagrams</a:t>
            </a:r>
          </a:p>
          <a:p>
            <a:pPr lvl="1">
              <a:spcBef>
                <a:spcPts val="0"/>
              </a:spcBef>
              <a:spcAft>
                <a:spcPts val="1200"/>
              </a:spcAft>
            </a:pPr>
            <a:r>
              <a:rPr lang="en-US" sz="2000" dirty="0"/>
              <a:t>Avoid combinatorial (exponential) explosion in search space</a:t>
            </a:r>
          </a:p>
          <a:p>
            <a:pPr>
              <a:spcBef>
                <a:spcPts val="0"/>
              </a:spcBef>
              <a:spcAft>
                <a:spcPts val="1200"/>
              </a:spcAft>
            </a:pPr>
            <a:endParaRPr lang="en-US" sz="2400" dirty="0"/>
          </a:p>
        </p:txBody>
      </p:sp>
      <p:sp>
        <p:nvSpPr>
          <p:cNvPr id="4" name="Slide Number Placeholder 3"/>
          <p:cNvSpPr>
            <a:spLocks noGrp="1"/>
          </p:cNvSpPr>
          <p:nvPr>
            <p:ph type="sldNum" sz="quarter" idx="12"/>
          </p:nvPr>
        </p:nvSpPr>
        <p:spPr/>
        <p:txBody>
          <a:bodyPr/>
          <a:lstStyle/>
          <a:p>
            <a:fld id="{650AD656-6FF9-465D-B7B0-1CD0DD39CD23}" type="slidenum">
              <a:rPr lang="en-US" smtClean="0"/>
              <a:t>2</a:t>
            </a:fld>
            <a:endParaRPr lang="en-US" dirty="0"/>
          </a:p>
        </p:txBody>
      </p:sp>
    </p:spTree>
    <p:extLst>
      <p:ext uri="{BB962C8B-B14F-4D97-AF65-F5344CB8AC3E}">
        <p14:creationId xmlns:p14="http://schemas.microsoft.com/office/powerpoint/2010/main" val="368703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pic>
        <p:nvPicPr>
          <p:cNvPr id="8" name="Picture 7"/>
          <p:cNvPicPr>
            <a:picLocks noChangeAspect="1"/>
          </p:cNvPicPr>
          <p:nvPr/>
        </p:nvPicPr>
        <p:blipFill>
          <a:blip r:embed="rId2"/>
          <a:stretch>
            <a:fillRect/>
          </a:stretch>
        </p:blipFill>
        <p:spPr>
          <a:xfrm>
            <a:off x="1481524" y="1468581"/>
            <a:ext cx="6180952" cy="5066667"/>
          </a:xfrm>
          <a:prstGeom prst="rect">
            <a:avLst/>
          </a:prstGeom>
        </p:spPr>
      </p:pic>
      <p:sp>
        <p:nvSpPr>
          <p:cNvPr id="3" name="Slide Number Placeholder 2"/>
          <p:cNvSpPr>
            <a:spLocks noGrp="1"/>
          </p:cNvSpPr>
          <p:nvPr>
            <p:ph type="sldNum" sz="quarter" idx="12"/>
          </p:nvPr>
        </p:nvSpPr>
        <p:spPr/>
        <p:txBody>
          <a:bodyPr/>
          <a:lstStyle/>
          <a:p>
            <a:fld id="{650AD656-6FF9-465D-B7B0-1CD0DD39CD23}" type="slidenum">
              <a:rPr lang="en-US" smtClean="0"/>
              <a:t>20</a:t>
            </a:fld>
            <a:endParaRPr lang="en-US" dirty="0"/>
          </a:p>
        </p:txBody>
      </p:sp>
    </p:spTree>
    <p:extLst>
      <p:ext uri="{BB962C8B-B14F-4D97-AF65-F5344CB8AC3E}">
        <p14:creationId xmlns:p14="http://schemas.microsoft.com/office/powerpoint/2010/main" val="655278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sp>
        <p:nvSpPr>
          <p:cNvPr id="3" name="Content Placeholder 2"/>
          <p:cNvSpPr>
            <a:spLocks noGrp="1"/>
          </p:cNvSpPr>
          <p:nvPr>
            <p:ph idx="1"/>
          </p:nvPr>
        </p:nvSpPr>
        <p:spPr>
          <a:xfrm>
            <a:off x="613020" y="1825624"/>
            <a:ext cx="7902330" cy="4622067"/>
          </a:xfrm>
        </p:spPr>
        <p:txBody>
          <a:bodyPr>
            <a:noAutofit/>
          </a:bodyPr>
          <a:lstStyle/>
          <a:p>
            <a:pPr>
              <a:spcBef>
                <a:spcPts val="0"/>
              </a:spcBef>
              <a:spcAft>
                <a:spcPts val="1200"/>
              </a:spcAft>
            </a:pPr>
            <a:r>
              <a:rPr lang="en-US" sz="2400" dirty="0"/>
              <a:t>The question becomes, if we are given a “Caesar Shift” encrypted file, which we believe was written in </a:t>
            </a:r>
            <a:r>
              <a:rPr lang="en-US" sz="2400" b="1" dirty="0">
                <a:solidFill>
                  <a:srgbClr val="0070C0"/>
                </a:solidFill>
              </a:rPr>
              <a:t>English</a:t>
            </a:r>
            <a:r>
              <a:rPr lang="en-US" sz="2400" dirty="0"/>
              <a:t>, how can we figure out </a:t>
            </a:r>
            <a:r>
              <a:rPr lang="en-US" sz="2400" b="1" dirty="0">
                <a:solidFill>
                  <a:srgbClr val="FF0000"/>
                </a:solidFill>
              </a:rPr>
              <a:t>what</a:t>
            </a:r>
            <a:r>
              <a:rPr lang="en-US" sz="2400" dirty="0"/>
              <a:t> </a:t>
            </a:r>
            <a:r>
              <a:rPr lang="en-US" sz="2400" b="1" dirty="0">
                <a:solidFill>
                  <a:srgbClr val="FF0000"/>
                </a:solidFill>
              </a:rPr>
              <a:t>shift</a:t>
            </a:r>
            <a:r>
              <a:rPr lang="en-US" sz="2400" dirty="0"/>
              <a:t> was used?</a:t>
            </a:r>
          </a:p>
          <a:p>
            <a:pPr>
              <a:spcBef>
                <a:spcPts val="0"/>
              </a:spcBef>
              <a:spcAft>
                <a:spcPts val="1200"/>
              </a:spcAft>
            </a:pPr>
            <a:r>
              <a:rPr lang="en-US" sz="2400" dirty="0"/>
              <a:t>We could use “</a:t>
            </a:r>
            <a:r>
              <a:rPr lang="en-US" sz="2400" b="1" dirty="0"/>
              <a:t>brute force</a:t>
            </a:r>
            <a:r>
              <a:rPr lang="en-US" sz="2400" dirty="0"/>
              <a:t>” and try every possible value to see what shift produces legible prose</a:t>
            </a:r>
          </a:p>
          <a:p>
            <a:pPr lvl="1">
              <a:spcBef>
                <a:spcPts val="0"/>
              </a:spcBef>
              <a:spcAft>
                <a:spcPts val="1200"/>
              </a:spcAft>
            </a:pPr>
            <a:r>
              <a:rPr lang="en-US" sz="2000" b="1" dirty="0">
                <a:solidFill>
                  <a:srgbClr val="00B050"/>
                </a:solidFill>
              </a:rPr>
              <a:t>We only need to try shifts between 1 and 255 – why?</a:t>
            </a:r>
          </a:p>
          <a:p>
            <a:pPr lvl="1">
              <a:spcBef>
                <a:spcPts val="0"/>
              </a:spcBef>
              <a:spcAft>
                <a:spcPts val="1200"/>
              </a:spcAft>
            </a:pPr>
            <a:r>
              <a:rPr lang="en-US" sz="2000" dirty="0"/>
              <a:t>But it would still take a long time to sift through potentially 255 distinct files all filled with </a:t>
            </a:r>
            <a:r>
              <a:rPr lang="en-US" sz="2000" i="1" dirty="0"/>
              <a:t>gibberish</a:t>
            </a:r>
            <a:r>
              <a:rPr lang="en-US" sz="2000" dirty="0"/>
              <a:t> in order to break the cipher</a:t>
            </a:r>
          </a:p>
          <a:p>
            <a:pPr>
              <a:spcBef>
                <a:spcPts val="0"/>
              </a:spcBef>
              <a:spcAft>
                <a:spcPts val="1200"/>
              </a:spcAft>
            </a:pPr>
            <a:r>
              <a:rPr lang="en-US" sz="2400" dirty="0"/>
              <a:t>Can we gleam any insight from analyzing the </a:t>
            </a:r>
            <a:r>
              <a:rPr lang="en-US" sz="2400" b="1" dirty="0">
                <a:solidFill>
                  <a:srgbClr val="FF0000"/>
                </a:solidFill>
              </a:rPr>
              <a:t>character histogram</a:t>
            </a:r>
            <a:r>
              <a:rPr lang="en-US" sz="2400" dirty="0"/>
              <a:t> of the </a:t>
            </a:r>
            <a:r>
              <a:rPr lang="en-US" sz="2400" u="sng" dirty="0"/>
              <a:t>encrypted</a:t>
            </a:r>
            <a:r>
              <a:rPr lang="en-US" sz="2400" dirty="0"/>
              <a:t> file? </a:t>
            </a:r>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21</a:t>
            </a:fld>
            <a:endParaRPr lang="en-US" dirty="0"/>
          </a:p>
        </p:txBody>
      </p:sp>
    </p:spTree>
    <p:extLst>
      <p:ext uri="{BB962C8B-B14F-4D97-AF65-F5344CB8AC3E}">
        <p14:creationId xmlns:p14="http://schemas.microsoft.com/office/powerpoint/2010/main" val="10534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0070C0"/>
                </a:solidFill>
                <a:latin typeface="+mn-lt"/>
              </a:rPr>
              <a:t>Open</a:t>
            </a:r>
            <a:r>
              <a:rPr lang="en-US" sz="3200" dirty="0">
                <a:latin typeface="+mn-lt"/>
              </a:rPr>
              <a:t> Lab 3 – Ciphertext.txt</a:t>
            </a:r>
          </a:p>
        </p:txBody>
      </p:sp>
      <p:sp>
        <p:nvSpPr>
          <p:cNvPr id="3" name="Slide Number Placeholder 2"/>
          <p:cNvSpPr>
            <a:spLocks noGrp="1"/>
          </p:cNvSpPr>
          <p:nvPr>
            <p:ph type="sldNum" sz="quarter" idx="12"/>
          </p:nvPr>
        </p:nvSpPr>
        <p:spPr/>
        <p:txBody>
          <a:bodyPr/>
          <a:lstStyle/>
          <a:p>
            <a:fld id="{650AD656-6FF9-465D-B7B0-1CD0DD39CD23}" type="slidenum">
              <a:rPr lang="en-US" smtClean="0"/>
              <a:t>22</a:t>
            </a:fld>
            <a:endParaRPr lang="en-US" dirty="0"/>
          </a:p>
        </p:txBody>
      </p:sp>
      <p:pic>
        <p:nvPicPr>
          <p:cNvPr id="4" name="Picture 3">
            <a:extLst>
              <a:ext uri="{FF2B5EF4-FFF2-40B4-BE49-F238E27FC236}">
                <a16:creationId xmlns:a16="http://schemas.microsoft.com/office/drawing/2014/main" id="{E8046BCA-C541-42D9-B25C-010F82E14B0F}"/>
              </a:ext>
            </a:extLst>
          </p:cNvPr>
          <p:cNvPicPr>
            <a:picLocks noChangeAspect="1"/>
          </p:cNvPicPr>
          <p:nvPr/>
        </p:nvPicPr>
        <p:blipFill>
          <a:blip r:embed="rId2"/>
          <a:stretch>
            <a:fillRect/>
          </a:stretch>
        </p:blipFill>
        <p:spPr>
          <a:xfrm>
            <a:off x="1024381" y="1563450"/>
            <a:ext cx="7095238" cy="4409524"/>
          </a:xfrm>
          <a:prstGeom prst="rect">
            <a:avLst/>
          </a:prstGeom>
          <a:ln>
            <a:solidFill>
              <a:schemeClr val="tx1"/>
            </a:solidFill>
          </a:ln>
        </p:spPr>
      </p:pic>
      <p:sp>
        <p:nvSpPr>
          <p:cNvPr id="7" name="Thought Bubble: Cloud 6">
            <a:extLst>
              <a:ext uri="{FF2B5EF4-FFF2-40B4-BE49-F238E27FC236}">
                <a16:creationId xmlns:a16="http://schemas.microsoft.com/office/drawing/2014/main" id="{92E5AE8C-AB9C-4AC0-AEE1-C6935097235E}"/>
              </a:ext>
            </a:extLst>
          </p:cNvPr>
          <p:cNvSpPr/>
          <p:nvPr/>
        </p:nvSpPr>
        <p:spPr>
          <a:xfrm>
            <a:off x="5884605" y="1191967"/>
            <a:ext cx="2462982" cy="1319981"/>
          </a:xfrm>
          <a:prstGeom prst="cloudCallout">
            <a:avLst>
              <a:gd name="adj1" fmla="val -29516"/>
              <a:gd name="adj2" fmla="val 82612"/>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Good luck with that!</a:t>
            </a:r>
          </a:p>
        </p:txBody>
      </p:sp>
    </p:spTree>
    <p:extLst>
      <p:ext uri="{BB962C8B-B14F-4D97-AF65-F5344CB8AC3E}">
        <p14:creationId xmlns:p14="http://schemas.microsoft.com/office/powerpoint/2010/main" val="338254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859F54-165F-48DA-8462-1369019BBB91}"/>
              </a:ext>
            </a:extLst>
          </p:cNvPr>
          <p:cNvPicPr>
            <a:picLocks noChangeAspect="1"/>
          </p:cNvPicPr>
          <p:nvPr/>
        </p:nvPicPr>
        <p:blipFill>
          <a:blip r:embed="rId2"/>
          <a:stretch>
            <a:fillRect/>
          </a:stretch>
        </p:blipFill>
        <p:spPr>
          <a:xfrm>
            <a:off x="512064" y="1385897"/>
            <a:ext cx="8119872" cy="5053139"/>
          </a:xfrm>
          <a:prstGeom prst="rect">
            <a:avLst/>
          </a:prstGeom>
        </p:spPr>
      </p:pic>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00B050"/>
                </a:solidFill>
                <a:latin typeface="+mn-lt"/>
              </a:rPr>
              <a:t>Run</a:t>
            </a:r>
            <a:r>
              <a:rPr lang="en-US" sz="3200" dirty="0">
                <a:latin typeface="+mn-lt"/>
              </a:rPr>
              <a:t> Lab 3 – Histogram of Ciphertext</a:t>
            </a:r>
          </a:p>
        </p:txBody>
      </p:sp>
      <p:sp>
        <p:nvSpPr>
          <p:cNvPr id="3" name="Slide Number Placeholder 2"/>
          <p:cNvSpPr>
            <a:spLocks noGrp="1"/>
          </p:cNvSpPr>
          <p:nvPr>
            <p:ph type="sldNum" sz="quarter" idx="12"/>
          </p:nvPr>
        </p:nvSpPr>
        <p:spPr/>
        <p:txBody>
          <a:bodyPr/>
          <a:lstStyle/>
          <a:p>
            <a:fld id="{650AD656-6FF9-465D-B7B0-1CD0DD39CD23}" type="slidenum">
              <a:rPr lang="en-US" smtClean="0"/>
              <a:t>23</a:t>
            </a:fld>
            <a:endParaRPr lang="en-US" dirty="0"/>
          </a:p>
        </p:txBody>
      </p:sp>
      <p:sp>
        <p:nvSpPr>
          <p:cNvPr id="7" name="Speech Bubble: Rectangle 6"/>
          <p:cNvSpPr/>
          <p:nvPr/>
        </p:nvSpPr>
        <p:spPr>
          <a:xfrm>
            <a:off x="4572000" y="2096295"/>
            <a:ext cx="2747134" cy="778483"/>
          </a:xfrm>
          <a:prstGeom prst="wedgeRectCallout">
            <a:avLst>
              <a:gd name="adj1" fmla="val -89105"/>
              <a:gd name="adj2" fmla="val -617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shift value was used for this Caesar encryption?</a:t>
            </a:r>
          </a:p>
        </p:txBody>
      </p:sp>
      <p:sp>
        <p:nvSpPr>
          <p:cNvPr id="8" name="TextBox 7"/>
          <p:cNvSpPr txBox="1"/>
          <p:nvPr/>
        </p:nvSpPr>
        <p:spPr>
          <a:xfrm>
            <a:off x="2049780" y="3614553"/>
            <a:ext cx="5044440" cy="707886"/>
          </a:xfrm>
          <a:prstGeom prst="rect">
            <a:avLst/>
          </a:prstGeom>
          <a:solidFill>
            <a:srgbClr val="0070C0"/>
          </a:solidFill>
        </p:spPr>
        <p:txBody>
          <a:bodyPr wrap="square" rtlCol="0">
            <a:spAutoFit/>
          </a:bodyPr>
          <a:lstStyle/>
          <a:p>
            <a:pPr algn="ctr"/>
            <a:r>
              <a:rPr lang="en-US" sz="4000" b="1" dirty="0">
                <a:solidFill>
                  <a:schemeClr val="bg1"/>
                </a:solidFill>
              </a:rPr>
              <a:t>Run Lab 3</a:t>
            </a:r>
          </a:p>
        </p:txBody>
      </p:sp>
    </p:spTree>
    <p:extLst>
      <p:ext uri="{BB962C8B-B14F-4D97-AF65-F5344CB8AC3E}">
        <p14:creationId xmlns:p14="http://schemas.microsoft.com/office/powerpoint/2010/main" val="307940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0070C0"/>
                </a:solidFill>
                <a:latin typeface="+mn-lt"/>
              </a:rPr>
              <a:t>Open</a:t>
            </a:r>
            <a:r>
              <a:rPr lang="en-US" sz="3200" dirty="0">
                <a:latin typeface="+mn-lt"/>
              </a:rPr>
              <a:t> Lab 4 – Caesar Decrypt</a:t>
            </a:r>
          </a:p>
        </p:txBody>
      </p:sp>
      <p:sp>
        <p:nvSpPr>
          <p:cNvPr id="3" name="Content Placeholder 2"/>
          <p:cNvSpPr>
            <a:spLocks noGrp="1"/>
          </p:cNvSpPr>
          <p:nvPr>
            <p:ph idx="1"/>
          </p:nvPr>
        </p:nvSpPr>
        <p:spPr>
          <a:xfrm>
            <a:off x="613020" y="1825624"/>
            <a:ext cx="7902330" cy="4622067"/>
          </a:xfrm>
        </p:spPr>
        <p:txBody>
          <a:bodyPr>
            <a:noAutofit/>
          </a:bodyPr>
          <a:lstStyle/>
          <a:p>
            <a:pPr>
              <a:spcBef>
                <a:spcPts val="0"/>
              </a:spcBef>
              <a:spcAft>
                <a:spcPts val="1200"/>
              </a:spcAft>
            </a:pPr>
            <a:r>
              <a:rPr lang="en-US" sz="2400" b="1" dirty="0">
                <a:solidFill>
                  <a:srgbClr val="FF0000"/>
                </a:solidFill>
              </a:rPr>
              <a:t>Your mission is to decrypt the Lab 3 ciphertext file</a:t>
            </a:r>
          </a:p>
          <a:p>
            <a:pPr>
              <a:spcBef>
                <a:spcPts val="0"/>
              </a:spcBef>
              <a:spcAft>
                <a:spcPts val="1200"/>
              </a:spcAft>
            </a:pPr>
            <a:r>
              <a:rPr lang="en-US" sz="2400" dirty="0"/>
              <a:t>What if the survival of your country depended upon your ability to crack the encryption?</a:t>
            </a:r>
            <a:endParaRPr lang="en-US" sz="2000" dirty="0"/>
          </a:p>
        </p:txBody>
      </p:sp>
      <p:sp>
        <p:nvSpPr>
          <p:cNvPr id="5" name="Slide Number Placeholder 4"/>
          <p:cNvSpPr>
            <a:spLocks noGrp="1"/>
          </p:cNvSpPr>
          <p:nvPr>
            <p:ph type="sldNum" sz="quarter" idx="12"/>
          </p:nvPr>
        </p:nvSpPr>
        <p:spPr/>
        <p:txBody>
          <a:bodyPr/>
          <a:lstStyle/>
          <a:p>
            <a:fld id="{650AD656-6FF9-465D-B7B0-1CD0DD39CD23}" type="slidenum">
              <a:rPr lang="en-US" smtClean="0"/>
              <a:t>24</a:t>
            </a:fld>
            <a:endParaRPr lang="en-US" dirty="0"/>
          </a:p>
        </p:txBody>
      </p:sp>
    </p:spTree>
    <p:extLst>
      <p:ext uri="{BB962C8B-B14F-4D97-AF65-F5344CB8AC3E}">
        <p14:creationId xmlns:p14="http://schemas.microsoft.com/office/powerpoint/2010/main" val="1211299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F75FD3-1F24-40ED-9B3F-1E47995E126D}"/>
              </a:ext>
            </a:extLst>
          </p:cNvPr>
          <p:cNvPicPr>
            <a:picLocks noChangeAspect="1"/>
          </p:cNvPicPr>
          <p:nvPr/>
        </p:nvPicPr>
        <p:blipFill>
          <a:blip r:embed="rId2"/>
          <a:stretch>
            <a:fillRect/>
          </a:stretch>
        </p:blipFill>
        <p:spPr>
          <a:xfrm>
            <a:off x="1479853" y="1540239"/>
            <a:ext cx="6184292" cy="4604211"/>
          </a:xfrm>
          <a:prstGeom prst="rect">
            <a:avLst/>
          </a:prstGeom>
          <a:ln>
            <a:solidFill>
              <a:schemeClr val="tx1"/>
            </a:solidFill>
          </a:ln>
        </p:spPr>
      </p:pic>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FF0000"/>
                </a:solidFill>
                <a:latin typeface="+mn-lt"/>
              </a:rPr>
              <a:t>Edit</a:t>
            </a:r>
            <a:r>
              <a:rPr lang="en-US" sz="3200" dirty="0">
                <a:latin typeface="+mn-lt"/>
              </a:rPr>
              <a:t> Lab 4 – Caesar Decrypt</a:t>
            </a:r>
          </a:p>
        </p:txBody>
      </p:sp>
      <p:sp>
        <p:nvSpPr>
          <p:cNvPr id="4" name="Slide Number Placeholder 3"/>
          <p:cNvSpPr>
            <a:spLocks noGrp="1"/>
          </p:cNvSpPr>
          <p:nvPr>
            <p:ph type="sldNum" sz="quarter" idx="12"/>
          </p:nvPr>
        </p:nvSpPr>
        <p:spPr/>
        <p:txBody>
          <a:bodyPr/>
          <a:lstStyle/>
          <a:p>
            <a:fld id="{650AD656-6FF9-465D-B7B0-1CD0DD39CD23}" type="slidenum">
              <a:rPr lang="en-US" smtClean="0"/>
              <a:t>25</a:t>
            </a:fld>
            <a:endParaRPr lang="en-US" dirty="0"/>
          </a:p>
        </p:txBody>
      </p:sp>
      <p:sp>
        <p:nvSpPr>
          <p:cNvPr id="5" name="Rectangle 4"/>
          <p:cNvSpPr/>
          <p:nvPr/>
        </p:nvSpPr>
        <p:spPr>
          <a:xfrm>
            <a:off x="2610462" y="4336027"/>
            <a:ext cx="1460090" cy="28022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8"/>
          <p:cNvSpPr/>
          <p:nvPr/>
        </p:nvSpPr>
        <p:spPr>
          <a:xfrm>
            <a:off x="5375785" y="4336027"/>
            <a:ext cx="2190137" cy="1039761"/>
          </a:xfrm>
          <a:prstGeom prst="wedgeRectCallout">
            <a:avLst>
              <a:gd name="adj1" fmla="val -99241"/>
              <a:gd name="adj2" fmla="val -312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shift value was used for the </a:t>
            </a:r>
            <a:r>
              <a:rPr lang="en-US" b="1" dirty="0">
                <a:solidFill>
                  <a:schemeClr val="tx1"/>
                </a:solidFill>
              </a:rPr>
              <a:t>Lab 3</a:t>
            </a:r>
            <a:r>
              <a:rPr lang="en-US" dirty="0">
                <a:solidFill>
                  <a:schemeClr val="tx1"/>
                </a:solidFill>
              </a:rPr>
              <a:t> Caesar encryption?</a:t>
            </a:r>
          </a:p>
        </p:txBody>
      </p:sp>
    </p:spTree>
    <p:extLst>
      <p:ext uri="{BB962C8B-B14F-4D97-AF65-F5344CB8AC3E}">
        <p14:creationId xmlns:p14="http://schemas.microsoft.com/office/powerpoint/2010/main" val="426772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childTnLst>
                          </p:cTn>
                        </p:par>
                        <p:par>
                          <p:cTn id="11" fill="hold">
                            <p:stCondLst>
                              <p:cond delay="20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00B050"/>
                </a:solidFill>
                <a:latin typeface="+mn-lt"/>
              </a:rPr>
              <a:t>Run</a:t>
            </a:r>
            <a:r>
              <a:rPr lang="en-US" sz="3200" dirty="0">
                <a:latin typeface="+mn-lt"/>
              </a:rPr>
              <a:t> Lab 4 – Caesar Decrypt</a:t>
            </a:r>
          </a:p>
        </p:txBody>
      </p:sp>
      <p:sp>
        <p:nvSpPr>
          <p:cNvPr id="4" name="Slide Number Placeholder 3"/>
          <p:cNvSpPr>
            <a:spLocks noGrp="1"/>
          </p:cNvSpPr>
          <p:nvPr>
            <p:ph type="sldNum" sz="quarter" idx="12"/>
          </p:nvPr>
        </p:nvSpPr>
        <p:spPr/>
        <p:txBody>
          <a:bodyPr/>
          <a:lstStyle/>
          <a:p>
            <a:fld id="{650AD656-6FF9-465D-B7B0-1CD0DD39CD23}" type="slidenum">
              <a:rPr lang="en-US" smtClean="0"/>
              <a:t>26</a:t>
            </a:fld>
            <a:endParaRPr lang="en-US" dirty="0"/>
          </a:p>
        </p:txBody>
      </p:sp>
      <p:pic>
        <p:nvPicPr>
          <p:cNvPr id="3" name="Picture 2">
            <a:extLst>
              <a:ext uri="{FF2B5EF4-FFF2-40B4-BE49-F238E27FC236}">
                <a16:creationId xmlns:a16="http://schemas.microsoft.com/office/drawing/2014/main" id="{04AB3E26-629F-4587-9B06-553A0638534E}"/>
              </a:ext>
            </a:extLst>
          </p:cNvPr>
          <p:cNvPicPr>
            <a:picLocks noChangeAspect="1"/>
          </p:cNvPicPr>
          <p:nvPr/>
        </p:nvPicPr>
        <p:blipFill>
          <a:blip r:embed="rId3"/>
          <a:stretch>
            <a:fillRect/>
          </a:stretch>
        </p:blipFill>
        <p:spPr>
          <a:xfrm>
            <a:off x="913405" y="1468581"/>
            <a:ext cx="7317189" cy="4525455"/>
          </a:xfrm>
          <a:prstGeom prst="rect">
            <a:avLst/>
          </a:prstGeom>
        </p:spPr>
      </p:pic>
    </p:spTree>
    <p:extLst>
      <p:ext uri="{BB962C8B-B14F-4D97-AF65-F5344CB8AC3E}">
        <p14:creationId xmlns:p14="http://schemas.microsoft.com/office/powerpoint/2010/main" val="4072340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476D0D-BFA1-4AF4-BDCD-56B57BD77F3A}"/>
              </a:ext>
            </a:extLst>
          </p:cNvPr>
          <p:cNvPicPr>
            <a:picLocks noChangeAspect="1"/>
          </p:cNvPicPr>
          <p:nvPr/>
        </p:nvPicPr>
        <p:blipFill>
          <a:blip r:embed="rId2"/>
          <a:stretch>
            <a:fillRect/>
          </a:stretch>
        </p:blipFill>
        <p:spPr>
          <a:xfrm>
            <a:off x="362177" y="3577455"/>
            <a:ext cx="5289389" cy="3063874"/>
          </a:xfrm>
          <a:prstGeom prst="rect">
            <a:avLst/>
          </a:prstGeom>
          <a:ln>
            <a:noFill/>
          </a:ln>
        </p:spPr>
      </p:pic>
      <p:pic>
        <p:nvPicPr>
          <p:cNvPr id="6" name="Picture 5">
            <a:extLst>
              <a:ext uri="{FF2B5EF4-FFF2-40B4-BE49-F238E27FC236}">
                <a16:creationId xmlns:a16="http://schemas.microsoft.com/office/drawing/2014/main" id="{0C70CFD4-210D-4DD1-A239-8FDAF58883E3}"/>
              </a:ext>
            </a:extLst>
          </p:cNvPr>
          <p:cNvPicPr>
            <a:picLocks noChangeAspect="1"/>
          </p:cNvPicPr>
          <p:nvPr/>
        </p:nvPicPr>
        <p:blipFill>
          <a:blip r:embed="rId3"/>
          <a:stretch>
            <a:fillRect/>
          </a:stretch>
        </p:blipFill>
        <p:spPr>
          <a:xfrm>
            <a:off x="362177" y="365126"/>
            <a:ext cx="5289388" cy="3063874"/>
          </a:xfrm>
          <a:prstGeom prst="rect">
            <a:avLst/>
          </a:prstGeom>
          <a:ln>
            <a:noFill/>
          </a:ln>
        </p:spPr>
      </p:pic>
      <p:sp>
        <p:nvSpPr>
          <p:cNvPr id="3" name="Slide Number Placeholder 2"/>
          <p:cNvSpPr>
            <a:spLocks noGrp="1"/>
          </p:cNvSpPr>
          <p:nvPr>
            <p:ph type="sldNum" sz="quarter" idx="12"/>
          </p:nvPr>
        </p:nvSpPr>
        <p:spPr/>
        <p:txBody>
          <a:bodyPr/>
          <a:lstStyle/>
          <a:p>
            <a:fld id="{650AD656-6FF9-465D-B7B0-1CD0DD39CD23}" type="slidenum">
              <a:rPr lang="en-US" smtClean="0"/>
              <a:t>27</a:t>
            </a:fld>
            <a:endParaRPr lang="en-US" dirty="0"/>
          </a:p>
        </p:txBody>
      </p:sp>
      <p:sp>
        <p:nvSpPr>
          <p:cNvPr id="8" name="Rectangle 7">
            <a:extLst>
              <a:ext uri="{FF2B5EF4-FFF2-40B4-BE49-F238E27FC236}">
                <a16:creationId xmlns:a16="http://schemas.microsoft.com/office/drawing/2014/main" id="{677CCAA5-C432-4EDC-B466-6267FF95859E}"/>
              </a:ext>
            </a:extLst>
          </p:cNvPr>
          <p:cNvSpPr/>
          <p:nvPr/>
        </p:nvSpPr>
        <p:spPr>
          <a:xfrm>
            <a:off x="1354931" y="3093245"/>
            <a:ext cx="111919"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C5B56E-01D6-4C2C-8B21-5D82FF6FCAEF}"/>
              </a:ext>
            </a:extLst>
          </p:cNvPr>
          <p:cNvSpPr/>
          <p:nvPr/>
        </p:nvSpPr>
        <p:spPr>
          <a:xfrm>
            <a:off x="2102644" y="6304314"/>
            <a:ext cx="111919"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09A2A99-52FE-4AAD-B7A7-629D83DD86DB}"/>
              </a:ext>
            </a:extLst>
          </p:cNvPr>
          <p:cNvCxnSpPr>
            <a:cxnSpLocks/>
            <a:stCxn id="8" idx="2"/>
            <a:endCxn id="10" idx="1"/>
          </p:cNvCxnSpPr>
          <p:nvPr/>
        </p:nvCxnSpPr>
        <p:spPr>
          <a:xfrm rot="16200000" flipH="1">
            <a:off x="203620" y="4510065"/>
            <a:ext cx="3106294" cy="691753"/>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Speech Bubble: Rectangle 17">
            <a:extLst>
              <a:ext uri="{FF2B5EF4-FFF2-40B4-BE49-F238E27FC236}">
                <a16:creationId xmlns:a16="http://schemas.microsoft.com/office/drawing/2014/main" id="{479E9DD9-2C6D-400C-8D86-AC68EEC01AB0}"/>
              </a:ext>
            </a:extLst>
          </p:cNvPr>
          <p:cNvSpPr/>
          <p:nvPr/>
        </p:nvSpPr>
        <p:spPr>
          <a:xfrm>
            <a:off x="5937954" y="2511808"/>
            <a:ext cx="2318918" cy="1162874"/>
          </a:xfrm>
          <a:prstGeom prst="wedgeRectCallout">
            <a:avLst>
              <a:gd name="adj1" fmla="val -82369"/>
              <a:gd name="adj2" fmla="val 2641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Notice the </a:t>
            </a:r>
            <a:r>
              <a:rPr lang="en-US" b="1" i="1" dirty="0">
                <a:solidFill>
                  <a:schemeClr val="tx1"/>
                </a:solidFill>
              </a:rPr>
              <a:t>relative</a:t>
            </a:r>
            <a:r>
              <a:rPr lang="en-US" dirty="0">
                <a:solidFill>
                  <a:schemeClr val="tx1"/>
                </a:solidFill>
              </a:rPr>
              <a:t> frequencies are the same before and after encryption</a:t>
            </a:r>
          </a:p>
        </p:txBody>
      </p:sp>
      <p:sp>
        <p:nvSpPr>
          <p:cNvPr id="19" name="TextBox 18">
            <a:extLst>
              <a:ext uri="{FF2B5EF4-FFF2-40B4-BE49-F238E27FC236}">
                <a16:creationId xmlns:a16="http://schemas.microsoft.com/office/drawing/2014/main" id="{4A510C21-24BB-40F1-B5BE-3ACB21F92581}"/>
              </a:ext>
            </a:extLst>
          </p:cNvPr>
          <p:cNvSpPr txBox="1"/>
          <p:nvPr/>
        </p:nvSpPr>
        <p:spPr>
          <a:xfrm>
            <a:off x="4028076" y="690492"/>
            <a:ext cx="1075334" cy="369332"/>
          </a:xfrm>
          <a:prstGeom prst="rect">
            <a:avLst/>
          </a:prstGeom>
          <a:noFill/>
        </p:spPr>
        <p:txBody>
          <a:bodyPr wrap="square" rtlCol="0">
            <a:spAutoFit/>
          </a:bodyPr>
          <a:lstStyle/>
          <a:p>
            <a:pPr algn="ctr"/>
            <a:r>
              <a:rPr lang="en-US" dirty="0">
                <a:solidFill>
                  <a:srgbClr val="7030A0"/>
                </a:solidFill>
              </a:rPr>
              <a:t>plaintext</a:t>
            </a:r>
          </a:p>
        </p:txBody>
      </p:sp>
      <p:sp>
        <p:nvSpPr>
          <p:cNvPr id="20" name="TextBox 19">
            <a:extLst>
              <a:ext uri="{FF2B5EF4-FFF2-40B4-BE49-F238E27FC236}">
                <a16:creationId xmlns:a16="http://schemas.microsoft.com/office/drawing/2014/main" id="{D6BF6DCC-8B0C-482A-8603-8ABF832156AE}"/>
              </a:ext>
            </a:extLst>
          </p:cNvPr>
          <p:cNvSpPr txBox="1"/>
          <p:nvPr/>
        </p:nvSpPr>
        <p:spPr>
          <a:xfrm>
            <a:off x="3930862" y="3905803"/>
            <a:ext cx="1172548" cy="369332"/>
          </a:xfrm>
          <a:prstGeom prst="rect">
            <a:avLst/>
          </a:prstGeom>
          <a:noFill/>
        </p:spPr>
        <p:txBody>
          <a:bodyPr wrap="square" rtlCol="0">
            <a:spAutoFit/>
          </a:bodyPr>
          <a:lstStyle/>
          <a:p>
            <a:pPr algn="ctr"/>
            <a:r>
              <a:rPr lang="en-US" dirty="0">
                <a:solidFill>
                  <a:srgbClr val="7030A0"/>
                </a:solidFill>
              </a:rPr>
              <a:t>ciphertext</a:t>
            </a:r>
          </a:p>
        </p:txBody>
      </p:sp>
    </p:spTree>
    <p:extLst>
      <p:ext uri="{BB962C8B-B14F-4D97-AF65-F5344CB8AC3E}">
        <p14:creationId xmlns:p14="http://schemas.microsoft.com/office/powerpoint/2010/main" val="214340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sp>
        <p:nvSpPr>
          <p:cNvPr id="11" name="TextBox 10"/>
          <p:cNvSpPr txBox="1"/>
          <p:nvPr/>
        </p:nvSpPr>
        <p:spPr>
          <a:xfrm>
            <a:off x="2091348" y="1557976"/>
            <a:ext cx="4961304" cy="1569660"/>
          </a:xfrm>
          <a:prstGeom prst="rect">
            <a:avLst/>
          </a:prstGeom>
          <a:noFill/>
        </p:spPr>
        <p:txBody>
          <a:bodyPr wrap="square" rtlCol="0">
            <a:spAutoFit/>
          </a:bodyPr>
          <a:lstStyle/>
          <a:p>
            <a:pPr algn="ctr"/>
            <a:r>
              <a:rPr lang="en-US" sz="2400" dirty="0"/>
              <a:t>Because the </a:t>
            </a:r>
            <a:r>
              <a:rPr lang="en-US" sz="2400" b="1" dirty="0"/>
              <a:t>Caesar Shift </a:t>
            </a:r>
            <a:r>
              <a:rPr lang="en-US" sz="2400" dirty="0"/>
              <a:t>is a </a:t>
            </a:r>
            <a:r>
              <a:rPr lang="en-US" sz="2400" b="1" dirty="0">
                <a:solidFill>
                  <a:srgbClr val="FF0000"/>
                </a:solidFill>
              </a:rPr>
              <a:t>monoalphabetic substitution cipher</a:t>
            </a:r>
            <a:r>
              <a:rPr lang="en-US" sz="2400" dirty="0"/>
              <a:t>, it is susceptible to </a:t>
            </a:r>
            <a:r>
              <a:rPr lang="en-US" sz="2400" b="1" dirty="0">
                <a:solidFill>
                  <a:srgbClr val="00B050"/>
                </a:solidFill>
              </a:rPr>
              <a:t>cryptanalysis</a:t>
            </a:r>
            <a:r>
              <a:rPr lang="en-US" sz="2400" dirty="0"/>
              <a:t> (breaking) by </a:t>
            </a:r>
            <a:r>
              <a:rPr lang="en-US" sz="2400" b="1" dirty="0">
                <a:solidFill>
                  <a:srgbClr val="00B050"/>
                </a:solidFill>
              </a:rPr>
              <a:t>frequency analysis</a:t>
            </a:r>
          </a:p>
        </p:txBody>
      </p:sp>
      <p:sp>
        <p:nvSpPr>
          <p:cNvPr id="3" name="Slide Number Placeholder 2"/>
          <p:cNvSpPr>
            <a:spLocks noGrp="1"/>
          </p:cNvSpPr>
          <p:nvPr>
            <p:ph type="sldNum" sz="quarter" idx="12"/>
          </p:nvPr>
        </p:nvSpPr>
        <p:spPr/>
        <p:txBody>
          <a:bodyPr/>
          <a:lstStyle/>
          <a:p>
            <a:fld id="{650AD656-6FF9-465D-B7B0-1CD0DD39CD23}" type="slidenum">
              <a:rPr lang="en-US" smtClean="0"/>
              <a:t>28</a:t>
            </a:fld>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73095" y="3473245"/>
            <a:ext cx="2797810" cy="2797810"/>
          </a:xfrm>
          <a:prstGeom prst="rect">
            <a:avLst/>
          </a:prstGeom>
        </p:spPr>
      </p:pic>
    </p:spTree>
    <p:extLst>
      <p:ext uri="{BB962C8B-B14F-4D97-AF65-F5344CB8AC3E}">
        <p14:creationId xmlns:p14="http://schemas.microsoft.com/office/powerpoint/2010/main" val="3219061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Bigram Analysis</a:t>
            </a:r>
          </a:p>
        </p:txBody>
      </p:sp>
      <p:sp>
        <p:nvSpPr>
          <p:cNvPr id="3" name="Content Placeholder 2"/>
          <p:cNvSpPr>
            <a:spLocks noGrp="1"/>
          </p:cNvSpPr>
          <p:nvPr>
            <p:ph idx="1"/>
          </p:nvPr>
        </p:nvSpPr>
        <p:spPr>
          <a:xfrm>
            <a:off x="613019" y="1825625"/>
            <a:ext cx="8116766" cy="4567360"/>
          </a:xfrm>
        </p:spPr>
        <p:txBody>
          <a:bodyPr>
            <a:noAutofit/>
          </a:bodyPr>
          <a:lstStyle/>
          <a:p>
            <a:pPr>
              <a:spcBef>
                <a:spcPts val="0"/>
              </a:spcBef>
              <a:spcAft>
                <a:spcPts val="1200"/>
              </a:spcAft>
            </a:pPr>
            <a:r>
              <a:rPr lang="en-US" sz="2400" dirty="0"/>
              <a:t>Most Western (Latin influenced) languages have a unique fingerprint from their most frequent </a:t>
            </a:r>
            <a:r>
              <a:rPr lang="en-US" sz="2400" b="1" dirty="0">
                <a:solidFill>
                  <a:srgbClr val="FF0000"/>
                </a:solidFill>
              </a:rPr>
              <a:t>bigrams</a:t>
            </a:r>
            <a:r>
              <a:rPr lang="en-US" sz="2400" dirty="0">
                <a:solidFill>
                  <a:srgbClr val="FF0000"/>
                </a:solidFill>
              </a:rPr>
              <a:t> </a:t>
            </a:r>
            <a:r>
              <a:rPr lang="en-US" sz="2400" dirty="0"/>
              <a:t>(two-letter pair)</a:t>
            </a:r>
          </a:p>
          <a:p>
            <a:pPr lvl="1">
              <a:spcBef>
                <a:spcPts val="0"/>
              </a:spcBef>
              <a:spcAft>
                <a:spcPts val="1200"/>
              </a:spcAft>
            </a:pPr>
            <a:r>
              <a:rPr lang="en-US" sz="2000" dirty="0"/>
              <a:t>In </a:t>
            </a:r>
            <a:r>
              <a:rPr lang="en-US" sz="2000" b="1" dirty="0">
                <a:solidFill>
                  <a:srgbClr val="00B050"/>
                </a:solidFill>
              </a:rPr>
              <a:t>English</a:t>
            </a:r>
            <a:r>
              <a:rPr lang="en-US" sz="2000" dirty="0"/>
              <a:t> the bigrams </a:t>
            </a:r>
            <a:r>
              <a:rPr lang="en-US" sz="2000" b="1" dirty="0"/>
              <a:t>TH</a:t>
            </a:r>
            <a:r>
              <a:rPr lang="en-US" sz="2000" dirty="0"/>
              <a:t> and </a:t>
            </a:r>
            <a:r>
              <a:rPr lang="en-US" sz="2000" b="1" dirty="0"/>
              <a:t>HE</a:t>
            </a:r>
            <a:r>
              <a:rPr lang="en-US" sz="2000" dirty="0"/>
              <a:t> occur most often, since “the” is the most frequent word in English</a:t>
            </a:r>
          </a:p>
          <a:p>
            <a:pPr lvl="1">
              <a:spcBef>
                <a:spcPts val="0"/>
              </a:spcBef>
              <a:spcAft>
                <a:spcPts val="1200"/>
              </a:spcAft>
            </a:pPr>
            <a:r>
              <a:rPr lang="en-US" sz="2000" dirty="0"/>
              <a:t>“The” also occurs very often in other languages, though each language spells it differently, and this helps establish the </a:t>
            </a:r>
            <a:r>
              <a:rPr lang="en-US" sz="2000" b="1" dirty="0">
                <a:solidFill>
                  <a:srgbClr val="00B050"/>
                </a:solidFill>
              </a:rPr>
              <a:t>distinct statistical profiles</a:t>
            </a:r>
            <a:r>
              <a:rPr lang="en-US" sz="2000" dirty="0"/>
              <a:t> of each language</a:t>
            </a:r>
          </a:p>
          <a:p>
            <a:pPr>
              <a:spcBef>
                <a:spcPts val="0"/>
              </a:spcBef>
              <a:spcAft>
                <a:spcPts val="1200"/>
              </a:spcAft>
            </a:pPr>
            <a:r>
              <a:rPr lang="en-US" sz="2400" dirty="0"/>
              <a:t>Linguists and statisticians have compiled lists of the most frequent </a:t>
            </a:r>
            <a:r>
              <a:rPr lang="en-US" sz="2400" b="1" dirty="0"/>
              <a:t>bigrams</a:t>
            </a:r>
            <a:r>
              <a:rPr lang="en-US" sz="2400" dirty="0"/>
              <a:t> </a:t>
            </a:r>
            <a:r>
              <a:rPr lang="en-US" sz="2400" i="1" dirty="0"/>
              <a:t>per</a:t>
            </a:r>
            <a:r>
              <a:rPr lang="en-US" sz="2400" dirty="0"/>
              <a:t> language</a:t>
            </a:r>
          </a:p>
          <a:p>
            <a:pPr>
              <a:spcBef>
                <a:spcPts val="0"/>
              </a:spcBef>
              <a:spcAft>
                <a:spcPts val="1200"/>
              </a:spcAft>
            </a:pPr>
            <a:r>
              <a:rPr lang="en-US" sz="2400" dirty="0"/>
              <a:t>We will analyze the bigrams in </a:t>
            </a:r>
            <a:r>
              <a:rPr lang="en-US" sz="2400" b="1" dirty="0">
                <a:solidFill>
                  <a:srgbClr val="FF0000"/>
                </a:solidFill>
              </a:rPr>
              <a:t>President Kennedy’s Rice University Speech</a:t>
            </a:r>
            <a:r>
              <a:rPr lang="en-US" sz="2400" dirty="0"/>
              <a:t> - where he set the goal in 1962 for the USA to reach the moon before 1970!</a:t>
            </a:r>
            <a:endParaRPr lang="en-US" sz="2000" dirty="0"/>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29</a:t>
            </a:fld>
            <a:endParaRPr lang="en-US" dirty="0"/>
          </a:p>
        </p:txBody>
      </p:sp>
    </p:spTree>
    <p:extLst>
      <p:ext uri="{BB962C8B-B14F-4D97-AF65-F5344CB8AC3E}">
        <p14:creationId xmlns:p14="http://schemas.microsoft.com/office/powerpoint/2010/main" val="144056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C++ strings</a:t>
            </a:r>
          </a:p>
        </p:txBody>
      </p:sp>
      <p:sp>
        <p:nvSpPr>
          <p:cNvPr id="3" name="Content Placeholder 2"/>
          <p:cNvSpPr>
            <a:spLocks noGrp="1"/>
          </p:cNvSpPr>
          <p:nvPr>
            <p:ph idx="1"/>
          </p:nvPr>
        </p:nvSpPr>
        <p:spPr>
          <a:xfrm>
            <a:off x="628650" y="1825625"/>
            <a:ext cx="7886700" cy="4596946"/>
          </a:xfrm>
        </p:spPr>
        <p:txBody>
          <a:bodyPr>
            <a:noAutofit/>
          </a:bodyPr>
          <a:lstStyle/>
          <a:p>
            <a:pPr>
              <a:spcBef>
                <a:spcPts val="0"/>
              </a:spcBef>
              <a:spcAft>
                <a:spcPts val="1200"/>
              </a:spcAft>
            </a:pPr>
            <a:r>
              <a:rPr lang="en-US" sz="2400" dirty="0"/>
              <a:t>A C++ string is mostly equivalent to a </a:t>
            </a:r>
            <a:r>
              <a:rPr lang="en-US" sz="2400" b="1" dirty="0"/>
              <a:t>vector&lt;</a:t>
            </a:r>
            <a:r>
              <a:rPr lang="en-US" sz="2400" b="1" dirty="0">
                <a:solidFill>
                  <a:srgbClr val="0070C0"/>
                </a:solidFill>
              </a:rPr>
              <a:t>char</a:t>
            </a:r>
            <a:r>
              <a:rPr lang="en-US" sz="2400" b="1" dirty="0"/>
              <a:t>&gt;</a:t>
            </a:r>
          </a:p>
          <a:p>
            <a:pPr lvl="1">
              <a:spcBef>
                <a:spcPts val="0"/>
              </a:spcBef>
              <a:spcAft>
                <a:spcPts val="1200"/>
              </a:spcAft>
            </a:pPr>
            <a:r>
              <a:rPr lang="en-US" sz="2000" dirty="0"/>
              <a:t>A C++ </a:t>
            </a:r>
            <a:r>
              <a:rPr lang="en-US" sz="2000" b="1" dirty="0">
                <a:solidFill>
                  <a:srgbClr val="0070C0"/>
                </a:solidFill>
              </a:rPr>
              <a:t>char</a:t>
            </a:r>
            <a:r>
              <a:rPr lang="en-US" sz="2000" dirty="0"/>
              <a:t> data type holds one “character”</a:t>
            </a:r>
          </a:p>
          <a:p>
            <a:pPr lvl="1">
              <a:spcBef>
                <a:spcPts val="0"/>
              </a:spcBef>
              <a:spcAft>
                <a:spcPts val="1200"/>
              </a:spcAft>
            </a:pPr>
            <a:r>
              <a:rPr lang="en-US" sz="2000" dirty="0"/>
              <a:t>There is a difference between the length of a string (the number of characters in the string) and the number of bytes required to store it in memory or on disk</a:t>
            </a:r>
          </a:p>
          <a:p>
            <a:pPr lvl="1">
              <a:spcBef>
                <a:spcPts val="0"/>
              </a:spcBef>
              <a:spcAft>
                <a:spcPts val="1200"/>
              </a:spcAft>
            </a:pPr>
            <a:r>
              <a:rPr lang="en-US" sz="2000" dirty="0"/>
              <a:t>The memory size (number of bits) of a character can vary by platform (Windows vs. Linux)</a:t>
            </a:r>
          </a:p>
          <a:p>
            <a:pPr>
              <a:spcBef>
                <a:spcPts val="0"/>
              </a:spcBef>
              <a:spcAft>
                <a:spcPts val="1200"/>
              </a:spcAft>
            </a:pPr>
            <a:r>
              <a:rPr lang="en-US" sz="2400" dirty="0"/>
              <a:t>A string has </a:t>
            </a:r>
            <a:r>
              <a:rPr lang="en-US" sz="2400" b="1" dirty="0"/>
              <a:t>.size()</a:t>
            </a:r>
            <a:r>
              <a:rPr lang="en-US" sz="2400" dirty="0"/>
              <a:t> or </a:t>
            </a:r>
            <a:r>
              <a:rPr lang="en-US" sz="2400" b="1" dirty="0"/>
              <a:t>.length()</a:t>
            </a:r>
            <a:r>
              <a:rPr lang="en-US" sz="2400" dirty="0"/>
              <a:t> methods to get the number of </a:t>
            </a:r>
            <a:r>
              <a:rPr lang="en-US" sz="2400" i="1" dirty="0">
                <a:solidFill>
                  <a:srgbClr val="FF0000"/>
                </a:solidFill>
              </a:rPr>
              <a:t>characters</a:t>
            </a:r>
            <a:r>
              <a:rPr lang="en-US" sz="2400" dirty="0"/>
              <a:t> in the string</a:t>
            </a:r>
          </a:p>
          <a:p>
            <a:pPr>
              <a:spcBef>
                <a:spcPts val="0"/>
              </a:spcBef>
              <a:spcAft>
                <a:spcPts val="1200"/>
              </a:spcAft>
            </a:pPr>
            <a:r>
              <a:rPr lang="en-US" sz="2400" dirty="0"/>
              <a:t>We can access individual characters using the </a:t>
            </a:r>
            <a:r>
              <a:rPr lang="en-US" sz="2400" b="1" dirty="0"/>
              <a:t>.at() </a:t>
            </a:r>
            <a:r>
              <a:rPr lang="en-US" sz="2400" dirty="0"/>
              <a:t>method</a:t>
            </a:r>
          </a:p>
        </p:txBody>
      </p:sp>
      <p:sp>
        <p:nvSpPr>
          <p:cNvPr id="4" name="Slide Number Placeholder 3"/>
          <p:cNvSpPr>
            <a:spLocks noGrp="1"/>
          </p:cNvSpPr>
          <p:nvPr>
            <p:ph type="sldNum" sz="quarter" idx="12"/>
          </p:nvPr>
        </p:nvSpPr>
        <p:spPr/>
        <p:txBody>
          <a:bodyPr/>
          <a:lstStyle/>
          <a:p>
            <a:fld id="{650AD656-6FF9-465D-B7B0-1CD0DD39CD23}" type="slidenum">
              <a:rPr lang="en-US" smtClean="0"/>
              <a:t>3</a:t>
            </a:fld>
            <a:endParaRPr lang="en-US" dirty="0"/>
          </a:p>
        </p:txBody>
      </p:sp>
    </p:spTree>
    <p:extLst>
      <p:ext uri="{BB962C8B-B14F-4D97-AF65-F5344CB8AC3E}">
        <p14:creationId xmlns:p14="http://schemas.microsoft.com/office/powerpoint/2010/main" val="426801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Kennedy’s Moon Speech in 1962</a:t>
            </a:r>
          </a:p>
        </p:txBody>
      </p:sp>
      <p:sp>
        <p:nvSpPr>
          <p:cNvPr id="3" name="Content Placeholder 2"/>
          <p:cNvSpPr>
            <a:spLocks noGrp="1"/>
          </p:cNvSpPr>
          <p:nvPr>
            <p:ph idx="1"/>
          </p:nvPr>
        </p:nvSpPr>
        <p:spPr>
          <a:xfrm>
            <a:off x="613019" y="1594338"/>
            <a:ext cx="4185627" cy="4582625"/>
          </a:xfrm>
        </p:spPr>
        <p:txBody>
          <a:bodyPr>
            <a:noAutofit/>
          </a:bodyPr>
          <a:lstStyle/>
          <a:p>
            <a:pPr marL="0" indent="0">
              <a:spcBef>
                <a:spcPts val="0"/>
              </a:spcBef>
              <a:spcAft>
                <a:spcPts val="1200"/>
              </a:spcAft>
              <a:buNone/>
            </a:pPr>
            <a:r>
              <a:rPr lang="en-US" sz="2400" dirty="0"/>
              <a:t>“We choose to go to the moon in this decade and do the other things, not because they are easy</a:t>
            </a:r>
            <a:r>
              <a:rPr lang="en-US" sz="2400" i="1" dirty="0"/>
              <a:t>,</a:t>
            </a:r>
            <a:r>
              <a:rPr lang="en-US" sz="2400" i="1" dirty="0">
                <a:solidFill>
                  <a:srgbClr val="FF0000"/>
                </a:solidFill>
              </a:rPr>
              <a:t> but </a:t>
            </a:r>
            <a:r>
              <a:rPr lang="en-US" sz="2400" i="1" u="sng" dirty="0">
                <a:solidFill>
                  <a:srgbClr val="FF0000"/>
                </a:solidFill>
              </a:rPr>
              <a:t>because</a:t>
            </a:r>
            <a:r>
              <a:rPr lang="en-US" sz="2400" i="1" dirty="0">
                <a:solidFill>
                  <a:srgbClr val="FF0000"/>
                </a:solidFill>
              </a:rPr>
              <a:t> they are hard</a:t>
            </a:r>
            <a:r>
              <a:rPr lang="en-US" sz="2400" dirty="0"/>
              <a:t>, because that goal will serve to organize and measure </a:t>
            </a:r>
            <a:r>
              <a:rPr lang="en-US" sz="2400" b="1" dirty="0">
                <a:solidFill>
                  <a:srgbClr val="00B050"/>
                </a:solidFill>
              </a:rPr>
              <a:t>the best of our energies and skills</a:t>
            </a:r>
            <a:r>
              <a:rPr lang="en-US" sz="2400" dirty="0"/>
              <a:t>, because that challenge is one that we are willing to accept, one we are unwilling to postpone, and one which we intend to win.”</a:t>
            </a:r>
            <a:endParaRPr lang="en-US" sz="2000"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29649" y="3802062"/>
            <a:ext cx="3042935" cy="2460973"/>
          </a:xfrm>
          <a:prstGeom prst="rect">
            <a:avLst/>
          </a:prstGeom>
        </p:spPr>
      </p:pic>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29649" y="1468581"/>
            <a:ext cx="3042935" cy="2053981"/>
          </a:xfrm>
          <a:prstGeom prst="rect">
            <a:avLst/>
          </a:prstGeom>
        </p:spPr>
      </p:pic>
      <p:sp>
        <p:nvSpPr>
          <p:cNvPr id="6" name="Slide Number Placeholder 5"/>
          <p:cNvSpPr>
            <a:spLocks noGrp="1"/>
          </p:cNvSpPr>
          <p:nvPr>
            <p:ph type="sldNum" sz="quarter" idx="12"/>
          </p:nvPr>
        </p:nvSpPr>
        <p:spPr/>
        <p:txBody>
          <a:bodyPr/>
          <a:lstStyle/>
          <a:p>
            <a:fld id="{650AD656-6FF9-465D-B7B0-1CD0DD39CD23}" type="slidenum">
              <a:rPr lang="en-US" smtClean="0"/>
              <a:t>30</a:t>
            </a:fld>
            <a:endParaRPr lang="en-US" dirty="0"/>
          </a:p>
        </p:txBody>
      </p:sp>
    </p:spTree>
    <p:extLst>
      <p:ext uri="{BB962C8B-B14F-4D97-AF65-F5344CB8AC3E}">
        <p14:creationId xmlns:p14="http://schemas.microsoft.com/office/powerpoint/2010/main" val="2820251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6729" y="623223"/>
            <a:ext cx="2608621" cy="2783654"/>
          </a:xfrm>
        </p:spPr>
        <p:txBody>
          <a:bodyPr>
            <a:noAutofit/>
          </a:bodyPr>
          <a:lstStyle/>
          <a:p>
            <a:pPr algn="ctr"/>
            <a:r>
              <a:rPr lang="en-US" sz="3200" b="1" dirty="0">
                <a:latin typeface="+mn-lt"/>
              </a:rPr>
              <a:t>Bigram Analysis</a:t>
            </a:r>
            <a:br>
              <a:rPr lang="en-US" sz="3200" dirty="0">
                <a:latin typeface="+mn-lt"/>
              </a:rPr>
            </a:br>
            <a:r>
              <a:rPr lang="en-US" sz="3200" dirty="0">
                <a:latin typeface="+mn-lt"/>
              </a:rPr>
              <a:t>of</a:t>
            </a:r>
            <a:br>
              <a:rPr lang="en-US" sz="3200" dirty="0">
                <a:latin typeface="+mn-lt"/>
              </a:rPr>
            </a:br>
            <a:r>
              <a:rPr lang="en-US" sz="3200" dirty="0">
                <a:latin typeface="+mn-lt"/>
              </a:rPr>
              <a:t>Kennedy’s Moon Speech</a:t>
            </a:r>
            <a:br>
              <a:rPr lang="en-US" sz="3200" dirty="0">
                <a:latin typeface="+mn-lt"/>
              </a:rPr>
            </a:br>
            <a:r>
              <a:rPr lang="en-US" sz="3200" dirty="0">
                <a:latin typeface="+mn-lt"/>
              </a:rPr>
              <a:t>(English)</a:t>
            </a:r>
          </a:p>
        </p:txBody>
      </p:sp>
      <p:sp>
        <p:nvSpPr>
          <p:cNvPr id="3" name="Slide Number Placeholder 2"/>
          <p:cNvSpPr>
            <a:spLocks noGrp="1"/>
          </p:cNvSpPr>
          <p:nvPr>
            <p:ph type="sldNum" sz="quarter" idx="12"/>
          </p:nvPr>
        </p:nvSpPr>
        <p:spPr/>
        <p:txBody>
          <a:bodyPr/>
          <a:lstStyle/>
          <a:p>
            <a:fld id="{650AD656-6FF9-465D-B7B0-1CD0DD39CD23}" type="slidenum">
              <a:rPr lang="en-US" smtClean="0"/>
              <a:t>31</a:t>
            </a:fld>
            <a:endParaRPr lang="en-US" dirty="0"/>
          </a:p>
        </p:txBody>
      </p:sp>
      <p:pic>
        <p:nvPicPr>
          <p:cNvPr id="4" name="Picture 3">
            <a:extLst>
              <a:ext uri="{FF2B5EF4-FFF2-40B4-BE49-F238E27FC236}">
                <a16:creationId xmlns:a16="http://schemas.microsoft.com/office/drawing/2014/main" id="{34C40F1E-ACA2-49C3-8149-9E0AD1B18232}"/>
              </a:ext>
            </a:extLst>
          </p:cNvPr>
          <p:cNvPicPr>
            <a:picLocks noChangeAspect="1"/>
          </p:cNvPicPr>
          <p:nvPr/>
        </p:nvPicPr>
        <p:blipFill>
          <a:blip r:embed="rId2"/>
          <a:stretch>
            <a:fillRect/>
          </a:stretch>
        </p:blipFill>
        <p:spPr>
          <a:xfrm>
            <a:off x="685680" y="566785"/>
            <a:ext cx="4878561" cy="5789566"/>
          </a:xfrm>
          <a:prstGeom prst="rect">
            <a:avLst/>
          </a:prstGeom>
        </p:spPr>
      </p:pic>
      <p:sp>
        <p:nvSpPr>
          <p:cNvPr id="5" name="Rectangle 4">
            <a:extLst>
              <a:ext uri="{FF2B5EF4-FFF2-40B4-BE49-F238E27FC236}">
                <a16:creationId xmlns:a16="http://schemas.microsoft.com/office/drawing/2014/main" id="{5D611C6C-0178-4C50-9237-73C8970D6A9F}"/>
              </a:ext>
            </a:extLst>
          </p:cNvPr>
          <p:cNvSpPr/>
          <p:nvPr/>
        </p:nvSpPr>
        <p:spPr>
          <a:xfrm>
            <a:off x="2050026" y="5161935"/>
            <a:ext cx="1157748" cy="1991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B671552-64B8-4DA5-AF0D-20DB3A681DA2}"/>
              </a:ext>
            </a:extLst>
          </p:cNvPr>
          <p:cNvSpPr/>
          <p:nvPr/>
        </p:nvSpPr>
        <p:spPr>
          <a:xfrm>
            <a:off x="2050026" y="3229895"/>
            <a:ext cx="1157748" cy="1991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658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Kennedy’s Moon Speech Translated</a:t>
            </a:r>
          </a:p>
        </p:txBody>
      </p:sp>
      <p:sp>
        <p:nvSpPr>
          <p:cNvPr id="7" name="TextBox 6"/>
          <p:cNvSpPr txBox="1"/>
          <p:nvPr/>
        </p:nvSpPr>
        <p:spPr>
          <a:xfrm>
            <a:off x="628650" y="1594338"/>
            <a:ext cx="3219939" cy="3293209"/>
          </a:xfrm>
          <a:prstGeom prst="rect">
            <a:avLst/>
          </a:prstGeom>
          <a:noFill/>
          <a:ln w="38100">
            <a:solidFill>
              <a:srgbClr val="0070C0"/>
            </a:solidFill>
          </a:ln>
        </p:spPr>
        <p:txBody>
          <a:bodyPr wrap="square" rtlCol="0">
            <a:spAutoFit/>
          </a:bodyPr>
          <a:lstStyle/>
          <a:p>
            <a:r>
              <a:rPr lang="fr-FR" sz="1600" dirty="0"/>
              <a:t>Nous choisissons d'aller sur la lune. Nous choisissons d'aller sur la lune dans cette décennie et de faire d'autres choses, non pas parce qu'ils sont faciles, mais parce qu'ils sont difficiles, parce que ce but servira à organiser et mesurer le meilleur de nos énergies et de compétences, parce que ce défi est l'un que nous sommes prêts à accepter, que nous ne sommes pas disposés à reporter, et celui qui nous avons l'intention de gagner.</a:t>
            </a:r>
            <a:endParaRPr lang="en-US" sz="1600" dirty="0"/>
          </a:p>
        </p:txBody>
      </p:sp>
      <p:sp>
        <p:nvSpPr>
          <p:cNvPr id="8" name="TextBox 7"/>
          <p:cNvSpPr txBox="1"/>
          <p:nvPr/>
        </p:nvSpPr>
        <p:spPr>
          <a:xfrm>
            <a:off x="4391757" y="1594337"/>
            <a:ext cx="3219939" cy="2800767"/>
          </a:xfrm>
          <a:prstGeom prst="rect">
            <a:avLst/>
          </a:prstGeom>
          <a:noFill/>
          <a:ln w="38100">
            <a:solidFill>
              <a:srgbClr val="FF0000"/>
            </a:solidFill>
          </a:ln>
        </p:spPr>
        <p:txBody>
          <a:bodyPr wrap="square" rtlCol="0">
            <a:spAutoFit/>
          </a:bodyPr>
          <a:lstStyle/>
          <a:p>
            <a:r>
              <a:rPr lang="es-ES" sz="1600" dirty="0"/>
              <a:t>Elegimos ir a la Luna. Elegimos ir a la Luna en esta década y hacer las otras cosas, no porque sean fáciles, sino porque son difíciles, porque esa meta servirá para organizar y medir lo mejor de nuestras energías y habilidades, porque ese desafío es uno que estamos dispuestos a aceptar, uno no estamos dispuestos a posponer, y uno que tenemos la intención de ganar.</a:t>
            </a:r>
            <a:endParaRPr lang="en-US" sz="1600" dirty="0"/>
          </a:p>
        </p:txBody>
      </p:sp>
      <p:sp>
        <p:nvSpPr>
          <p:cNvPr id="9" name="TextBox 8"/>
          <p:cNvSpPr txBox="1"/>
          <p:nvPr/>
        </p:nvSpPr>
        <p:spPr>
          <a:xfrm>
            <a:off x="2840403" y="3487163"/>
            <a:ext cx="3716705" cy="3046988"/>
          </a:xfrm>
          <a:prstGeom prst="rect">
            <a:avLst/>
          </a:prstGeom>
          <a:solidFill>
            <a:schemeClr val="bg1"/>
          </a:solidFill>
          <a:ln w="38100">
            <a:solidFill>
              <a:schemeClr val="tx1"/>
            </a:solidFill>
          </a:ln>
        </p:spPr>
        <p:txBody>
          <a:bodyPr wrap="square" rtlCol="0">
            <a:spAutoFit/>
          </a:bodyPr>
          <a:lstStyle/>
          <a:p>
            <a:r>
              <a:rPr lang="de-DE" sz="1600" dirty="0"/>
              <a:t>Wir wählen, um zum Mond zu fliegen. Wir wählen, um zum Mond in diesem Jahrzehnt zu gehen und die anderen Dinge, nicht weil sie leicht sind, sondern weil sie hart sind, denn das Ziel wird dazu dienen, zu organisieren und zu messen, das Beste aus unserer Energien und Fähigkeiten, denn das ist eine Herausforderung dass wir bereit sind zu akzeptieren, das wir nicht bereit sind, zu verschieben, und eine, die wir beabsichtigen, zu gewinnen.</a:t>
            </a:r>
            <a:endParaRPr lang="en-US" sz="1600" dirty="0"/>
          </a:p>
        </p:txBody>
      </p:sp>
      <p:sp>
        <p:nvSpPr>
          <p:cNvPr id="3" name="Slide Number Placeholder 2"/>
          <p:cNvSpPr>
            <a:spLocks noGrp="1"/>
          </p:cNvSpPr>
          <p:nvPr>
            <p:ph type="sldNum" sz="quarter" idx="12"/>
          </p:nvPr>
        </p:nvSpPr>
        <p:spPr/>
        <p:txBody>
          <a:bodyPr/>
          <a:lstStyle/>
          <a:p>
            <a:fld id="{650AD656-6FF9-465D-B7B0-1CD0DD39CD23}" type="slidenum">
              <a:rPr lang="en-US" smtClean="0"/>
              <a:t>32</a:t>
            </a:fld>
            <a:endParaRPr lang="en-US" dirty="0"/>
          </a:p>
        </p:txBody>
      </p:sp>
    </p:spTree>
    <p:extLst>
      <p:ext uri="{BB962C8B-B14F-4D97-AF65-F5344CB8AC3E}">
        <p14:creationId xmlns:p14="http://schemas.microsoft.com/office/powerpoint/2010/main" val="380315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Bigram Statistics by Language</a:t>
            </a:r>
          </a:p>
        </p:txBody>
      </p:sp>
      <p:pic>
        <p:nvPicPr>
          <p:cNvPr id="5" name="Picture 4"/>
          <p:cNvPicPr>
            <a:picLocks noChangeAspect="1"/>
          </p:cNvPicPr>
          <p:nvPr/>
        </p:nvPicPr>
        <p:blipFill>
          <a:blip r:embed="rId2"/>
          <a:stretch>
            <a:fillRect/>
          </a:stretch>
        </p:blipFill>
        <p:spPr>
          <a:xfrm>
            <a:off x="132862" y="1523997"/>
            <a:ext cx="8876452" cy="3826189"/>
          </a:xfrm>
          <a:prstGeom prst="rect">
            <a:avLst/>
          </a:prstGeom>
        </p:spPr>
      </p:pic>
      <p:sp>
        <p:nvSpPr>
          <p:cNvPr id="6" name="TextBox 5"/>
          <p:cNvSpPr txBox="1"/>
          <p:nvPr/>
        </p:nvSpPr>
        <p:spPr>
          <a:xfrm>
            <a:off x="5689600" y="5658338"/>
            <a:ext cx="3087077" cy="646331"/>
          </a:xfrm>
          <a:prstGeom prst="rect">
            <a:avLst/>
          </a:prstGeom>
          <a:noFill/>
          <a:ln>
            <a:solidFill>
              <a:schemeClr val="tx1"/>
            </a:solidFill>
          </a:ln>
        </p:spPr>
        <p:txBody>
          <a:bodyPr wrap="square" rtlCol="0">
            <a:spAutoFit/>
          </a:bodyPr>
          <a:lstStyle/>
          <a:p>
            <a:pPr algn="ctr"/>
            <a:r>
              <a:rPr lang="en-US" dirty="0"/>
              <a:t>German is the most consistent language for bigrams</a:t>
            </a:r>
          </a:p>
        </p:txBody>
      </p:sp>
      <p:sp>
        <p:nvSpPr>
          <p:cNvPr id="3" name="Slide Number Placeholder 2"/>
          <p:cNvSpPr>
            <a:spLocks noGrp="1"/>
          </p:cNvSpPr>
          <p:nvPr>
            <p:ph type="sldNum" sz="quarter" idx="12"/>
          </p:nvPr>
        </p:nvSpPr>
        <p:spPr/>
        <p:txBody>
          <a:bodyPr/>
          <a:lstStyle/>
          <a:p>
            <a:fld id="{650AD656-6FF9-465D-B7B0-1CD0DD39CD23}" type="slidenum">
              <a:rPr lang="en-US" smtClean="0"/>
              <a:t>33</a:t>
            </a:fld>
            <a:endParaRPr lang="en-US" dirty="0"/>
          </a:p>
        </p:txBody>
      </p:sp>
    </p:spTree>
    <p:extLst>
      <p:ext uri="{BB962C8B-B14F-4D97-AF65-F5344CB8AC3E}">
        <p14:creationId xmlns:p14="http://schemas.microsoft.com/office/powerpoint/2010/main" val="1503506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Bigram Analysis</a:t>
            </a:r>
          </a:p>
        </p:txBody>
      </p:sp>
      <p:sp>
        <p:nvSpPr>
          <p:cNvPr id="3" name="Content Placeholder 2"/>
          <p:cNvSpPr>
            <a:spLocks noGrp="1"/>
          </p:cNvSpPr>
          <p:nvPr>
            <p:ph idx="1"/>
          </p:nvPr>
        </p:nvSpPr>
        <p:spPr>
          <a:xfrm>
            <a:off x="613019" y="1825625"/>
            <a:ext cx="8116766" cy="4567360"/>
          </a:xfrm>
        </p:spPr>
        <p:txBody>
          <a:bodyPr>
            <a:noAutofit/>
          </a:bodyPr>
          <a:lstStyle/>
          <a:p>
            <a:pPr>
              <a:spcBef>
                <a:spcPts val="0"/>
              </a:spcBef>
              <a:spcAft>
                <a:spcPts val="1200"/>
              </a:spcAft>
            </a:pPr>
            <a:r>
              <a:rPr lang="en-US" sz="2400" dirty="0"/>
              <a:t>You have been given </a:t>
            </a:r>
            <a:r>
              <a:rPr lang="en-US" sz="2400" b="1" dirty="0">
                <a:solidFill>
                  <a:srgbClr val="FF0000"/>
                </a:solidFill>
              </a:rPr>
              <a:t>another</a:t>
            </a:r>
            <a:r>
              <a:rPr lang="en-US" sz="2400" dirty="0"/>
              <a:t> encrypted message!</a:t>
            </a:r>
          </a:p>
          <a:p>
            <a:pPr>
              <a:spcBef>
                <a:spcPts val="0"/>
              </a:spcBef>
              <a:spcAft>
                <a:spcPts val="1200"/>
              </a:spcAft>
            </a:pPr>
            <a:r>
              <a:rPr lang="en-US" sz="2400" dirty="0"/>
              <a:t>It </a:t>
            </a:r>
            <a:r>
              <a:rPr lang="en-US" sz="2400" b="1" dirty="0">
                <a:solidFill>
                  <a:srgbClr val="0070C0"/>
                </a:solidFill>
              </a:rPr>
              <a:t>is</a:t>
            </a:r>
            <a:r>
              <a:rPr lang="en-US" sz="2400" dirty="0"/>
              <a:t> encrypted with a </a:t>
            </a:r>
            <a:r>
              <a:rPr lang="en-US" sz="2400" b="1" dirty="0">
                <a:solidFill>
                  <a:srgbClr val="00B050"/>
                </a:solidFill>
              </a:rPr>
              <a:t>monoalphabetic substitution cipher</a:t>
            </a:r>
            <a:r>
              <a:rPr lang="en-US" sz="2400" dirty="0"/>
              <a:t>, </a:t>
            </a:r>
            <a:r>
              <a:rPr lang="en-US" sz="2400" b="1" i="1" dirty="0">
                <a:solidFill>
                  <a:srgbClr val="0070C0"/>
                </a:solidFill>
              </a:rPr>
              <a:t>but</a:t>
            </a:r>
            <a:r>
              <a:rPr lang="en-US" sz="2400" dirty="0"/>
              <a:t> single letter frequency analysis </a:t>
            </a:r>
            <a:r>
              <a:rPr lang="en-US" sz="2400" b="1" u="sng" dirty="0"/>
              <a:t>does not</a:t>
            </a:r>
            <a:r>
              <a:rPr lang="en-US" sz="2400" dirty="0"/>
              <a:t> show any consistent Caesar shifting – it appears to be a </a:t>
            </a:r>
            <a:r>
              <a:rPr lang="en-US" sz="2400" b="1" i="1" dirty="0">
                <a:solidFill>
                  <a:srgbClr val="FF0000"/>
                </a:solidFill>
              </a:rPr>
              <a:t>different shift</a:t>
            </a:r>
            <a:r>
              <a:rPr lang="en-US" sz="2400" b="1" dirty="0">
                <a:solidFill>
                  <a:srgbClr val="FF0000"/>
                </a:solidFill>
              </a:rPr>
              <a:t> for each plaintext letter</a:t>
            </a:r>
          </a:p>
          <a:p>
            <a:pPr>
              <a:spcBef>
                <a:spcPts val="0"/>
              </a:spcBef>
              <a:spcAft>
                <a:spcPts val="1200"/>
              </a:spcAft>
            </a:pPr>
            <a:r>
              <a:rPr lang="en-US" sz="2400" dirty="0"/>
              <a:t>Even if you are </a:t>
            </a:r>
            <a:r>
              <a:rPr lang="en-US" sz="2400" b="1" i="1" dirty="0">
                <a:solidFill>
                  <a:srgbClr val="0070C0"/>
                </a:solidFill>
              </a:rPr>
              <a:t>unable</a:t>
            </a:r>
            <a:r>
              <a:rPr lang="en-US" sz="2400" dirty="0"/>
              <a:t> to break the encryption, </a:t>
            </a:r>
            <a:r>
              <a:rPr lang="en-US" sz="2400" b="1" dirty="0">
                <a:solidFill>
                  <a:srgbClr val="00B050"/>
                </a:solidFill>
              </a:rPr>
              <a:t>can you tell what language was used</a:t>
            </a:r>
            <a:r>
              <a:rPr lang="en-US" sz="2400" dirty="0"/>
              <a:t> to author the plaintext?</a:t>
            </a:r>
          </a:p>
          <a:p>
            <a:pPr lvl="1">
              <a:spcBef>
                <a:spcPts val="0"/>
              </a:spcBef>
              <a:spcAft>
                <a:spcPts val="1200"/>
              </a:spcAft>
            </a:pPr>
            <a:r>
              <a:rPr lang="en-US" sz="2000" dirty="0"/>
              <a:t>Q:  </a:t>
            </a:r>
            <a:r>
              <a:rPr lang="en-US" sz="2000" b="1" dirty="0"/>
              <a:t>Are you serious</a:t>
            </a:r>
            <a:r>
              <a:rPr lang="en-US" sz="2000" dirty="0"/>
              <a:t>?  How can you possibly discern the author language if you </a:t>
            </a:r>
            <a:r>
              <a:rPr lang="en-US" sz="2000" b="1" dirty="0">
                <a:solidFill>
                  <a:srgbClr val="FF0000"/>
                </a:solidFill>
              </a:rPr>
              <a:t>cannot even read the contents</a:t>
            </a:r>
            <a:r>
              <a:rPr lang="en-US" sz="2000" dirty="0"/>
              <a:t> in the first place?</a:t>
            </a:r>
          </a:p>
          <a:p>
            <a:pPr lvl="1">
              <a:spcBef>
                <a:spcPts val="0"/>
              </a:spcBef>
              <a:spcAft>
                <a:spcPts val="1200"/>
              </a:spcAft>
            </a:pPr>
            <a:r>
              <a:rPr lang="en-US" sz="2000" dirty="0"/>
              <a:t>A:  Enigma was also </a:t>
            </a:r>
            <a:r>
              <a:rPr lang="en-US" sz="2000" b="1" dirty="0"/>
              <a:t>unbreakable</a:t>
            </a:r>
          </a:p>
          <a:p>
            <a:pPr>
              <a:spcBef>
                <a:spcPts val="0"/>
              </a:spcBef>
              <a:spcAft>
                <a:spcPts val="1200"/>
              </a:spcAft>
            </a:pPr>
            <a:endParaRPr lang="en-US" sz="2400" dirty="0"/>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34</a:t>
            </a:fld>
            <a:endParaRPr lang="en-US" dirty="0"/>
          </a:p>
        </p:txBody>
      </p:sp>
    </p:spTree>
    <p:extLst>
      <p:ext uri="{BB962C8B-B14F-4D97-AF65-F5344CB8AC3E}">
        <p14:creationId xmlns:p14="http://schemas.microsoft.com/office/powerpoint/2010/main" val="259414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91405B-C9ED-4BE7-A672-25474E90E677}"/>
              </a:ext>
            </a:extLst>
          </p:cNvPr>
          <p:cNvPicPr>
            <a:picLocks noChangeAspect="1"/>
          </p:cNvPicPr>
          <p:nvPr/>
        </p:nvPicPr>
        <p:blipFill>
          <a:blip r:embed="rId2"/>
          <a:stretch>
            <a:fillRect/>
          </a:stretch>
        </p:blipFill>
        <p:spPr>
          <a:xfrm>
            <a:off x="894475" y="1468581"/>
            <a:ext cx="7355049" cy="4623416"/>
          </a:xfrm>
          <a:prstGeom prst="rect">
            <a:avLst/>
          </a:prstGeom>
          <a:ln>
            <a:solidFill>
              <a:schemeClr val="tx1"/>
            </a:solidFill>
          </a:ln>
        </p:spPr>
      </p:pic>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0070C0"/>
                </a:solidFill>
                <a:latin typeface="+mn-lt"/>
              </a:rPr>
              <a:t>Open</a:t>
            </a:r>
            <a:r>
              <a:rPr lang="en-US" sz="3200" dirty="0">
                <a:latin typeface="+mn-lt"/>
              </a:rPr>
              <a:t> Lab 5 – Ciphertext.txt</a:t>
            </a:r>
          </a:p>
        </p:txBody>
      </p:sp>
      <p:sp>
        <p:nvSpPr>
          <p:cNvPr id="3" name="Slide Number Placeholder 2"/>
          <p:cNvSpPr>
            <a:spLocks noGrp="1"/>
          </p:cNvSpPr>
          <p:nvPr>
            <p:ph type="sldNum" sz="quarter" idx="12"/>
          </p:nvPr>
        </p:nvSpPr>
        <p:spPr/>
        <p:txBody>
          <a:bodyPr/>
          <a:lstStyle/>
          <a:p>
            <a:fld id="{650AD656-6FF9-465D-B7B0-1CD0DD39CD23}" type="slidenum">
              <a:rPr lang="en-US" smtClean="0"/>
              <a:t>35</a:t>
            </a:fld>
            <a:endParaRPr lang="en-US" dirty="0"/>
          </a:p>
        </p:txBody>
      </p:sp>
      <p:sp>
        <p:nvSpPr>
          <p:cNvPr id="7" name="Thought Bubble: Cloud 6">
            <a:extLst>
              <a:ext uri="{FF2B5EF4-FFF2-40B4-BE49-F238E27FC236}">
                <a16:creationId xmlns:a16="http://schemas.microsoft.com/office/drawing/2014/main" id="{FBF8779A-564C-4DD3-B538-AECD8E797E03}"/>
              </a:ext>
            </a:extLst>
          </p:cNvPr>
          <p:cNvSpPr/>
          <p:nvPr/>
        </p:nvSpPr>
        <p:spPr>
          <a:xfrm>
            <a:off x="5884605" y="1191967"/>
            <a:ext cx="2462982" cy="1319981"/>
          </a:xfrm>
          <a:prstGeom prst="cloudCallout">
            <a:avLst>
              <a:gd name="adj1" fmla="val -29516"/>
              <a:gd name="adj2" fmla="val 82612"/>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Good luck with that!</a:t>
            </a:r>
          </a:p>
        </p:txBody>
      </p:sp>
    </p:spTree>
    <p:extLst>
      <p:ext uri="{BB962C8B-B14F-4D97-AF65-F5344CB8AC3E}">
        <p14:creationId xmlns:p14="http://schemas.microsoft.com/office/powerpoint/2010/main" val="328145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ADA3CA-CA9E-49C8-ADF3-EDF8ADD0A1B8}"/>
              </a:ext>
            </a:extLst>
          </p:cNvPr>
          <p:cNvPicPr>
            <a:picLocks noChangeAspect="1"/>
          </p:cNvPicPr>
          <p:nvPr/>
        </p:nvPicPr>
        <p:blipFill>
          <a:blip r:embed="rId2"/>
          <a:stretch>
            <a:fillRect/>
          </a:stretch>
        </p:blipFill>
        <p:spPr>
          <a:xfrm>
            <a:off x="1986285" y="1591724"/>
            <a:ext cx="5171429" cy="4485714"/>
          </a:xfrm>
          <a:prstGeom prst="rect">
            <a:avLst/>
          </a:prstGeom>
        </p:spPr>
      </p:pic>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00B050"/>
                </a:solidFill>
                <a:latin typeface="+mn-lt"/>
              </a:rPr>
              <a:t>Run</a:t>
            </a:r>
            <a:r>
              <a:rPr lang="en-US" sz="3200" dirty="0">
                <a:latin typeface="+mn-lt"/>
              </a:rPr>
              <a:t> Lab 5 – Bigram Analysis</a:t>
            </a:r>
          </a:p>
        </p:txBody>
      </p:sp>
      <p:sp>
        <p:nvSpPr>
          <p:cNvPr id="3" name="Slide Number Placeholder 2"/>
          <p:cNvSpPr>
            <a:spLocks noGrp="1"/>
          </p:cNvSpPr>
          <p:nvPr>
            <p:ph type="sldNum" sz="quarter" idx="12"/>
          </p:nvPr>
        </p:nvSpPr>
        <p:spPr/>
        <p:txBody>
          <a:bodyPr/>
          <a:lstStyle/>
          <a:p>
            <a:fld id="{650AD656-6FF9-465D-B7B0-1CD0DD39CD23}" type="slidenum">
              <a:rPr lang="en-US" smtClean="0"/>
              <a:t>36</a:t>
            </a:fld>
            <a:endParaRPr lang="en-US" dirty="0"/>
          </a:p>
        </p:txBody>
      </p:sp>
      <p:sp>
        <p:nvSpPr>
          <p:cNvPr id="7" name="TextBox 6"/>
          <p:cNvSpPr txBox="1"/>
          <p:nvPr/>
        </p:nvSpPr>
        <p:spPr>
          <a:xfrm>
            <a:off x="6093234" y="2338910"/>
            <a:ext cx="2105025" cy="2585323"/>
          </a:xfrm>
          <a:prstGeom prst="rect">
            <a:avLst/>
          </a:prstGeom>
          <a:solidFill>
            <a:schemeClr val="bg1"/>
          </a:solidFill>
          <a:ln w="38100">
            <a:solidFill>
              <a:srgbClr val="FF0000"/>
            </a:solidFill>
          </a:ln>
        </p:spPr>
        <p:txBody>
          <a:bodyPr wrap="square" rtlCol="0">
            <a:spAutoFit/>
          </a:bodyPr>
          <a:lstStyle/>
          <a:p>
            <a:pPr algn="ctr"/>
            <a:r>
              <a:rPr lang="en-US" dirty="0"/>
              <a:t>Consider the frequencies of the </a:t>
            </a:r>
            <a:r>
              <a:rPr lang="en-US" b="1" dirty="0">
                <a:solidFill>
                  <a:srgbClr val="00B050"/>
                </a:solidFill>
              </a:rPr>
              <a:t>most recurring bigrams</a:t>
            </a:r>
            <a:r>
              <a:rPr lang="en-US" dirty="0"/>
              <a:t> in the cipher text.</a:t>
            </a:r>
          </a:p>
          <a:p>
            <a:pPr algn="ctr"/>
            <a:endParaRPr lang="en-US" dirty="0"/>
          </a:p>
          <a:p>
            <a:pPr algn="ctr"/>
            <a:r>
              <a:rPr lang="en-US" b="1" dirty="0">
                <a:solidFill>
                  <a:srgbClr val="0070C0"/>
                </a:solidFill>
              </a:rPr>
              <a:t>What language has this level of bigram consistency?</a:t>
            </a:r>
          </a:p>
        </p:txBody>
      </p:sp>
      <p:cxnSp>
        <p:nvCxnSpPr>
          <p:cNvPr id="11" name="Straight Arrow Connector 10"/>
          <p:cNvCxnSpPr>
            <a:cxnSpLocks/>
          </p:cNvCxnSpPr>
          <p:nvPr/>
        </p:nvCxnSpPr>
        <p:spPr>
          <a:xfrm flipH="1">
            <a:off x="4852219" y="4363697"/>
            <a:ext cx="1060040" cy="3115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H="1">
            <a:off x="4852219" y="3065129"/>
            <a:ext cx="1060040" cy="6834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flipH="1">
            <a:off x="4852219" y="3835972"/>
            <a:ext cx="1060040" cy="6508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67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par>
                                <p:cTn id="13" presetID="2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right)">
                                      <p:cBhvr>
                                        <p:cTn id="15" dur="500"/>
                                        <p:tgtEl>
                                          <p:spTgt spid="14"/>
                                        </p:tgtEl>
                                      </p:cBhvr>
                                    </p:animEffect>
                                  </p:childTnLst>
                                </p:cTn>
                              </p:par>
                              <p:par>
                                <p:cTn id="16" presetID="22" presetClass="entr" presetSubtype="2"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Lab 5 – Bigram Analysis</a:t>
            </a:r>
          </a:p>
        </p:txBody>
      </p:sp>
      <p:pic>
        <p:nvPicPr>
          <p:cNvPr id="3" name="Picture 2"/>
          <p:cNvPicPr>
            <a:picLocks noChangeAspect="1"/>
          </p:cNvPicPr>
          <p:nvPr/>
        </p:nvPicPr>
        <p:blipFill>
          <a:blip r:embed="rId2"/>
          <a:stretch>
            <a:fillRect/>
          </a:stretch>
        </p:blipFill>
        <p:spPr>
          <a:xfrm>
            <a:off x="482868" y="1526566"/>
            <a:ext cx="6002203" cy="4344982"/>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2672847" y="2011369"/>
            <a:ext cx="5986420" cy="4344982"/>
          </a:xfrm>
          <a:prstGeom prst="rect">
            <a:avLst/>
          </a:prstGeom>
        </p:spPr>
      </p:pic>
      <p:sp>
        <p:nvSpPr>
          <p:cNvPr id="4" name="Slide Number Placeholder 3"/>
          <p:cNvSpPr>
            <a:spLocks noGrp="1"/>
          </p:cNvSpPr>
          <p:nvPr>
            <p:ph type="sldNum" sz="quarter" idx="12"/>
          </p:nvPr>
        </p:nvSpPr>
        <p:spPr/>
        <p:txBody>
          <a:bodyPr/>
          <a:lstStyle/>
          <a:p>
            <a:fld id="{650AD656-6FF9-465D-B7B0-1CD0DD39CD23}" type="slidenum">
              <a:rPr lang="en-US" smtClean="0"/>
              <a:t>37</a:t>
            </a:fld>
            <a:endParaRPr lang="en-US" dirty="0"/>
          </a:p>
        </p:txBody>
      </p:sp>
    </p:spTree>
    <p:extLst>
      <p:ext uri="{BB962C8B-B14F-4D97-AF65-F5344CB8AC3E}">
        <p14:creationId xmlns:p14="http://schemas.microsoft.com/office/powerpoint/2010/main" val="21647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9273" y="1438019"/>
            <a:ext cx="7185455" cy="2092881"/>
          </a:xfrm>
          <a:prstGeom prst="rect">
            <a:avLst/>
          </a:prstGeom>
          <a:noFill/>
        </p:spPr>
        <p:txBody>
          <a:bodyPr wrap="square" rtlCol="0">
            <a:spAutoFit/>
          </a:bodyPr>
          <a:lstStyle/>
          <a:p>
            <a:pPr marL="385763" indent="-385763">
              <a:spcAft>
                <a:spcPts val="600"/>
              </a:spcAft>
              <a:buFont typeface="Arial" panose="020B0604020202020204" pitchFamily="34" charset="0"/>
              <a:buChar char="•"/>
            </a:pPr>
            <a:r>
              <a:rPr lang="en-US" sz="2400" dirty="0"/>
              <a:t>Different words all spelled with the same set of letters are called </a:t>
            </a:r>
            <a:r>
              <a:rPr lang="en-US" sz="2400" b="1" dirty="0">
                <a:solidFill>
                  <a:srgbClr val="00B050"/>
                </a:solidFill>
              </a:rPr>
              <a:t>anagrams</a:t>
            </a:r>
          </a:p>
          <a:p>
            <a:pPr marL="385763" indent="-385763">
              <a:spcAft>
                <a:spcPts val="600"/>
              </a:spcAft>
              <a:buFont typeface="Arial" panose="020B0604020202020204" pitchFamily="34" charset="0"/>
              <a:buChar char="•"/>
            </a:pPr>
            <a:r>
              <a:rPr lang="en-US" sz="2400" dirty="0"/>
              <a:t>Given an </a:t>
            </a:r>
            <a:r>
              <a:rPr lang="en-US" sz="2400" b="1" dirty="0"/>
              <a:t>English</a:t>
            </a:r>
            <a:r>
              <a:rPr lang="en-US" sz="2400" dirty="0"/>
              <a:t> </a:t>
            </a:r>
            <a:r>
              <a:rPr lang="en-US" sz="2400" b="1" dirty="0"/>
              <a:t>dictionary</a:t>
            </a:r>
            <a:r>
              <a:rPr lang="en-US" sz="2400" dirty="0"/>
              <a:t>, how could you </a:t>
            </a:r>
            <a:r>
              <a:rPr lang="en-US" sz="2400" b="1" dirty="0">
                <a:solidFill>
                  <a:srgbClr val="0070C0"/>
                </a:solidFill>
              </a:rPr>
              <a:t>find all</a:t>
            </a:r>
            <a:r>
              <a:rPr lang="en-US" sz="2400" dirty="0"/>
              <a:t> the anagrams of a word?</a:t>
            </a:r>
          </a:p>
          <a:p>
            <a:pPr marL="385763" indent="-385763">
              <a:spcAft>
                <a:spcPts val="600"/>
              </a:spcAft>
              <a:buFont typeface="Arial" panose="020B0604020202020204" pitchFamily="34" charset="0"/>
              <a:buChar char="•"/>
            </a:pPr>
            <a:r>
              <a:rPr lang="en-US" sz="2400" dirty="0"/>
              <a:t>What algorithm would you use?   </a:t>
            </a:r>
            <a:r>
              <a:rPr lang="en-US" sz="2400" b="1" dirty="0">
                <a:solidFill>
                  <a:srgbClr val="FF0000"/>
                </a:solidFill>
              </a:rPr>
              <a:t>Trial and error</a:t>
            </a:r>
            <a:r>
              <a:rPr lang="en-US" sz="2400" dirty="0"/>
              <a:t>?</a:t>
            </a:r>
          </a:p>
        </p:txBody>
      </p:sp>
      <p:sp>
        <p:nvSpPr>
          <p:cNvPr id="5" name="TextBox 4"/>
          <p:cNvSpPr txBox="1"/>
          <p:nvPr/>
        </p:nvSpPr>
        <p:spPr>
          <a:xfrm>
            <a:off x="2411628" y="626076"/>
            <a:ext cx="4320745" cy="523220"/>
          </a:xfrm>
          <a:prstGeom prst="rect">
            <a:avLst/>
          </a:prstGeom>
          <a:noFill/>
        </p:spPr>
        <p:txBody>
          <a:bodyPr wrap="square" rtlCol="0">
            <a:spAutoFit/>
          </a:bodyPr>
          <a:lstStyle/>
          <a:p>
            <a:pPr algn="ctr"/>
            <a:r>
              <a:rPr lang="en-US" sz="2800" b="1" u="sng" dirty="0"/>
              <a:t>Anagrams</a:t>
            </a:r>
          </a:p>
        </p:txBody>
      </p:sp>
      <p:graphicFrame>
        <p:nvGraphicFramePr>
          <p:cNvPr id="2" name="Table 1"/>
          <p:cNvGraphicFramePr>
            <a:graphicFrameLocks noGrp="1"/>
          </p:cNvGraphicFramePr>
          <p:nvPr>
            <p:extLst/>
          </p:nvPr>
        </p:nvGraphicFramePr>
        <p:xfrm>
          <a:off x="2247900" y="4150887"/>
          <a:ext cx="4648200" cy="2120265"/>
        </p:xfrm>
        <a:graphic>
          <a:graphicData uri="http://schemas.openxmlformats.org/drawingml/2006/table">
            <a:tbl>
              <a:tblPr/>
              <a:tblGrid>
                <a:gridCol w="1131157">
                  <a:extLst>
                    <a:ext uri="{9D8B030D-6E8A-4147-A177-3AD203B41FA5}">
                      <a16:colId xmlns:a16="http://schemas.microsoft.com/office/drawing/2014/main" val="20000"/>
                    </a:ext>
                  </a:extLst>
                </a:gridCol>
                <a:gridCol w="798464">
                  <a:extLst>
                    <a:ext uri="{9D8B030D-6E8A-4147-A177-3AD203B41FA5}">
                      <a16:colId xmlns:a16="http://schemas.microsoft.com/office/drawing/2014/main" val="20001"/>
                    </a:ext>
                  </a:extLst>
                </a:gridCol>
                <a:gridCol w="1207201">
                  <a:extLst>
                    <a:ext uri="{9D8B030D-6E8A-4147-A177-3AD203B41FA5}">
                      <a16:colId xmlns:a16="http://schemas.microsoft.com/office/drawing/2014/main" val="20002"/>
                    </a:ext>
                  </a:extLst>
                </a:gridCol>
                <a:gridCol w="1511378">
                  <a:extLst>
                    <a:ext uri="{9D8B030D-6E8A-4147-A177-3AD203B41FA5}">
                      <a16:colId xmlns:a16="http://schemas.microsoft.com/office/drawing/2014/main" val="20003"/>
                    </a:ext>
                  </a:extLst>
                </a:gridCol>
              </a:tblGrid>
              <a:tr h="0">
                <a:tc>
                  <a:txBody>
                    <a:bodyPr/>
                    <a:lstStyle/>
                    <a:p>
                      <a:pPr algn="ctr" fontAlgn="b"/>
                      <a:r>
                        <a:rPr lang="en-US" sz="1600" b="1" i="0" u="none" strike="noStrike" dirty="0">
                          <a:solidFill>
                            <a:srgbClr val="FFFFFF"/>
                          </a:solidFill>
                          <a:effectLst/>
                          <a:latin typeface="Calibri" panose="020F0502020204030204" pitchFamily="34" charset="0"/>
                        </a:rPr>
                        <a:t>Word</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a:solidFill>
                            <a:srgbClr val="FFFFFF"/>
                          </a:solidFill>
                          <a:effectLst/>
                          <a:latin typeface="Calibri" panose="020F0502020204030204" pitchFamily="34" charset="0"/>
                        </a:rPr>
                        <a:t>Letters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a:solidFill>
                            <a:srgbClr val="FFFFFF"/>
                          </a:solidFill>
                          <a:effectLst/>
                          <a:latin typeface="Calibri" panose="020F0502020204030204" pitchFamily="34" charset="0"/>
                        </a:rPr>
                        <a:t>Anagrams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dirty="0">
                          <a:solidFill>
                            <a:srgbClr val="FFFFFF"/>
                          </a:solidFill>
                          <a:effectLst/>
                          <a:latin typeface="Calibri" panose="020F0502020204030204" pitchFamily="34" charset="0"/>
                        </a:rPr>
                        <a:t>Permutations</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266700">
                <a:tc>
                  <a:txBody>
                    <a:bodyPr/>
                    <a:lstStyle/>
                    <a:p>
                      <a:pPr algn="ctr" fontAlgn="b"/>
                      <a:r>
                        <a:rPr lang="en-US" sz="1600" b="0" i="0" u="none" strike="noStrike">
                          <a:solidFill>
                            <a:srgbClr val="000000"/>
                          </a:solidFill>
                          <a:effectLst/>
                          <a:latin typeface="Calibri" panose="020F0502020204030204" pitchFamily="34" charset="0"/>
                        </a:rPr>
                        <a:t>STOP</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                          24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6700">
                <a:tc>
                  <a:txBody>
                    <a:bodyPr/>
                    <a:lstStyle/>
                    <a:p>
                      <a:pPr algn="ctr" fontAlgn="b"/>
                      <a:r>
                        <a:rPr lang="en-US" sz="1600" b="0" i="0" u="none" strike="noStrike">
                          <a:solidFill>
                            <a:srgbClr val="000000"/>
                          </a:solidFill>
                          <a:effectLst/>
                          <a:latin typeface="Calibri" panose="020F0502020204030204" pitchFamily="34" charset="0"/>
                        </a:rPr>
                        <a:t>LEAST</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                        120</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6700">
                <a:tc>
                  <a:txBody>
                    <a:bodyPr/>
                    <a:lstStyle/>
                    <a:p>
                      <a:pPr algn="ctr" fontAlgn="b"/>
                      <a:r>
                        <a:rPr lang="en-US" sz="1600" b="0" i="0" u="none" strike="noStrike">
                          <a:solidFill>
                            <a:srgbClr val="000000"/>
                          </a:solidFill>
                          <a:effectLst/>
                          <a:latin typeface="Calibri" panose="020F0502020204030204" pitchFamily="34" charset="0"/>
                        </a:rPr>
                        <a:t>TRACES</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720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6700">
                <a:tc>
                  <a:txBody>
                    <a:bodyPr/>
                    <a:lstStyle/>
                    <a:p>
                      <a:pPr algn="ctr" fontAlgn="b"/>
                      <a:r>
                        <a:rPr lang="en-US" sz="1600" b="0" i="0" u="none" strike="noStrike">
                          <a:solidFill>
                            <a:srgbClr val="000000"/>
                          </a:solidFill>
                          <a:effectLst/>
                          <a:latin typeface="Calibri" panose="020F0502020204030204" pitchFamily="34" charset="0"/>
                        </a:rPr>
                        <a:t>PLAYERS</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5,040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6700">
                <a:tc>
                  <a:txBody>
                    <a:bodyPr/>
                    <a:lstStyle/>
                    <a:p>
                      <a:pPr algn="ctr" fontAlgn="b"/>
                      <a:r>
                        <a:rPr lang="en-US" sz="1600" b="0" i="0" u="none" strike="noStrike">
                          <a:solidFill>
                            <a:srgbClr val="000000"/>
                          </a:solidFill>
                          <a:effectLst/>
                          <a:latin typeface="Calibri" panose="020F0502020204030204" pitchFamily="34" charset="0"/>
                        </a:rPr>
                        <a:t>RESTRAIN</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40,320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6700">
                <a:tc>
                  <a:txBody>
                    <a:bodyPr/>
                    <a:lstStyle/>
                    <a:p>
                      <a:pPr algn="ctr" fontAlgn="b"/>
                      <a:r>
                        <a:rPr lang="en-US" sz="1600" b="0" i="0" u="none" strike="noStrike" dirty="0">
                          <a:solidFill>
                            <a:srgbClr val="000000"/>
                          </a:solidFill>
                          <a:effectLst/>
                          <a:latin typeface="Calibri" panose="020F0502020204030204" pitchFamily="34" charset="0"/>
                        </a:rPr>
                        <a:t>MASTERING</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362,880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6700">
                <a:tc>
                  <a:txBody>
                    <a:bodyPr/>
                    <a:lstStyle/>
                    <a:p>
                      <a:pPr algn="ctr" fontAlgn="b"/>
                      <a:r>
                        <a:rPr lang="en-US" sz="1600" b="0" i="0" u="none" strike="noStrike" dirty="0">
                          <a:solidFill>
                            <a:srgbClr val="000000"/>
                          </a:solidFill>
                          <a:effectLst/>
                          <a:latin typeface="Calibri" panose="020F0502020204030204" pitchFamily="34" charset="0"/>
                        </a:rPr>
                        <a:t>SUPERSONIC</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3,628,800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650AD656-6FF9-465D-B7B0-1CD0DD39CD23}" type="slidenum">
              <a:rPr lang="en-US" smtClean="0"/>
              <a:t>38</a:t>
            </a:fld>
            <a:endParaRPr lang="en-US" dirty="0"/>
          </a:p>
        </p:txBody>
      </p:sp>
    </p:spTree>
    <p:extLst>
      <p:ext uri="{BB962C8B-B14F-4D97-AF65-F5344CB8AC3E}">
        <p14:creationId xmlns:p14="http://schemas.microsoft.com/office/powerpoint/2010/main" val="12549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1628" y="626076"/>
            <a:ext cx="4320745" cy="523220"/>
          </a:xfrm>
          <a:prstGeom prst="rect">
            <a:avLst/>
          </a:prstGeom>
          <a:noFill/>
        </p:spPr>
        <p:txBody>
          <a:bodyPr wrap="square" rtlCol="0">
            <a:spAutoFit/>
          </a:bodyPr>
          <a:lstStyle/>
          <a:p>
            <a:pPr algn="ctr"/>
            <a:r>
              <a:rPr lang="en-US" sz="2800" b="1" u="sng" dirty="0"/>
              <a:t>Anagrams</a:t>
            </a:r>
          </a:p>
        </p:txBody>
      </p:sp>
      <p:sp>
        <p:nvSpPr>
          <p:cNvPr id="2" name="Slide Number Placeholder 1"/>
          <p:cNvSpPr>
            <a:spLocks noGrp="1"/>
          </p:cNvSpPr>
          <p:nvPr>
            <p:ph type="sldNum" sz="quarter" idx="12"/>
          </p:nvPr>
        </p:nvSpPr>
        <p:spPr/>
        <p:txBody>
          <a:bodyPr/>
          <a:lstStyle/>
          <a:p>
            <a:fld id="{650AD656-6FF9-465D-B7B0-1CD0DD39CD23}" type="slidenum">
              <a:rPr lang="en-US" smtClean="0"/>
              <a:t>39</a:t>
            </a:fld>
            <a:endParaRPr lang="en-US" dirty="0"/>
          </a:p>
        </p:txBody>
      </p:sp>
      <p:pic>
        <p:nvPicPr>
          <p:cNvPr id="3" name="Picture 2">
            <a:extLst>
              <a:ext uri="{FF2B5EF4-FFF2-40B4-BE49-F238E27FC236}">
                <a16:creationId xmlns:a16="http://schemas.microsoft.com/office/drawing/2014/main" id="{58AD9676-910E-40F1-A7F2-F18CDDAC8448}"/>
              </a:ext>
            </a:extLst>
          </p:cNvPr>
          <p:cNvPicPr>
            <a:picLocks noChangeAspect="1"/>
          </p:cNvPicPr>
          <p:nvPr/>
        </p:nvPicPr>
        <p:blipFill>
          <a:blip r:embed="rId2"/>
          <a:stretch>
            <a:fillRect/>
          </a:stretch>
        </p:blipFill>
        <p:spPr>
          <a:xfrm>
            <a:off x="574237" y="1542031"/>
            <a:ext cx="5647619" cy="3990476"/>
          </a:xfrm>
          <a:prstGeom prst="rect">
            <a:avLst/>
          </a:prstGeom>
          <a:ln>
            <a:solidFill>
              <a:schemeClr val="tx1"/>
            </a:solidFill>
          </a:ln>
        </p:spPr>
      </p:pic>
      <p:pic>
        <p:nvPicPr>
          <p:cNvPr id="7" name="Picture 6">
            <a:extLst>
              <a:ext uri="{FF2B5EF4-FFF2-40B4-BE49-F238E27FC236}">
                <a16:creationId xmlns:a16="http://schemas.microsoft.com/office/drawing/2014/main" id="{FFA39C33-183E-4378-BF69-40C4C63EA041}"/>
              </a:ext>
            </a:extLst>
          </p:cNvPr>
          <p:cNvPicPr>
            <a:picLocks noChangeAspect="1"/>
          </p:cNvPicPr>
          <p:nvPr/>
        </p:nvPicPr>
        <p:blipFill>
          <a:blip r:embed="rId3"/>
          <a:stretch>
            <a:fillRect/>
          </a:stretch>
        </p:blipFill>
        <p:spPr>
          <a:xfrm>
            <a:off x="2769792" y="2365875"/>
            <a:ext cx="5647619" cy="3990476"/>
          </a:xfrm>
          <a:prstGeom prst="rect">
            <a:avLst/>
          </a:prstGeom>
          <a:ln>
            <a:solidFill>
              <a:schemeClr val="tx1"/>
            </a:solidFill>
          </a:ln>
        </p:spPr>
      </p:pic>
      <p:sp>
        <p:nvSpPr>
          <p:cNvPr id="8" name="Rectangle 7">
            <a:extLst>
              <a:ext uri="{FF2B5EF4-FFF2-40B4-BE49-F238E27FC236}">
                <a16:creationId xmlns:a16="http://schemas.microsoft.com/office/drawing/2014/main" id="{F773CCE7-F41C-4360-A3FE-A8AC2F1E3840}"/>
              </a:ext>
            </a:extLst>
          </p:cNvPr>
          <p:cNvSpPr/>
          <p:nvPr/>
        </p:nvSpPr>
        <p:spPr>
          <a:xfrm>
            <a:off x="6363929" y="6083710"/>
            <a:ext cx="766916" cy="2726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1836A3-74D5-46D4-9A1D-2DB64CFFA6FC}"/>
              </a:ext>
            </a:extLst>
          </p:cNvPr>
          <p:cNvSpPr/>
          <p:nvPr/>
        </p:nvSpPr>
        <p:spPr>
          <a:xfrm>
            <a:off x="2613998" y="1588294"/>
            <a:ext cx="1557952" cy="1809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47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2" presetClass="entr" presetSubtype="9"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Reverse a String</a:t>
            </a:r>
          </a:p>
        </p:txBody>
      </p:sp>
      <p:sp>
        <p:nvSpPr>
          <p:cNvPr id="4" name="Slide Number Placeholder 3"/>
          <p:cNvSpPr>
            <a:spLocks noGrp="1"/>
          </p:cNvSpPr>
          <p:nvPr>
            <p:ph type="sldNum" sz="quarter" idx="12"/>
          </p:nvPr>
        </p:nvSpPr>
        <p:spPr/>
        <p:txBody>
          <a:bodyPr/>
          <a:lstStyle/>
          <a:p>
            <a:fld id="{650AD656-6FF9-465D-B7B0-1CD0DD39CD23}" type="slidenum">
              <a:rPr lang="en-US" smtClean="0"/>
              <a:t>4</a:t>
            </a:fld>
            <a:endParaRPr lang="en-US" dirty="0"/>
          </a:p>
        </p:txBody>
      </p:sp>
      <p:pic>
        <p:nvPicPr>
          <p:cNvPr id="3" name="Picture 2">
            <a:extLst>
              <a:ext uri="{FF2B5EF4-FFF2-40B4-BE49-F238E27FC236}">
                <a16:creationId xmlns:a16="http://schemas.microsoft.com/office/drawing/2014/main" id="{3EDF5945-54D9-432C-9317-4B77AC1B1C0C}"/>
              </a:ext>
            </a:extLst>
          </p:cNvPr>
          <p:cNvPicPr>
            <a:picLocks noChangeAspect="1"/>
          </p:cNvPicPr>
          <p:nvPr/>
        </p:nvPicPr>
        <p:blipFill>
          <a:blip r:embed="rId2"/>
          <a:stretch>
            <a:fillRect/>
          </a:stretch>
        </p:blipFill>
        <p:spPr>
          <a:xfrm>
            <a:off x="1246238" y="1636815"/>
            <a:ext cx="1903233" cy="4424772"/>
          </a:xfrm>
          <a:prstGeom prst="rect">
            <a:avLst/>
          </a:prstGeom>
        </p:spPr>
      </p:pic>
      <p:pic>
        <p:nvPicPr>
          <p:cNvPr id="5" name="Picture 4">
            <a:extLst>
              <a:ext uri="{FF2B5EF4-FFF2-40B4-BE49-F238E27FC236}">
                <a16:creationId xmlns:a16="http://schemas.microsoft.com/office/drawing/2014/main" id="{BD00B243-5A37-4E69-8DA9-AAA3F7521F30}"/>
              </a:ext>
            </a:extLst>
          </p:cNvPr>
          <p:cNvPicPr>
            <a:picLocks noChangeAspect="1"/>
          </p:cNvPicPr>
          <p:nvPr/>
        </p:nvPicPr>
        <p:blipFill>
          <a:blip r:embed="rId3"/>
          <a:stretch>
            <a:fillRect/>
          </a:stretch>
        </p:blipFill>
        <p:spPr>
          <a:xfrm>
            <a:off x="3823087" y="1853515"/>
            <a:ext cx="4251656" cy="1691600"/>
          </a:xfrm>
          <a:prstGeom prst="rect">
            <a:avLst/>
          </a:prstGeom>
        </p:spPr>
      </p:pic>
      <p:sp>
        <p:nvSpPr>
          <p:cNvPr id="10" name="Rectangle 9">
            <a:extLst>
              <a:ext uri="{FF2B5EF4-FFF2-40B4-BE49-F238E27FC236}">
                <a16:creationId xmlns:a16="http://schemas.microsoft.com/office/drawing/2014/main" id="{C5123874-4F71-48EC-90C4-95BCF95F33A1}"/>
              </a:ext>
            </a:extLst>
          </p:cNvPr>
          <p:cNvSpPr/>
          <p:nvPr/>
        </p:nvSpPr>
        <p:spPr>
          <a:xfrm>
            <a:off x="3823087" y="2367116"/>
            <a:ext cx="2427694" cy="1401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343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9273" y="1429781"/>
            <a:ext cx="7185455" cy="3216265"/>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100" dirty="0"/>
              <a:t>stop = post, pots, spot, tops</a:t>
            </a:r>
          </a:p>
          <a:p>
            <a:pPr marL="342900" indent="-342900">
              <a:spcAft>
                <a:spcPts val="600"/>
              </a:spcAft>
              <a:buFont typeface="Arial" panose="020B0604020202020204" pitchFamily="34" charset="0"/>
              <a:buChar char="•"/>
            </a:pPr>
            <a:r>
              <a:rPr lang="en-US" sz="2100" dirty="0"/>
              <a:t>least = slate, stale, steal, tales </a:t>
            </a:r>
          </a:p>
          <a:p>
            <a:pPr marL="342900" indent="-342900">
              <a:spcAft>
                <a:spcPts val="600"/>
              </a:spcAft>
              <a:buFont typeface="Arial" panose="020B0604020202020204" pitchFamily="34" charset="0"/>
              <a:buChar char="•"/>
            </a:pPr>
            <a:r>
              <a:rPr lang="en-US" sz="2100" dirty="0"/>
              <a:t>traces = carets, caster, caters, crates, reacts, recast</a:t>
            </a:r>
          </a:p>
          <a:p>
            <a:pPr marL="342900" indent="-342900">
              <a:spcAft>
                <a:spcPts val="600"/>
              </a:spcAft>
              <a:buFont typeface="Arial" panose="020B0604020202020204" pitchFamily="34" charset="0"/>
              <a:buChar char="•"/>
            </a:pPr>
            <a:r>
              <a:rPr lang="en-US" sz="2100" dirty="0"/>
              <a:t>players = parsley, parleys, replays, sparely</a:t>
            </a:r>
          </a:p>
          <a:p>
            <a:pPr marL="342900" indent="-342900">
              <a:spcAft>
                <a:spcPts val="600"/>
              </a:spcAft>
              <a:buFont typeface="Arial" panose="020B0604020202020204" pitchFamily="34" charset="0"/>
              <a:buChar char="•"/>
            </a:pPr>
            <a:r>
              <a:rPr lang="en-US" sz="2100" dirty="0"/>
              <a:t>restrain = retrains, strainer, terrains, trainers</a:t>
            </a:r>
          </a:p>
          <a:p>
            <a:pPr marL="342900" indent="-342900">
              <a:spcAft>
                <a:spcPts val="600"/>
              </a:spcAft>
              <a:buFont typeface="Arial" panose="020B0604020202020204" pitchFamily="34" charset="0"/>
              <a:buChar char="•"/>
            </a:pPr>
            <a:r>
              <a:rPr lang="en-US" sz="2100" dirty="0"/>
              <a:t>mastering = ???</a:t>
            </a:r>
          </a:p>
          <a:p>
            <a:pPr marL="342900" indent="-342900">
              <a:spcAft>
                <a:spcPts val="600"/>
              </a:spcAft>
              <a:buFont typeface="Arial" panose="020B0604020202020204" pitchFamily="34" charset="0"/>
              <a:buChar char="•"/>
            </a:pPr>
            <a:r>
              <a:rPr lang="en-US" sz="2100" dirty="0"/>
              <a:t>supersonic = ???</a:t>
            </a:r>
          </a:p>
          <a:p>
            <a:pPr>
              <a:spcAft>
                <a:spcPts val="600"/>
              </a:spcAft>
            </a:pPr>
            <a:endParaRPr lang="en-US" sz="2100" dirty="0"/>
          </a:p>
        </p:txBody>
      </p:sp>
      <p:sp>
        <p:nvSpPr>
          <p:cNvPr id="5" name="TextBox 4"/>
          <p:cNvSpPr txBox="1"/>
          <p:nvPr/>
        </p:nvSpPr>
        <p:spPr>
          <a:xfrm>
            <a:off x="2411628" y="626076"/>
            <a:ext cx="4320745" cy="523220"/>
          </a:xfrm>
          <a:prstGeom prst="rect">
            <a:avLst/>
          </a:prstGeom>
          <a:noFill/>
        </p:spPr>
        <p:txBody>
          <a:bodyPr wrap="square" rtlCol="0">
            <a:spAutoFit/>
          </a:bodyPr>
          <a:lstStyle/>
          <a:p>
            <a:pPr algn="ctr"/>
            <a:r>
              <a:rPr lang="en-US" sz="2800" b="1" u="sng" dirty="0"/>
              <a:t>Anagrams</a:t>
            </a:r>
          </a:p>
        </p:txBody>
      </p:sp>
      <p:sp>
        <p:nvSpPr>
          <p:cNvPr id="3" name="TextBox 2"/>
          <p:cNvSpPr txBox="1"/>
          <p:nvPr/>
        </p:nvSpPr>
        <p:spPr>
          <a:xfrm>
            <a:off x="963827" y="4646046"/>
            <a:ext cx="7216346" cy="1323439"/>
          </a:xfrm>
          <a:prstGeom prst="rect">
            <a:avLst/>
          </a:prstGeom>
          <a:noFill/>
        </p:spPr>
        <p:txBody>
          <a:bodyPr wrap="square" rtlCol="0">
            <a:spAutoFit/>
          </a:bodyPr>
          <a:lstStyle/>
          <a:p>
            <a:r>
              <a:rPr lang="en-US" sz="2000" b="1" u="sng" dirty="0">
                <a:solidFill>
                  <a:srgbClr val="FF0000"/>
                </a:solidFill>
              </a:rPr>
              <a:t>Naive</a:t>
            </a:r>
            <a:r>
              <a:rPr lang="en-US" sz="2000" b="1" dirty="0">
                <a:solidFill>
                  <a:srgbClr val="FF0000"/>
                </a:solidFill>
              </a:rPr>
              <a:t> Approach </a:t>
            </a:r>
            <a:r>
              <a:rPr lang="en-US" sz="2000" dirty="0"/>
              <a:t>= Try every possible permutation of all given letters, checking in dictionary file to see if that permutation it is a valid English word</a:t>
            </a:r>
          </a:p>
          <a:p>
            <a:endParaRPr lang="en-US" sz="2000" dirty="0"/>
          </a:p>
        </p:txBody>
      </p:sp>
      <p:sp>
        <p:nvSpPr>
          <p:cNvPr id="2" name="Slide Number Placeholder 1"/>
          <p:cNvSpPr>
            <a:spLocks noGrp="1"/>
          </p:cNvSpPr>
          <p:nvPr>
            <p:ph type="sldNum" sz="quarter" idx="12"/>
          </p:nvPr>
        </p:nvSpPr>
        <p:spPr/>
        <p:txBody>
          <a:bodyPr/>
          <a:lstStyle/>
          <a:p>
            <a:fld id="{650AD656-6FF9-465D-B7B0-1CD0DD39CD23}" type="slidenum">
              <a:rPr lang="en-US" smtClean="0"/>
              <a:t>40</a:t>
            </a:fld>
            <a:endParaRPr lang="en-US" dirty="0"/>
          </a:p>
        </p:txBody>
      </p:sp>
    </p:spTree>
    <p:extLst>
      <p:ext uri="{BB962C8B-B14F-4D97-AF65-F5344CB8AC3E}">
        <p14:creationId xmlns:p14="http://schemas.microsoft.com/office/powerpoint/2010/main" val="141748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0070C0"/>
                </a:solidFill>
                <a:latin typeface="+mn-lt"/>
              </a:rPr>
              <a:t>Open</a:t>
            </a:r>
            <a:r>
              <a:rPr lang="en-US" sz="3200" dirty="0">
                <a:latin typeface="+mn-lt"/>
              </a:rPr>
              <a:t> Lab 6 – Slow Anagrams</a:t>
            </a:r>
          </a:p>
        </p:txBody>
      </p:sp>
      <p:sp>
        <p:nvSpPr>
          <p:cNvPr id="4" name="Slide Number Placeholder 3"/>
          <p:cNvSpPr>
            <a:spLocks noGrp="1"/>
          </p:cNvSpPr>
          <p:nvPr>
            <p:ph type="sldNum" sz="quarter" idx="12"/>
          </p:nvPr>
        </p:nvSpPr>
        <p:spPr/>
        <p:txBody>
          <a:bodyPr/>
          <a:lstStyle/>
          <a:p>
            <a:fld id="{650AD656-6FF9-465D-B7B0-1CD0DD39CD23}" type="slidenum">
              <a:rPr lang="en-US" smtClean="0"/>
              <a:t>41</a:t>
            </a:fld>
            <a:endParaRPr lang="en-US" dirty="0"/>
          </a:p>
        </p:txBody>
      </p:sp>
      <p:pic>
        <p:nvPicPr>
          <p:cNvPr id="3" name="Picture 2">
            <a:extLst>
              <a:ext uri="{FF2B5EF4-FFF2-40B4-BE49-F238E27FC236}">
                <a16:creationId xmlns:a16="http://schemas.microsoft.com/office/drawing/2014/main" id="{3C01FED2-82F3-4944-AAD8-5E96274BB929}"/>
              </a:ext>
            </a:extLst>
          </p:cNvPr>
          <p:cNvPicPr>
            <a:picLocks noChangeAspect="1"/>
          </p:cNvPicPr>
          <p:nvPr/>
        </p:nvPicPr>
        <p:blipFill>
          <a:blip r:embed="rId2"/>
          <a:stretch>
            <a:fillRect/>
          </a:stretch>
        </p:blipFill>
        <p:spPr>
          <a:xfrm>
            <a:off x="443796" y="1468581"/>
            <a:ext cx="6678331" cy="2909753"/>
          </a:xfrm>
          <a:prstGeom prst="rect">
            <a:avLst/>
          </a:prstGeom>
          <a:ln>
            <a:solidFill>
              <a:schemeClr val="tx1"/>
            </a:solidFill>
          </a:ln>
        </p:spPr>
      </p:pic>
      <p:pic>
        <p:nvPicPr>
          <p:cNvPr id="6" name="Picture 5">
            <a:extLst>
              <a:ext uri="{FF2B5EF4-FFF2-40B4-BE49-F238E27FC236}">
                <a16:creationId xmlns:a16="http://schemas.microsoft.com/office/drawing/2014/main" id="{9D308EED-FA5C-4C07-9334-088D77EB3CA6}"/>
              </a:ext>
            </a:extLst>
          </p:cNvPr>
          <p:cNvPicPr>
            <a:picLocks noChangeAspect="1"/>
          </p:cNvPicPr>
          <p:nvPr/>
        </p:nvPicPr>
        <p:blipFill>
          <a:blip r:embed="rId3"/>
          <a:stretch>
            <a:fillRect/>
          </a:stretch>
        </p:blipFill>
        <p:spPr>
          <a:xfrm>
            <a:off x="2215220" y="3500581"/>
            <a:ext cx="6159772" cy="2678162"/>
          </a:xfrm>
          <a:prstGeom prst="rect">
            <a:avLst/>
          </a:prstGeom>
          <a:ln>
            <a:solidFill>
              <a:schemeClr val="tx1"/>
            </a:solidFill>
          </a:ln>
        </p:spPr>
      </p:pic>
      <p:sp>
        <p:nvSpPr>
          <p:cNvPr id="7" name="Rectangle 6">
            <a:extLst>
              <a:ext uri="{FF2B5EF4-FFF2-40B4-BE49-F238E27FC236}">
                <a16:creationId xmlns:a16="http://schemas.microsoft.com/office/drawing/2014/main" id="{858F9F06-4E65-468E-B5AF-FCC8D5D5DBBC}"/>
              </a:ext>
            </a:extLst>
          </p:cNvPr>
          <p:cNvSpPr/>
          <p:nvPr/>
        </p:nvSpPr>
        <p:spPr>
          <a:xfrm>
            <a:off x="3399503" y="5781368"/>
            <a:ext cx="2042652" cy="2726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66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2A44A3-F794-45C3-AF7F-3BF9C65466D4}"/>
              </a:ext>
            </a:extLst>
          </p:cNvPr>
          <p:cNvPicPr>
            <a:picLocks noChangeAspect="1"/>
          </p:cNvPicPr>
          <p:nvPr/>
        </p:nvPicPr>
        <p:blipFill>
          <a:blip r:embed="rId2"/>
          <a:stretch>
            <a:fillRect/>
          </a:stretch>
        </p:blipFill>
        <p:spPr>
          <a:xfrm>
            <a:off x="345286" y="701430"/>
            <a:ext cx="6112664" cy="5492891"/>
          </a:xfrm>
          <a:prstGeom prst="rect">
            <a:avLst/>
          </a:prstGeom>
          <a:ln>
            <a:solidFill>
              <a:schemeClr val="tx1"/>
            </a:solidFill>
          </a:ln>
        </p:spPr>
      </p:pic>
      <p:sp>
        <p:nvSpPr>
          <p:cNvPr id="2" name="Title 1"/>
          <p:cNvSpPr>
            <a:spLocks noGrp="1"/>
          </p:cNvSpPr>
          <p:nvPr>
            <p:ph type="title"/>
          </p:nvPr>
        </p:nvSpPr>
        <p:spPr>
          <a:xfrm>
            <a:off x="6353811" y="424120"/>
            <a:ext cx="2412261" cy="1574287"/>
          </a:xfrm>
        </p:spPr>
        <p:txBody>
          <a:bodyPr>
            <a:noAutofit/>
          </a:bodyPr>
          <a:lstStyle/>
          <a:p>
            <a:pPr algn="ctr"/>
            <a:r>
              <a:rPr lang="en-US" sz="3200" b="1" dirty="0">
                <a:solidFill>
                  <a:srgbClr val="0070C0"/>
                </a:solidFill>
                <a:latin typeface="+mn-lt"/>
              </a:rPr>
              <a:t>View</a:t>
            </a:r>
            <a:r>
              <a:rPr lang="en-US" sz="3200" b="1" dirty="0">
                <a:latin typeface="+mn-lt"/>
              </a:rPr>
              <a:t> </a:t>
            </a:r>
            <a:r>
              <a:rPr lang="en-US" sz="3200" dirty="0">
                <a:latin typeface="+mn-lt"/>
              </a:rPr>
              <a:t>Lab 6</a:t>
            </a:r>
            <a:br>
              <a:rPr lang="en-US" sz="3200" dirty="0">
                <a:latin typeface="+mn-lt"/>
              </a:rPr>
            </a:br>
            <a:r>
              <a:rPr lang="en-US" sz="3200" dirty="0">
                <a:latin typeface="+mn-lt"/>
              </a:rPr>
              <a:t>Slow Anagrams</a:t>
            </a:r>
          </a:p>
        </p:txBody>
      </p:sp>
      <p:sp>
        <p:nvSpPr>
          <p:cNvPr id="4" name="Slide Number Placeholder 3"/>
          <p:cNvSpPr>
            <a:spLocks noGrp="1"/>
          </p:cNvSpPr>
          <p:nvPr>
            <p:ph type="sldNum" sz="quarter" idx="12"/>
          </p:nvPr>
        </p:nvSpPr>
        <p:spPr/>
        <p:txBody>
          <a:bodyPr/>
          <a:lstStyle/>
          <a:p>
            <a:fld id="{650AD656-6FF9-465D-B7B0-1CD0DD39CD23}" type="slidenum">
              <a:rPr lang="en-US" smtClean="0"/>
              <a:t>42</a:t>
            </a:fld>
            <a:endParaRPr lang="en-US" dirty="0"/>
          </a:p>
        </p:txBody>
      </p:sp>
      <p:sp>
        <p:nvSpPr>
          <p:cNvPr id="7" name="Rectangle 6">
            <a:extLst>
              <a:ext uri="{FF2B5EF4-FFF2-40B4-BE49-F238E27FC236}">
                <a16:creationId xmlns:a16="http://schemas.microsoft.com/office/drawing/2014/main" id="{161A30E3-7D90-48B0-AA9A-696333249BBD}"/>
              </a:ext>
            </a:extLst>
          </p:cNvPr>
          <p:cNvSpPr/>
          <p:nvPr/>
        </p:nvSpPr>
        <p:spPr>
          <a:xfrm>
            <a:off x="818535" y="3171825"/>
            <a:ext cx="3947140"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74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BFAD10-1D54-4D43-AC9E-1E78346437FD}"/>
              </a:ext>
            </a:extLst>
          </p:cNvPr>
          <p:cNvPicPr>
            <a:picLocks noChangeAspect="1"/>
          </p:cNvPicPr>
          <p:nvPr/>
        </p:nvPicPr>
        <p:blipFill>
          <a:blip r:embed="rId2"/>
          <a:stretch>
            <a:fillRect/>
          </a:stretch>
        </p:blipFill>
        <p:spPr>
          <a:xfrm>
            <a:off x="534303" y="647881"/>
            <a:ext cx="5569097" cy="5465326"/>
          </a:xfrm>
          <a:prstGeom prst="rect">
            <a:avLst/>
          </a:prstGeom>
          <a:ln>
            <a:solidFill>
              <a:schemeClr val="tx1"/>
            </a:solidFill>
          </a:ln>
        </p:spPr>
      </p:pic>
      <p:sp>
        <p:nvSpPr>
          <p:cNvPr id="2" name="Title 1"/>
          <p:cNvSpPr>
            <a:spLocks noGrp="1"/>
          </p:cNvSpPr>
          <p:nvPr>
            <p:ph type="title"/>
          </p:nvPr>
        </p:nvSpPr>
        <p:spPr>
          <a:xfrm>
            <a:off x="6353811" y="424120"/>
            <a:ext cx="2412261" cy="1574287"/>
          </a:xfrm>
        </p:spPr>
        <p:txBody>
          <a:bodyPr>
            <a:noAutofit/>
          </a:bodyPr>
          <a:lstStyle/>
          <a:p>
            <a:pPr algn="ctr"/>
            <a:r>
              <a:rPr lang="en-US" sz="3200" b="1" dirty="0">
                <a:solidFill>
                  <a:srgbClr val="0070C0"/>
                </a:solidFill>
                <a:latin typeface="+mn-lt"/>
              </a:rPr>
              <a:t>View</a:t>
            </a:r>
            <a:r>
              <a:rPr lang="en-US" sz="3200" b="1" dirty="0">
                <a:latin typeface="+mn-lt"/>
              </a:rPr>
              <a:t> </a:t>
            </a:r>
            <a:r>
              <a:rPr lang="en-US" sz="3200" dirty="0">
                <a:latin typeface="+mn-lt"/>
              </a:rPr>
              <a:t>Lab 6</a:t>
            </a:r>
            <a:br>
              <a:rPr lang="en-US" sz="3200" dirty="0">
                <a:latin typeface="+mn-lt"/>
              </a:rPr>
            </a:br>
            <a:r>
              <a:rPr lang="en-US" sz="3200" dirty="0">
                <a:latin typeface="+mn-lt"/>
              </a:rPr>
              <a:t>Slow Anagrams</a:t>
            </a:r>
          </a:p>
        </p:txBody>
      </p:sp>
      <p:sp>
        <p:nvSpPr>
          <p:cNvPr id="4" name="Slide Number Placeholder 3"/>
          <p:cNvSpPr>
            <a:spLocks noGrp="1"/>
          </p:cNvSpPr>
          <p:nvPr>
            <p:ph type="sldNum" sz="quarter" idx="12"/>
          </p:nvPr>
        </p:nvSpPr>
        <p:spPr/>
        <p:txBody>
          <a:bodyPr/>
          <a:lstStyle/>
          <a:p>
            <a:fld id="{650AD656-6FF9-465D-B7B0-1CD0DD39CD23}" type="slidenum">
              <a:rPr lang="en-US" smtClean="0"/>
              <a:t>43</a:t>
            </a:fld>
            <a:endParaRPr lang="en-US" dirty="0"/>
          </a:p>
        </p:txBody>
      </p:sp>
      <p:sp>
        <p:nvSpPr>
          <p:cNvPr id="7" name="Rectangle 6">
            <a:extLst>
              <a:ext uri="{FF2B5EF4-FFF2-40B4-BE49-F238E27FC236}">
                <a16:creationId xmlns:a16="http://schemas.microsoft.com/office/drawing/2014/main" id="{161A30E3-7D90-48B0-AA9A-696333249BBD}"/>
              </a:ext>
            </a:extLst>
          </p:cNvPr>
          <p:cNvSpPr/>
          <p:nvPr/>
        </p:nvSpPr>
        <p:spPr>
          <a:xfrm>
            <a:off x="884901" y="4114800"/>
            <a:ext cx="5021828" cy="18066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917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Lab 6 – Slow Anagrams</a:t>
            </a:r>
          </a:p>
        </p:txBody>
      </p:sp>
      <p:sp>
        <p:nvSpPr>
          <p:cNvPr id="4" name="Slide Number Placeholder 3"/>
          <p:cNvSpPr>
            <a:spLocks noGrp="1"/>
          </p:cNvSpPr>
          <p:nvPr>
            <p:ph type="sldNum" sz="quarter" idx="12"/>
          </p:nvPr>
        </p:nvSpPr>
        <p:spPr/>
        <p:txBody>
          <a:bodyPr/>
          <a:lstStyle/>
          <a:p>
            <a:fld id="{650AD656-6FF9-465D-B7B0-1CD0DD39CD23}" type="slidenum">
              <a:rPr lang="en-US" smtClean="0"/>
              <a:t>44</a:t>
            </a:fld>
            <a:endParaRPr lang="en-US" dirty="0"/>
          </a:p>
        </p:txBody>
      </p:sp>
      <p:pic>
        <p:nvPicPr>
          <p:cNvPr id="18" name="Picture 17"/>
          <p:cNvPicPr>
            <a:picLocks noChangeAspect="1"/>
          </p:cNvPicPr>
          <p:nvPr/>
        </p:nvPicPr>
        <p:blipFill>
          <a:blip r:embed="rId2"/>
          <a:stretch>
            <a:fillRect/>
          </a:stretch>
        </p:blipFill>
        <p:spPr>
          <a:xfrm>
            <a:off x="1124381" y="1908090"/>
            <a:ext cx="6895238" cy="3409524"/>
          </a:xfrm>
          <a:prstGeom prst="rect">
            <a:avLst/>
          </a:prstGeom>
        </p:spPr>
      </p:pic>
      <p:sp>
        <p:nvSpPr>
          <p:cNvPr id="3" name="Rectangle 2"/>
          <p:cNvSpPr/>
          <p:nvPr/>
        </p:nvSpPr>
        <p:spPr>
          <a:xfrm>
            <a:off x="1607574" y="2411361"/>
            <a:ext cx="1017639" cy="2507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24865" y="5781368"/>
            <a:ext cx="2094271" cy="461665"/>
          </a:xfrm>
          <a:prstGeom prst="rect">
            <a:avLst/>
          </a:prstGeom>
          <a:noFill/>
        </p:spPr>
        <p:txBody>
          <a:bodyPr wrap="square" rtlCol="0">
            <a:spAutoFit/>
          </a:bodyPr>
          <a:lstStyle/>
          <a:p>
            <a:pPr algn="ctr"/>
            <a:r>
              <a:rPr lang="en-US" sz="2400" b="1" dirty="0">
                <a:solidFill>
                  <a:srgbClr val="0070C0"/>
                </a:solidFill>
              </a:rPr>
              <a:t>1963</a:t>
            </a:r>
          </a:p>
        </p:txBody>
      </p:sp>
    </p:spTree>
    <p:extLst>
      <p:ext uri="{BB962C8B-B14F-4D97-AF65-F5344CB8AC3E}">
        <p14:creationId xmlns:p14="http://schemas.microsoft.com/office/powerpoint/2010/main" val="257099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D6233F-EA04-49F6-90FF-E93F973285BB}"/>
              </a:ext>
            </a:extLst>
          </p:cNvPr>
          <p:cNvPicPr>
            <a:picLocks noChangeAspect="1"/>
          </p:cNvPicPr>
          <p:nvPr/>
        </p:nvPicPr>
        <p:blipFill>
          <a:blip r:embed="rId2"/>
          <a:stretch>
            <a:fillRect/>
          </a:stretch>
        </p:blipFill>
        <p:spPr>
          <a:xfrm>
            <a:off x="4371374" y="1331000"/>
            <a:ext cx="3561905" cy="5390476"/>
          </a:xfrm>
          <a:prstGeom prst="rect">
            <a:avLst/>
          </a:prstGeom>
        </p:spPr>
      </p:pic>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00B050"/>
                </a:solidFill>
                <a:latin typeface="+mn-lt"/>
              </a:rPr>
              <a:t>Run</a:t>
            </a:r>
            <a:r>
              <a:rPr lang="en-US" sz="3200" dirty="0">
                <a:latin typeface="+mn-lt"/>
              </a:rPr>
              <a:t> Lab 6 – Slow Anagrams</a:t>
            </a:r>
          </a:p>
        </p:txBody>
      </p:sp>
      <p:sp>
        <p:nvSpPr>
          <p:cNvPr id="4" name="Slide Number Placeholder 3"/>
          <p:cNvSpPr>
            <a:spLocks noGrp="1"/>
          </p:cNvSpPr>
          <p:nvPr>
            <p:ph type="sldNum" sz="quarter" idx="12"/>
          </p:nvPr>
        </p:nvSpPr>
        <p:spPr/>
        <p:txBody>
          <a:bodyPr/>
          <a:lstStyle/>
          <a:p>
            <a:fld id="{650AD656-6FF9-465D-B7B0-1CD0DD39CD23}" type="slidenum">
              <a:rPr lang="en-US" smtClean="0"/>
              <a:t>45</a:t>
            </a:fld>
            <a:endParaRPr lang="en-US" dirty="0"/>
          </a:p>
        </p:txBody>
      </p:sp>
      <p:sp>
        <p:nvSpPr>
          <p:cNvPr id="6" name="TextBox 5"/>
          <p:cNvSpPr txBox="1"/>
          <p:nvPr/>
        </p:nvSpPr>
        <p:spPr>
          <a:xfrm>
            <a:off x="1420937" y="2298102"/>
            <a:ext cx="2227006" cy="2246769"/>
          </a:xfrm>
          <a:prstGeom prst="rect">
            <a:avLst/>
          </a:prstGeom>
          <a:noFill/>
        </p:spPr>
        <p:txBody>
          <a:bodyPr wrap="square" rtlCol="0">
            <a:spAutoFit/>
          </a:bodyPr>
          <a:lstStyle/>
          <a:p>
            <a:pPr marL="457200" indent="-457200">
              <a:buFont typeface="Arial" panose="020B0604020202020204" pitchFamily="34" charset="0"/>
              <a:buChar char="•"/>
            </a:pPr>
            <a:r>
              <a:rPr lang="en-US" sz="2800" b="1" dirty="0"/>
              <a:t>Stop</a:t>
            </a:r>
          </a:p>
          <a:p>
            <a:pPr marL="457200" indent="-457200">
              <a:buFont typeface="Arial" panose="020B0604020202020204" pitchFamily="34" charset="0"/>
              <a:buChar char="•"/>
            </a:pPr>
            <a:r>
              <a:rPr lang="en-US" sz="2800" b="1" dirty="0"/>
              <a:t>Least</a:t>
            </a:r>
          </a:p>
          <a:p>
            <a:pPr marL="457200" indent="-457200">
              <a:buFont typeface="Arial" panose="020B0604020202020204" pitchFamily="34" charset="0"/>
              <a:buChar char="•"/>
            </a:pPr>
            <a:r>
              <a:rPr lang="en-US" sz="2800" b="1" dirty="0"/>
              <a:t>Traces</a:t>
            </a:r>
          </a:p>
          <a:p>
            <a:pPr marL="457200" indent="-457200">
              <a:buFont typeface="Arial" panose="020B0604020202020204" pitchFamily="34" charset="0"/>
              <a:buChar char="•"/>
            </a:pPr>
            <a:r>
              <a:rPr lang="en-US" sz="2800" b="1" dirty="0"/>
              <a:t>Players</a:t>
            </a:r>
          </a:p>
          <a:p>
            <a:pPr marL="457200" indent="-457200">
              <a:buFont typeface="Arial" panose="020B0604020202020204" pitchFamily="34" charset="0"/>
              <a:buChar char="•"/>
            </a:pPr>
            <a:r>
              <a:rPr lang="en-US" sz="2800" b="1" dirty="0"/>
              <a:t>Restrain</a:t>
            </a:r>
          </a:p>
        </p:txBody>
      </p:sp>
      <p:sp>
        <p:nvSpPr>
          <p:cNvPr id="11" name="Rectangle 10">
            <a:extLst>
              <a:ext uri="{FF2B5EF4-FFF2-40B4-BE49-F238E27FC236}">
                <a16:creationId xmlns:a16="http://schemas.microsoft.com/office/drawing/2014/main" id="{DCBFE23B-BAA8-4723-804D-493E0594E9F2}"/>
              </a:ext>
            </a:extLst>
          </p:cNvPr>
          <p:cNvSpPr/>
          <p:nvPr/>
        </p:nvSpPr>
        <p:spPr>
          <a:xfrm>
            <a:off x="4371374" y="6299867"/>
            <a:ext cx="2700478"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F8F68D9-77AC-4EA7-9668-4D3A704CD08F}"/>
              </a:ext>
            </a:extLst>
          </p:cNvPr>
          <p:cNvGrpSpPr/>
          <p:nvPr/>
        </p:nvGrpSpPr>
        <p:grpSpPr>
          <a:xfrm>
            <a:off x="4371374" y="3793456"/>
            <a:ext cx="834806" cy="2172493"/>
            <a:chOff x="4371374" y="3793456"/>
            <a:chExt cx="834806" cy="2172493"/>
          </a:xfrm>
        </p:grpSpPr>
        <p:sp>
          <p:nvSpPr>
            <p:cNvPr id="14" name="Rectangle 13">
              <a:extLst>
                <a:ext uri="{FF2B5EF4-FFF2-40B4-BE49-F238E27FC236}">
                  <a16:creationId xmlns:a16="http://schemas.microsoft.com/office/drawing/2014/main" id="{CC90D30E-1E3C-4440-9489-1C4C833E72B0}"/>
                </a:ext>
              </a:extLst>
            </p:cNvPr>
            <p:cNvSpPr/>
            <p:nvPr/>
          </p:nvSpPr>
          <p:spPr>
            <a:xfrm>
              <a:off x="4371374" y="3793456"/>
              <a:ext cx="783187" cy="209550"/>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988515-58BE-4A8A-A665-E2BE43A04BED}"/>
                </a:ext>
              </a:extLst>
            </p:cNvPr>
            <p:cNvSpPr/>
            <p:nvPr/>
          </p:nvSpPr>
          <p:spPr>
            <a:xfrm>
              <a:off x="4371374" y="5756399"/>
              <a:ext cx="834806" cy="209550"/>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7D2085C-835E-462E-A999-CDF24E72880A}"/>
              </a:ext>
            </a:extLst>
          </p:cNvPr>
          <p:cNvGrpSpPr/>
          <p:nvPr/>
        </p:nvGrpSpPr>
        <p:grpSpPr>
          <a:xfrm>
            <a:off x="3111910" y="3856703"/>
            <a:ext cx="1259464" cy="2004471"/>
            <a:chOff x="3111910" y="3856703"/>
            <a:chExt cx="1259464" cy="2004471"/>
          </a:xfrm>
        </p:grpSpPr>
        <p:cxnSp>
          <p:nvCxnSpPr>
            <p:cNvPr id="18" name="Straight Arrow Connector 17">
              <a:extLst>
                <a:ext uri="{FF2B5EF4-FFF2-40B4-BE49-F238E27FC236}">
                  <a16:creationId xmlns:a16="http://schemas.microsoft.com/office/drawing/2014/main" id="{B93CB43B-B141-470A-AE17-D8D678CB9B3D}"/>
                </a:ext>
              </a:extLst>
            </p:cNvPr>
            <p:cNvCxnSpPr>
              <a:cxnSpLocks/>
              <a:endCxn id="14" idx="1"/>
            </p:cNvCxnSpPr>
            <p:nvPr/>
          </p:nvCxnSpPr>
          <p:spPr>
            <a:xfrm>
              <a:off x="3111910" y="3856703"/>
              <a:ext cx="125946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A0579AC-6EB8-457D-A7D3-C4E1BD7019E3}"/>
                </a:ext>
              </a:extLst>
            </p:cNvPr>
            <p:cNvCxnSpPr>
              <a:cxnSpLocks/>
              <a:endCxn id="16" idx="1"/>
            </p:cNvCxnSpPr>
            <p:nvPr/>
          </p:nvCxnSpPr>
          <p:spPr>
            <a:xfrm>
              <a:off x="3243123" y="4289322"/>
              <a:ext cx="1128251" cy="15718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231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2" presetClass="entr" presetSubtype="9"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9273" y="1429781"/>
            <a:ext cx="7185455" cy="3216265"/>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100" dirty="0"/>
              <a:t>stop = post, pots, spot, tops</a:t>
            </a:r>
          </a:p>
          <a:p>
            <a:pPr marL="342900" indent="-342900">
              <a:spcAft>
                <a:spcPts val="600"/>
              </a:spcAft>
              <a:buFont typeface="Arial" panose="020B0604020202020204" pitchFamily="34" charset="0"/>
              <a:buChar char="•"/>
            </a:pPr>
            <a:r>
              <a:rPr lang="en-US" sz="2100" dirty="0"/>
              <a:t>least = slate, stale, steal, tales </a:t>
            </a:r>
          </a:p>
          <a:p>
            <a:pPr marL="342900" indent="-342900">
              <a:spcAft>
                <a:spcPts val="600"/>
              </a:spcAft>
              <a:buFont typeface="Arial" panose="020B0604020202020204" pitchFamily="34" charset="0"/>
              <a:buChar char="•"/>
            </a:pPr>
            <a:r>
              <a:rPr lang="en-US" sz="2100" dirty="0"/>
              <a:t>traces = carets, caster, caters, crates, reacts, recast</a:t>
            </a:r>
          </a:p>
          <a:p>
            <a:pPr marL="342900" indent="-342900">
              <a:spcAft>
                <a:spcPts val="600"/>
              </a:spcAft>
              <a:buFont typeface="Arial" panose="020B0604020202020204" pitchFamily="34" charset="0"/>
              <a:buChar char="•"/>
            </a:pPr>
            <a:r>
              <a:rPr lang="en-US" sz="2100" dirty="0"/>
              <a:t>players = parsley, parleys, replays, sparely</a:t>
            </a:r>
          </a:p>
          <a:p>
            <a:pPr marL="342900" indent="-342900">
              <a:spcAft>
                <a:spcPts val="600"/>
              </a:spcAft>
              <a:buFont typeface="Arial" panose="020B0604020202020204" pitchFamily="34" charset="0"/>
              <a:buChar char="•"/>
            </a:pPr>
            <a:r>
              <a:rPr lang="en-US" sz="2100" dirty="0"/>
              <a:t>restrain = retrains, strainer, terrains, trainers</a:t>
            </a:r>
          </a:p>
          <a:p>
            <a:pPr marL="342900" indent="-342900">
              <a:spcAft>
                <a:spcPts val="600"/>
              </a:spcAft>
              <a:buFont typeface="Arial" panose="020B0604020202020204" pitchFamily="34" charset="0"/>
              <a:buChar char="•"/>
            </a:pPr>
            <a:r>
              <a:rPr lang="en-US" sz="2100" dirty="0"/>
              <a:t>mastering = ??? </a:t>
            </a:r>
          </a:p>
          <a:p>
            <a:pPr marL="342900" indent="-342900">
              <a:spcAft>
                <a:spcPts val="600"/>
              </a:spcAft>
              <a:buFont typeface="Arial" panose="020B0604020202020204" pitchFamily="34" charset="0"/>
              <a:buChar char="•"/>
            </a:pPr>
            <a:r>
              <a:rPr lang="en-US" sz="2100" dirty="0"/>
              <a:t>supersonic = ???</a:t>
            </a:r>
          </a:p>
          <a:p>
            <a:pPr>
              <a:spcAft>
                <a:spcPts val="600"/>
              </a:spcAft>
            </a:pPr>
            <a:endParaRPr lang="en-US" sz="2100" dirty="0"/>
          </a:p>
        </p:txBody>
      </p:sp>
      <p:sp>
        <p:nvSpPr>
          <p:cNvPr id="5" name="TextBox 4"/>
          <p:cNvSpPr txBox="1"/>
          <p:nvPr/>
        </p:nvSpPr>
        <p:spPr>
          <a:xfrm>
            <a:off x="2411628" y="626076"/>
            <a:ext cx="4320745" cy="523220"/>
          </a:xfrm>
          <a:prstGeom prst="rect">
            <a:avLst/>
          </a:prstGeom>
          <a:noFill/>
        </p:spPr>
        <p:txBody>
          <a:bodyPr wrap="square" rtlCol="0">
            <a:spAutoFit/>
          </a:bodyPr>
          <a:lstStyle/>
          <a:p>
            <a:pPr algn="ctr"/>
            <a:r>
              <a:rPr lang="en-US" sz="2800" b="1" u="sng" dirty="0"/>
              <a:t>Anagrams</a:t>
            </a:r>
          </a:p>
        </p:txBody>
      </p:sp>
      <p:sp>
        <p:nvSpPr>
          <p:cNvPr id="3" name="TextBox 2"/>
          <p:cNvSpPr txBox="1"/>
          <p:nvPr/>
        </p:nvSpPr>
        <p:spPr>
          <a:xfrm>
            <a:off x="963827" y="4646046"/>
            <a:ext cx="7216346" cy="1015663"/>
          </a:xfrm>
          <a:prstGeom prst="rect">
            <a:avLst/>
          </a:prstGeom>
          <a:noFill/>
        </p:spPr>
        <p:txBody>
          <a:bodyPr wrap="square" rtlCol="0">
            <a:spAutoFit/>
          </a:bodyPr>
          <a:lstStyle/>
          <a:p>
            <a:r>
              <a:rPr lang="en-US" sz="2000" b="1" u="sng" dirty="0">
                <a:solidFill>
                  <a:srgbClr val="FF0000"/>
                </a:solidFill>
              </a:rPr>
              <a:t>Novel</a:t>
            </a:r>
            <a:r>
              <a:rPr lang="en-US" sz="2000" b="1" dirty="0">
                <a:solidFill>
                  <a:srgbClr val="FF0000"/>
                </a:solidFill>
              </a:rPr>
              <a:t> Approach </a:t>
            </a:r>
            <a:r>
              <a:rPr lang="en-US" sz="2000" dirty="0"/>
              <a:t>- Thinking in reverse!  First, SORT the given dictionary file </a:t>
            </a:r>
            <a:r>
              <a:rPr lang="en-US" sz="2000" b="1" dirty="0"/>
              <a:t>by word letter order</a:t>
            </a:r>
            <a:r>
              <a:rPr lang="en-US" sz="2000" dirty="0"/>
              <a:t>, then SEARCH for equal first columns (e.g. “OPST”) to find all anagrams in the dictionary</a:t>
            </a:r>
          </a:p>
        </p:txBody>
      </p:sp>
      <p:sp>
        <p:nvSpPr>
          <p:cNvPr id="2" name="Slide Number Placeholder 1"/>
          <p:cNvSpPr>
            <a:spLocks noGrp="1"/>
          </p:cNvSpPr>
          <p:nvPr>
            <p:ph type="sldNum" sz="quarter" idx="12"/>
          </p:nvPr>
        </p:nvSpPr>
        <p:spPr/>
        <p:txBody>
          <a:bodyPr/>
          <a:lstStyle/>
          <a:p>
            <a:fld id="{650AD656-6FF9-465D-B7B0-1CD0DD39CD23}" type="slidenum">
              <a:rPr lang="en-US" smtClean="0"/>
              <a:t>46</a:t>
            </a:fld>
            <a:endParaRPr lang="en-US" dirty="0"/>
          </a:p>
        </p:txBody>
      </p:sp>
      <p:sp>
        <p:nvSpPr>
          <p:cNvPr id="6" name="Rectangle 5"/>
          <p:cNvSpPr/>
          <p:nvPr/>
        </p:nvSpPr>
        <p:spPr>
          <a:xfrm>
            <a:off x="979273" y="3458497"/>
            <a:ext cx="4440759" cy="803787"/>
          </a:xfrm>
          <a:prstGeom prst="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415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006600" y="1828800"/>
          <a:ext cx="5130800" cy="3200400"/>
        </p:xfrm>
        <a:graphic>
          <a:graphicData uri="http://schemas.openxmlformats.org/drawingml/2006/table">
            <a:tbl>
              <a:tblPr/>
              <a:tblGrid>
                <a:gridCol w="8509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850900">
                  <a:extLst>
                    <a:ext uri="{9D8B030D-6E8A-4147-A177-3AD203B41FA5}">
                      <a16:colId xmlns:a16="http://schemas.microsoft.com/office/drawing/2014/main" val="20010"/>
                    </a:ext>
                  </a:extLst>
                </a:gridCol>
              </a:tblGrid>
              <a:tr h="266700">
                <a:tc>
                  <a:txBody>
                    <a:bodyPr/>
                    <a:lstStyle/>
                    <a:p>
                      <a:pPr algn="l" fontAlgn="b"/>
                      <a:r>
                        <a:rPr lang="en-US" sz="1600" b="0" i="0" u="none" strike="noStrike" dirty="0">
                          <a:solidFill>
                            <a:srgbClr val="000000"/>
                          </a:solidFill>
                          <a:effectLst/>
                          <a:latin typeface="Calibri" panose="020F0502020204030204" pitchFamily="34" charset="0"/>
                        </a:rPr>
                        <a:t>POSSUM</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MOPSSU</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266700">
                <a:tc>
                  <a:txBody>
                    <a:bodyPr/>
                    <a:lstStyle/>
                    <a:p>
                      <a:pPr algn="l" fontAlgn="b"/>
                      <a:r>
                        <a:rPr lang="en-US" sz="1600" b="0" i="0" u="none" strike="noStrike">
                          <a:solidFill>
                            <a:srgbClr val="000000"/>
                          </a:solidFill>
                          <a:effectLst/>
                          <a:latin typeface="Calibri" panose="020F0502020204030204" pitchFamily="34" charset="0"/>
                        </a:rPr>
                        <a:t>POST</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OPST</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266700">
                <a:tc>
                  <a:txBody>
                    <a:bodyPr/>
                    <a:lstStyle/>
                    <a:p>
                      <a:pPr algn="l" fontAlgn="b"/>
                      <a:r>
                        <a:rPr lang="en-US" sz="1600" b="0" i="0" u="none" strike="noStrike">
                          <a:solidFill>
                            <a:srgbClr val="000000"/>
                          </a:solidFill>
                          <a:effectLst/>
                          <a:latin typeface="Calibri" panose="020F0502020204030204" pitchFamily="34" charset="0"/>
                        </a:rPr>
                        <a:t>POSTAGE</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AEGOPST</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266700">
                <a:tc>
                  <a:txBody>
                    <a:bodyPr/>
                    <a:lstStyle/>
                    <a:p>
                      <a:pPr algn="l" fontAlgn="b"/>
                      <a:r>
                        <a:rPr lang="en-US" sz="1600" b="0" i="0" u="none" strike="noStrike" dirty="0">
                          <a:solidFill>
                            <a:srgbClr val="000000"/>
                          </a:solidFill>
                          <a:effectLst/>
                          <a:latin typeface="Calibri" panose="020F0502020204030204" pitchFamily="34" charset="0"/>
                        </a:rPr>
                        <a:t>POTION</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INOOPT</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266700">
                <a:tc>
                  <a:txBody>
                    <a:bodyPr/>
                    <a:lstStyle/>
                    <a:p>
                      <a:pPr algn="l" fontAlgn="b"/>
                      <a:r>
                        <a:rPr lang="en-US" sz="1600" b="0" i="0" u="none" strike="noStrike">
                          <a:solidFill>
                            <a:srgbClr val="000000"/>
                          </a:solidFill>
                          <a:effectLst/>
                          <a:latin typeface="Calibri" panose="020F0502020204030204" pitchFamily="34" charset="0"/>
                        </a:rPr>
                        <a:t>POTS</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OPST</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266700">
                <a:tc>
                  <a:txBody>
                    <a:bodyPr/>
                    <a:lstStyle/>
                    <a:p>
                      <a:pPr algn="l" fontAlgn="b"/>
                      <a:r>
                        <a:rPr lang="en-US" sz="1600" b="0" i="0" u="none" strike="noStrike">
                          <a:solidFill>
                            <a:srgbClr val="000000"/>
                          </a:solidFill>
                          <a:effectLst/>
                          <a:latin typeface="Calibri" panose="020F0502020204030204" pitchFamily="34" charset="0"/>
                        </a:rPr>
                        <a:t>POUCH</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CHOPU</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266700">
                <a:tc>
                  <a:txBody>
                    <a:bodyPr/>
                    <a:lstStyle/>
                    <a:p>
                      <a:pPr algn="l" fontAlgn="b"/>
                      <a:r>
                        <a:rPr lang="en-US" sz="1600" b="0" i="0" u="none" strike="noStrike">
                          <a:solidFill>
                            <a:srgbClr val="000000"/>
                          </a:solidFill>
                          <a:effectLst/>
                          <a:latin typeface="Calibri" panose="020F0502020204030204" pitchFamily="34" charset="0"/>
                        </a:rPr>
                        <a:t>SPOT</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OPST</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266700">
                <a:tc>
                  <a:txBody>
                    <a:bodyPr/>
                    <a:lstStyle/>
                    <a:p>
                      <a:pPr algn="l" fontAlgn="b"/>
                      <a:r>
                        <a:rPr lang="en-US" sz="1600" b="0" i="0" u="none" strike="noStrike">
                          <a:solidFill>
                            <a:srgbClr val="000000"/>
                          </a:solidFill>
                          <a:effectLst/>
                          <a:latin typeface="Calibri" panose="020F0502020204030204" pitchFamily="34" charset="0"/>
                        </a:rPr>
                        <a:t>SPOUSE</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EOPSSU</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266700">
                <a:tc>
                  <a:txBody>
                    <a:bodyPr/>
                    <a:lstStyle/>
                    <a:p>
                      <a:pPr algn="l" fontAlgn="b"/>
                      <a:r>
                        <a:rPr lang="en-US" sz="1600" b="0" i="0" u="none" strike="noStrike">
                          <a:solidFill>
                            <a:srgbClr val="000000"/>
                          </a:solidFill>
                          <a:effectLst/>
                          <a:latin typeface="Calibri" panose="020F0502020204030204" pitchFamily="34" charset="0"/>
                        </a:rPr>
                        <a:t>STOP</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OPST</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266700">
                <a:tc>
                  <a:txBody>
                    <a:bodyPr/>
                    <a:lstStyle/>
                    <a:p>
                      <a:pPr algn="l" fontAlgn="b"/>
                      <a:r>
                        <a:rPr lang="en-US" sz="1600" b="0" i="0" u="none" strike="noStrike">
                          <a:solidFill>
                            <a:srgbClr val="000000"/>
                          </a:solidFill>
                          <a:effectLst/>
                          <a:latin typeface="Calibri" panose="020F0502020204030204" pitchFamily="34" charset="0"/>
                        </a:rPr>
                        <a:t>TOPICS</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CIOPST</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266700">
                <a:tc>
                  <a:txBody>
                    <a:bodyPr/>
                    <a:lstStyle/>
                    <a:p>
                      <a:pPr algn="l" fontAlgn="b"/>
                      <a:r>
                        <a:rPr lang="en-US" sz="1600" b="0" i="0" u="none" strike="noStrike">
                          <a:solidFill>
                            <a:srgbClr val="000000"/>
                          </a:solidFill>
                          <a:effectLst/>
                          <a:latin typeface="Calibri" panose="020F0502020204030204" pitchFamily="34" charset="0"/>
                        </a:rPr>
                        <a:t>TOPS</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OPST</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266700">
                <a:tc>
                  <a:txBody>
                    <a:bodyPr/>
                    <a:lstStyle/>
                    <a:p>
                      <a:pPr algn="l" fontAlgn="b"/>
                      <a:r>
                        <a:rPr lang="en-US" sz="1600" b="0" i="0" u="none" strike="noStrike">
                          <a:solidFill>
                            <a:srgbClr val="000000"/>
                          </a:solidFill>
                          <a:effectLst/>
                          <a:latin typeface="Calibri" panose="020F0502020204030204" pitchFamily="34" charset="0"/>
                        </a:rPr>
                        <a:t>TORCH</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CHORT</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bl>
          </a:graphicData>
        </a:graphic>
      </p:graphicFrame>
      <p:sp>
        <p:nvSpPr>
          <p:cNvPr id="4" name="TextBox 3"/>
          <p:cNvSpPr txBox="1"/>
          <p:nvPr/>
        </p:nvSpPr>
        <p:spPr>
          <a:xfrm>
            <a:off x="1383957" y="691978"/>
            <a:ext cx="6376087" cy="707886"/>
          </a:xfrm>
          <a:prstGeom prst="rect">
            <a:avLst/>
          </a:prstGeom>
          <a:noFill/>
        </p:spPr>
        <p:txBody>
          <a:bodyPr wrap="square" rtlCol="0">
            <a:spAutoFit/>
          </a:bodyPr>
          <a:lstStyle/>
          <a:p>
            <a:pPr algn="ctr"/>
            <a:r>
              <a:rPr lang="en-US" sz="2000" dirty="0"/>
              <a:t>A way of finding anagrams that much</a:t>
            </a:r>
          </a:p>
          <a:p>
            <a:pPr algn="ctr"/>
            <a:r>
              <a:rPr lang="en-US" sz="2000" dirty="0"/>
              <a:t>faster than by trying every permutation!</a:t>
            </a:r>
          </a:p>
        </p:txBody>
      </p:sp>
      <p:sp>
        <p:nvSpPr>
          <p:cNvPr id="3" name="Slide Number Placeholder 2"/>
          <p:cNvSpPr>
            <a:spLocks noGrp="1"/>
          </p:cNvSpPr>
          <p:nvPr>
            <p:ph type="sldNum" sz="quarter" idx="12"/>
          </p:nvPr>
        </p:nvSpPr>
        <p:spPr/>
        <p:txBody>
          <a:bodyPr/>
          <a:lstStyle/>
          <a:p>
            <a:fld id="{650AD656-6FF9-465D-B7B0-1CD0DD39CD23}" type="slidenum">
              <a:rPr lang="en-US" smtClean="0"/>
              <a:t>47</a:t>
            </a:fld>
            <a:endParaRPr lang="en-US" dirty="0"/>
          </a:p>
        </p:txBody>
      </p:sp>
    </p:spTree>
    <p:extLst>
      <p:ext uri="{BB962C8B-B14F-4D97-AF65-F5344CB8AC3E}">
        <p14:creationId xmlns:p14="http://schemas.microsoft.com/office/powerpoint/2010/main" val="1180525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744019" y="914400"/>
          <a:ext cx="1701800" cy="3200400"/>
        </p:xfrm>
        <a:graphic>
          <a:graphicData uri="http://schemas.openxmlformats.org/drawingml/2006/table">
            <a:tbl>
              <a:tblPr/>
              <a:tblGrid>
                <a:gridCol w="850900">
                  <a:extLst>
                    <a:ext uri="{9D8B030D-6E8A-4147-A177-3AD203B41FA5}">
                      <a16:colId xmlns:a16="http://schemas.microsoft.com/office/drawing/2014/main" val="20000"/>
                    </a:ext>
                  </a:extLst>
                </a:gridCol>
                <a:gridCol w="850900">
                  <a:extLst>
                    <a:ext uri="{9D8B030D-6E8A-4147-A177-3AD203B41FA5}">
                      <a16:colId xmlns:a16="http://schemas.microsoft.com/office/drawing/2014/main" val="20001"/>
                    </a:ext>
                  </a:extLst>
                </a:gridCol>
              </a:tblGrid>
              <a:tr h="266700">
                <a:tc>
                  <a:txBody>
                    <a:bodyPr/>
                    <a:lstStyle/>
                    <a:p>
                      <a:pPr algn="l" fontAlgn="b"/>
                      <a:r>
                        <a:rPr lang="en-US" sz="1600" b="0" i="0" u="none" strike="noStrike">
                          <a:solidFill>
                            <a:srgbClr val="000000"/>
                          </a:solidFill>
                          <a:effectLst/>
                          <a:latin typeface="Calibri" panose="020F0502020204030204" pitchFamily="34" charset="0"/>
                        </a:rPr>
                        <a:t>MOPSSU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POSSUM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6700">
                <a:tc>
                  <a:txBody>
                    <a:bodyPr/>
                    <a:lstStyle/>
                    <a:p>
                      <a:pPr algn="l" fontAlgn="b"/>
                      <a:r>
                        <a:rPr lang="en-US" sz="1600" b="0" i="0" u="none" strike="noStrike">
                          <a:solidFill>
                            <a:srgbClr val="000000"/>
                          </a:solidFill>
                          <a:effectLst/>
                          <a:latin typeface="Calibri" panose="020F0502020204030204" pitchFamily="34" charset="0"/>
                        </a:rPr>
                        <a:t>OPST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POST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6700">
                <a:tc>
                  <a:txBody>
                    <a:bodyPr/>
                    <a:lstStyle/>
                    <a:p>
                      <a:pPr algn="l" fontAlgn="b"/>
                      <a:r>
                        <a:rPr lang="en-US" sz="1600" b="0" i="0" u="none" strike="noStrike">
                          <a:solidFill>
                            <a:srgbClr val="000000"/>
                          </a:solidFill>
                          <a:effectLst/>
                          <a:latin typeface="Calibri" panose="020F0502020204030204" pitchFamily="34" charset="0"/>
                        </a:rPr>
                        <a:t>AEGOPST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POSTAGE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6700">
                <a:tc>
                  <a:txBody>
                    <a:bodyPr/>
                    <a:lstStyle/>
                    <a:p>
                      <a:pPr algn="l" fontAlgn="b"/>
                      <a:r>
                        <a:rPr lang="en-US" sz="1600" b="0" i="0" u="none" strike="noStrike">
                          <a:solidFill>
                            <a:srgbClr val="000000"/>
                          </a:solidFill>
                          <a:effectLst/>
                          <a:latin typeface="Calibri" panose="020F0502020204030204" pitchFamily="34" charset="0"/>
                        </a:rPr>
                        <a:t>INOOPT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POTION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6700">
                <a:tc>
                  <a:txBody>
                    <a:bodyPr/>
                    <a:lstStyle/>
                    <a:p>
                      <a:pPr algn="l" fontAlgn="b"/>
                      <a:r>
                        <a:rPr lang="en-US" sz="1600" b="0" i="0" u="none" strike="noStrike">
                          <a:solidFill>
                            <a:srgbClr val="000000"/>
                          </a:solidFill>
                          <a:effectLst/>
                          <a:latin typeface="Calibri" panose="020F0502020204030204" pitchFamily="34" charset="0"/>
                        </a:rPr>
                        <a:t>OPST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POTS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6700">
                <a:tc>
                  <a:txBody>
                    <a:bodyPr/>
                    <a:lstStyle/>
                    <a:p>
                      <a:pPr algn="l" fontAlgn="b"/>
                      <a:r>
                        <a:rPr lang="en-US" sz="1600" b="0" i="0" u="none" strike="noStrike">
                          <a:solidFill>
                            <a:srgbClr val="000000"/>
                          </a:solidFill>
                          <a:effectLst/>
                          <a:latin typeface="Calibri" panose="020F0502020204030204" pitchFamily="34" charset="0"/>
                        </a:rPr>
                        <a:t>CHOPU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POUCH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6700">
                <a:tc>
                  <a:txBody>
                    <a:bodyPr/>
                    <a:lstStyle/>
                    <a:p>
                      <a:pPr algn="l" fontAlgn="b"/>
                      <a:r>
                        <a:rPr lang="en-US" sz="1600" b="0" i="0" u="none" strike="noStrike">
                          <a:solidFill>
                            <a:srgbClr val="000000"/>
                          </a:solidFill>
                          <a:effectLst/>
                          <a:latin typeface="Calibri" panose="020F0502020204030204" pitchFamily="34" charset="0"/>
                        </a:rPr>
                        <a:t>OPST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SPOT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6700">
                <a:tc>
                  <a:txBody>
                    <a:bodyPr/>
                    <a:lstStyle/>
                    <a:p>
                      <a:pPr algn="l" fontAlgn="b"/>
                      <a:r>
                        <a:rPr lang="en-US" sz="1600" b="0" i="0" u="none" strike="noStrike">
                          <a:solidFill>
                            <a:srgbClr val="000000"/>
                          </a:solidFill>
                          <a:effectLst/>
                          <a:latin typeface="Calibri" panose="020F0502020204030204" pitchFamily="34" charset="0"/>
                        </a:rPr>
                        <a:t>EOPSSU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SPOUSE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6700">
                <a:tc>
                  <a:txBody>
                    <a:bodyPr/>
                    <a:lstStyle/>
                    <a:p>
                      <a:pPr algn="l" fontAlgn="b"/>
                      <a:r>
                        <a:rPr lang="en-US" sz="1600" b="0" i="0" u="none" strike="noStrike">
                          <a:solidFill>
                            <a:srgbClr val="000000"/>
                          </a:solidFill>
                          <a:effectLst/>
                          <a:latin typeface="Calibri" panose="020F0502020204030204" pitchFamily="34" charset="0"/>
                        </a:rPr>
                        <a:t>OPST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STOP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6700">
                <a:tc>
                  <a:txBody>
                    <a:bodyPr/>
                    <a:lstStyle/>
                    <a:p>
                      <a:pPr algn="l" fontAlgn="b"/>
                      <a:r>
                        <a:rPr lang="en-US" sz="1600" b="0" i="0" u="none" strike="noStrike">
                          <a:solidFill>
                            <a:srgbClr val="000000"/>
                          </a:solidFill>
                          <a:effectLst/>
                          <a:latin typeface="Calibri" panose="020F0502020204030204" pitchFamily="34" charset="0"/>
                        </a:rPr>
                        <a:t>CIOPST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TOPICS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6700">
                <a:tc>
                  <a:txBody>
                    <a:bodyPr/>
                    <a:lstStyle/>
                    <a:p>
                      <a:pPr algn="l" fontAlgn="b"/>
                      <a:r>
                        <a:rPr lang="en-US" sz="1600" b="0" i="0" u="none" strike="noStrike">
                          <a:solidFill>
                            <a:srgbClr val="000000"/>
                          </a:solidFill>
                          <a:effectLst/>
                          <a:latin typeface="Calibri" panose="020F0502020204030204" pitchFamily="34" charset="0"/>
                        </a:rPr>
                        <a:t>OPST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TOPS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6700">
                <a:tc>
                  <a:txBody>
                    <a:bodyPr/>
                    <a:lstStyle/>
                    <a:p>
                      <a:pPr algn="l" fontAlgn="b"/>
                      <a:r>
                        <a:rPr lang="en-US" sz="1600" b="0" i="0" u="none" strike="noStrike">
                          <a:solidFill>
                            <a:srgbClr val="000000"/>
                          </a:solidFill>
                          <a:effectLst/>
                          <a:latin typeface="Calibri" panose="020F0502020204030204" pitchFamily="34" charset="0"/>
                        </a:rPr>
                        <a:t>CHORT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TORCH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pic>
        <p:nvPicPr>
          <p:cNvPr id="5" name="Picture 4"/>
          <p:cNvPicPr>
            <a:picLocks noChangeAspect="1"/>
          </p:cNvPicPr>
          <p:nvPr/>
        </p:nvPicPr>
        <p:blipFill>
          <a:blip r:embed="rId2"/>
          <a:stretch>
            <a:fillRect/>
          </a:stretch>
        </p:blipFill>
        <p:spPr>
          <a:xfrm>
            <a:off x="5261102" y="2743136"/>
            <a:ext cx="1719221" cy="3365284"/>
          </a:xfrm>
          <a:prstGeom prst="rect">
            <a:avLst/>
          </a:prstGeom>
        </p:spPr>
      </p:pic>
      <p:sp>
        <p:nvSpPr>
          <p:cNvPr id="6" name="Bent Arrow 5"/>
          <p:cNvSpPr/>
          <p:nvPr/>
        </p:nvSpPr>
        <p:spPr>
          <a:xfrm rot="5400000">
            <a:off x="4431955" y="683742"/>
            <a:ext cx="1458100" cy="2248929"/>
          </a:xfrm>
          <a:prstGeom prst="bentArrow">
            <a:avLst>
              <a:gd name="adj1" fmla="val 25000"/>
              <a:gd name="adj2" fmla="val 25000"/>
              <a:gd name="adj3" fmla="val 25000"/>
              <a:gd name="adj4" fmla="val 44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Slide Number Placeholder 1"/>
          <p:cNvSpPr>
            <a:spLocks noGrp="1"/>
          </p:cNvSpPr>
          <p:nvPr>
            <p:ph type="sldNum" sz="quarter" idx="12"/>
          </p:nvPr>
        </p:nvSpPr>
        <p:spPr/>
        <p:txBody>
          <a:bodyPr/>
          <a:lstStyle/>
          <a:p>
            <a:fld id="{650AD656-6FF9-465D-B7B0-1CD0DD39CD23}" type="slidenum">
              <a:rPr lang="en-US" smtClean="0"/>
              <a:t>48</a:t>
            </a:fld>
            <a:endParaRPr lang="en-US" dirty="0"/>
          </a:p>
        </p:txBody>
      </p:sp>
    </p:spTree>
    <p:extLst>
      <p:ext uri="{BB962C8B-B14F-4D97-AF65-F5344CB8AC3E}">
        <p14:creationId xmlns:p14="http://schemas.microsoft.com/office/powerpoint/2010/main" val="2469226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0AD656-6FF9-465D-B7B0-1CD0DD39CD23}" type="slidenum">
              <a:rPr lang="en-US" smtClean="0"/>
              <a:t>49</a:t>
            </a:fld>
            <a:endParaRPr lang="en-US" dirty="0"/>
          </a:p>
        </p:txBody>
      </p:sp>
      <p:sp>
        <p:nvSpPr>
          <p:cNvPr id="10" name="Title 1">
            <a:extLst>
              <a:ext uri="{FF2B5EF4-FFF2-40B4-BE49-F238E27FC236}">
                <a16:creationId xmlns:a16="http://schemas.microsoft.com/office/drawing/2014/main" id="{CE218BBD-D7BF-45DC-B6A4-A6F6B536D567}"/>
              </a:ext>
            </a:extLst>
          </p:cNvPr>
          <p:cNvSpPr txBox="1">
            <a:spLocks/>
          </p:cNvSpPr>
          <p:nvPr/>
        </p:nvSpPr>
        <p:spPr>
          <a:xfrm>
            <a:off x="6353811" y="424120"/>
            <a:ext cx="2412261" cy="15742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mn-lt"/>
              </a:rPr>
              <a:t>Open</a:t>
            </a:r>
            <a:r>
              <a:rPr lang="en-US" sz="3200" b="1" dirty="0">
                <a:latin typeface="+mn-lt"/>
              </a:rPr>
              <a:t> </a:t>
            </a:r>
            <a:r>
              <a:rPr lang="en-US" sz="3200" dirty="0">
                <a:latin typeface="+mn-lt"/>
              </a:rPr>
              <a:t>Lab 7</a:t>
            </a:r>
            <a:br>
              <a:rPr lang="en-US" sz="3200" dirty="0">
                <a:latin typeface="+mn-lt"/>
              </a:rPr>
            </a:br>
            <a:r>
              <a:rPr lang="en-US" sz="3200" dirty="0">
                <a:latin typeface="+mn-lt"/>
              </a:rPr>
              <a:t>Fast</a:t>
            </a:r>
          </a:p>
          <a:p>
            <a:pPr algn="ctr"/>
            <a:r>
              <a:rPr lang="en-US" sz="3200" dirty="0">
                <a:latin typeface="+mn-lt"/>
              </a:rPr>
              <a:t>Anagrams</a:t>
            </a:r>
          </a:p>
        </p:txBody>
      </p:sp>
      <p:pic>
        <p:nvPicPr>
          <p:cNvPr id="11" name="Picture 10">
            <a:extLst>
              <a:ext uri="{FF2B5EF4-FFF2-40B4-BE49-F238E27FC236}">
                <a16:creationId xmlns:a16="http://schemas.microsoft.com/office/drawing/2014/main" id="{0152FA60-A10D-464F-9546-2BC253C9F9C9}"/>
              </a:ext>
            </a:extLst>
          </p:cNvPr>
          <p:cNvPicPr>
            <a:picLocks noChangeAspect="1"/>
          </p:cNvPicPr>
          <p:nvPr/>
        </p:nvPicPr>
        <p:blipFill>
          <a:blip r:embed="rId2"/>
          <a:stretch>
            <a:fillRect/>
          </a:stretch>
        </p:blipFill>
        <p:spPr>
          <a:xfrm>
            <a:off x="221894" y="424120"/>
            <a:ext cx="6131917" cy="6043048"/>
          </a:xfrm>
          <a:prstGeom prst="rect">
            <a:avLst/>
          </a:prstGeom>
          <a:ln>
            <a:solidFill>
              <a:schemeClr val="tx1"/>
            </a:solidFill>
          </a:ln>
        </p:spPr>
      </p:pic>
      <p:sp>
        <p:nvSpPr>
          <p:cNvPr id="12" name="Rectangle 11">
            <a:extLst>
              <a:ext uri="{FF2B5EF4-FFF2-40B4-BE49-F238E27FC236}">
                <a16:creationId xmlns:a16="http://schemas.microsoft.com/office/drawing/2014/main" id="{037B3009-C0D4-4D25-9B9C-301E3E415B1C}"/>
              </a:ext>
            </a:extLst>
          </p:cNvPr>
          <p:cNvSpPr/>
          <p:nvPr/>
        </p:nvSpPr>
        <p:spPr>
          <a:xfrm>
            <a:off x="1519083" y="3798631"/>
            <a:ext cx="2912807" cy="3604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AA0F44E-4850-4757-AF3E-2DE7605D071B}"/>
              </a:ext>
            </a:extLst>
          </p:cNvPr>
          <p:cNvSpPr/>
          <p:nvPr/>
        </p:nvSpPr>
        <p:spPr>
          <a:xfrm>
            <a:off x="1170038" y="4452476"/>
            <a:ext cx="4198375" cy="7168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025AD2-E2C3-4DB9-B608-C1154709DA8C}"/>
              </a:ext>
            </a:extLst>
          </p:cNvPr>
          <p:cNvSpPr/>
          <p:nvPr/>
        </p:nvSpPr>
        <p:spPr>
          <a:xfrm>
            <a:off x="1170038" y="6132053"/>
            <a:ext cx="2912807"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878DEE3-0E7E-4297-B181-44096CB522B9}"/>
              </a:ext>
            </a:extLst>
          </p:cNvPr>
          <p:cNvSpPr/>
          <p:nvPr/>
        </p:nvSpPr>
        <p:spPr>
          <a:xfrm>
            <a:off x="1170038" y="1797051"/>
            <a:ext cx="1374057"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21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9E0948-0205-4AD2-B0F3-F9EF2925F62D}"/>
              </a:ext>
            </a:extLst>
          </p:cNvPr>
          <p:cNvPicPr>
            <a:picLocks noChangeAspect="1"/>
          </p:cNvPicPr>
          <p:nvPr/>
        </p:nvPicPr>
        <p:blipFill>
          <a:blip r:embed="rId2"/>
          <a:stretch>
            <a:fillRect/>
          </a:stretch>
        </p:blipFill>
        <p:spPr>
          <a:xfrm>
            <a:off x="379907" y="496563"/>
            <a:ext cx="5034196" cy="5933530"/>
          </a:xfrm>
          <a:prstGeom prst="rect">
            <a:avLst/>
          </a:prstGeom>
          <a:ln>
            <a:solidFill>
              <a:schemeClr val="tx1"/>
            </a:solidFill>
          </a:ln>
        </p:spPr>
      </p:pic>
      <p:sp>
        <p:nvSpPr>
          <p:cNvPr id="2" name="Title 1"/>
          <p:cNvSpPr>
            <a:spLocks noGrp="1"/>
          </p:cNvSpPr>
          <p:nvPr>
            <p:ph type="title"/>
          </p:nvPr>
        </p:nvSpPr>
        <p:spPr>
          <a:xfrm>
            <a:off x="5987845" y="637971"/>
            <a:ext cx="2527505" cy="1412055"/>
          </a:xfrm>
        </p:spPr>
        <p:txBody>
          <a:bodyPr>
            <a:noAutofit/>
          </a:bodyPr>
          <a:lstStyle/>
          <a:p>
            <a:pPr algn="ctr"/>
            <a:r>
              <a:rPr lang="en-US" sz="3200" b="1" dirty="0">
                <a:solidFill>
                  <a:srgbClr val="0070C0"/>
                </a:solidFill>
                <a:latin typeface="+mn-lt"/>
              </a:rPr>
              <a:t>Open</a:t>
            </a:r>
            <a:r>
              <a:rPr lang="en-US" sz="3200" b="1" dirty="0">
                <a:latin typeface="+mn-lt"/>
              </a:rPr>
              <a:t> </a:t>
            </a:r>
            <a:r>
              <a:rPr lang="en-US" sz="3200" dirty="0">
                <a:latin typeface="+mn-lt"/>
              </a:rPr>
              <a:t>Lab 1</a:t>
            </a:r>
            <a:br>
              <a:rPr lang="en-US" sz="3200" dirty="0">
                <a:latin typeface="+mn-lt"/>
              </a:rPr>
            </a:br>
            <a:r>
              <a:rPr lang="en-US" sz="3200" dirty="0">
                <a:latin typeface="+mn-lt"/>
              </a:rPr>
              <a:t>Reverse String</a:t>
            </a:r>
          </a:p>
        </p:txBody>
      </p:sp>
      <p:sp>
        <p:nvSpPr>
          <p:cNvPr id="4" name="Slide Number Placeholder 3"/>
          <p:cNvSpPr>
            <a:spLocks noGrp="1"/>
          </p:cNvSpPr>
          <p:nvPr>
            <p:ph type="sldNum" sz="quarter" idx="12"/>
          </p:nvPr>
        </p:nvSpPr>
        <p:spPr/>
        <p:txBody>
          <a:bodyPr/>
          <a:lstStyle/>
          <a:p>
            <a:fld id="{650AD656-6FF9-465D-B7B0-1CD0DD39CD23}" type="slidenum">
              <a:rPr lang="en-US" smtClean="0"/>
              <a:t>5</a:t>
            </a:fld>
            <a:endParaRPr lang="en-US" dirty="0"/>
          </a:p>
        </p:txBody>
      </p:sp>
      <p:sp>
        <p:nvSpPr>
          <p:cNvPr id="8" name="Rectangle 7"/>
          <p:cNvSpPr/>
          <p:nvPr/>
        </p:nvSpPr>
        <p:spPr>
          <a:xfrm>
            <a:off x="1626917" y="2357693"/>
            <a:ext cx="3372786" cy="407630"/>
          </a:xfrm>
          <a:prstGeom prst="rect">
            <a:avLst/>
          </a:prstGeom>
          <a:solidFill>
            <a:schemeClr val="bg1"/>
          </a:solid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Rectangle with Corners Rounded 10">
            <a:extLst>
              <a:ext uri="{FF2B5EF4-FFF2-40B4-BE49-F238E27FC236}">
                <a16:creationId xmlns:a16="http://schemas.microsoft.com/office/drawing/2014/main" id="{AF65B816-6006-4F9A-ACAD-DE0C1DACA83D}"/>
              </a:ext>
            </a:extLst>
          </p:cNvPr>
          <p:cNvSpPr/>
          <p:nvPr/>
        </p:nvSpPr>
        <p:spPr>
          <a:xfrm>
            <a:off x="5755558" y="2291669"/>
            <a:ext cx="2968113" cy="1129957"/>
          </a:xfrm>
          <a:prstGeom prst="wedgeRoundRectCallout">
            <a:avLst>
              <a:gd name="adj1" fmla="val -72037"/>
              <a:gd name="adj2" fmla="val -239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backwards through the given string </a:t>
            </a:r>
            <a:r>
              <a:rPr lang="en-US" b="1" dirty="0">
                <a:solidFill>
                  <a:schemeClr val="tx1"/>
                </a:solidFill>
              </a:rPr>
              <a:t>a</a:t>
            </a:r>
            <a:r>
              <a:rPr lang="en-US" dirty="0"/>
              <a:t>, while dynamically building string </a:t>
            </a:r>
            <a:r>
              <a:rPr lang="en-US" b="1" dirty="0">
                <a:solidFill>
                  <a:schemeClr val="tx1"/>
                </a:solidFill>
              </a:rPr>
              <a:t>b</a:t>
            </a:r>
            <a:r>
              <a:rPr lang="en-US" dirty="0"/>
              <a:t> one character at a time</a:t>
            </a:r>
          </a:p>
        </p:txBody>
      </p:sp>
    </p:spTree>
    <p:extLst>
      <p:ext uri="{BB962C8B-B14F-4D97-AF65-F5344CB8AC3E}">
        <p14:creationId xmlns:p14="http://schemas.microsoft.com/office/powerpoint/2010/main" val="17755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C198F0-D4D5-4F3C-9800-7F8E905F0A77}"/>
              </a:ext>
            </a:extLst>
          </p:cNvPr>
          <p:cNvPicPr>
            <a:picLocks noChangeAspect="1"/>
          </p:cNvPicPr>
          <p:nvPr/>
        </p:nvPicPr>
        <p:blipFill>
          <a:blip r:embed="rId2"/>
          <a:stretch>
            <a:fillRect/>
          </a:stretch>
        </p:blipFill>
        <p:spPr>
          <a:xfrm>
            <a:off x="300428" y="435078"/>
            <a:ext cx="6035777" cy="6081711"/>
          </a:xfrm>
          <a:prstGeom prst="rect">
            <a:avLst/>
          </a:prstGeom>
          <a:ln>
            <a:solidFill>
              <a:schemeClr val="tx1"/>
            </a:solidFill>
          </a:ln>
        </p:spPr>
      </p:pic>
      <p:sp>
        <p:nvSpPr>
          <p:cNvPr id="4" name="Slide Number Placeholder 3"/>
          <p:cNvSpPr>
            <a:spLocks noGrp="1"/>
          </p:cNvSpPr>
          <p:nvPr>
            <p:ph type="sldNum" sz="quarter" idx="12"/>
          </p:nvPr>
        </p:nvSpPr>
        <p:spPr/>
        <p:txBody>
          <a:bodyPr/>
          <a:lstStyle/>
          <a:p>
            <a:fld id="{650AD656-6FF9-465D-B7B0-1CD0DD39CD23}" type="slidenum">
              <a:rPr lang="en-US" smtClean="0"/>
              <a:t>50</a:t>
            </a:fld>
            <a:endParaRPr lang="en-US" dirty="0"/>
          </a:p>
        </p:txBody>
      </p:sp>
      <p:sp>
        <p:nvSpPr>
          <p:cNvPr id="10" name="Title 1">
            <a:extLst>
              <a:ext uri="{FF2B5EF4-FFF2-40B4-BE49-F238E27FC236}">
                <a16:creationId xmlns:a16="http://schemas.microsoft.com/office/drawing/2014/main" id="{CE218BBD-D7BF-45DC-B6A4-A6F6B536D567}"/>
              </a:ext>
            </a:extLst>
          </p:cNvPr>
          <p:cNvSpPr txBox="1">
            <a:spLocks/>
          </p:cNvSpPr>
          <p:nvPr/>
        </p:nvSpPr>
        <p:spPr>
          <a:xfrm>
            <a:off x="6353811" y="424120"/>
            <a:ext cx="2412261" cy="15742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mn-lt"/>
              </a:rPr>
              <a:t>View</a:t>
            </a:r>
            <a:r>
              <a:rPr lang="en-US" sz="3200" b="1" dirty="0">
                <a:latin typeface="+mn-lt"/>
              </a:rPr>
              <a:t> </a:t>
            </a:r>
            <a:r>
              <a:rPr lang="en-US" sz="3200" dirty="0">
                <a:latin typeface="+mn-lt"/>
              </a:rPr>
              <a:t>Lab 7</a:t>
            </a:r>
            <a:br>
              <a:rPr lang="en-US" sz="3200" b="1" dirty="0">
                <a:latin typeface="+mn-lt"/>
              </a:rPr>
            </a:br>
            <a:r>
              <a:rPr lang="en-US" sz="3200" dirty="0">
                <a:latin typeface="+mn-lt"/>
              </a:rPr>
              <a:t>Fast</a:t>
            </a:r>
          </a:p>
          <a:p>
            <a:pPr algn="ctr"/>
            <a:r>
              <a:rPr lang="en-US" sz="3200" dirty="0">
                <a:latin typeface="+mn-lt"/>
              </a:rPr>
              <a:t>Anagrams</a:t>
            </a:r>
          </a:p>
        </p:txBody>
      </p:sp>
      <p:sp>
        <p:nvSpPr>
          <p:cNvPr id="12" name="Rectangle 11">
            <a:extLst>
              <a:ext uri="{FF2B5EF4-FFF2-40B4-BE49-F238E27FC236}">
                <a16:creationId xmlns:a16="http://schemas.microsoft.com/office/drawing/2014/main" id="{037B3009-C0D4-4D25-9B9C-301E3E415B1C}"/>
              </a:ext>
            </a:extLst>
          </p:cNvPr>
          <p:cNvSpPr/>
          <p:nvPr/>
        </p:nvSpPr>
        <p:spPr>
          <a:xfrm>
            <a:off x="1342103" y="3480619"/>
            <a:ext cx="4844845" cy="3023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AA0F44E-4850-4757-AF3E-2DE7605D071B}"/>
              </a:ext>
            </a:extLst>
          </p:cNvPr>
          <p:cNvSpPr/>
          <p:nvPr/>
        </p:nvSpPr>
        <p:spPr>
          <a:xfrm>
            <a:off x="1342103" y="4712110"/>
            <a:ext cx="4844845" cy="2949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025AD2-E2C3-4DB9-B608-C1154709DA8C}"/>
              </a:ext>
            </a:extLst>
          </p:cNvPr>
          <p:cNvSpPr/>
          <p:nvPr/>
        </p:nvSpPr>
        <p:spPr>
          <a:xfrm>
            <a:off x="1693606" y="5825612"/>
            <a:ext cx="1154370" cy="1579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878DEE3-0E7E-4297-B181-44096CB522B9}"/>
              </a:ext>
            </a:extLst>
          </p:cNvPr>
          <p:cNvSpPr/>
          <p:nvPr/>
        </p:nvSpPr>
        <p:spPr>
          <a:xfrm>
            <a:off x="1693605" y="1524206"/>
            <a:ext cx="2561305"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4F3C2F5-5E7C-4510-AACA-7BE7CB3C52FD}"/>
              </a:ext>
            </a:extLst>
          </p:cNvPr>
          <p:cNvSpPr/>
          <p:nvPr/>
        </p:nvSpPr>
        <p:spPr>
          <a:xfrm>
            <a:off x="1342102" y="4166419"/>
            <a:ext cx="4844845" cy="3188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128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9CDA8A-F1DA-4E2C-A245-C68FF9925ABA}"/>
              </a:ext>
            </a:extLst>
          </p:cNvPr>
          <p:cNvPicPr>
            <a:picLocks noChangeAspect="1"/>
          </p:cNvPicPr>
          <p:nvPr/>
        </p:nvPicPr>
        <p:blipFill>
          <a:blip r:embed="rId2"/>
          <a:stretch>
            <a:fillRect/>
          </a:stretch>
        </p:blipFill>
        <p:spPr>
          <a:xfrm>
            <a:off x="4371376" y="1336907"/>
            <a:ext cx="3561905" cy="5136004"/>
          </a:xfrm>
          <a:prstGeom prst="rect">
            <a:avLst/>
          </a:prstGeom>
          <a:ln>
            <a:solidFill>
              <a:schemeClr val="tx1"/>
            </a:solidFill>
          </a:ln>
        </p:spPr>
      </p:pic>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00B050"/>
                </a:solidFill>
                <a:latin typeface="+mn-lt"/>
              </a:rPr>
              <a:t>Run</a:t>
            </a:r>
            <a:r>
              <a:rPr lang="en-US" sz="3200" dirty="0">
                <a:latin typeface="+mn-lt"/>
              </a:rPr>
              <a:t> Lab 7 – Fast Anagrams</a:t>
            </a:r>
          </a:p>
        </p:txBody>
      </p:sp>
      <p:sp>
        <p:nvSpPr>
          <p:cNvPr id="4" name="Slide Number Placeholder 3"/>
          <p:cNvSpPr>
            <a:spLocks noGrp="1"/>
          </p:cNvSpPr>
          <p:nvPr>
            <p:ph type="sldNum" sz="quarter" idx="12"/>
          </p:nvPr>
        </p:nvSpPr>
        <p:spPr/>
        <p:txBody>
          <a:bodyPr/>
          <a:lstStyle/>
          <a:p>
            <a:fld id="{650AD656-6FF9-465D-B7B0-1CD0DD39CD23}" type="slidenum">
              <a:rPr lang="en-US" smtClean="0"/>
              <a:t>51</a:t>
            </a:fld>
            <a:endParaRPr lang="en-US" dirty="0"/>
          </a:p>
        </p:txBody>
      </p:sp>
      <p:sp>
        <p:nvSpPr>
          <p:cNvPr id="6" name="TextBox 5"/>
          <p:cNvSpPr txBox="1"/>
          <p:nvPr/>
        </p:nvSpPr>
        <p:spPr>
          <a:xfrm>
            <a:off x="1420937" y="2298102"/>
            <a:ext cx="2368368" cy="3108543"/>
          </a:xfrm>
          <a:prstGeom prst="rect">
            <a:avLst/>
          </a:prstGeom>
          <a:noFill/>
        </p:spPr>
        <p:txBody>
          <a:bodyPr wrap="square" rtlCol="0">
            <a:spAutoFit/>
          </a:bodyPr>
          <a:lstStyle/>
          <a:p>
            <a:pPr marL="457200" indent="-457200">
              <a:buFont typeface="Arial" panose="020B0604020202020204" pitchFamily="34" charset="0"/>
              <a:buChar char="•"/>
            </a:pPr>
            <a:r>
              <a:rPr lang="en-US" sz="2800" b="1" dirty="0"/>
              <a:t>Stop</a:t>
            </a:r>
          </a:p>
          <a:p>
            <a:pPr marL="457200" indent="-457200">
              <a:buFont typeface="Arial" panose="020B0604020202020204" pitchFamily="34" charset="0"/>
              <a:buChar char="•"/>
            </a:pPr>
            <a:r>
              <a:rPr lang="en-US" sz="2800" b="1" dirty="0"/>
              <a:t>Least</a:t>
            </a:r>
          </a:p>
          <a:p>
            <a:pPr marL="457200" indent="-457200">
              <a:buFont typeface="Arial" panose="020B0604020202020204" pitchFamily="34" charset="0"/>
              <a:buChar char="•"/>
            </a:pPr>
            <a:r>
              <a:rPr lang="en-US" sz="2800" b="1" dirty="0"/>
              <a:t>Traces</a:t>
            </a:r>
          </a:p>
          <a:p>
            <a:pPr marL="457200" indent="-457200">
              <a:buFont typeface="Arial" panose="020B0604020202020204" pitchFamily="34" charset="0"/>
              <a:buChar char="•"/>
            </a:pPr>
            <a:r>
              <a:rPr lang="en-US" sz="2800" b="1" dirty="0"/>
              <a:t>Players</a:t>
            </a:r>
          </a:p>
          <a:p>
            <a:pPr marL="457200" indent="-457200">
              <a:buFont typeface="Arial" panose="020B0604020202020204" pitchFamily="34" charset="0"/>
              <a:buChar char="•"/>
            </a:pPr>
            <a:r>
              <a:rPr lang="en-US" sz="2800" b="1" dirty="0"/>
              <a:t>Restrain</a:t>
            </a:r>
          </a:p>
          <a:p>
            <a:pPr marL="457200" indent="-457200">
              <a:buFont typeface="Arial" panose="020B0604020202020204" pitchFamily="34" charset="0"/>
              <a:buChar char="•"/>
            </a:pPr>
            <a:r>
              <a:rPr lang="en-US" sz="2800" b="1" dirty="0"/>
              <a:t>Mastering</a:t>
            </a:r>
          </a:p>
          <a:p>
            <a:pPr marL="457200" indent="-457200">
              <a:buFont typeface="Arial" panose="020B0604020202020204" pitchFamily="34" charset="0"/>
              <a:buChar char="•"/>
            </a:pPr>
            <a:r>
              <a:rPr lang="en-US" sz="2800" b="1" dirty="0"/>
              <a:t>Supersonic</a:t>
            </a:r>
          </a:p>
        </p:txBody>
      </p:sp>
      <p:sp>
        <p:nvSpPr>
          <p:cNvPr id="11" name="Rectangle 10">
            <a:extLst>
              <a:ext uri="{FF2B5EF4-FFF2-40B4-BE49-F238E27FC236}">
                <a16:creationId xmlns:a16="http://schemas.microsoft.com/office/drawing/2014/main" id="{DCBFE23B-BAA8-4723-804D-493E0594E9F2}"/>
              </a:ext>
            </a:extLst>
          </p:cNvPr>
          <p:cNvSpPr/>
          <p:nvPr/>
        </p:nvSpPr>
        <p:spPr>
          <a:xfrm>
            <a:off x="4371373" y="6034396"/>
            <a:ext cx="2906955"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F8F68D9-77AC-4EA7-9668-4D3A704CD08F}"/>
              </a:ext>
            </a:extLst>
          </p:cNvPr>
          <p:cNvGrpSpPr/>
          <p:nvPr/>
        </p:nvGrpSpPr>
        <p:grpSpPr>
          <a:xfrm>
            <a:off x="4398511" y="4321390"/>
            <a:ext cx="1058391" cy="1376978"/>
            <a:chOff x="4398511" y="4321390"/>
            <a:chExt cx="1058391" cy="1376978"/>
          </a:xfrm>
        </p:grpSpPr>
        <p:sp>
          <p:nvSpPr>
            <p:cNvPr id="14" name="Rectangle 13">
              <a:extLst>
                <a:ext uri="{FF2B5EF4-FFF2-40B4-BE49-F238E27FC236}">
                  <a16:creationId xmlns:a16="http://schemas.microsoft.com/office/drawing/2014/main" id="{CC90D30E-1E3C-4440-9489-1C4C833E72B0}"/>
                </a:ext>
              </a:extLst>
            </p:cNvPr>
            <p:cNvSpPr/>
            <p:nvPr/>
          </p:nvSpPr>
          <p:spPr>
            <a:xfrm>
              <a:off x="4398511" y="4321390"/>
              <a:ext cx="940405" cy="209550"/>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988515-58BE-4A8A-A665-E2BE43A04BED}"/>
                </a:ext>
              </a:extLst>
            </p:cNvPr>
            <p:cNvSpPr/>
            <p:nvPr/>
          </p:nvSpPr>
          <p:spPr>
            <a:xfrm>
              <a:off x="4398511" y="5488818"/>
              <a:ext cx="1058391" cy="209550"/>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7D2085C-835E-462E-A999-CDF24E72880A}"/>
              </a:ext>
            </a:extLst>
          </p:cNvPr>
          <p:cNvGrpSpPr/>
          <p:nvPr/>
        </p:nvGrpSpPr>
        <p:grpSpPr>
          <a:xfrm>
            <a:off x="3657600" y="4426165"/>
            <a:ext cx="740911" cy="1167428"/>
            <a:chOff x="3657600" y="4426165"/>
            <a:chExt cx="740911" cy="1167428"/>
          </a:xfrm>
        </p:grpSpPr>
        <p:cxnSp>
          <p:nvCxnSpPr>
            <p:cNvPr id="18" name="Straight Arrow Connector 17">
              <a:extLst>
                <a:ext uri="{FF2B5EF4-FFF2-40B4-BE49-F238E27FC236}">
                  <a16:creationId xmlns:a16="http://schemas.microsoft.com/office/drawing/2014/main" id="{B93CB43B-B141-470A-AE17-D8D678CB9B3D}"/>
                </a:ext>
              </a:extLst>
            </p:cNvPr>
            <p:cNvCxnSpPr>
              <a:cxnSpLocks/>
              <a:endCxn id="14" idx="1"/>
            </p:cNvCxnSpPr>
            <p:nvPr/>
          </p:nvCxnSpPr>
          <p:spPr>
            <a:xfrm flipV="1">
              <a:off x="3657600" y="4426165"/>
              <a:ext cx="740911" cy="3006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A0579AC-6EB8-457D-A7D3-C4E1BD7019E3}"/>
                </a:ext>
              </a:extLst>
            </p:cNvPr>
            <p:cNvCxnSpPr>
              <a:cxnSpLocks/>
              <a:endCxn id="16" idx="1"/>
            </p:cNvCxnSpPr>
            <p:nvPr/>
          </p:nvCxnSpPr>
          <p:spPr>
            <a:xfrm>
              <a:off x="3657600" y="5154561"/>
              <a:ext cx="740911" cy="4390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25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2" presetClass="entr" presetSubtype="9"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Slow vs. Fast Anagrams</a:t>
            </a:r>
          </a:p>
        </p:txBody>
      </p:sp>
      <p:sp>
        <p:nvSpPr>
          <p:cNvPr id="3" name="Content Placeholder 2"/>
          <p:cNvSpPr>
            <a:spLocks noGrp="1"/>
          </p:cNvSpPr>
          <p:nvPr>
            <p:ph idx="1"/>
          </p:nvPr>
        </p:nvSpPr>
        <p:spPr>
          <a:xfrm>
            <a:off x="613019" y="1825625"/>
            <a:ext cx="8009985" cy="4351338"/>
          </a:xfrm>
        </p:spPr>
        <p:txBody>
          <a:bodyPr>
            <a:noAutofit/>
          </a:bodyPr>
          <a:lstStyle/>
          <a:p>
            <a:pPr>
              <a:spcBef>
                <a:spcPts val="0"/>
              </a:spcBef>
              <a:spcAft>
                <a:spcPts val="1200"/>
              </a:spcAft>
            </a:pPr>
            <a:r>
              <a:rPr lang="en-US" sz="2400" dirty="0"/>
              <a:t>Slow Anagram approach took </a:t>
            </a:r>
            <a:r>
              <a:rPr lang="en-US" sz="2400" b="1" dirty="0"/>
              <a:t>700</a:t>
            </a:r>
            <a:r>
              <a:rPr lang="en-US" sz="2400" dirty="0"/>
              <a:t> </a:t>
            </a:r>
            <a:r>
              <a:rPr lang="en-US" sz="2400" dirty="0" err="1"/>
              <a:t>ms</a:t>
            </a:r>
            <a:r>
              <a:rPr lang="en-US" sz="2400" dirty="0"/>
              <a:t> while the Fast Anagram approach took </a:t>
            </a:r>
            <a:r>
              <a:rPr lang="en-US" sz="2400" b="1" dirty="0"/>
              <a:t>2ms</a:t>
            </a:r>
            <a:r>
              <a:rPr lang="en-US" sz="2400" dirty="0"/>
              <a:t> – that is a </a:t>
            </a:r>
            <a:r>
              <a:rPr lang="en-US" sz="2400" b="1" dirty="0">
                <a:solidFill>
                  <a:srgbClr val="FF0000"/>
                </a:solidFill>
              </a:rPr>
              <a:t>350X speedup</a:t>
            </a:r>
            <a:r>
              <a:rPr lang="en-US" sz="2400" dirty="0"/>
              <a:t> despite including </a:t>
            </a:r>
            <a:r>
              <a:rPr lang="en-US" sz="2400" b="1" dirty="0">
                <a:solidFill>
                  <a:srgbClr val="0070C0"/>
                </a:solidFill>
              </a:rPr>
              <a:t>3</a:t>
            </a:r>
            <a:r>
              <a:rPr lang="en-US" sz="2400" b="1" i="1" dirty="0">
                <a:solidFill>
                  <a:srgbClr val="0070C0"/>
                </a:solidFill>
              </a:rPr>
              <a:t> </a:t>
            </a:r>
            <a:r>
              <a:rPr lang="en-US" sz="2400" b="1" dirty="0">
                <a:solidFill>
                  <a:srgbClr val="0070C0"/>
                </a:solidFill>
              </a:rPr>
              <a:t>additional (longer) phrases</a:t>
            </a:r>
            <a:r>
              <a:rPr lang="en-US" sz="2400" dirty="0">
                <a:solidFill>
                  <a:srgbClr val="0070C0"/>
                </a:solidFill>
              </a:rPr>
              <a:t>!</a:t>
            </a:r>
            <a:endParaRPr lang="en-US" sz="2400" b="1" dirty="0">
              <a:solidFill>
                <a:srgbClr val="0070C0"/>
              </a:solidFill>
            </a:endParaRPr>
          </a:p>
          <a:p>
            <a:pPr lvl="1">
              <a:spcBef>
                <a:spcPts val="0"/>
              </a:spcBef>
              <a:spcAft>
                <a:spcPts val="1200"/>
              </a:spcAft>
            </a:pPr>
            <a:r>
              <a:rPr lang="en-US" sz="2000" dirty="0"/>
              <a:t>Even </a:t>
            </a:r>
            <a:r>
              <a:rPr lang="en-US" sz="2000" b="1" dirty="0">
                <a:solidFill>
                  <a:srgbClr val="FF0000"/>
                </a:solidFill>
              </a:rPr>
              <a:t>binary searching </a:t>
            </a:r>
            <a:r>
              <a:rPr lang="en-US" sz="2000" dirty="0"/>
              <a:t>(as used in Lab 6) cannot overcome the penalty of enumerating over permutations which </a:t>
            </a:r>
            <a:r>
              <a:rPr lang="en-US" sz="2000" b="1" dirty="0"/>
              <a:t>could never be valid English words</a:t>
            </a:r>
            <a:r>
              <a:rPr lang="en-US" sz="2000" dirty="0"/>
              <a:t> – this is the </a:t>
            </a:r>
            <a:r>
              <a:rPr lang="en-US" sz="2000" u="sng" dirty="0"/>
              <a:t>inherent</a:t>
            </a:r>
            <a:r>
              <a:rPr lang="en-US" sz="2000" dirty="0"/>
              <a:t> problem with the Slow Anagram approach</a:t>
            </a:r>
          </a:p>
          <a:p>
            <a:pPr>
              <a:spcBef>
                <a:spcPts val="0"/>
              </a:spcBef>
              <a:spcAft>
                <a:spcPts val="1200"/>
              </a:spcAft>
            </a:pPr>
            <a:r>
              <a:rPr lang="en-US" sz="2400" dirty="0"/>
              <a:t>The </a:t>
            </a:r>
            <a:r>
              <a:rPr lang="en-US" sz="2400" b="1" i="1" dirty="0">
                <a:solidFill>
                  <a:srgbClr val="7030A0"/>
                </a:solidFill>
              </a:rPr>
              <a:t>dictionary</a:t>
            </a:r>
            <a:r>
              <a:rPr lang="en-US" sz="2400" dirty="0"/>
              <a:t> defines the </a:t>
            </a:r>
            <a:r>
              <a:rPr lang="en-US" sz="2400" b="1" dirty="0">
                <a:solidFill>
                  <a:srgbClr val="00B050"/>
                </a:solidFill>
              </a:rPr>
              <a:t>search space </a:t>
            </a:r>
            <a:r>
              <a:rPr lang="en-US" sz="2400" dirty="0"/>
              <a:t>– don’t expand the search space by testing </a:t>
            </a:r>
            <a:r>
              <a:rPr lang="en-US" sz="2400" b="1" dirty="0"/>
              <a:t>unconstrained</a:t>
            </a:r>
            <a:r>
              <a:rPr lang="en-US" sz="2400" b="1" dirty="0">
                <a:solidFill>
                  <a:srgbClr val="00B050"/>
                </a:solidFill>
              </a:rPr>
              <a:t> </a:t>
            </a:r>
            <a:r>
              <a:rPr lang="en-US" sz="2400" b="1" dirty="0"/>
              <a:t>permutations</a:t>
            </a:r>
            <a:r>
              <a:rPr lang="en-US" sz="2400" dirty="0"/>
              <a:t> – this leads to </a:t>
            </a:r>
            <a:r>
              <a:rPr lang="en-US" sz="2400" b="1" dirty="0">
                <a:solidFill>
                  <a:srgbClr val="FF0000"/>
                </a:solidFill>
              </a:rPr>
              <a:t>combinational explosion</a:t>
            </a:r>
          </a:p>
          <a:p>
            <a:pPr lvl="1">
              <a:spcBef>
                <a:spcPts val="0"/>
              </a:spcBef>
              <a:spcAft>
                <a:spcPts val="1200"/>
              </a:spcAft>
            </a:pPr>
            <a:r>
              <a:rPr lang="en-US" sz="2000" dirty="0"/>
              <a:t>Supersonic has 3M letter permutations, but only </a:t>
            </a:r>
            <a:r>
              <a:rPr lang="en-US" sz="2000" b="1" dirty="0">
                <a:solidFill>
                  <a:srgbClr val="0070C0"/>
                </a:solidFill>
              </a:rPr>
              <a:t>3 anagrams</a:t>
            </a:r>
          </a:p>
          <a:p>
            <a:pPr lvl="1">
              <a:spcBef>
                <a:spcPts val="0"/>
              </a:spcBef>
              <a:spcAft>
                <a:spcPts val="1200"/>
              </a:spcAft>
            </a:pPr>
            <a:r>
              <a:rPr lang="en-US" sz="2000" dirty="0"/>
              <a:t>Elvis = Lives  . . .   </a:t>
            </a:r>
            <a:r>
              <a:rPr lang="en-US" sz="2000" b="1" dirty="0"/>
              <a:t>Listen = Silent</a:t>
            </a:r>
            <a:endParaRPr lang="en-US" sz="1600" b="1" dirty="0"/>
          </a:p>
        </p:txBody>
      </p:sp>
      <p:sp>
        <p:nvSpPr>
          <p:cNvPr id="4" name="Slide Number Placeholder 3"/>
          <p:cNvSpPr>
            <a:spLocks noGrp="1"/>
          </p:cNvSpPr>
          <p:nvPr>
            <p:ph type="sldNum" sz="quarter" idx="12"/>
          </p:nvPr>
        </p:nvSpPr>
        <p:spPr/>
        <p:txBody>
          <a:bodyPr/>
          <a:lstStyle/>
          <a:p>
            <a:fld id="{650AD656-6FF9-465D-B7B0-1CD0DD39CD23}" type="slidenum">
              <a:rPr lang="en-US" smtClean="0"/>
              <a:t>52</a:t>
            </a:fld>
            <a:endParaRPr lang="en-US" dirty="0"/>
          </a:p>
        </p:txBody>
      </p:sp>
    </p:spTree>
    <p:extLst>
      <p:ext uri="{BB962C8B-B14F-4D97-AF65-F5344CB8AC3E}">
        <p14:creationId xmlns:p14="http://schemas.microsoft.com/office/powerpoint/2010/main" val="240400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6F3A5B-7CFA-4FCC-AF62-D24FB9F4D094}"/>
              </a:ext>
            </a:extLst>
          </p:cNvPr>
          <p:cNvPicPr>
            <a:picLocks noChangeAspect="1"/>
          </p:cNvPicPr>
          <p:nvPr/>
        </p:nvPicPr>
        <p:blipFill>
          <a:blip r:embed="rId2"/>
          <a:stretch>
            <a:fillRect/>
          </a:stretch>
        </p:blipFill>
        <p:spPr>
          <a:xfrm>
            <a:off x="389883" y="475842"/>
            <a:ext cx="5381316" cy="6063071"/>
          </a:xfrm>
          <a:prstGeom prst="rect">
            <a:avLst/>
          </a:prstGeom>
          <a:ln>
            <a:solidFill>
              <a:schemeClr val="tx1"/>
            </a:solidFill>
          </a:ln>
        </p:spPr>
      </p:pic>
      <p:sp>
        <p:nvSpPr>
          <p:cNvPr id="4" name="Slide Number Placeholder 3"/>
          <p:cNvSpPr>
            <a:spLocks noGrp="1"/>
          </p:cNvSpPr>
          <p:nvPr>
            <p:ph type="sldNum" sz="quarter" idx="12"/>
          </p:nvPr>
        </p:nvSpPr>
        <p:spPr/>
        <p:txBody>
          <a:bodyPr/>
          <a:lstStyle/>
          <a:p>
            <a:fld id="{650AD656-6FF9-465D-B7B0-1CD0DD39CD23}" type="slidenum">
              <a:rPr lang="en-US" smtClean="0"/>
              <a:t>53</a:t>
            </a:fld>
            <a:endParaRPr lang="en-US" dirty="0"/>
          </a:p>
        </p:txBody>
      </p:sp>
      <p:sp>
        <p:nvSpPr>
          <p:cNvPr id="7" name="Rectangle 6"/>
          <p:cNvSpPr/>
          <p:nvPr/>
        </p:nvSpPr>
        <p:spPr>
          <a:xfrm>
            <a:off x="389883" y="4282152"/>
            <a:ext cx="2537672" cy="192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p:cNvSpPr/>
              <p:nvPr/>
            </p:nvSpPr>
            <p:spPr>
              <a:xfrm>
                <a:off x="3966140" y="4724572"/>
                <a:ext cx="3969668" cy="369332"/>
              </a:xfrm>
              <a:prstGeom prst="rect">
                <a:avLst/>
              </a:prstGeom>
              <a:solidFill>
                <a:schemeClr val="bg1"/>
              </a:solidFill>
              <a:ln w="28575">
                <a:solidFill>
                  <a:srgbClr val="0070C0"/>
                </a:solidFill>
              </a:ln>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b="1" dirty="0"/>
                        <m:t>room</m:t>
                      </m:r>
                      <m:r>
                        <m:rPr>
                          <m:nor/>
                        </m:rPr>
                        <a:rPr lang="en-US" b="1" dirty="0"/>
                        <m:t> (</m:t>
                      </m:r>
                      <m:r>
                        <m:rPr>
                          <m:nor/>
                        </m:rPr>
                        <a:rPr lang="en-US" b="1" dirty="0"/>
                        <m:t>moor</m:t>
                      </m:r>
                      <m:r>
                        <m:rPr>
                          <m:nor/>
                        </m:rPr>
                        <a:rPr lang="en-US" b="1" dirty="0"/>
                        <m:t>)</m:t>
                      </m:r>
                      <m:r>
                        <a:rPr lang="en-US" b="1" i="1" dirty="0" smtClean="0">
                          <a:latin typeface="Cambria Math" panose="02040503050406030204" pitchFamily="18" charset="0"/>
                          <a:ea typeface="Cambria Math" panose="02040503050406030204" pitchFamily="18" charset="0"/>
                        </a:rPr>
                        <m:t>≈</m:t>
                      </m:r>
                      <m:r>
                        <m:rPr>
                          <m:nor/>
                        </m:rPr>
                        <a:rPr lang="en-US" b="1" dirty="0"/>
                        <m:t>dormitory</m:t>
                      </m:r>
                      <m:r>
                        <m:rPr>
                          <m:nor/>
                        </m:rPr>
                        <a:rPr lang="en-US" b="1" dirty="0"/>
                        <m:t> (</m:t>
                      </m:r>
                      <m:r>
                        <m:rPr>
                          <m:nor/>
                        </m:rPr>
                        <a:rPr lang="en-US" b="1" dirty="0"/>
                        <m:t>dimoorrty</m:t>
                      </m:r>
                      <m:r>
                        <m:rPr>
                          <m:nor/>
                        </m:rPr>
                        <a:rPr lang="en-US" b="1" dirty="0"/>
                        <m:t>)</m:t>
                      </m:r>
                    </m:oMath>
                  </m:oMathPara>
                </a14:m>
                <a:endParaRPr lang="en-US" b="1" dirty="0"/>
              </a:p>
            </p:txBody>
          </p:sp>
        </mc:Choice>
        <mc:Fallback xmlns="">
          <p:sp>
            <p:nvSpPr>
              <p:cNvPr id="8" name="Rectangle 7"/>
              <p:cNvSpPr>
                <a:spLocks noRot="1" noChangeAspect="1" noMove="1" noResize="1" noEditPoints="1" noAdjustHandles="1" noChangeArrowheads="1" noChangeShapeType="1" noTextEdit="1"/>
              </p:cNvSpPr>
              <p:nvPr/>
            </p:nvSpPr>
            <p:spPr>
              <a:xfrm>
                <a:off x="3966140" y="4724572"/>
                <a:ext cx="3969668" cy="369332"/>
              </a:xfrm>
              <a:prstGeom prst="rect">
                <a:avLst/>
              </a:prstGeom>
              <a:blipFill>
                <a:blip r:embed="rId3"/>
                <a:stretch>
                  <a:fillRect b="-4545"/>
                </a:stretch>
              </a:blipFill>
              <a:ln w="28575">
                <a:solidFill>
                  <a:srgbClr val="0070C0"/>
                </a:solidFill>
              </a:ln>
            </p:spPr>
            <p:txBody>
              <a:bodyPr/>
              <a:lstStyle/>
              <a:p>
                <a:r>
                  <a:rPr lang="en-US">
                    <a:noFill/>
                  </a:rPr>
                  <a:t> </a:t>
                </a:r>
              </a:p>
            </p:txBody>
          </p:sp>
        </mc:Fallback>
      </mc:AlternateContent>
      <p:cxnSp>
        <p:nvCxnSpPr>
          <p:cNvPr id="10" name="Straight Arrow Connector 9"/>
          <p:cNvCxnSpPr>
            <a:cxnSpLocks/>
          </p:cNvCxnSpPr>
          <p:nvPr/>
        </p:nvCxnSpPr>
        <p:spPr>
          <a:xfrm>
            <a:off x="3583524" y="4661560"/>
            <a:ext cx="523902" cy="24767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DB725EA8-F6A8-41A5-B359-965CC928006A}"/>
              </a:ext>
            </a:extLst>
          </p:cNvPr>
          <p:cNvSpPr txBox="1">
            <a:spLocks/>
          </p:cNvSpPr>
          <p:nvPr/>
        </p:nvSpPr>
        <p:spPr>
          <a:xfrm>
            <a:off x="6353811" y="424120"/>
            <a:ext cx="2412261" cy="15742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mn-lt"/>
              </a:rPr>
              <a:t>Open</a:t>
            </a:r>
            <a:r>
              <a:rPr lang="en-US" sz="3200" dirty="0">
                <a:latin typeface="+mn-lt"/>
              </a:rPr>
              <a:t> Lab 8</a:t>
            </a:r>
            <a:br>
              <a:rPr lang="en-US" sz="3200" dirty="0">
                <a:latin typeface="+mn-lt"/>
              </a:rPr>
            </a:br>
            <a:r>
              <a:rPr lang="en-US" sz="3200" dirty="0">
                <a:latin typeface="+mn-lt"/>
              </a:rPr>
              <a:t>Compound</a:t>
            </a:r>
          </a:p>
          <a:p>
            <a:pPr algn="ctr"/>
            <a:r>
              <a:rPr lang="en-US" sz="3200" dirty="0">
                <a:latin typeface="+mn-lt"/>
              </a:rPr>
              <a:t>Anagrams</a:t>
            </a:r>
          </a:p>
        </p:txBody>
      </p:sp>
      <p:sp>
        <p:nvSpPr>
          <p:cNvPr id="16" name="Rectangle 15">
            <a:extLst>
              <a:ext uri="{FF2B5EF4-FFF2-40B4-BE49-F238E27FC236}">
                <a16:creationId xmlns:a16="http://schemas.microsoft.com/office/drawing/2014/main" id="{1E4197E0-BA20-442F-A283-65C93DAF7D8D}"/>
              </a:ext>
            </a:extLst>
          </p:cNvPr>
          <p:cNvSpPr/>
          <p:nvPr/>
        </p:nvSpPr>
        <p:spPr>
          <a:xfrm>
            <a:off x="389883" y="2636424"/>
            <a:ext cx="3407827"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B5CCA0-4751-4A70-AF6D-81FE1CF4094F}"/>
              </a:ext>
            </a:extLst>
          </p:cNvPr>
          <p:cNvSpPr txBox="1"/>
          <p:nvPr/>
        </p:nvSpPr>
        <p:spPr>
          <a:xfrm>
            <a:off x="6457950" y="2418735"/>
            <a:ext cx="2177231" cy="1631216"/>
          </a:xfrm>
          <a:prstGeom prst="rect">
            <a:avLst/>
          </a:prstGeom>
          <a:noFill/>
        </p:spPr>
        <p:txBody>
          <a:bodyPr wrap="square" rtlCol="0">
            <a:spAutoFit/>
          </a:bodyPr>
          <a:lstStyle/>
          <a:p>
            <a:pPr algn="ctr"/>
            <a:r>
              <a:rPr lang="en-US" sz="2000" dirty="0"/>
              <a:t>What </a:t>
            </a:r>
            <a:r>
              <a:rPr lang="en-US" sz="2000" b="1" dirty="0">
                <a:solidFill>
                  <a:srgbClr val="7030A0"/>
                </a:solidFill>
              </a:rPr>
              <a:t>two</a:t>
            </a:r>
            <a:r>
              <a:rPr lang="en-US" sz="2000" dirty="0"/>
              <a:t> </a:t>
            </a:r>
            <a:r>
              <a:rPr lang="en-US" sz="2000" dirty="0">
                <a:solidFill>
                  <a:srgbClr val="7030A0"/>
                </a:solidFill>
              </a:rPr>
              <a:t>smaller</a:t>
            </a:r>
            <a:r>
              <a:rPr lang="en-US" sz="2000" dirty="0"/>
              <a:t> words can be made out of the letters in the word </a:t>
            </a:r>
            <a:r>
              <a:rPr lang="en-US" sz="2000" b="1" dirty="0"/>
              <a:t>dormitory</a:t>
            </a:r>
            <a:r>
              <a:rPr lang="en-US" dirty="0"/>
              <a:t>?</a:t>
            </a:r>
          </a:p>
        </p:txBody>
      </p:sp>
    </p:spTree>
    <p:extLst>
      <p:ext uri="{BB962C8B-B14F-4D97-AF65-F5344CB8AC3E}">
        <p14:creationId xmlns:p14="http://schemas.microsoft.com/office/powerpoint/2010/main" val="187304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6" grpId="0" animBg="1"/>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BAC18D-2290-4EE2-A1AD-CCBA8734294C}"/>
              </a:ext>
            </a:extLst>
          </p:cNvPr>
          <p:cNvPicPr>
            <a:picLocks noChangeAspect="1"/>
          </p:cNvPicPr>
          <p:nvPr/>
        </p:nvPicPr>
        <p:blipFill>
          <a:blip r:embed="rId2"/>
          <a:stretch>
            <a:fillRect/>
          </a:stretch>
        </p:blipFill>
        <p:spPr>
          <a:xfrm>
            <a:off x="426754" y="339009"/>
            <a:ext cx="4615586" cy="6199904"/>
          </a:xfrm>
          <a:prstGeom prst="rect">
            <a:avLst/>
          </a:prstGeom>
          <a:ln>
            <a:solidFill>
              <a:schemeClr val="tx1"/>
            </a:solidFill>
          </a:ln>
        </p:spPr>
      </p:pic>
      <p:sp>
        <p:nvSpPr>
          <p:cNvPr id="4" name="Slide Number Placeholder 3"/>
          <p:cNvSpPr>
            <a:spLocks noGrp="1"/>
          </p:cNvSpPr>
          <p:nvPr>
            <p:ph type="sldNum" sz="quarter" idx="12"/>
          </p:nvPr>
        </p:nvSpPr>
        <p:spPr/>
        <p:txBody>
          <a:bodyPr/>
          <a:lstStyle/>
          <a:p>
            <a:fld id="{650AD656-6FF9-465D-B7B0-1CD0DD39CD23}" type="slidenum">
              <a:rPr lang="en-US" smtClean="0"/>
              <a:t>54</a:t>
            </a:fld>
            <a:endParaRPr lang="en-US" dirty="0"/>
          </a:p>
        </p:txBody>
      </p:sp>
      <p:sp>
        <p:nvSpPr>
          <p:cNvPr id="7" name="Rectangle 6"/>
          <p:cNvSpPr/>
          <p:nvPr/>
        </p:nvSpPr>
        <p:spPr>
          <a:xfrm>
            <a:off x="463624" y="5491520"/>
            <a:ext cx="3732292" cy="3119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cxnSpLocks/>
          </p:cNvCxnSpPr>
          <p:nvPr/>
        </p:nvCxnSpPr>
        <p:spPr>
          <a:xfrm>
            <a:off x="4129214" y="5679651"/>
            <a:ext cx="523902" cy="24767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DB725EA8-F6A8-41A5-B359-965CC928006A}"/>
              </a:ext>
            </a:extLst>
          </p:cNvPr>
          <p:cNvSpPr txBox="1">
            <a:spLocks/>
          </p:cNvSpPr>
          <p:nvPr/>
        </p:nvSpPr>
        <p:spPr>
          <a:xfrm>
            <a:off x="6353811" y="424120"/>
            <a:ext cx="2412261" cy="15742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mn-lt"/>
              </a:rPr>
              <a:t>View</a:t>
            </a:r>
            <a:r>
              <a:rPr lang="en-US" sz="3200" b="1" dirty="0">
                <a:latin typeface="+mn-lt"/>
              </a:rPr>
              <a:t> </a:t>
            </a:r>
            <a:r>
              <a:rPr lang="en-US" sz="3200" dirty="0">
                <a:latin typeface="+mn-lt"/>
              </a:rPr>
              <a:t>Lab 8</a:t>
            </a:r>
            <a:br>
              <a:rPr lang="en-US" sz="3200" dirty="0">
                <a:latin typeface="+mn-lt"/>
              </a:rPr>
            </a:br>
            <a:r>
              <a:rPr lang="en-US" sz="3200" dirty="0">
                <a:latin typeface="+mn-lt"/>
              </a:rPr>
              <a:t>Compound</a:t>
            </a:r>
          </a:p>
          <a:p>
            <a:pPr algn="ctr"/>
            <a:r>
              <a:rPr lang="en-US" sz="3200" dirty="0">
                <a:latin typeface="+mn-lt"/>
              </a:rPr>
              <a:t>Anagrams</a:t>
            </a:r>
          </a:p>
        </p:txBody>
      </p:sp>
      <p:sp>
        <p:nvSpPr>
          <p:cNvPr id="16" name="Rectangle 15">
            <a:extLst>
              <a:ext uri="{FF2B5EF4-FFF2-40B4-BE49-F238E27FC236}">
                <a16:creationId xmlns:a16="http://schemas.microsoft.com/office/drawing/2014/main" id="{1E4197E0-BA20-442F-A283-65C93DAF7D8D}"/>
              </a:ext>
            </a:extLst>
          </p:cNvPr>
          <p:cNvSpPr/>
          <p:nvPr/>
        </p:nvSpPr>
        <p:spPr>
          <a:xfrm>
            <a:off x="1030633" y="1376363"/>
            <a:ext cx="3710973" cy="5929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3BEC16-87CA-474A-BDE8-E8EC28F4537A}"/>
              </a:ext>
            </a:extLst>
          </p:cNvPr>
          <p:cNvSpPr/>
          <p:nvPr/>
        </p:nvSpPr>
        <p:spPr>
          <a:xfrm>
            <a:off x="463624" y="2311582"/>
            <a:ext cx="4189492" cy="10316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6DBA223-EECC-4840-A504-9B1BEB367A57}"/>
                  </a:ext>
                </a:extLst>
              </p:cNvPr>
              <p:cNvSpPr/>
              <p:nvPr/>
            </p:nvSpPr>
            <p:spPr>
              <a:xfrm>
                <a:off x="4741606" y="5647505"/>
                <a:ext cx="2639962" cy="646331"/>
              </a:xfrm>
              <a:prstGeom prst="rect">
                <a:avLst/>
              </a:prstGeom>
              <a:solidFill>
                <a:schemeClr val="bg1"/>
              </a:solidFill>
              <a:ln w="28575">
                <a:solidFill>
                  <a:srgbClr val="0070C0"/>
                </a:solidFill>
              </a:ln>
            </p:spPr>
            <p:txBody>
              <a:bodyPr wrap="square">
                <a:spAutoFit/>
              </a:bodyPr>
              <a:lstStyle/>
              <a:p>
                <a:r>
                  <a:rPr lang="en-US" b="1" dirty="0"/>
                  <a:t>dormitory (</a:t>
                </a:r>
                <a:r>
                  <a:rPr lang="en-US" b="1" dirty="0" err="1"/>
                  <a:t>dimoorrty</a:t>
                </a:r>
                <a:r>
                  <a:rPr lang="en-US" b="1" dirty="0"/>
                  <a:t>) </a:t>
                </a:r>
                <a14:m>
                  <m:oMath xmlns:m="http://schemas.openxmlformats.org/officeDocument/2006/math">
                    <m:r>
                      <a:rPr lang="en-US" b="1" i="1" dirty="0" smtClean="0">
                        <a:latin typeface="Cambria Math" panose="02040503050406030204" pitchFamily="18" charset="0"/>
                      </a:rPr>
                      <m:t>=</m:t>
                    </m:r>
                  </m:oMath>
                </a14:m>
                <a:r>
                  <a:rPr lang="en-US" b="1" dirty="0"/>
                  <a:t> dirty room (</a:t>
                </a:r>
                <a:r>
                  <a:rPr lang="en-US" b="1" dirty="0" err="1"/>
                  <a:t>dimoorrty</a:t>
                </a:r>
                <a:r>
                  <a:rPr lang="en-US" b="1" dirty="0"/>
                  <a:t>)</a:t>
                </a:r>
              </a:p>
            </p:txBody>
          </p:sp>
        </mc:Choice>
        <mc:Fallback xmlns="">
          <p:sp>
            <p:nvSpPr>
              <p:cNvPr id="12" name="Rectangle 11">
                <a:extLst>
                  <a:ext uri="{FF2B5EF4-FFF2-40B4-BE49-F238E27FC236}">
                    <a16:creationId xmlns:a16="http://schemas.microsoft.com/office/drawing/2014/main" id="{16DBA223-EECC-4840-A504-9B1BEB367A57}"/>
                  </a:ext>
                </a:extLst>
              </p:cNvPr>
              <p:cNvSpPr>
                <a:spLocks noRot="1" noChangeAspect="1" noMove="1" noResize="1" noEditPoints="1" noAdjustHandles="1" noChangeArrowheads="1" noChangeShapeType="1" noTextEdit="1"/>
              </p:cNvSpPr>
              <p:nvPr/>
            </p:nvSpPr>
            <p:spPr>
              <a:xfrm>
                <a:off x="4741606" y="5647505"/>
                <a:ext cx="2639962" cy="646331"/>
              </a:xfrm>
              <a:prstGeom prst="rect">
                <a:avLst/>
              </a:prstGeom>
              <a:blipFill>
                <a:blip r:embed="rId3"/>
                <a:stretch>
                  <a:fillRect l="-1598" t="-2703" b="-10811"/>
                </a:stretch>
              </a:blipFill>
              <a:ln w="28575">
                <a:solidFill>
                  <a:srgbClr val="0070C0"/>
                </a:solidFill>
              </a:ln>
            </p:spPr>
            <p:txBody>
              <a:bodyPr/>
              <a:lstStyle/>
              <a:p>
                <a:r>
                  <a:rPr lang="en-US">
                    <a:noFill/>
                  </a:rPr>
                  <a:t> </a:t>
                </a:r>
              </a:p>
            </p:txBody>
          </p:sp>
        </mc:Fallback>
      </mc:AlternateContent>
    </p:spTree>
    <p:extLst>
      <p:ext uri="{BB962C8B-B14F-4D97-AF65-F5344CB8AC3E}">
        <p14:creationId xmlns:p14="http://schemas.microsoft.com/office/powerpoint/2010/main" val="294136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1" grpId="0" animBg="1"/>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B162FB-6543-49D2-BC6C-2AC844140E37}"/>
              </a:ext>
            </a:extLst>
          </p:cNvPr>
          <p:cNvPicPr>
            <a:picLocks noChangeAspect="1"/>
          </p:cNvPicPr>
          <p:nvPr/>
        </p:nvPicPr>
        <p:blipFill>
          <a:blip r:embed="rId2"/>
          <a:stretch>
            <a:fillRect/>
          </a:stretch>
        </p:blipFill>
        <p:spPr>
          <a:xfrm>
            <a:off x="1058105" y="2791608"/>
            <a:ext cx="7027791" cy="2260111"/>
          </a:xfrm>
          <a:prstGeom prst="rect">
            <a:avLst/>
          </a:prstGeom>
          <a:ln>
            <a:solidFill>
              <a:schemeClr val="tx1"/>
            </a:solidFill>
          </a:ln>
        </p:spPr>
      </p:pic>
      <p:sp>
        <p:nvSpPr>
          <p:cNvPr id="15" name="Content Placeholder 2"/>
          <p:cNvSpPr>
            <a:spLocks noGrp="1"/>
          </p:cNvSpPr>
          <p:nvPr>
            <p:ph idx="1"/>
          </p:nvPr>
        </p:nvSpPr>
        <p:spPr>
          <a:xfrm>
            <a:off x="1976765" y="1527656"/>
            <a:ext cx="5190471" cy="765175"/>
          </a:xfrm>
        </p:spPr>
        <p:txBody>
          <a:bodyPr>
            <a:noAutofit/>
          </a:bodyPr>
          <a:lstStyle/>
          <a:p>
            <a:pPr marL="0" indent="0" algn="ctr">
              <a:spcBef>
                <a:spcPts val="0"/>
              </a:spcBef>
              <a:spcAft>
                <a:spcPts val="1200"/>
              </a:spcAft>
              <a:buNone/>
            </a:pPr>
            <a:r>
              <a:rPr lang="en-US" sz="2400" b="1" dirty="0"/>
              <a:t>Enable the other phrases to reveal lurking compound anagrams.. </a:t>
            </a:r>
            <a:r>
              <a:rPr lang="en-US" sz="2400" b="1" dirty="0">
                <a:sym typeface="Wingdings" panose="05000000000000000000" pitchFamily="2" charset="2"/>
              </a:rPr>
              <a:t></a:t>
            </a:r>
            <a:endParaRPr lang="en-US" sz="2000" b="1" dirty="0"/>
          </a:p>
        </p:txBody>
      </p:sp>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FF0000"/>
                </a:solidFill>
                <a:latin typeface="+mn-lt"/>
              </a:rPr>
              <a:t>Edit</a:t>
            </a:r>
            <a:r>
              <a:rPr lang="en-US" sz="3200" dirty="0">
                <a:latin typeface="+mn-lt"/>
              </a:rPr>
              <a:t> Lab 8 - Compound Anagrams</a:t>
            </a:r>
          </a:p>
        </p:txBody>
      </p:sp>
      <p:sp>
        <p:nvSpPr>
          <p:cNvPr id="4" name="Slide Number Placeholder 3"/>
          <p:cNvSpPr>
            <a:spLocks noGrp="1"/>
          </p:cNvSpPr>
          <p:nvPr>
            <p:ph type="sldNum" sz="quarter" idx="12"/>
          </p:nvPr>
        </p:nvSpPr>
        <p:spPr/>
        <p:txBody>
          <a:bodyPr/>
          <a:lstStyle/>
          <a:p>
            <a:fld id="{650AD656-6FF9-465D-B7B0-1CD0DD39CD23}" type="slidenum">
              <a:rPr lang="en-US" smtClean="0"/>
              <a:t>55</a:t>
            </a:fld>
            <a:endParaRPr lang="en-US" dirty="0"/>
          </a:p>
        </p:txBody>
      </p:sp>
      <p:sp>
        <p:nvSpPr>
          <p:cNvPr id="12" name="Rectangle 11"/>
          <p:cNvSpPr/>
          <p:nvPr/>
        </p:nvSpPr>
        <p:spPr>
          <a:xfrm>
            <a:off x="2477729" y="4070805"/>
            <a:ext cx="4765663" cy="7485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7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5">
                                            <p:txEl>
                                              <p:pRg st="0" end="0"/>
                                            </p:txEl>
                                          </p:spTgt>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00B050"/>
                </a:solidFill>
                <a:latin typeface="+mn-lt"/>
              </a:rPr>
              <a:t>Run</a:t>
            </a:r>
            <a:r>
              <a:rPr lang="en-US" sz="3200" dirty="0">
                <a:latin typeface="+mn-lt"/>
              </a:rPr>
              <a:t> Lab 8 - Compound Anagrams</a:t>
            </a:r>
          </a:p>
        </p:txBody>
      </p:sp>
      <p:sp>
        <p:nvSpPr>
          <p:cNvPr id="4" name="Slide Number Placeholder 3"/>
          <p:cNvSpPr>
            <a:spLocks noGrp="1"/>
          </p:cNvSpPr>
          <p:nvPr>
            <p:ph type="sldNum" sz="quarter" idx="12"/>
          </p:nvPr>
        </p:nvSpPr>
        <p:spPr/>
        <p:txBody>
          <a:bodyPr/>
          <a:lstStyle/>
          <a:p>
            <a:fld id="{650AD656-6FF9-465D-B7B0-1CD0DD39CD23}" type="slidenum">
              <a:rPr lang="en-US" smtClean="0"/>
              <a:t>56</a:t>
            </a:fld>
            <a:endParaRPr lang="en-US" dirty="0"/>
          </a:p>
        </p:txBody>
      </p:sp>
      <p:pic>
        <p:nvPicPr>
          <p:cNvPr id="13" name="Picture 12">
            <a:extLst>
              <a:ext uri="{FF2B5EF4-FFF2-40B4-BE49-F238E27FC236}">
                <a16:creationId xmlns:a16="http://schemas.microsoft.com/office/drawing/2014/main" id="{84A7FBCC-78CA-47D2-95F9-6856AAA504AC}"/>
              </a:ext>
            </a:extLst>
          </p:cNvPr>
          <p:cNvPicPr>
            <a:picLocks noChangeAspect="1"/>
          </p:cNvPicPr>
          <p:nvPr/>
        </p:nvPicPr>
        <p:blipFill>
          <a:blip r:embed="rId2"/>
          <a:stretch>
            <a:fillRect/>
          </a:stretch>
        </p:blipFill>
        <p:spPr>
          <a:xfrm>
            <a:off x="4878281" y="1454650"/>
            <a:ext cx="2798158" cy="763134"/>
          </a:xfrm>
          <a:prstGeom prst="rect">
            <a:avLst/>
          </a:prstGeom>
          <a:ln>
            <a:solidFill>
              <a:schemeClr val="tx1"/>
            </a:solidFill>
          </a:ln>
        </p:spPr>
      </p:pic>
      <p:pic>
        <p:nvPicPr>
          <p:cNvPr id="16" name="Picture 15">
            <a:extLst>
              <a:ext uri="{FF2B5EF4-FFF2-40B4-BE49-F238E27FC236}">
                <a16:creationId xmlns:a16="http://schemas.microsoft.com/office/drawing/2014/main" id="{90D1186B-B91F-42BF-90F1-310A2C06F9B6}"/>
              </a:ext>
            </a:extLst>
          </p:cNvPr>
          <p:cNvPicPr>
            <a:picLocks noChangeAspect="1"/>
          </p:cNvPicPr>
          <p:nvPr/>
        </p:nvPicPr>
        <p:blipFill>
          <a:blip r:embed="rId3"/>
          <a:stretch>
            <a:fillRect/>
          </a:stretch>
        </p:blipFill>
        <p:spPr>
          <a:xfrm>
            <a:off x="5080927" y="2334464"/>
            <a:ext cx="2392866" cy="3891275"/>
          </a:xfrm>
          <a:prstGeom prst="rect">
            <a:avLst/>
          </a:prstGeom>
        </p:spPr>
      </p:pic>
      <p:sp>
        <p:nvSpPr>
          <p:cNvPr id="12" name="Rectangle 11"/>
          <p:cNvSpPr/>
          <p:nvPr/>
        </p:nvSpPr>
        <p:spPr>
          <a:xfrm>
            <a:off x="5084312" y="2834401"/>
            <a:ext cx="1014838" cy="190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FCCE05C-4AA2-42E1-AF68-D989F121F8E8}"/>
              </a:ext>
            </a:extLst>
          </p:cNvPr>
          <p:cNvPicPr>
            <a:picLocks noChangeAspect="1"/>
          </p:cNvPicPr>
          <p:nvPr/>
        </p:nvPicPr>
        <p:blipFill>
          <a:blip r:embed="rId4"/>
          <a:stretch>
            <a:fillRect/>
          </a:stretch>
        </p:blipFill>
        <p:spPr>
          <a:xfrm>
            <a:off x="1674038" y="2361348"/>
            <a:ext cx="2389834" cy="3886344"/>
          </a:xfrm>
          <a:prstGeom prst="rect">
            <a:avLst/>
          </a:prstGeom>
        </p:spPr>
      </p:pic>
      <p:sp>
        <p:nvSpPr>
          <p:cNvPr id="14" name="Rectangle 13"/>
          <p:cNvSpPr/>
          <p:nvPr/>
        </p:nvSpPr>
        <p:spPr>
          <a:xfrm>
            <a:off x="1674039" y="4460615"/>
            <a:ext cx="760138" cy="190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39EB003-B64B-4457-8451-7753A8EEF72E}"/>
              </a:ext>
            </a:extLst>
          </p:cNvPr>
          <p:cNvPicPr>
            <a:picLocks noChangeAspect="1"/>
          </p:cNvPicPr>
          <p:nvPr/>
        </p:nvPicPr>
        <p:blipFill>
          <a:blip r:embed="rId5"/>
          <a:stretch>
            <a:fillRect/>
          </a:stretch>
        </p:blipFill>
        <p:spPr>
          <a:xfrm>
            <a:off x="1467561" y="1454650"/>
            <a:ext cx="2798158" cy="739938"/>
          </a:xfrm>
          <a:prstGeom prst="rect">
            <a:avLst/>
          </a:prstGeom>
          <a:ln>
            <a:solidFill>
              <a:schemeClr val="tx1"/>
            </a:solidFill>
          </a:ln>
        </p:spPr>
      </p:pic>
      <p:sp>
        <p:nvSpPr>
          <p:cNvPr id="20" name="TextBox 19">
            <a:extLst>
              <a:ext uri="{FF2B5EF4-FFF2-40B4-BE49-F238E27FC236}">
                <a16:creationId xmlns:a16="http://schemas.microsoft.com/office/drawing/2014/main" id="{B391B803-66DA-4FEF-AFEF-06F0082AEFFC}"/>
              </a:ext>
            </a:extLst>
          </p:cNvPr>
          <p:cNvSpPr txBox="1"/>
          <p:nvPr/>
        </p:nvSpPr>
        <p:spPr>
          <a:xfrm>
            <a:off x="6551097" y="3260286"/>
            <a:ext cx="1845392" cy="1569660"/>
          </a:xfrm>
          <a:prstGeom prst="rect">
            <a:avLst/>
          </a:prstGeom>
          <a:solidFill>
            <a:srgbClr val="0070C0"/>
          </a:solidFill>
        </p:spPr>
        <p:txBody>
          <a:bodyPr wrap="square" rtlCol="0">
            <a:spAutoFit/>
          </a:bodyPr>
          <a:lstStyle/>
          <a:p>
            <a:pPr algn="ctr"/>
            <a:r>
              <a:rPr lang="en-US" sz="2400" b="1" dirty="0">
                <a:solidFill>
                  <a:schemeClr val="bg1"/>
                </a:solidFill>
              </a:rPr>
              <a:t>NOTICE:</a:t>
            </a:r>
          </a:p>
          <a:p>
            <a:pPr algn="ctr"/>
            <a:r>
              <a:rPr lang="en-US" sz="2400" b="1" dirty="0">
                <a:solidFill>
                  <a:schemeClr val="bg1"/>
                </a:solidFill>
              </a:rPr>
              <a:t>You didn’t hear this one from me! </a:t>
            </a:r>
            <a:r>
              <a:rPr lang="en-US" sz="2400" b="1" dirty="0">
                <a:solidFill>
                  <a:schemeClr val="bg1"/>
                </a:solidFill>
                <a:sym typeface="Wingdings" panose="05000000000000000000" pitchFamily="2" charset="2"/>
              </a:rPr>
              <a:t></a:t>
            </a:r>
            <a:endParaRPr lang="en-US" sz="2400" b="1" dirty="0">
              <a:solidFill>
                <a:schemeClr val="bg1"/>
              </a:solidFill>
            </a:endParaRPr>
          </a:p>
        </p:txBody>
      </p:sp>
    </p:spTree>
    <p:extLst>
      <p:ext uri="{BB962C8B-B14F-4D97-AF65-F5344CB8AC3E}">
        <p14:creationId xmlns:p14="http://schemas.microsoft.com/office/powerpoint/2010/main" val="5284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500"/>
                                        <p:tgtEl>
                                          <p:spTgt spid="16"/>
                                        </p:tgtEl>
                                      </p:cBhvr>
                                    </p:animEffect>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31"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fltVal val="0"/>
                                          </p:val>
                                        </p:tav>
                                        <p:tav tm="100000">
                                          <p:val>
                                            <p:strVal val="#ppt_w"/>
                                          </p:val>
                                        </p:tav>
                                      </p:tavLst>
                                    </p:anim>
                                    <p:anim calcmode="lin" valueType="num">
                                      <p:cBhvr>
                                        <p:cTn id="34" dur="1000" fill="hold"/>
                                        <p:tgtEl>
                                          <p:spTgt spid="20"/>
                                        </p:tgtEl>
                                        <p:attrNameLst>
                                          <p:attrName>ppt_h</p:attrName>
                                        </p:attrNameLst>
                                      </p:cBhvr>
                                      <p:tavLst>
                                        <p:tav tm="0">
                                          <p:val>
                                            <p:fltVal val="0"/>
                                          </p:val>
                                        </p:tav>
                                        <p:tav tm="100000">
                                          <p:val>
                                            <p:strVal val="#ppt_h"/>
                                          </p:val>
                                        </p:tav>
                                      </p:tavLst>
                                    </p:anim>
                                    <p:anim calcmode="lin" valueType="num">
                                      <p:cBhvr>
                                        <p:cTn id="35" dur="1000" fill="hold"/>
                                        <p:tgtEl>
                                          <p:spTgt spid="20"/>
                                        </p:tgtEl>
                                        <p:attrNameLst>
                                          <p:attrName>style.rotation</p:attrName>
                                        </p:attrNameLst>
                                      </p:cBhvr>
                                      <p:tavLst>
                                        <p:tav tm="0">
                                          <p:val>
                                            <p:fltVal val="90"/>
                                          </p:val>
                                        </p:tav>
                                        <p:tav tm="100000">
                                          <p:val>
                                            <p:fltVal val="0"/>
                                          </p:val>
                                        </p:tav>
                                      </p:tavLst>
                                    </p:anim>
                                    <p:animEffect transition="in" filter="fade">
                                      <p:cBhvr>
                                        <p:cTn id="3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Who knew?</a:t>
            </a:r>
          </a:p>
        </p:txBody>
      </p:sp>
      <p:sp>
        <p:nvSpPr>
          <p:cNvPr id="4" name="Slide Number Placeholder 3"/>
          <p:cNvSpPr>
            <a:spLocks noGrp="1"/>
          </p:cNvSpPr>
          <p:nvPr>
            <p:ph type="sldNum" sz="quarter" idx="12"/>
          </p:nvPr>
        </p:nvSpPr>
        <p:spPr/>
        <p:txBody>
          <a:bodyPr/>
          <a:lstStyle/>
          <a:p>
            <a:fld id="{650AD656-6FF9-465D-B7B0-1CD0DD39CD23}" type="slidenum">
              <a:rPr lang="en-US" smtClean="0"/>
              <a:t>57</a:t>
            </a:fld>
            <a:endParaRPr lang="en-US" dirty="0"/>
          </a:p>
        </p:txBody>
      </p:sp>
      <p:sp>
        <p:nvSpPr>
          <p:cNvPr id="5" name="TextBox 4"/>
          <p:cNvSpPr txBox="1"/>
          <p:nvPr/>
        </p:nvSpPr>
        <p:spPr>
          <a:xfrm>
            <a:off x="1273628" y="2567597"/>
            <a:ext cx="6596745" cy="1692771"/>
          </a:xfrm>
          <a:prstGeom prst="rect">
            <a:avLst/>
          </a:prstGeom>
          <a:solidFill>
            <a:srgbClr val="0070C0"/>
          </a:solidFill>
          <a:ln w="57150">
            <a:solidFill>
              <a:schemeClr val="tx1"/>
            </a:solidFill>
          </a:ln>
        </p:spPr>
        <p:txBody>
          <a:bodyPr wrap="square" rtlCol="0">
            <a:spAutoFit/>
          </a:bodyPr>
          <a:lstStyle/>
          <a:p>
            <a:pPr algn="ctr">
              <a:spcAft>
                <a:spcPts val="1200"/>
              </a:spcAft>
            </a:pPr>
            <a:r>
              <a:rPr lang="en-US" sz="2800" b="1" dirty="0">
                <a:solidFill>
                  <a:schemeClr val="bg1"/>
                </a:solidFill>
              </a:rPr>
              <a:t>The Morse Code = Here come dots</a:t>
            </a:r>
          </a:p>
          <a:p>
            <a:pPr algn="ctr">
              <a:spcAft>
                <a:spcPts val="1200"/>
              </a:spcAft>
            </a:pPr>
            <a:r>
              <a:rPr lang="en-US" sz="2800" b="1" dirty="0">
                <a:solidFill>
                  <a:schemeClr val="bg1"/>
                </a:solidFill>
              </a:rPr>
              <a:t>The meaning of life = The fine game of nil</a:t>
            </a:r>
          </a:p>
          <a:p>
            <a:pPr algn="ctr">
              <a:spcAft>
                <a:spcPts val="1200"/>
              </a:spcAft>
            </a:pPr>
            <a:r>
              <a:rPr lang="en-US" sz="2800" b="1" dirty="0">
                <a:solidFill>
                  <a:schemeClr val="bg1"/>
                </a:solidFill>
              </a:rPr>
              <a:t>Statue of Liberty = Built to stay free</a:t>
            </a:r>
          </a:p>
        </p:txBody>
      </p:sp>
    </p:spTree>
    <p:extLst>
      <p:ext uri="{BB962C8B-B14F-4D97-AF65-F5344CB8AC3E}">
        <p14:creationId xmlns:p14="http://schemas.microsoft.com/office/powerpoint/2010/main" val="2796988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Now you know…</a:t>
            </a:r>
          </a:p>
        </p:txBody>
      </p:sp>
      <p:sp>
        <p:nvSpPr>
          <p:cNvPr id="3" name="Content Placeholder 2"/>
          <p:cNvSpPr>
            <a:spLocks noGrp="1"/>
          </p:cNvSpPr>
          <p:nvPr>
            <p:ph idx="1"/>
          </p:nvPr>
        </p:nvSpPr>
        <p:spPr>
          <a:xfrm>
            <a:off x="628650" y="1638053"/>
            <a:ext cx="7886700" cy="4718298"/>
          </a:xfrm>
        </p:spPr>
        <p:txBody>
          <a:bodyPr>
            <a:noAutofit/>
          </a:bodyPr>
          <a:lstStyle/>
          <a:p>
            <a:pPr>
              <a:spcBef>
                <a:spcPts val="0"/>
              </a:spcBef>
              <a:spcAft>
                <a:spcPts val="1200"/>
              </a:spcAft>
            </a:pPr>
            <a:r>
              <a:rPr lang="en-US" sz="2400" dirty="0"/>
              <a:t>C++ </a:t>
            </a:r>
            <a:r>
              <a:rPr lang="en-US" sz="2400" b="1" dirty="0">
                <a:solidFill>
                  <a:srgbClr val="00B050"/>
                </a:solidFill>
              </a:rPr>
              <a:t>strings</a:t>
            </a:r>
            <a:r>
              <a:rPr lang="en-US" sz="2400" dirty="0"/>
              <a:t> are essentially a vector of type </a:t>
            </a:r>
            <a:r>
              <a:rPr lang="en-US" sz="2400" b="1" dirty="0">
                <a:solidFill>
                  <a:srgbClr val="0070C0"/>
                </a:solidFill>
              </a:rPr>
              <a:t>char</a:t>
            </a:r>
          </a:p>
          <a:p>
            <a:pPr lvl="1">
              <a:spcBef>
                <a:spcPts val="0"/>
              </a:spcBef>
              <a:spcAft>
                <a:spcPts val="1200"/>
              </a:spcAft>
            </a:pPr>
            <a:r>
              <a:rPr lang="en-US" sz="2000" b="1" dirty="0"/>
              <a:t>ASCII</a:t>
            </a:r>
            <a:r>
              <a:rPr lang="en-US" sz="2000" dirty="0"/>
              <a:t> is an international standard for encoding most Western language characters into a </a:t>
            </a:r>
            <a:r>
              <a:rPr lang="en-US" sz="2000" u="sng" dirty="0"/>
              <a:t>single</a:t>
            </a:r>
            <a:r>
              <a:rPr lang="en-US" sz="2000" dirty="0"/>
              <a:t> byte</a:t>
            </a:r>
          </a:p>
          <a:p>
            <a:pPr>
              <a:spcBef>
                <a:spcPts val="0"/>
              </a:spcBef>
              <a:spcAft>
                <a:spcPts val="1200"/>
              </a:spcAft>
            </a:pPr>
            <a:r>
              <a:rPr lang="en-US" sz="2400" dirty="0"/>
              <a:t>Character histograms enable </a:t>
            </a:r>
            <a:r>
              <a:rPr lang="en-US" sz="2400" b="1" dirty="0">
                <a:solidFill>
                  <a:srgbClr val="0070C0"/>
                </a:solidFill>
              </a:rPr>
              <a:t>frequency analysis</a:t>
            </a:r>
          </a:p>
          <a:p>
            <a:pPr lvl="1">
              <a:spcBef>
                <a:spcPts val="0"/>
              </a:spcBef>
              <a:spcAft>
                <a:spcPts val="1200"/>
              </a:spcAft>
            </a:pPr>
            <a:r>
              <a:rPr lang="en-US" sz="2000" dirty="0"/>
              <a:t>Caesar-Shift ciphers are </a:t>
            </a:r>
            <a:r>
              <a:rPr lang="en-US" sz="2000" u="sng" dirty="0"/>
              <a:t>not</a:t>
            </a:r>
            <a:r>
              <a:rPr lang="en-US" sz="2000" dirty="0"/>
              <a:t> very secure</a:t>
            </a:r>
          </a:p>
          <a:p>
            <a:pPr lvl="1">
              <a:spcBef>
                <a:spcPts val="0"/>
              </a:spcBef>
              <a:spcAft>
                <a:spcPts val="1200"/>
              </a:spcAft>
            </a:pPr>
            <a:r>
              <a:rPr lang="en-US" sz="2000" dirty="0"/>
              <a:t>All </a:t>
            </a:r>
            <a:r>
              <a:rPr lang="en-US" sz="2000" b="1" dirty="0">
                <a:solidFill>
                  <a:srgbClr val="FF0000"/>
                </a:solidFill>
              </a:rPr>
              <a:t>monoalphabetic substitution ciphers </a:t>
            </a:r>
            <a:r>
              <a:rPr lang="en-US" sz="2000" dirty="0"/>
              <a:t>can be broken with </a:t>
            </a:r>
            <a:r>
              <a:rPr lang="en-US" sz="2000" b="1" dirty="0"/>
              <a:t>bigram analysis</a:t>
            </a:r>
          </a:p>
          <a:p>
            <a:pPr lvl="1">
              <a:spcBef>
                <a:spcPts val="0"/>
              </a:spcBef>
              <a:spcAft>
                <a:spcPts val="1200"/>
              </a:spcAft>
            </a:pPr>
            <a:r>
              <a:rPr lang="en-US" sz="2000" dirty="0"/>
              <a:t>Using “brute force” to crack a cipher is often </a:t>
            </a:r>
            <a:r>
              <a:rPr lang="en-US" sz="2000" b="1" dirty="0">
                <a:solidFill>
                  <a:srgbClr val="FF0000"/>
                </a:solidFill>
              </a:rPr>
              <a:t>intractable</a:t>
            </a:r>
            <a:r>
              <a:rPr lang="en-US" sz="2000" dirty="0"/>
              <a:t> – get statistics on your side to help you out!</a:t>
            </a:r>
          </a:p>
          <a:p>
            <a:pPr>
              <a:spcBef>
                <a:spcPts val="0"/>
              </a:spcBef>
              <a:spcAft>
                <a:spcPts val="1200"/>
              </a:spcAft>
            </a:pPr>
            <a:r>
              <a:rPr lang="en-US" sz="2400" b="1" dirty="0"/>
              <a:t>Heap’s</a:t>
            </a:r>
            <a:r>
              <a:rPr lang="en-US" sz="2400" dirty="0"/>
              <a:t> </a:t>
            </a:r>
            <a:r>
              <a:rPr lang="en-US" sz="2400" b="1" dirty="0"/>
              <a:t>Algorithm</a:t>
            </a:r>
            <a:r>
              <a:rPr lang="en-US" sz="2400" dirty="0"/>
              <a:t> will generate all </a:t>
            </a:r>
            <a:r>
              <a:rPr lang="en-US" sz="2400" b="1" dirty="0">
                <a:solidFill>
                  <a:srgbClr val="7030A0"/>
                </a:solidFill>
              </a:rPr>
              <a:t>permutations</a:t>
            </a:r>
            <a:r>
              <a:rPr lang="en-US" sz="2400" dirty="0"/>
              <a:t> of a set</a:t>
            </a:r>
          </a:p>
          <a:p>
            <a:pPr>
              <a:spcBef>
                <a:spcPts val="0"/>
              </a:spcBef>
              <a:spcAft>
                <a:spcPts val="1200"/>
              </a:spcAft>
            </a:pPr>
            <a:r>
              <a:rPr lang="en-US" sz="2400" dirty="0"/>
              <a:t>Consider problems </a:t>
            </a:r>
            <a:r>
              <a:rPr lang="en-US" sz="2400" i="1" dirty="0"/>
              <a:t>backwards</a:t>
            </a:r>
            <a:r>
              <a:rPr lang="en-US" sz="2400" dirty="0"/>
              <a:t>: don’t expand search spaces</a:t>
            </a:r>
          </a:p>
          <a:p>
            <a:pPr>
              <a:spcBef>
                <a:spcPts val="0"/>
              </a:spcBef>
              <a:spcAft>
                <a:spcPts val="1200"/>
              </a:spcAft>
            </a:pPr>
            <a:endParaRPr lang="en-US" sz="2400" dirty="0"/>
          </a:p>
        </p:txBody>
      </p:sp>
      <p:sp>
        <p:nvSpPr>
          <p:cNvPr id="4" name="Slide Number Placeholder 3"/>
          <p:cNvSpPr>
            <a:spLocks noGrp="1"/>
          </p:cNvSpPr>
          <p:nvPr>
            <p:ph type="sldNum" sz="quarter" idx="12"/>
          </p:nvPr>
        </p:nvSpPr>
        <p:spPr/>
        <p:txBody>
          <a:bodyPr/>
          <a:lstStyle/>
          <a:p>
            <a:fld id="{650AD656-6FF9-465D-B7B0-1CD0DD39CD23}" type="slidenum">
              <a:rPr lang="en-US" smtClean="0"/>
              <a:t>58</a:t>
            </a:fld>
            <a:endParaRPr lang="en-US" dirty="0"/>
          </a:p>
        </p:txBody>
      </p:sp>
    </p:spTree>
    <p:extLst>
      <p:ext uri="{BB962C8B-B14F-4D97-AF65-F5344CB8AC3E}">
        <p14:creationId xmlns:p14="http://schemas.microsoft.com/office/powerpoint/2010/main" val="38463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FF0000"/>
                </a:solidFill>
                <a:latin typeface="+mn-lt"/>
              </a:rPr>
              <a:t>Edit </a:t>
            </a:r>
            <a:r>
              <a:rPr lang="en-US" sz="3200" dirty="0">
                <a:latin typeface="+mn-lt"/>
              </a:rPr>
              <a:t>Lab 1 – Reverse String</a:t>
            </a:r>
          </a:p>
        </p:txBody>
      </p:sp>
      <p:sp>
        <p:nvSpPr>
          <p:cNvPr id="3" name="Content Placeholder 2"/>
          <p:cNvSpPr>
            <a:spLocks noGrp="1"/>
          </p:cNvSpPr>
          <p:nvPr>
            <p:ph idx="1"/>
          </p:nvPr>
        </p:nvSpPr>
        <p:spPr>
          <a:xfrm>
            <a:off x="628649" y="1773381"/>
            <a:ext cx="7487739" cy="3115709"/>
          </a:xfrm>
        </p:spPr>
        <p:txBody>
          <a:bodyPr>
            <a:noAutofit/>
          </a:bodyPr>
          <a:lstStyle/>
          <a:p>
            <a:pPr>
              <a:spcBef>
                <a:spcPts val="0"/>
              </a:spcBef>
              <a:spcAft>
                <a:spcPts val="1200"/>
              </a:spcAft>
            </a:pPr>
            <a:r>
              <a:rPr lang="en-US" sz="2400" dirty="0"/>
              <a:t>Add code only to the </a:t>
            </a:r>
            <a:r>
              <a:rPr lang="en-US" sz="2400" b="1" dirty="0" err="1"/>
              <a:t>ReverseString</a:t>
            </a:r>
            <a:r>
              <a:rPr lang="en-US" sz="2400" b="1" dirty="0"/>
              <a:t>()</a:t>
            </a:r>
            <a:r>
              <a:rPr lang="en-US" sz="2400" dirty="0"/>
              <a:t> function – don’t modify any code in main()</a:t>
            </a:r>
            <a:endParaRPr lang="en-US" sz="2400" b="1" dirty="0"/>
          </a:p>
          <a:p>
            <a:pPr lvl="1">
              <a:spcBef>
                <a:spcPts val="0"/>
              </a:spcBef>
              <a:spcAft>
                <a:spcPts val="1200"/>
              </a:spcAft>
            </a:pPr>
            <a:r>
              <a:rPr lang="en-US" sz="2000" dirty="0"/>
              <a:t>A </a:t>
            </a:r>
            <a:r>
              <a:rPr lang="en-US" sz="2000" b="1" dirty="0">
                <a:solidFill>
                  <a:srgbClr val="00B050"/>
                </a:solidFill>
              </a:rPr>
              <a:t>string</a:t>
            </a:r>
            <a:r>
              <a:rPr lang="en-US" sz="2000" dirty="0"/>
              <a:t> is an vector – you can access individual elements (characters) using the </a:t>
            </a:r>
            <a:r>
              <a:rPr lang="en-US" sz="2000" b="1" dirty="0"/>
              <a:t>.at()</a:t>
            </a:r>
            <a:r>
              <a:rPr lang="en-US" sz="2000" dirty="0"/>
              <a:t> method</a:t>
            </a:r>
            <a:endParaRPr lang="en-US" sz="2000" b="1" dirty="0">
              <a:solidFill>
                <a:srgbClr val="FF0000"/>
              </a:solidFill>
            </a:endParaRPr>
          </a:p>
          <a:p>
            <a:pPr lvl="1">
              <a:spcBef>
                <a:spcPts val="0"/>
              </a:spcBef>
              <a:spcAft>
                <a:spcPts val="1200"/>
              </a:spcAft>
            </a:pPr>
            <a:r>
              <a:rPr lang="en-US" sz="2000" dirty="0"/>
              <a:t>Use </a:t>
            </a:r>
            <a:r>
              <a:rPr lang="en-US" sz="2000" b="1" dirty="0"/>
              <a:t>.length()</a:t>
            </a:r>
            <a:r>
              <a:rPr lang="en-US" sz="2000" dirty="0"/>
              <a:t> to get the number of characters in the string</a:t>
            </a:r>
          </a:p>
          <a:p>
            <a:pPr lvl="1">
              <a:spcBef>
                <a:spcPts val="0"/>
              </a:spcBef>
              <a:spcAft>
                <a:spcPts val="1200"/>
              </a:spcAft>
            </a:pPr>
            <a:r>
              <a:rPr lang="en-US" sz="2000" dirty="0"/>
              <a:t>You can concatenate strings with the </a:t>
            </a:r>
            <a:r>
              <a:rPr lang="en-US" sz="2000" b="1" dirty="0">
                <a:solidFill>
                  <a:srgbClr val="FF0000"/>
                </a:solidFill>
              </a:rPr>
              <a:t>+</a:t>
            </a:r>
            <a:r>
              <a:rPr lang="en-US" sz="2000" dirty="0"/>
              <a:t> operator</a:t>
            </a:r>
          </a:p>
          <a:p>
            <a:pPr>
              <a:spcBef>
                <a:spcPts val="0"/>
              </a:spcBef>
              <a:spcAft>
                <a:spcPts val="1200"/>
              </a:spcAft>
            </a:pPr>
            <a:r>
              <a:rPr lang="en-US" sz="2400" dirty="0"/>
              <a:t>On return, b should be the string </a:t>
            </a:r>
            <a:r>
              <a:rPr lang="en-US" sz="2400" b="1" dirty="0"/>
              <a:t>a</a:t>
            </a:r>
            <a:r>
              <a:rPr lang="en-US" sz="2400" dirty="0"/>
              <a:t> in reverse char order</a:t>
            </a:r>
          </a:p>
        </p:txBody>
      </p:sp>
      <p:sp>
        <p:nvSpPr>
          <p:cNvPr id="4" name="Slide Number Placeholder 3"/>
          <p:cNvSpPr>
            <a:spLocks noGrp="1"/>
          </p:cNvSpPr>
          <p:nvPr>
            <p:ph type="sldNum" sz="quarter" idx="12"/>
          </p:nvPr>
        </p:nvSpPr>
        <p:spPr/>
        <p:txBody>
          <a:bodyPr/>
          <a:lstStyle/>
          <a:p>
            <a:fld id="{650AD656-6FF9-465D-B7B0-1CD0DD39CD23}" type="slidenum">
              <a:rPr lang="en-US" smtClean="0"/>
              <a:t>6</a:t>
            </a:fld>
            <a:endParaRPr lang="en-US" dirty="0"/>
          </a:p>
        </p:txBody>
      </p:sp>
      <p:pic>
        <p:nvPicPr>
          <p:cNvPr id="6" name="Picture 5">
            <a:extLst>
              <a:ext uri="{FF2B5EF4-FFF2-40B4-BE49-F238E27FC236}">
                <a16:creationId xmlns:a16="http://schemas.microsoft.com/office/drawing/2014/main" id="{755D4FB7-D7DA-435F-8ED7-BF5227BB5FEC}"/>
              </a:ext>
            </a:extLst>
          </p:cNvPr>
          <p:cNvPicPr>
            <a:picLocks noChangeAspect="1"/>
          </p:cNvPicPr>
          <p:nvPr/>
        </p:nvPicPr>
        <p:blipFill>
          <a:blip r:embed="rId2"/>
          <a:stretch>
            <a:fillRect/>
          </a:stretch>
        </p:blipFill>
        <p:spPr>
          <a:xfrm>
            <a:off x="2171965" y="4816205"/>
            <a:ext cx="4800070" cy="1613031"/>
          </a:xfrm>
          <a:prstGeom prst="rect">
            <a:avLst/>
          </a:prstGeom>
          <a:ln>
            <a:solidFill>
              <a:schemeClr val="tx1"/>
            </a:solidFill>
          </a:ln>
        </p:spPr>
      </p:pic>
      <p:pic>
        <p:nvPicPr>
          <p:cNvPr id="7" name="Picture 6">
            <a:extLst>
              <a:ext uri="{FF2B5EF4-FFF2-40B4-BE49-F238E27FC236}">
                <a16:creationId xmlns:a16="http://schemas.microsoft.com/office/drawing/2014/main" id="{5034D733-EF0E-4802-84A9-6502B4DDDA17}"/>
              </a:ext>
            </a:extLst>
          </p:cNvPr>
          <p:cNvPicPr>
            <a:picLocks noChangeAspect="1"/>
          </p:cNvPicPr>
          <p:nvPr/>
        </p:nvPicPr>
        <p:blipFill>
          <a:blip r:embed="rId3"/>
          <a:stretch>
            <a:fillRect/>
          </a:stretch>
        </p:blipFill>
        <p:spPr>
          <a:xfrm>
            <a:off x="7357602" y="4986849"/>
            <a:ext cx="1263307" cy="947480"/>
          </a:xfrm>
          <a:prstGeom prst="rect">
            <a:avLst/>
          </a:prstGeom>
        </p:spPr>
      </p:pic>
      <p:sp>
        <p:nvSpPr>
          <p:cNvPr id="8" name="Rectangle 7">
            <a:extLst>
              <a:ext uri="{FF2B5EF4-FFF2-40B4-BE49-F238E27FC236}">
                <a16:creationId xmlns:a16="http://schemas.microsoft.com/office/drawing/2014/main" id="{B8EDA58C-48F3-4C20-AD35-46A8A5D6ABBC}"/>
              </a:ext>
            </a:extLst>
          </p:cNvPr>
          <p:cNvSpPr/>
          <p:nvPr/>
        </p:nvSpPr>
        <p:spPr>
          <a:xfrm>
            <a:off x="1048624" y="3716323"/>
            <a:ext cx="5409326" cy="3355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928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FF0000"/>
                </a:solidFill>
                <a:latin typeface="+mn-lt"/>
              </a:rPr>
              <a:t>Edit</a:t>
            </a:r>
            <a:r>
              <a:rPr lang="en-US" sz="3200" dirty="0">
                <a:latin typeface="+mn-lt"/>
              </a:rPr>
              <a:t> Lab 1 – Reverse String</a:t>
            </a:r>
          </a:p>
        </p:txBody>
      </p:sp>
      <p:sp>
        <p:nvSpPr>
          <p:cNvPr id="3" name="Content Placeholder 2"/>
          <p:cNvSpPr>
            <a:spLocks noGrp="1"/>
          </p:cNvSpPr>
          <p:nvPr>
            <p:ph idx="1"/>
          </p:nvPr>
        </p:nvSpPr>
        <p:spPr>
          <a:xfrm>
            <a:off x="628649" y="1773381"/>
            <a:ext cx="7487739" cy="3115709"/>
          </a:xfrm>
        </p:spPr>
        <p:txBody>
          <a:bodyPr>
            <a:noAutofit/>
          </a:bodyPr>
          <a:lstStyle/>
          <a:p>
            <a:pPr>
              <a:spcBef>
                <a:spcPts val="0"/>
              </a:spcBef>
              <a:spcAft>
                <a:spcPts val="1200"/>
              </a:spcAft>
            </a:pPr>
            <a:r>
              <a:rPr lang="en-US" sz="2400" dirty="0"/>
              <a:t>Add code only to the </a:t>
            </a:r>
            <a:r>
              <a:rPr lang="en-US" sz="2400" b="1" dirty="0" err="1"/>
              <a:t>ReverseString</a:t>
            </a:r>
            <a:r>
              <a:rPr lang="en-US" sz="2400" b="1" dirty="0"/>
              <a:t>()</a:t>
            </a:r>
            <a:r>
              <a:rPr lang="en-US" sz="2400" dirty="0"/>
              <a:t> function – don’t modify any code in main()</a:t>
            </a:r>
            <a:endParaRPr lang="en-US" sz="2400" b="1" dirty="0"/>
          </a:p>
          <a:p>
            <a:pPr lvl="1">
              <a:spcBef>
                <a:spcPts val="0"/>
              </a:spcBef>
              <a:spcAft>
                <a:spcPts val="1200"/>
              </a:spcAft>
            </a:pPr>
            <a:r>
              <a:rPr lang="en-US" sz="2000" dirty="0"/>
              <a:t>A </a:t>
            </a:r>
            <a:r>
              <a:rPr lang="en-US" sz="2000" b="1" dirty="0">
                <a:solidFill>
                  <a:srgbClr val="00B050"/>
                </a:solidFill>
              </a:rPr>
              <a:t>string</a:t>
            </a:r>
            <a:r>
              <a:rPr lang="en-US" sz="2000" dirty="0"/>
              <a:t> is an vector – you can access individual elements (characters) using the </a:t>
            </a:r>
            <a:r>
              <a:rPr lang="en-US" sz="2000" b="1" dirty="0"/>
              <a:t>.at()</a:t>
            </a:r>
            <a:r>
              <a:rPr lang="en-US" sz="2000" dirty="0"/>
              <a:t> method</a:t>
            </a:r>
            <a:endParaRPr lang="en-US" sz="2000" b="1" dirty="0">
              <a:solidFill>
                <a:srgbClr val="FF0000"/>
              </a:solidFill>
            </a:endParaRPr>
          </a:p>
          <a:p>
            <a:pPr lvl="1">
              <a:spcBef>
                <a:spcPts val="0"/>
              </a:spcBef>
              <a:spcAft>
                <a:spcPts val="1200"/>
              </a:spcAft>
            </a:pPr>
            <a:r>
              <a:rPr lang="en-US" sz="2000" dirty="0"/>
              <a:t>Use </a:t>
            </a:r>
            <a:r>
              <a:rPr lang="en-US" sz="2000" b="1" dirty="0"/>
              <a:t>.length()</a:t>
            </a:r>
            <a:r>
              <a:rPr lang="en-US" sz="2000" dirty="0"/>
              <a:t> to get the number of characters in the string</a:t>
            </a:r>
          </a:p>
          <a:p>
            <a:pPr lvl="1">
              <a:spcBef>
                <a:spcPts val="0"/>
              </a:spcBef>
              <a:spcAft>
                <a:spcPts val="1200"/>
              </a:spcAft>
            </a:pPr>
            <a:r>
              <a:rPr lang="en-US" sz="2000" dirty="0"/>
              <a:t>You can concatenate strings with the </a:t>
            </a:r>
            <a:r>
              <a:rPr lang="en-US" sz="2000" b="1" dirty="0">
                <a:solidFill>
                  <a:srgbClr val="FF0000"/>
                </a:solidFill>
              </a:rPr>
              <a:t>+</a:t>
            </a:r>
            <a:r>
              <a:rPr lang="en-US" sz="2000" dirty="0"/>
              <a:t> operator</a:t>
            </a:r>
          </a:p>
          <a:p>
            <a:pPr>
              <a:spcBef>
                <a:spcPts val="0"/>
              </a:spcBef>
              <a:spcAft>
                <a:spcPts val="1200"/>
              </a:spcAft>
            </a:pPr>
            <a:r>
              <a:rPr lang="en-US" sz="2400" dirty="0"/>
              <a:t>On return, b should be the string a in reverse char order</a:t>
            </a:r>
          </a:p>
        </p:txBody>
      </p:sp>
      <p:sp>
        <p:nvSpPr>
          <p:cNvPr id="4" name="Slide Number Placeholder 3"/>
          <p:cNvSpPr>
            <a:spLocks noGrp="1"/>
          </p:cNvSpPr>
          <p:nvPr>
            <p:ph type="sldNum" sz="quarter" idx="12"/>
          </p:nvPr>
        </p:nvSpPr>
        <p:spPr/>
        <p:txBody>
          <a:bodyPr/>
          <a:lstStyle/>
          <a:p>
            <a:fld id="{650AD656-6FF9-465D-B7B0-1CD0DD39CD23}" type="slidenum">
              <a:rPr lang="en-US" smtClean="0"/>
              <a:t>7</a:t>
            </a:fld>
            <a:endParaRPr lang="en-US" dirty="0"/>
          </a:p>
        </p:txBody>
      </p:sp>
      <p:pic>
        <p:nvPicPr>
          <p:cNvPr id="7" name="Picture 6">
            <a:extLst>
              <a:ext uri="{FF2B5EF4-FFF2-40B4-BE49-F238E27FC236}">
                <a16:creationId xmlns:a16="http://schemas.microsoft.com/office/drawing/2014/main" id="{88D4BAB2-EADF-4148-A500-F892B12320F3}"/>
              </a:ext>
            </a:extLst>
          </p:cNvPr>
          <p:cNvPicPr>
            <a:picLocks noChangeAspect="1"/>
          </p:cNvPicPr>
          <p:nvPr/>
        </p:nvPicPr>
        <p:blipFill rotWithShape="1">
          <a:blip r:embed="rId2"/>
          <a:srcRect l="657" t="21146" r="4863" b="54247"/>
          <a:stretch/>
        </p:blipFill>
        <p:spPr>
          <a:xfrm>
            <a:off x="2171965" y="4963689"/>
            <a:ext cx="4800070" cy="1473510"/>
          </a:xfrm>
          <a:prstGeom prst="rect">
            <a:avLst/>
          </a:prstGeom>
          <a:ln>
            <a:solidFill>
              <a:schemeClr val="tx1"/>
            </a:solidFill>
          </a:ln>
        </p:spPr>
      </p:pic>
      <p:sp>
        <p:nvSpPr>
          <p:cNvPr id="5" name="Rectangle 4">
            <a:extLst>
              <a:ext uri="{FF2B5EF4-FFF2-40B4-BE49-F238E27FC236}">
                <a16:creationId xmlns:a16="http://schemas.microsoft.com/office/drawing/2014/main" id="{39BC6319-EF54-44AC-A6B7-6AF458A14661}"/>
              </a:ext>
            </a:extLst>
          </p:cNvPr>
          <p:cNvSpPr/>
          <p:nvPr/>
        </p:nvSpPr>
        <p:spPr>
          <a:xfrm>
            <a:off x="1048624" y="3716323"/>
            <a:ext cx="5409326" cy="3355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435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9E0948-0205-4AD2-B0F3-F9EF2925F62D}"/>
              </a:ext>
            </a:extLst>
          </p:cNvPr>
          <p:cNvPicPr>
            <a:picLocks noChangeAspect="1"/>
          </p:cNvPicPr>
          <p:nvPr/>
        </p:nvPicPr>
        <p:blipFill>
          <a:blip r:embed="rId2"/>
          <a:stretch>
            <a:fillRect/>
          </a:stretch>
        </p:blipFill>
        <p:spPr>
          <a:xfrm>
            <a:off x="379907" y="496563"/>
            <a:ext cx="5034196" cy="5933530"/>
          </a:xfrm>
          <a:prstGeom prst="rect">
            <a:avLst/>
          </a:prstGeom>
          <a:ln>
            <a:solidFill>
              <a:schemeClr val="tx1"/>
            </a:solidFill>
          </a:ln>
        </p:spPr>
      </p:pic>
      <p:sp>
        <p:nvSpPr>
          <p:cNvPr id="2" name="Title 1"/>
          <p:cNvSpPr>
            <a:spLocks noGrp="1"/>
          </p:cNvSpPr>
          <p:nvPr>
            <p:ph type="title"/>
          </p:nvPr>
        </p:nvSpPr>
        <p:spPr>
          <a:xfrm>
            <a:off x="5987845" y="637971"/>
            <a:ext cx="2527505" cy="1412055"/>
          </a:xfrm>
        </p:spPr>
        <p:txBody>
          <a:bodyPr>
            <a:noAutofit/>
          </a:bodyPr>
          <a:lstStyle/>
          <a:p>
            <a:pPr algn="ctr"/>
            <a:r>
              <a:rPr lang="en-US" sz="3200" b="1" dirty="0">
                <a:solidFill>
                  <a:srgbClr val="FF0000"/>
                </a:solidFill>
                <a:latin typeface="+mn-lt"/>
              </a:rPr>
              <a:t>Edit</a:t>
            </a:r>
            <a:r>
              <a:rPr lang="en-US" sz="3200" b="1" dirty="0">
                <a:latin typeface="+mn-lt"/>
              </a:rPr>
              <a:t> </a:t>
            </a:r>
            <a:r>
              <a:rPr lang="en-US" sz="3200" dirty="0">
                <a:latin typeface="+mn-lt"/>
              </a:rPr>
              <a:t>Lab 1</a:t>
            </a:r>
            <a:br>
              <a:rPr lang="en-US" sz="3200" dirty="0">
                <a:latin typeface="+mn-lt"/>
              </a:rPr>
            </a:br>
            <a:r>
              <a:rPr lang="en-US" sz="3200" dirty="0">
                <a:latin typeface="+mn-lt"/>
              </a:rPr>
              <a:t>Reverse String</a:t>
            </a:r>
          </a:p>
        </p:txBody>
      </p:sp>
      <p:sp>
        <p:nvSpPr>
          <p:cNvPr id="4" name="Slide Number Placeholder 3"/>
          <p:cNvSpPr>
            <a:spLocks noGrp="1"/>
          </p:cNvSpPr>
          <p:nvPr>
            <p:ph type="sldNum" sz="quarter" idx="12"/>
          </p:nvPr>
        </p:nvSpPr>
        <p:spPr/>
        <p:txBody>
          <a:bodyPr/>
          <a:lstStyle/>
          <a:p>
            <a:fld id="{650AD656-6FF9-465D-B7B0-1CD0DD39CD23}" type="slidenum">
              <a:rPr lang="en-US" smtClean="0"/>
              <a:t>8</a:t>
            </a:fld>
            <a:endParaRPr lang="en-US" dirty="0"/>
          </a:p>
        </p:txBody>
      </p:sp>
      <p:sp>
        <p:nvSpPr>
          <p:cNvPr id="8" name="Rectangle 7"/>
          <p:cNvSpPr/>
          <p:nvPr/>
        </p:nvSpPr>
        <p:spPr>
          <a:xfrm>
            <a:off x="1626917" y="2357693"/>
            <a:ext cx="3372786" cy="40763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EECB88C-4C8C-4E45-A905-BA39646D9486}"/>
              </a:ext>
            </a:extLst>
          </p:cNvPr>
          <p:cNvSpPr/>
          <p:nvPr/>
        </p:nvSpPr>
        <p:spPr>
          <a:xfrm>
            <a:off x="1626917" y="5002570"/>
            <a:ext cx="2362522" cy="2552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Rectangle with Corners Rounded 9">
            <a:extLst>
              <a:ext uri="{FF2B5EF4-FFF2-40B4-BE49-F238E27FC236}">
                <a16:creationId xmlns:a16="http://schemas.microsoft.com/office/drawing/2014/main" id="{610FFCFF-31E9-4004-825E-D35EAB9A3E40}"/>
              </a:ext>
            </a:extLst>
          </p:cNvPr>
          <p:cNvSpPr/>
          <p:nvPr/>
        </p:nvSpPr>
        <p:spPr>
          <a:xfrm>
            <a:off x="4564627" y="4711906"/>
            <a:ext cx="3291898" cy="1249982"/>
          </a:xfrm>
          <a:prstGeom prst="wedgeRoundRectCallout">
            <a:avLst>
              <a:gd name="adj1" fmla="val -65856"/>
              <a:gd name="adj2" fmla="val -167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 Standard Template Library </a:t>
            </a:r>
            <a:r>
              <a:rPr lang="en-US" b="1" dirty="0">
                <a:solidFill>
                  <a:schemeClr val="tx1"/>
                </a:solidFill>
              </a:rPr>
              <a:t>(STL) </a:t>
            </a:r>
            <a:r>
              <a:rPr lang="en-US" dirty="0"/>
              <a:t>has a built-in function to reverse the order of the elements in any vector</a:t>
            </a:r>
          </a:p>
        </p:txBody>
      </p:sp>
      <p:sp>
        <p:nvSpPr>
          <p:cNvPr id="11" name="Speech Bubble: Rectangle with Corners Rounded 10">
            <a:extLst>
              <a:ext uri="{FF2B5EF4-FFF2-40B4-BE49-F238E27FC236}">
                <a16:creationId xmlns:a16="http://schemas.microsoft.com/office/drawing/2014/main" id="{AF65B816-6006-4F9A-ACAD-DE0C1DACA83D}"/>
              </a:ext>
            </a:extLst>
          </p:cNvPr>
          <p:cNvSpPr/>
          <p:nvPr/>
        </p:nvSpPr>
        <p:spPr>
          <a:xfrm>
            <a:off x="5755558" y="2291669"/>
            <a:ext cx="2968113" cy="1129957"/>
          </a:xfrm>
          <a:prstGeom prst="wedgeRoundRectCallout">
            <a:avLst>
              <a:gd name="adj1" fmla="val -72037"/>
              <a:gd name="adj2" fmla="val -239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backwards through the given string a, while dynamically building string b one character at a time</a:t>
            </a:r>
          </a:p>
        </p:txBody>
      </p:sp>
    </p:spTree>
    <p:extLst>
      <p:ext uri="{BB962C8B-B14F-4D97-AF65-F5344CB8AC3E}">
        <p14:creationId xmlns:p14="http://schemas.microsoft.com/office/powerpoint/2010/main" val="238068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1+#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00B050"/>
                </a:solidFill>
                <a:latin typeface="+mn-lt"/>
              </a:rPr>
              <a:t>Run </a:t>
            </a:r>
            <a:r>
              <a:rPr lang="en-US" sz="3200" dirty="0">
                <a:latin typeface="+mn-lt"/>
              </a:rPr>
              <a:t>Lab 1 – Reverse String</a:t>
            </a:r>
          </a:p>
        </p:txBody>
      </p:sp>
      <p:sp>
        <p:nvSpPr>
          <p:cNvPr id="4" name="Slide Number Placeholder 3"/>
          <p:cNvSpPr>
            <a:spLocks noGrp="1"/>
          </p:cNvSpPr>
          <p:nvPr>
            <p:ph type="sldNum" sz="quarter" idx="12"/>
          </p:nvPr>
        </p:nvSpPr>
        <p:spPr/>
        <p:txBody>
          <a:bodyPr/>
          <a:lstStyle/>
          <a:p>
            <a:fld id="{650AD656-6FF9-465D-B7B0-1CD0DD39CD23}" type="slidenum">
              <a:rPr lang="en-US" smtClean="0"/>
              <a:t>9</a:t>
            </a:fld>
            <a:endParaRPr lang="en-US" dirty="0"/>
          </a:p>
        </p:txBody>
      </p:sp>
      <p:pic>
        <p:nvPicPr>
          <p:cNvPr id="3" name="Picture 2">
            <a:extLst>
              <a:ext uri="{FF2B5EF4-FFF2-40B4-BE49-F238E27FC236}">
                <a16:creationId xmlns:a16="http://schemas.microsoft.com/office/drawing/2014/main" id="{3EDF5945-54D9-432C-9317-4B77AC1B1C0C}"/>
              </a:ext>
            </a:extLst>
          </p:cNvPr>
          <p:cNvPicPr>
            <a:picLocks noChangeAspect="1"/>
          </p:cNvPicPr>
          <p:nvPr/>
        </p:nvPicPr>
        <p:blipFill>
          <a:blip r:embed="rId2"/>
          <a:stretch>
            <a:fillRect/>
          </a:stretch>
        </p:blipFill>
        <p:spPr>
          <a:xfrm>
            <a:off x="1246238" y="1636815"/>
            <a:ext cx="1903233" cy="4424772"/>
          </a:xfrm>
          <a:prstGeom prst="rect">
            <a:avLst/>
          </a:prstGeom>
        </p:spPr>
      </p:pic>
      <p:pic>
        <p:nvPicPr>
          <p:cNvPr id="5" name="Picture 4">
            <a:extLst>
              <a:ext uri="{FF2B5EF4-FFF2-40B4-BE49-F238E27FC236}">
                <a16:creationId xmlns:a16="http://schemas.microsoft.com/office/drawing/2014/main" id="{BD00B243-5A37-4E69-8DA9-AAA3F7521F30}"/>
              </a:ext>
            </a:extLst>
          </p:cNvPr>
          <p:cNvPicPr>
            <a:picLocks noChangeAspect="1"/>
          </p:cNvPicPr>
          <p:nvPr/>
        </p:nvPicPr>
        <p:blipFill>
          <a:blip r:embed="rId3"/>
          <a:stretch>
            <a:fillRect/>
          </a:stretch>
        </p:blipFill>
        <p:spPr>
          <a:xfrm>
            <a:off x="3823087" y="1853515"/>
            <a:ext cx="4251656" cy="1691600"/>
          </a:xfrm>
          <a:prstGeom prst="rect">
            <a:avLst/>
          </a:prstGeom>
        </p:spPr>
      </p:pic>
      <p:sp>
        <p:nvSpPr>
          <p:cNvPr id="9" name="TextBox 8">
            <a:extLst>
              <a:ext uri="{FF2B5EF4-FFF2-40B4-BE49-F238E27FC236}">
                <a16:creationId xmlns:a16="http://schemas.microsoft.com/office/drawing/2014/main" id="{F4BC1D26-B983-464A-B1DB-B6ACFBB98C5B}"/>
              </a:ext>
            </a:extLst>
          </p:cNvPr>
          <p:cNvSpPr txBox="1"/>
          <p:nvPr/>
        </p:nvSpPr>
        <p:spPr>
          <a:xfrm>
            <a:off x="4090617" y="4030262"/>
            <a:ext cx="3814517" cy="1754326"/>
          </a:xfrm>
          <a:prstGeom prst="rect">
            <a:avLst/>
          </a:prstGeom>
          <a:noFill/>
        </p:spPr>
        <p:txBody>
          <a:bodyPr wrap="square" rtlCol="0">
            <a:spAutoFit/>
          </a:bodyPr>
          <a:lstStyle/>
          <a:p>
            <a:pPr algn="ctr"/>
            <a:r>
              <a:rPr lang="en-US" b="1" dirty="0">
                <a:solidFill>
                  <a:srgbClr val="FF0000"/>
                </a:solidFill>
              </a:rPr>
              <a:t>STL</a:t>
            </a:r>
            <a:r>
              <a:rPr lang="en-US" dirty="0"/>
              <a:t> = </a:t>
            </a:r>
            <a:r>
              <a:rPr lang="en-US" b="1" dirty="0"/>
              <a:t>S</a:t>
            </a:r>
            <a:r>
              <a:rPr lang="en-US" dirty="0"/>
              <a:t>tandard </a:t>
            </a:r>
            <a:r>
              <a:rPr lang="en-US" b="1" dirty="0"/>
              <a:t>T</a:t>
            </a:r>
            <a:r>
              <a:rPr lang="en-US" dirty="0"/>
              <a:t>emplate </a:t>
            </a:r>
            <a:r>
              <a:rPr lang="en-US" b="1" dirty="0"/>
              <a:t>L</a:t>
            </a:r>
            <a:r>
              <a:rPr lang="en-US" dirty="0"/>
              <a:t>ibrary</a:t>
            </a:r>
          </a:p>
          <a:p>
            <a:pPr algn="ctr"/>
            <a:endParaRPr lang="en-US" dirty="0"/>
          </a:p>
          <a:p>
            <a:pPr algn="ctr"/>
            <a:r>
              <a:rPr lang="en-US" dirty="0"/>
              <a:t>The STL is a set of free &amp; open-source functions and classes to </a:t>
            </a:r>
            <a:r>
              <a:rPr lang="en-US" b="1" i="1" dirty="0">
                <a:solidFill>
                  <a:srgbClr val="0070C0"/>
                </a:solidFill>
              </a:rPr>
              <a:t>reduce</a:t>
            </a:r>
            <a:r>
              <a:rPr lang="en-US" dirty="0"/>
              <a:t> the amount of code C++ programmers must write to solve </a:t>
            </a:r>
            <a:r>
              <a:rPr lang="en-US" u="sng" dirty="0"/>
              <a:t>common problems</a:t>
            </a:r>
          </a:p>
        </p:txBody>
      </p:sp>
      <p:sp>
        <p:nvSpPr>
          <p:cNvPr id="10" name="Rectangle 9">
            <a:extLst>
              <a:ext uri="{FF2B5EF4-FFF2-40B4-BE49-F238E27FC236}">
                <a16:creationId xmlns:a16="http://schemas.microsoft.com/office/drawing/2014/main" id="{C5123874-4F71-48EC-90C4-95BCF95F33A1}"/>
              </a:ext>
            </a:extLst>
          </p:cNvPr>
          <p:cNvSpPr/>
          <p:nvPr/>
        </p:nvSpPr>
        <p:spPr>
          <a:xfrm>
            <a:off x="3967163" y="2509729"/>
            <a:ext cx="2283618" cy="1401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1698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4276</TotalTime>
  <Words>2546</Words>
  <Application>Microsoft Office PowerPoint</Application>
  <PresentationFormat>On-screen Show (4:3)</PresentationFormat>
  <Paragraphs>440</Paragraphs>
  <Slides>58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Cambria Math</vt:lpstr>
      <vt:lpstr>Consolas</vt:lpstr>
      <vt:lpstr>Wingdings</vt:lpstr>
      <vt:lpstr>Office Theme</vt:lpstr>
      <vt:lpstr>PowerPoint Presentation</vt:lpstr>
      <vt:lpstr>Session Goals</vt:lpstr>
      <vt:lpstr>C++ strings</vt:lpstr>
      <vt:lpstr>Reverse a String</vt:lpstr>
      <vt:lpstr>Open Lab 1 Reverse String</vt:lpstr>
      <vt:lpstr>Edit Lab 1 – Reverse String</vt:lpstr>
      <vt:lpstr>Edit Lab 1 – Reverse String</vt:lpstr>
      <vt:lpstr>Edit Lab 1 Reverse String</vt:lpstr>
      <vt:lpstr>Run Lab 1 – Reverse String</vt:lpstr>
      <vt:lpstr>ASCII (“as-key”)</vt:lpstr>
      <vt:lpstr>Learn about UTF-8</vt:lpstr>
      <vt:lpstr>ASCII range for common English characters</vt:lpstr>
      <vt:lpstr>ASCII Text Files – A “stream”</vt:lpstr>
      <vt:lpstr>Creating a Frequency Histogram</vt:lpstr>
      <vt:lpstr>Letter Frequencies in the English Language</vt:lpstr>
      <vt:lpstr>Open Lab 2  Frequency Histogram</vt:lpstr>
      <vt:lpstr>View Lab 2  Frequency Histogram</vt:lpstr>
      <vt:lpstr>Histogram of Lincoln’s Gettysburg Address</vt:lpstr>
      <vt:lpstr>The Caesar Shift Cipher</vt:lpstr>
      <vt:lpstr>The Caesar Shift Cipher</vt:lpstr>
      <vt:lpstr>The Caesar Shift Cipher</vt:lpstr>
      <vt:lpstr>Open Lab 3 – Ciphertext.txt</vt:lpstr>
      <vt:lpstr>Run Lab 3 – Histogram of Ciphertext</vt:lpstr>
      <vt:lpstr>Open Lab 4 – Caesar Decrypt</vt:lpstr>
      <vt:lpstr>Edit Lab 4 – Caesar Decrypt</vt:lpstr>
      <vt:lpstr>Run Lab 4 – Caesar Decrypt</vt:lpstr>
      <vt:lpstr>PowerPoint Presentation</vt:lpstr>
      <vt:lpstr>The Caesar Shift Cipher</vt:lpstr>
      <vt:lpstr>Bigram Analysis</vt:lpstr>
      <vt:lpstr>Kennedy’s Moon Speech in 1962</vt:lpstr>
      <vt:lpstr>Bigram Analysis of Kennedy’s Moon Speech (English)</vt:lpstr>
      <vt:lpstr>Kennedy’s Moon Speech Translated</vt:lpstr>
      <vt:lpstr>Bigram Statistics by Language</vt:lpstr>
      <vt:lpstr>Bigram Analysis</vt:lpstr>
      <vt:lpstr>Open Lab 5 – Ciphertext.txt</vt:lpstr>
      <vt:lpstr>Run Lab 5 – Bigram Analysis</vt:lpstr>
      <vt:lpstr>Lab 5 – Bigram Analysis</vt:lpstr>
      <vt:lpstr>PowerPoint Presentation</vt:lpstr>
      <vt:lpstr>PowerPoint Presentation</vt:lpstr>
      <vt:lpstr>PowerPoint Presentation</vt:lpstr>
      <vt:lpstr>Open Lab 6 – Slow Anagrams</vt:lpstr>
      <vt:lpstr>View Lab 6 Slow Anagrams</vt:lpstr>
      <vt:lpstr>View Lab 6 Slow Anagrams</vt:lpstr>
      <vt:lpstr>Lab 6 – Slow Anagrams</vt:lpstr>
      <vt:lpstr>Run Lab 6 – Slow Anagrams</vt:lpstr>
      <vt:lpstr>PowerPoint Presentation</vt:lpstr>
      <vt:lpstr>PowerPoint Presentation</vt:lpstr>
      <vt:lpstr>PowerPoint Presentation</vt:lpstr>
      <vt:lpstr>PowerPoint Presentation</vt:lpstr>
      <vt:lpstr>PowerPoint Presentation</vt:lpstr>
      <vt:lpstr>Run Lab 7 – Fast Anagrams</vt:lpstr>
      <vt:lpstr>Slow vs. Fast Anagrams</vt:lpstr>
      <vt:lpstr>PowerPoint Presentation</vt:lpstr>
      <vt:lpstr>PowerPoint Presentation</vt:lpstr>
      <vt:lpstr>Edit Lab 8 - Compound Anagrams</vt:lpstr>
      <vt:lpstr>Run Lab 8 - Compound Anagrams</vt:lpstr>
      <vt:lpstr>Who knew?</vt:lpstr>
      <vt:lpstr>Now you know…</vt:lpstr>
    </vt:vector>
  </TitlesOfParts>
  <Company>Personal 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MSN Biersach</dc:creator>
  <cp:lastModifiedBy>David MSN Biersach</cp:lastModifiedBy>
  <cp:revision>605</cp:revision>
  <cp:lastPrinted>2015-06-01T00:45:11Z</cp:lastPrinted>
  <dcterms:created xsi:type="dcterms:W3CDTF">2014-09-21T17:58:26Z</dcterms:created>
  <dcterms:modified xsi:type="dcterms:W3CDTF">2018-08-05T06:38:14Z</dcterms:modified>
</cp:coreProperties>
</file>