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39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1" r:id="rId14"/>
    <p:sldId id="412" r:id="rId15"/>
    <p:sldId id="413" r:id="rId16"/>
    <p:sldId id="410" r:id="rId17"/>
    <p:sldId id="446" r:id="rId18"/>
    <p:sldId id="447" r:id="rId19"/>
    <p:sldId id="450" r:id="rId20"/>
    <p:sldId id="448" r:id="rId21"/>
    <p:sldId id="449" r:id="rId22"/>
    <p:sldId id="414" r:id="rId23"/>
    <p:sldId id="442" r:id="rId24"/>
    <p:sldId id="444" r:id="rId25"/>
    <p:sldId id="415" r:id="rId26"/>
    <p:sldId id="451" r:id="rId27"/>
    <p:sldId id="416" r:id="rId28"/>
    <p:sldId id="417" r:id="rId29"/>
    <p:sldId id="418" r:id="rId30"/>
    <p:sldId id="452" r:id="rId31"/>
    <p:sldId id="445" r:id="rId32"/>
    <p:sldId id="419" r:id="rId33"/>
    <p:sldId id="454" r:id="rId34"/>
    <p:sldId id="453" r:id="rId35"/>
    <p:sldId id="420" r:id="rId36"/>
    <p:sldId id="457" r:id="rId37"/>
    <p:sldId id="458" r:id="rId38"/>
    <p:sldId id="422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59" r:id="rId55"/>
    <p:sldId id="461" r:id="rId56"/>
    <p:sldId id="462" r:id="rId57"/>
    <p:sldId id="441" r:id="rId58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940" autoAdjust="0"/>
  </p:normalViewPr>
  <p:slideViewPr>
    <p:cSldViewPr snapToGrid="0">
      <p:cViewPr varScale="1">
        <p:scale>
          <a:sx n="131" d="100"/>
          <a:sy n="13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808BB-5204-4255-A8A8-0877E081EB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2658BE-283D-480F-9E1B-D638569E5886}">
      <dgm:prSet phldrT="[Text]"/>
      <dgm:spPr/>
      <dgm:t>
        <a:bodyPr/>
        <a:lstStyle/>
        <a:p>
          <a:r>
            <a:rPr lang="en-US" dirty="0"/>
            <a:t>maze.csv</a:t>
          </a:r>
        </a:p>
      </dgm:t>
    </dgm:pt>
    <dgm:pt modelId="{707DA1E2-B5B4-4EDC-9C67-A9B76B893DFD}" type="parTrans" cxnId="{9D627E7A-C80C-4015-AC57-37E75EE39B89}">
      <dgm:prSet/>
      <dgm:spPr/>
      <dgm:t>
        <a:bodyPr/>
        <a:lstStyle/>
        <a:p>
          <a:endParaRPr lang="en-US"/>
        </a:p>
      </dgm:t>
    </dgm:pt>
    <dgm:pt modelId="{1BBFBFF5-6FA6-4A1B-8344-B21A0B9D988C}" type="sibTrans" cxnId="{9D627E7A-C80C-4015-AC57-37E75EE39B89}">
      <dgm:prSet/>
      <dgm:spPr/>
      <dgm:t>
        <a:bodyPr/>
        <a:lstStyle/>
        <a:p>
          <a:endParaRPr lang="en-US"/>
        </a:p>
      </dgm:t>
    </dgm:pt>
    <dgm:pt modelId="{EC351241-4EB5-4067-BA18-A6137B538507}">
      <dgm:prSet phldrT="[Text]"/>
      <dgm:spPr/>
      <dgm:t>
        <a:bodyPr/>
        <a:lstStyle/>
        <a:p>
          <a:r>
            <a:rPr lang="en-US" dirty="0"/>
            <a:t>Lab 1</a:t>
          </a:r>
        </a:p>
      </dgm:t>
    </dgm:pt>
    <dgm:pt modelId="{0FC0C398-129B-4A20-BAFD-0A0542AC808A}" type="parTrans" cxnId="{A5796C39-70CE-45B4-8439-F8F23FA12E27}">
      <dgm:prSet/>
      <dgm:spPr/>
      <dgm:t>
        <a:bodyPr/>
        <a:lstStyle/>
        <a:p>
          <a:endParaRPr lang="en-US"/>
        </a:p>
      </dgm:t>
    </dgm:pt>
    <dgm:pt modelId="{638C05CF-B139-4042-BF57-312A00B2E32B}" type="sibTrans" cxnId="{A5796C39-70CE-45B4-8439-F8F23FA12E27}">
      <dgm:prSet/>
      <dgm:spPr/>
      <dgm:t>
        <a:bodyPr/>
        <a:lstStyle/>
        <a:p>
          <a:endParaRPr lang="en-US"/>
        </a:p>
      </dgm:t>
    </dgm:pt>
    <dgm:pt modelId="{C4887135-A923-4643-B55B-621F9135CBD3}">
      <dgm:prSet phldrT="[Text]"/>
      <dgm:spPr/>
      <dgm:t>
        <a:bodyPr/>
        <a:lstStyle/>
        <a:p>
          <a:r>
            <a:rPr lang="en-US" b="1" dirty="0">
              <a:ln>
                <a:noFill/>
              </a:ln>
              <a:solidFill>
                <a:schemeClr val="tx1"/>
              </a:solidFill>
            </a:rPr>
            <a:t>maze.dat</a:t>
          </a:r>
        </a:p>
      </dgm:t>
    </dgm:pt>
    <dgm:pt modelId="{8653E97D-56AF-4820-9501-F360F9112E7F}" type="parTrans" cxnId="{FBF67866-1021-479D-945B-15E117C0B79F}">
      <dgm:prSet/>
      <dgm:spPr/>
      <dgm:t>
        <a:bodyPr/>
        <a:lstStyle/>
        <a:p>
          <a:endParaRPr lang="en-US"/>
        </a:p>
      </dgm:t>
    </dgm:pt>
    <dgm:pt modelId="{F969AA28-77D6-4DE9-83D6-88CB7FFF4705}" type="sibTrans" cxnId="{FBF67866-1021-479D-945B-15E117C0B79F}">
      <dgm:prSet/>
      <dgm:spPr/>
      <dgm:t>
        <a:bodyPr/>
        <a:lstStyle/>
        <a:p>
          <a:endParaRPr lang="en-US"/>
        </a:p>
      </dgm:t>
    </dgm:pt>
    <dgm:pt modelId="{18E22D60-FED0-415C-9829-2FC6D1E0CB05}" type="pres">
      <dgm:prSet presAssocID="{71F808BB-5204-4255-A8A8-0877E081EB77}" presName="Name0" presStyleCnt="0">
        <dgm:presLayoutVars>
          <dgm:dir/>
          <dgm:resizeHandles val="exact"/>
        </dgm:presLayoutVars>
      </dgm:prSet>
      <dgm:spPr/>
    </dgm:pt>
    <dgm:pt modelId="{D93B5333-8F1A-466E-96B6-589843C939CA}" type="pres">
      <dgm:prSet presAssocID="{DD2658BE-283D-480F-9E1B-D638569E5886}" presName="node" presStyleLbl="node1" presStyleIdx="0" presStyleCnt="3">
        <dgm:presLayoutVars>
          <dgm:bulletEnabled val="1"/>
        </dgm:presLayoutVars>
      </dgm:prSet>
      <dgm:spPr/>
    </dgm:pt>
    <dgm:pt modelId="{EB00D59C-74A5-442B-BCE8-BFC5422B49A5}" type="pres">
      <dgm:prSet presAssocID="{1BBFBFF5-6FA6-4A1B-8344-B21A0B9D988C}" presName="sibTrans" presStyleLbl="sibTrans2D1" presStyleIdx="0" presStyleCnt="2"/>
      <dgm:spPr/>
    </dgm:pt>
    <dgm:pt modelId="{850BBA92-D8CC-41B2-84EF-495F8AE3540D}" type="pres">
      <dgm:prSet presAssocID="{1BBFBFF5-6FA6-4A1B-8344-B21A0B9D988C}" presName="connectorText" presStyleLbl="sibTrans2D1" presStyleIdx="0" presStyleCnt="2"/>
      <dgm:spPr/>
    </dgm:pt>
    <dgm:pt modelId="{28EE0DB7-7804-4A45-803B-6EA715A37892}" type="pres">
      <dgm:prSet presAssocID="{EC351241-4EB5-4067-BA18-A6137B538507}" presName="node" presStyleLbl="node1" presStyleIdx="1" presStyleCnt="3">
        <dgm:presLayoutVars>
          <dgm:bulletEnabled val="1"/>
        </dgm:presLayoutVars>
      </dgm:prSet>
      <dgm:spPr/>
    </dgm:pt>
    <dgm:pt modelId="{98B590C8-BCC7-440A-B05D-D231454396A5}" type="pres">
      <dgm:prSet presAssocID="{638C05CF-B139-4042-BF57-312A00B2E32B}" presName="sibTrans" presStyleLbl="sibTrans2D1" presStyleIdx="1" presStyleCnt="2"/>
      <dgm:spPr/>
    </dgm:pt>
    <dgm:pt modelId="{8FE0C9D3-0E1B-442C-9595-9488999DD680}" type="pres">
      <dgm:prSet presAssocID="{638C05CF-B139-4042-BF57-312A00B2E32B}" presName="connectorText" presStyleLbl="sibTrans2D1" presStyleIdx="1" presStyleCnt="2"/>
      <dgm:spPr/>
    </dgm:pt>
    <dgm:pt modelId="{268886B2-4C17-4043-B302-78003C6E5381}" type="pres">
      <dgm:prSet presAssocID="{C4887135-A923-4643-B55B-621F9135CBD3}" presName="node" presStyleLbl="node1" presStyleIdx="2" presStyleCnt="3">
        <dgm:presLayoutVars>
          <dgm:bulletEnabled val="1"/>
        </dgm:presLayoutVars>
      </dgm:prSet>
      <dgm:spPr/>
    </dgm:pt>
  </dgm:ptLst>
  <dgm:cxnLst>
    <dgm:cxn modelId="{8F44B90D-4986-4127-AF9E-0E407FDE97CE}" type="presOf" srcId="{DD2658BE-283D-480F-9E1B-D638569E5886}" destId="{D93B5333-8F1A-466E-96B6-589843C939CA}" srcOrd="0" destOrd="0" presId="urn:microsoft.com/office/officeart/2005/8/layout/process1"/>
    <dgm:cxn modelId="{E4AB2F20-46A4-4507-8AFC-512E856A5F33}" type="presOf" srcId="{638C05CF-B139-4042-BF57-312A00B2E32B}" destId="{98B590C8-BCC7-440A-B05D-D231454396A5}" srcOrd="0" destOrd="0" presId="urn:microsoft.com/office/officeart/2005/8/layout/process1"/>
    <dgm:cxn modelId="{A5796C39-70CE-45B4-8439-F8F23FA12E27}" srcId="{71F808BB-5204-4255-A8A8-0877E081EB77}" destId="{EC351241-4EB5-4067-BA18-A6137B538507}" srcOrd="1" destOrd="0" parTransId="{0FC0C398-129B-4A20-BAFD-0A0542AC808A}" sibTransId="{638C05CF-B139-4042-BF57-312A00B2E32B}"/>
    <dgm:cxn modelId="{FBF67866-1021-479D-945B-15E117C0B79F}" srcId="{71F808BB-5204-4255-A8A8-0877E081EB77}" destId="{C4887135-A923-4643-B55B-621F9135CBD3}" srcOrd="2" destOrd="0" parTransId="{8653E97D-56AF-4820-9501-F360F9112E7F}" sibTransId="{F969AA28-77D6-4DE9-83D6-88CB7FFF4705}"/>
    <dgm:cxn modelId="{6A48B874-82A1-406B-A454-F35752F92CCD}" type="presOf" srcId="{C4887135-A923-4643-B55B-621F9135CBD3}" destId="{268886B2-4C17-4043-B302-78003C6E5381}" srcOrd="0" destOrd="0" presId="urn:microsoft.com/office/officeart/2005/8/layout/process1"/>
    <dgm:cxn modelId="{9D627E7A-C80C-4015-AC57-37E75EE39B89}" srcId="{71F808BB-5204-4255-A8A8-0877E081EB77}" destId="{DD2658BE-283D-480F-9E1B-D638569E5886}" srcOrd="0" destOrd="0" parTransId="{707DA1E2-B5B4-4EDC-9C67-A9B76B893DFD}" sibTransId="{1BBFBFF5-6FA6-4A1B-8344-B21A0B9D988C}"/>
    <dgm:cxn modelId="{B453568A-16D9-4CD3-A50A-C564FEAA99B0}" type="presOf" srcId="{638C05CF-B139-4042-BF57-312A00B2E32B}" destId="{8FE0C9D3-0E1B-442C-9595-9488999DD680}" srcOrd="1" destOrd="0" presId="urn:microsoft.com/office/officeart/2005/8/layout/process1"/>
    <dgm:cxn modelId="{0B7D7E98-8264-4189-A1EC-968BD04F18C7}" type="presOf" srcId="{EC351241-4EB5-4067-BA18-A6137B538507}" destId="{28EE0DB7-7804-4A45-803B-6EA715A37892}" srcOrd="0" destOrd="0" presId="urn:microsoft.com/office/officeart/2005/8/layout/process1"/>
    <dgm:cxn modelId="{27FF279B-0B17-46F3-ACA6-3635DD0AE0F7}" type="presOf" srcId="{1BBFBFF5-6FA6-4A1B-8344-B21A0B9D988C}" destId="{850BBA92-D8CC-41B2-84EF-495F8AE3540D}" srcOrd="1" destOrd="0" presId="urn:microsoft.com/office/officeart/2005/8/layout/process1"/>
    <dgm:cxn modelId="{16F2C8B8-9B1F-45F9-96DC-01E85AC1C06D}" type="presOf" srcId="{1BBFBFF5-6FA6-4A1B-8344-B21A0B9D988C}" destId="{EB00D59C-74A5-442B-BCE8-BFC5422B49A5}" srcOrd="0" destOrd="0" presId="urn:microsoft.com/office/officeart/2005/8/layout/process1"/>
    <dgm:cxn modelId="{35788CE6-A735-4A88-9138-304B0A6528E9}" type="presOf" srcId="{71F808BB-5204-4255-A8A8-0877E081EB77}" destId="{18E22D60-FED0-415C-9829-2FC6D1E0CB05}" srcOrd="0" destOrd="0" presId="urn:microsoft.com/office/officeart/2005/8/layout/process1"/>
    <dgm:cxn modelId="{EFCA3725-39AA-49A2-89DD-AFCFDCBAE41C}" type="presParOf" srcId="{18E22D60-FED0-415C-9829-2FC6D1E0CB05}" destId="{D93B5333-8F1A-466E-96B6-589843C939CA}" srcOrd="0" destOrd="0" presId="urn:microsoft.com/office/officeart/2005/8/layout/process1"/>
    <dgm:cxn modelId="{EE22C7F2-94CD-4E63-AE7C-647BA8F1286A}" type="presParOf" srcId="{18E22D60-FED0-415C-9829-2FC6D1E0CB05}" destId="{EB00D59C-74A5-442B-BCE8-BFC5422B49A5}" srcOrd="1" destOrd="0" presId="urn:microsoft.com/office/officeart/2005/8/layout/process1"/>
    <dgm:cxn modelId="{9D27076D-75D8-4C67-AD4C-C42BC39C3088}" type="presParOf" srcId="{EB00D59C-74A5-442B-BCE8-BFC5422B49A5}" destId="{850BBA92-D8CC-41B2-84EF-495F8AE3540D}" srcOrd="0" destOrd="0" presId="urn:microsoft.com/office/officeart/2005/8/layout/process1"/>
    <dgm:cxn modelId="{AE2D6486-F80B-4ED5-9727-46623AD3C4C6}" type="presParOf" srcId="{18E22D60-FED0-415C-9829-2FC6D1E0CB05}" destId="{28EE0DB7-7804-4A45-803B-6EA715A37892}" srcOrd="2" destOrd="0" presId="urn:microsoft.com/office/officeart/2005/8/layout/process1"/>
    <dgm:cxn modelId="{71398A2B-82FD-4A64-A639-8515FB0A416F}" type="presParOf" srcId="{18E22D60-FED0-415C-9829-2FC6D1E0CB05}" destId="{98B590C8-BCC7-440A-B05D-D231454396A5}" srcOrd="3" destOrd="0" presId="urn:microsoft.com/office/officeart/2005/8/layout/process1"/>
    <dgm:cxn modelId="{198B3A60-31F6-441B-893A-B39DE79FD9A0}" type="presParOf" srcId="{98B590C8-BCC7-440A-B05D-D231454396A5}" destId="{8FE0C9D3-0E1B-442C-9595-9488999DD680}" srcOrd="0" destOrd="0" presId="urn:microsoft.com/office/officeart/2005/8/layout/process1"/>
    <dgm:cxn modelId="{5EE5C6D7-75ED-4CD4-B876-D17F3C1664BC}" type="presParOf" srcId="{18E22D60-FED0-415C-9829-2FC6D1E0CB05}" destId="{268886B2-4C17-4043-B302-78003C6E53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5333-8F1A-466E-96B6-589843C939CA}">
      <dsp:nvSpPr>
        <dsp:cNvPr id="0" name=""/>
        <dsp:cNvSpPr/>
      </dsp:nvSpPr>
      <dsp:spPr>
        <a:xfrm>
          <a:off x="5357" y="37867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maze.csv</a:t>
          </a:r>
        </a:p>
      </dsp:txBody>
      <dsp:txXfrm>
        <a:off x="33499" y="406818"/>
        <a:ext cx="1545106" cy="904550"/>
      </dsp:txXfrm>
    </dsp:sp>
    <dsp:sp modelId="{EB00D59C-74A5-442B-BCE8-BFC5422B49A5}">
      <dsp:nvSpPr>
        <dsp:cNvPr id="0" name=""/>
        <dsp:cNvSpPr/>
      </dsp:nvSpPr>
      <dsp:spPr>
        <a:xfrm>
          <a:off x="1766887" y="66052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66887" y="739950"/>
        <a:ext cx="237646" cy="238286"/>
      </dsp:txXfrm>
    </dsp:sp>
    <dsp:sp modelId="{28EE0DB7-7804-4A45-803B-6EA715A37892}">
      <dsp:nvSpPr>
        <dsp:cNvPr id="0" name=""/>
        <dsp:cNvSpPr/>
      </dsp:nvSpPr>
      <dsp:spPr>
        <a:xfrm>
          <a:off x="2247304" y="37867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Lab 1</a:t>
          </a:r>
        </a:p>
      </dsp:txBody>
      <dsp:txXfrm>
        <a:off x="2275446" y="406818"/>
        <a:ext cx="1545106" cy="904550"/>
      </dsp:txXfrm>
    </dsp:sp>
    <dsp:sp modelId="{98B590C8-BCC7-440A-B05D-D231454396A5}">
      <dsp:nvSpPr>
        <dsp:cNvPr id="0" name=""/>
        <dsp:cNvSpPr/>
      </dsp:nvSpPr>
      <dsp:spPr>
        <a:xfrm>
          <a:off x="4008834" y="66052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08834" y="739950"/>
        <a:ext cx="237646" cy="238286"/>
      </dsp:txXfrm>
    </dsp:sp>
    <dsp:sp modelId="{268886B2-4C17-4043-B302-78003C6E5381}">
      <dsp:nvSpPr>
        <dsp:cNvPr id="0" name=""/>
        <dsp:cNvSpPr/>
      </dsp:nvSpPr>
      <dsp:spPr>
        <a:xfrm>
          <a:off x="4489251" y="37867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n>
                <a:noFill/>
              </a:ln>
              <a:solidFill>
                <a:schemeClr val="tx1"/>
              </a:solidFill>
            </a:rPr>
            <a:t>maze.dat</a:t>
          </a:r>
        </a:p>
      </dsp:txBody>
      <dsp:txXfrm>
        <a:off x="4517393" y="406818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5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6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43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22</a:t>
            </a:r>
          </a:p>
          <a:p>
            <a:pPr algn="ctr"/>
            <a:r>
              <a:rPr lang="en-US" dirty="0"/>
              <a:t>Search Algorithms, Adjacency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a </a:t>
            </a:r>
            <a:r>
              <a:rPr lang="en-US" sz="2400" b="1" dirty="0"/>
              <a:t>power of 2 </a:t>
            </a:r>
            <a:r>
              <a:rPr lang="en-US" sz="2400" dirty="0"/>
              <a:t>for each wall value produces an </a:t>
            </a:r>
            <a:r>
              <a:rPr lang="en-US" sz="2400" b="1" dirty="0">
                <a:solidFill>
                  <a:srgbClr val="FF0000"/>
                </a:solidFill>
              </a:rPr>
              <a:t>unambiguous</a:t>
            </a:r>
            <a:r>
              <a:rPr lang="en-US" sz="2400" dirty="0"/>
              <a:t> encoding of all wall permutations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0 ≤ cell value ≤ 15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No walls = zero (0)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15 = a totally “walled-in” cell that is unreachable </a:t>
            </a:r>
            <a:r>
              <a:rPr lang="en-US" sz="2400" b="1" i="1" dirty="0">
                <a:solidFill>
                  <a:srgbClr val="00B050"/>
                </a:solidFill>
              </a:rPr>
              <a:t>(Hint: don’t make a cell = 15)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807677" y="2446814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07650" y="2463303"/>
            <a:ext cx="12357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5320" y="4292103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D5DF-E108-4654-B39C-256DA20A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1EC057-0F08-461F-A91E-1794A26F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41" y="746926"/>
            <a:ext cx="5420318" cy="536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0434" y="89792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434" y="142102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434" y="194001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0433" y="245899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0433" y="298552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433" y="3514796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0432" y="404406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432" y="456304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32" y="507720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0431" y="560577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0673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3985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729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80609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83921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7233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0545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9385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7169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00483" y="38313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CAE6C-3053-48C6-995F-3BFFE39D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41" y="746926"/>
            <a:ext cx="5420318" cy="536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0434" y="89792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434" y="142102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434" y="194001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0433" y="245899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0433" y="298552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433" y="3514796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0432" y="404406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432" y="456304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32" y="507720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0431" y="560577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0673" y="376920"/>
            <a:ext cx="4851085" cy="375549"/>
            <a:chOff x="2170673" y="376920"/>
            <a:chExt cx="4851085" cy="375549"/>
          </a:xfrm>
        </p:grpSpPr>
        <p:sp>
          <p:nvSpPr>
            <p:cNvPr id="26" name="TextBox 2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60434" y="971694"/>
            <a:ext cx="4948819" cy="375549"/>
            <a:chOff x="2170673" y="376920"/>
            <a:chExt cx="4948819" cy="375549"/>
          </a:xfrm>
        </p:grpSpPr>
        <p:sp>
          <p:nvSpPr>
            <p:cNvPr id="36" name="TextBox 3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9293" y="383137"/>
              <a:ext cx="46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92411" y="1483158"/>
            <a:ext cx="4919108" cy="375549"/>
            <a:chOff x="2102650" y="376920"/>
            <a:chExt cx="4919108" cy="375549"/>
          </a:xfrm>
        </p:grpSpPr>
        <p:sp>
          <p:nvSpPr>
            <p:cNvPr id="48" name="TextBox 47"/>
            <p:cNvSpPr txBox="1"/>
            <p:nvPr/>
          </p:nvSpPr>
          <p:spPr>
            <a:xfrm>
              <a:off x="2102650" y="376920"/>
              <a:ext cx="43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328" y="376920"/>
              <a:ext cx="43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60434" y="1994622"/>
            <a:ext cx="4948820" cy="375549"/>
            <a:chOff x="2170673" y="376920"/>
            <a:chExt cx="4948820" cy="375549"/>
          </a:xfrm>
        </p:grpSpPr>
        <p:sp>
          <p:nvSpPr>
            <p:cNvPr id="59" name="TextBox 58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160434" y="2506086"/>
            <a:ext cx="4851085" cy="375549"/>
            <a:chOff x="2170673" y="376920"/>
            <a:chExt cx="4851085" cy="375549"/>
          </a:xfrm>
        </p:grpSpPr>
        <p:sp>
          <p:nvSpPr>
            <p:cNvPr id="70" name="TextBox 69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2411" y="3017550"/>
            <a:ext cx="5016843" cy="375549"/>
            <a:chOff x="2102650" y="376920"/>
            <a:chExt cx="5016843" cy="375549"/>
          </a:xfrm>
        </p:grpSpPr>
        <p:sp>
          <p:nvSpPr>
            <p:cNvPr id="81" name="TextBox 80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05158" y="376920"/>
              <a:ext cx="46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39745" y="376920"/>
              <a:ext cx="43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92412" y="3529014"/>
            <a:ext cx="5016842" cy="375549"/>
            <a:chOff x="2102651" y="376920"/>
            <a:chExt cx="5016842" cy="375549"/>
          </a:xfrm>
        </p:grpSpPr>
        <p:sp>
          <p:nvSpPr>
            <p:cNvPr id="92" name="TextBox 91"/>
            <p:cNvSpPr txBox="1"/>
            <p:nvPr/>
          </p:nvSpPr>
          <p:spPr>
            <a:xfrm>
              <a:off x="2102651" y="376920"/>
              <a:ext cx="43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160434" y="4040478"/>
            <a:ext cx="4948820" cy="375549"/>
            <a:chOff x="2170673" y="376920"/>
            <a:chExt cx="4948820" cy="375549"/>
          </a:xfrm>
        </p:grpSpPr>
        <p:sp>
          <p:nvSpPr>
            <p:cNvPr id="103" name="TextBox 102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35392" y="376920"/>
              <a:ext cx="44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092412" y="4551942"/>
            <a:ext cx="5016842" cy="375549"/>
            <a:chOff x="2102651" y="376920"/>
            <a:chExt cx="5016842" cy="375549"/>
          </a:xfrm>
        </p:grpSpPr>
        <p:sp>
          <p:nvSpPr>
            <p:cNvPr id="114" name="TextBox 113"/>
            <p:cNvSpPr txBox="1"/>
            <p:nvPr/>
          </p:nvSpPr>
          <p:spPr>
            <a:xfrm>
              <a:off x="2102651" y="376920"/>
              <a:ext cx="50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092411" y="5063406"/>
            <a:ext cx="4919108" cy="375549"/>
            <a:chOff x="2102650" y="376920"/>
            <a:chExt cx="4919108" cy="375549"/>
          </a:xfrm>
        </p:grpSpPr>
        <p:sp>
          <p:nvSpPr>
            <p:cNvPr id="125" name="TextBox 124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38704" y="376920"/>
              <a:ext cx="46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092411" y="5550160"/>
            <a:ext cx="5016842" cy="375549"/>
            <a:chOff x="2102650" y="376920"/>
            <a:chExt cx="5016842" cy="375549"/>
          </a:xfrm>
        </p:grpSpPr>
        <p:sp>
          <p:nvSpPr>
            <p:cNvPr id="136" name="TextBox 135"/>
            <p:cNvSpPr txBox="1"/>
            <p:nvPr/>
          </p:nvSpPr>
          <p:spPr>
            <a:xfrm>
              <a:off x="2102650" y="376920"/>
              <a:ext cx="43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48640" y="376920"/>
              <a:ext cx="44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155264" y="376920"/>
              <a:ext cx="50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8577" y="383137"/>
              <a:ext cx="4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56AA-599C-4836-A3A2-90898DC0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2D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maze initialized with Base 2 wall encodings, how can we draw it?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could use a long series of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statements to test all </a:t>
            </a:r>
            <a:r>
              <a:rPr lang="en-US" sz="2400" b="1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possible values for a cell, and draw the required walls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this would be </a:t>
            </a:r>
            <a:r>
              <a:rPr lang="en-US" sz="2400" u="sng" dirty="0"/>
              <a:t>inefficient</a:t>
            </a:r>
            <a:r>
              <a:rPr lang="en-US" sz="2400" dirty="0"/>
              <a:t> in code size and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take advantage of </a:t>
            </a:r>
            <a:r>
              <a:rPr lang="en-US" sz="2400" b="1" dirty="0">
                <a:solidFill>
                  <a:srgbClr val="00B050"/>
                </a:solidFill>
              </a:rPr>
              <a:t>bitwise AND </a:t>
            </a:r>
            <a:r>
              <a:rPr lang="en-US" sz="2400" dirty="0"/>
              <a:t>to figure out what walls to draw for a given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Logical operators use </a:t>
            </a:r>
            <a:r>
              <a:rPr lang="en-US" sz="2400" b="1" u="sng" dirty="0">
                <a:solidFill>
                  <a:srgbClr val="0070C0"/>
                </a:solidFill>
              </a:rPr>
              <a:t>double</a:t>
            </a:r>
            <a:r>
              <a:rPr lang="en-US" sz="2400" dirty="0"/>
              <a:t> ampersand or pipe characters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Boolean X </a:t>
            </a:r>
            <a:r>
              <a:rPr lang="en-US" sz="2000" b="1" dirty="0"/>
              <a:t>and</a:t>
            </a:r>
            <a:r>
              <a:rPr lang="en-US" sz="2000" dirty="0"/>
              <a:t> Y conditions:  if (X &amp;&amp; Y)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Boolean X </a:t>
            </a:r>
            <a:r>
              <a:rPr lang="en-US" sz="2000" b="1" dirty="0"/>
              <a:t>or</a:t>
            </a:r>
            <a:r>
              <a:rPr lang="en-US" sz="2000" dirty="0"/>
              <a:t> Y conditions:  if (X || Y)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use </a:t>
            </a:r>
            <a:r>
              <a:rPr lang="en-US" sz="2400" b="1" u="sng" dirty="0">
                <a:solidFill>
                  <a:srgbClr val="0070C0"/>
                </a:solidFill>
              </a:rPr>
              <a:t>single</a:t>
            </a:r>
            <a:r>
              <a:rPr lang="en-US" sz="2400" dirty="0"/>
              <a:t> ampersand or pipe character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and</a:t>
            </a:r>
            <a:r>
              <a:rPr lang="en-US" sz="2000" dirty="0"/>
              <a:t> Y values:  X &amp; 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or</a:t>
            </a:r>
            <a:r>
              <a:rPr lang="en-US" sz="2000" dirty="0"/>
              <a:t> Y values:  X | Y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Logical operators </a:t>
            </a:r>
            <a:r>
              <a:rPr lang="en-US" sz="2400" u="sng" dirty="0"/>
              <a:t>only</a:t>
            </a:r>
            <a:r>
              <a:rPr lang="en-US" sz="2400" dirty="0"/>
              <a:t> return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return a </a:t>
            </a:r>
            <a:r>
              <a:rPr lang="en-US" sz="2400" b="1" dirty="0">
                <a:solidFill>
                  <a:srgbClr val="FF0000"/>
                </a:solidFill>
              </a:rPr>
              <a:t>integer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normally only perform bitwise operations with </a:t>
            </a:r>
            <a:r>
              <a:rPr lang="en-US" sz="2000" b="1" dirty="0">
                <a:solidFill>
                  <a:srgbClr val="0070C0"/>
                </a:solidFill>
              </a:rPr>
              <a:t>byte</a:t>
            </a:r>
            <a:r>
              <a:rPr lang="en-US" sz="2000" dirty="0"/>
              <a:t> or </a:t>
            </a:r>
            <a:r>
              <a:rPr lang="en-US" sz="2000" b="1" dirty="0" err="1">
                <a:solidFill>
                  <a:srgbClr val="0070C0"/>
                </a:solidFill>
              </a:rPr>
              <a:t>int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88577"/>
            <a:ext cx="7183094" cy="3665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94" y="765333"/>
            <a:ext cx="3065306" cy="2257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11163" y="783991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4862" y="3953129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6793" y="2715197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4862" y="5047518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180664" y="1461374"/>
            <a:ext cx="765908" cy="742833"/>
            <a:chOff x="7165034" y="1445744"/>
            <a:chExt cx="765908" cy="742833"/>
          </a:xfrm>
        </p:grpSpPr>
        <p:sp>
          <p:nvSpPr>
            <p:cNvPr id="8" name="TextBox 7"/>
            <p:cNvSpPr txBox="1"/>
            <p:nvPr/>
          </p:nvSpPr>
          <p:spPr>
            <a:xfrm>
              <a:off x="7236775" y="1578711"/>
              <a:ext cx="622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11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165034" y="1445744"/>
              <a:ext cx="765908" cy="742833"/>
              <a:chOff x="7165034" y="1445744"/>
              <a:chExt cx="765908" cy="74283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165034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189317" y="1445744"/>
                <a:ext cx="722924" cy="417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930942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CAC8E788-36A9-4579-941A-0A0BCB671697}"/>
              </a:ext>
            </a:extLst>
          </p:cNvPr>
          <p:cNvSpPr/>
          <p:nvPr/>
        </p:nvSpPr>
        <p:spPr>
          <a:xfrm rot="5400000">
            <a:off x="7937288" y="3923388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DFBABDB-FCDE-4177-A7F5-F6BC265FA7B5}"/>
              </a:ext>
            </a:extLst>
          </p:cNvPr>
          <p:cNvSpPr/>
          <p:nvPr/>
        </p:nvSpPr>
        <p:spPr>
          <a:xfrm rot="5400000">
            <a:off x="7937287" y="5001134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3" grpId="0" animBg="1"/>
      <p:bldP spid="3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B51549-19A7-4FFB-BCA5-87FE4349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28" y="1679601"/>
            <a:ext cx="6457143" cy="41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5F66B7B-B663-44F3-9659-BA5DB0872425}"/>
              </a:ext>
            </a:extLst>
          </p:cNvPr>
          <p:cNvSpPr/>
          <p:nvPr/>
        </p:nvSpPr>
        <p:spPr>
          <a:xfrm>
            <a:off x="4742402" y="2783056"/>
            <a:ext cx="1880419" cy="833284"/>
          </a:xfrm>
          <a:prstGeom prst="wedgeRectCallout">
            <a:avLst>
              <a:gd name="adj1" fmla="val -92990"/>
              <a:gd name="adj2" fmla="val -6404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Double click on the </a:t>
            </a:r>
            <a:r>
              <a:rPr lang="en-US" b="1" dirty="0">
                <a:solidFill>
                  <a:srgbClr val="FF0000"/>
                </a:solidFill>
              </a:rPr>
              <a:t>maze.csv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7498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467F5-AC6C-4F0A-B883-D686A769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40" y="1369167"/>
            <a:ext cx="5276520" cy="508659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7757E06-AB9D-42E7-849C-A81717BBE16C}"/>
              </a:ext>
            </a:extLst>
          </p:cNvPr>
          <p:cNvSpPr/>
          <p:nvPr/>
        </p:nvSpPr>
        <p:spPr>
          <a:xfrm rot="2077467">
            <a:off x="4524226" y="5733707"/>
            <a:ext cx="1098755" cy="1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0C0C5-0C93-42C7-911F-B4246DCF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3" y="1341038"/>
            <a:ext cx="6133333" cy="5142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F5217-319B-4511-A210-3BCCE20739DA}"/>
              </a:ext>
            </a:extLst>
          </p:cNvPr>
          <p:cNvSpPr txBox="1"/>
          <p:nvPr/>
        </p:nvSpPr>
        <p:spPr>
          <a:xfrm>
            <a:off x="4334182" y="3969016"/>
            <a:ext cx="2649179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Ensure you maintain a</a:t>
            </a:r>
          </a:p>
          <a:p>
            <a:pPr algn="ctr"/>
            <a:r>
              <a:rPr lang="en-US" sz="2000" b="1" dirty="0"/>
              <a:t>10 x 10 </a:t>
            </a:r>
            <a:r>
              <a:rPr lang="en-US" sz="2000" b="1" dirty="0">
                <a:solidFill>
                  <a:srgbClr val="FF0000"/>
                </a:solidFill>
              </a:rPr>
              <a:t>matrix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as you enter your own maze cell values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907916-9CDD-4433-A6A7-C1919909350B}"/>
              </a:ext>
            </a:extLst>
          </p:cNvPr>
          <p:cNvSpPr/>
          <p:nvPr/>
        </p:nvSpPr>
        <p:spPr>
          <a:xfrm rot="10800000">
            <a:off x="1932038" y="4630736"/>
            <a:ext cx="2066081" cy="1427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A705CA-2A78-46F5-BDDF-DC2EA3016130}"/>
              </a:ext>
            </a:extLst>
          </p:cNvPr>
          <p:cNvSpPr/>
          <p:nvPr/>
        </p:nvSpPr>
        <p:spPr>
          <a:xfrm rot="16200000">
            <a:off x="3400275" y="3819609"/>
            <a:ext cx="1442951" cy="1427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245B1-3B55-4627-8E36-75CC8DB8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87" y="1381961"/>
            <a:ext cx="6615626" cy="5339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998079D-4815-4832-BA02-87792CA14F54}"/>
              </a:ext>
            </a:extLst>
          </p:cNvPr>
          <p:cNvSpPr/>
          <p:nvPr/>
        </p:nvSpPr>
        <p:spPr>
          <a:xfrm>
            <a:off x="3576485" y="3495824"/>
            <a:ext cx="1880419" cy="833284"/>
          </a:xfrm>
          <a:prstGeom prst="wedgeRectCallout">
            <a:avLst>
              <a:gd name="adj1" fmla="val -92990"/>
              <a:gd name="adj2" fmla="val -6404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sure to </a:t>
            </a:r>
            <a:r>
              <a:rPr lang="en-US" b="1" dirty="0">
                <a:solidFill>
                  <a:schemeClr val="tx1"/>
                </a:solidFill>
              </a:rPr>
              <a:t>SAVE</a:t>
            </a:r>
            <a:r>
              <a:rPr lang="en-US" dirty="0">
                <a:solidFill>
                  <a:srgbClr val="FF0000"/>
                </a:solidFill>
              </a:rPr>
              <a:t> your maze file!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2C152-9F24-45C9-A17A-02450FAB43A0}"/>
              </a:ext>
            </a:extLst>
          </p:cNvPr>
          <p:cNvSpPr/>
          <p:nvPr/>
        </p:nvSpPr>
        <p:spPr>
          <a:xfrm>
            <a:off x="1157749" y="3244646"/>
            <a:ext cx="1659193" cy="23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8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</a:t>
            </a:r>
            <a:r>
              <a:rPr lang="en-US" sz="2400" b="1" dirty="0"/>
              <a:t>2D maze</a:t>
            </a:r>
            <a:r>
              <a:rPr lang="en-US" sz="2400" dirty="0"/>
              <a:t> on graph paper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to </a:t>
            </a:r>
            <a:r>
              <a:rPr lang="en-US" sz="2400" b="1" dirty="0"/>
              <a:t>encode</a:t>
            </a:r>
            <a:r>
              <a:rPr lang="en-US" sz="2400" dirty="0"/>
              <a:t> the cell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</a:t>
            </a:r>
            <a:r>
              <a:rPr lang="en-US" sz="2400" b="1" dirty="0">
                <a:solidFill>
                  <a:srgbClr val="0070C0"/>
                </a:solidFill>
              </a:rPr>
              <a:t>bitwise operators </a:t>
            </a:r>
            <a:r>
              <a:rPr lang="en-US" sz="2400" dirty="0"/>
              <a:t>can decode a wall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Perform </a:t>
            </a:r>
            <a:r>
              <a:rPr lang="en-US" sz="2400" b="1" dirty="0">
                <a:solidFill>
                  <a:srgbClr val="00B050"/>
                </a:solidFill>
              </a:rPr>
              <a:t>file input / output </a:t>
            </a:r>
            <a:r>
              <a:rPr lang="en-US" sz="2400" dirty="0"/>
              <a:t>using CSV and binary formats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backtracking in </a:t>
            </a:r>
            <a:r>
              <a:rPr lang="en-US" sz="2400" b="1" dirty="0"/>
              <a:t>depth-first</a:t>
            </a:r>
            <a:r>
              <a:rPr lang="en-US" sz="2400" dirty="0"/>
              <a:t> search algorithm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breadcrumbs using a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/>
              <a:t> data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multiply two matrices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</a:t>
            </a:r>
            <a:r>
              <a:rPr lang="en-US" sz="2400" b="1" dirty="0">
                <a:solidFill>
                  <a:srgbClr val="FF0000"/>
                </a:solidFill>
              </a:rPr>
              <a:t>adjacency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 to improve search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B6E7C-37FC-47CD-80F5-F5BCE641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09" y="1906520"/>
            <a:ext cx="5263183" cy="30171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F7572-CD8F-4E26-B7D5-016BD1A3414D}"/>
              </a:ext>
            </a:extLst>
          </p:cNvPr>
          <p:cNvSpPr txBox="1"/>
          <p:nvPr/>
        </p:nvSpPr>
        <p:spPr>
          <a:xfrm>
            <a:off x="2109018" y="5213555"/>
            <a:ext cx="4925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CSV = Comma Separated Values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A “formatted” text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053E6-78C1-470A-995B-56C61043EE84}"/>
              </a:ext>
            </a:extLst>
          </p:cNvPr>
          <p:cNvCxnSpPr/>
          <p:nvPr/>
        </p:nvCxnSpPr>
        <p:spPr>
          <a:xfrm flipH="1" flipV="1">
            <a:off x="3030794" y="4254910"/>
            <a:ext cx="671051" cy="10692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C36B0-4C61-414E-A984-3AD2FA397ECF}"/>
              </a:ext>
            </a:extLst>
          </p:cNvPr>
          <p:cNvCxnSpPr>
            <a:cxnSpLocks/>
          </p:cNvCxnSpPr>
          <p:nvPr/>
        </p:nvCxnSpPr>
        <p:spPr>
          <a:xfrm flipH="1" flipV="1">
            <a:off x="3908323" y="4254910"/>
            <a:ext cx="2283542" cy="10689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4976F-0194-48D6-904C-F3E7DE25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09" y="1638524"/>
            <a:ext cx="5552381" cy="35809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Maze Draw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7DF10-1CF3-46CD-B887-03680DA79BEB}"/>
              </a:ext>
            </a:extLst>
          </p:cNvPr>
          <p:cNvSpPr/>
          <p:nvPr/>
        </p:nvSpPr>
        <p:spPr>
          <a:xfrm>
            <a:off x="1795809" y="4431890"/>
            <a:ext cx="1426714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D84D-48F7-47BF-BC37-0C3FAC7DB572}"/>
              </a:ext>
            </a:extLst>
          </p:cNvPr>
          <p:cNvSpPr txBox="1"/>
          <p:nvPr/>
        </p:nvSpPr>
        <p:spPr>
          <a:xfrm>
            <a:off x="4732389" y="4526978"/>
            <a:ext cx="3451121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Now “build and run”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Lab 1 using your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maze.csv file</a:t>
            </a:r>
          </a:p>
        </p:txBody>
      </p:sp>
    </p:spTree>
    <p:extLst>
      <p:ext uri="{BB962C8B-B14F-4D97-AF65-F5344CB8AC3E}">
        <p14:creationId xmlns:p14="http://schemas.microsoft.com/office/powerpoint/2010/main" val="9850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30648-C591-428C-9150-DB9B111D10BF}"/>
              </a:ext>
            </a:extLst>
          </p:cNvPr>
          <p:cNvSpPr/>
          <p:nvPr/>
        </p:nvSpPr>
        <p:spPr>
          <a:xfrm>
            <a:off x="6875939" y="3015246"/>
            <a:ext cx="1097280" cy="1097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3283A-16AA-47D5-A2DE-67E3B1B8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4" y="542705"/>
            <a:ext cx="5345035" cy="5996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526207" y="5810931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9B305-6EDA-4DB0-B419-5272F655C61A}"/>
              </a:ext>
            </a:extLst>
          </p:cNvPr>
          <p:cNvSpPr/>
          <p:nvPr/>
        </p:nvSpPr>
        <p:spPr>
          <a:xfrm>
            <a:off x="1526207" y="5415613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E6623-45A6-4306-A317-E1AB16480704}"/>
              </a:ext>
            </a:extLst>
          </p:cNvPr>
          <p:cNvSpPr/>
          <p:nvPr/>
        </p:nvSpPr>
        <p:spPr>
          <a:xfrm>
            <a:off x="1526207" y="4992254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2ABE8-6381-4D7F-B84A-60AE13C6C676}"/>
              </a:ext>
            </a:extLst>
          </p:cNvPr>
          <p:cNvSpPr/>
          <p:nvPr/>
        </p:nvSpPr>
        <p:spPr>
          <a:xfrm>
            <a:off x="1526207" y="4592596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1729-F500-40D5-AE84-26E9BAA05845}"/>
              </a:ext>
            </a:extLst>
          </p:cNvPr>
          <p:cNvSpPr/>
          <p:nvPr/>
        </p:nvSpPr>
        <p:spPr>
          <a:xfrm>
            <a:off x="1469545" y="1856395"/>
            <a:ext cx="3131951" cy="636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BBE9F-6738-4778-89E2-042944E9F515}"/>
              </a:ext>
            </a:extLst>
          </p:cNvPr>
          <p:cNvSpPr/>
          <p:nvPr/>
        </p:nvSpPr>
        <p:spPr>
          <a:xfrm>
            <a:off x="1469545" y="3104535"/>
            <a:ext cx="4437184" cy="339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182F4D-6D6C-4DF6-998C-5819BA74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483" y="619824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1</a:t>
            </a:r>
            <a:br>
              <a:rPr lang="en-US" sz="3200" b="1" dirty="0">
                <a:latin typeface="+mn-lt"/>
              </a:rPr>
            </a:br>
            <a:r>
              <a:rPr lang="en-US" sz="3200" dirty="0">
                <a:latin typeface="+mn-lt"/>
              </a:rPr>
              <a:t>Maze Draw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5DA6FB-CD4F-4E4F-A4A0-E492CA050206}"/>
              </a:ext>
            </a:extLst>
          </p:cNvPr>
          <p:cNvGrpSpPr/>
          <p:nvPr/>
        </p:nvGrpSpPr>
        <p:grpSpPr>
          <a:xfrm>
            <a:off x="6695412" y="2831379"/>
            <a:ext cx="1463283" cy="1472665"/>
            <a:chOff x="6695412" y="2831379"/>
            <a:chExt cx="1463283" cy="14726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D12F71-CD3F-4892-AB36-55D6005B006D}"/>
                </a:ext>
              </a:extLst>
            </p:cNvPr>
            <p:cNvSpPr/>
            <p:nvPr/>
          </p:nvSpPr>
          <p:spPr>
            <a:xfrm>
              <a:off x="6695412" y="3934712"/>
              <a:ext cx="365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⓿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0BCEBF-6FE8-44BF-8C1D-9A33038C543D}"/>
                </a:ext>
              </a:extLst>
            </p:cNvPr>
            <p:cNvSpPr txBox="1"/>
            <p:nvPr/>
          </p:nvSpPr>
          <p:spPr>
            <a:xfrm>
              <a:off x="7792935" y="3934712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❶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5C8BF-8B96-4054-A484-EB0AD00D44A3}"/>
                </a:ext>
              </a:extLst>
            </p:cNvPr>
            <p:cNvSpPr txBox="1"/>
            <p:nvPr/>
          </p:nvSpPr>
          <p:spPr>
            <a:xfrm>
              <a:off x="7792935" y="2831379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❷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4D8D2B-F483-49B8-98CF-6DD1EC7A0BF8}"/>
                </a:ext>
              </a:extLst>
            </p:cNvPr>
            <p:cNvSpPr txBox="1"/>
            <p:nvPr/>
          </p:nvSpPr>
          <p:spPr>
            <a:xfrm>
              <a:off x="6695412" y="2831379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1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71" y="3671137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Reading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CSV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4B832-6C61-41B7-AA33-2B4380C9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41" y="788062"/>
            <a:ext cx="4924253" cy="2080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14D8C0-9A9E-46F9-80BE-9E0DB5E409FB}"/>
              </a:ext>
            </a:extLst>
          </p:cNvPr>
          <p:cNvSpPr/>
          <p:nvPr/>
        </p:nvSpPr>
        <p:spPr>
          <a:xfrm>
            <a:off x="1482213" y="788062"/>
            <a:ext cx="1061884" cy="1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FE93E-DAE4-4A1F-BEE7-B940F0F0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99" y="2482551"/>
            <a:ext cx="4559308" cy="40563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2389AA-3AF7-427E-B514-31D23ADBCE82}"/>
              </a:ext>
            </a:extLst>
          </p:cNvPr>
          <p:cNvCxnSpPr/>
          <p:nvPr/>
        </p:nvCxnSpPr>
        <p:spPr>
          <a:xfrm>
            <a:off x="2603090" y="892277"/>
            <a:ext cx="4454013" cy="2588342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855CC-ADB9-420D-8DFD-0BDC8CAD3786}"/>
              </a:ext>
            </a:extLst>
          </p:cNvPr>
          <p:cNvSpPr/>
          <p:nvPr/>
        </p:nvSpPr>
        <p:spPr>
          <a:xfrm>
            <a:off x="3611299" y="2503366"/>
            <a:ext cx="1572759" cy="1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B1DD0-13C1-4BE8-A9C1-DF6EF1784F28}"/>
              </a:ext>
            </a:extLst>
          </p:cNvPr>
          <p:cNvSpPr/>
          <p:nvPr/>
        </p:nvSpPr>
        <p:spPr>
          <a:xfrm>
            <a:off x="4282562" y="4967532"/>
            <a:ext cx="2301977" cy="1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99990-0467-4BA2-B0F8-786D73B3DAD1}"/>
              </a:ext>
            </a:extLst>
          </p:cNvPr>
          <p:cNvSpPr/>
          <p:nvPr/>
        </p:nvSpPr>
        <p:spPr>
          <a:xfrm>
            <a:off x="4628534" y="5472572"/>
            <a:ext cx="1587912" cy="1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740635-54AE-4ADA-ABAD-5171C704ECC1}"/>
              </a:ext>
            </a:extLst>
          </p:cNvPr>
          <p:cNvSpPr/>
          <p:nvPr/>
        </p:nvSpPr>
        <p:spPr>
          <a:xfrm>
            <a:off x="3951339" y="3822449"/>
            <a:ext cx="2714932" cy="1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F489C-21FA-4BD6-81A7-CA0C4E50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66" y="1561745"/>
            <a:ext cx="6845069" cy="219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Writing data in BINARY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4617" y="1998883"/>
            <a:ext cx="4814567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95111" y="2863655"/>
            <a:ext cx="5347793" cy="216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85AEBC-0547-42A5-842C-3E3B2837CC35}"/>
              </a:ext>
            </a:extLst>
          </p:cNvPr>
          <p:cNvGraphicFramePr/>
          <p:nvPr>
            <p:extLst/>
          </p:nvPr>
        </p:nvGraphicFramePr>
        <p:xfrm>
          <a:off x="1524000" y="4071151"/>
          <a:ext cx="6096000" cy="171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55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Graphic spid="6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F7873-B239-451D-AC51-B05770CC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7" y="1553802"/>
            <a:ext cx="6485714" cy="4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Binary Output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F5FC270-C05B-4AE7-842B-86340449B464}"/>
              </a:ext>
            </a:extLst>
          </p:cNvPr>
          <p:cNvSpPr/>
          <p:nvPr/>
        </p:nvSpPr>
        <p:spPr>
          <a:xfrm>
            <a:off x="836608" y="3625231"/>
            <a:ext cx="2275302" cy="983639"/>
          </a:xfrm>
          <a:prstGeom prst="wedgeRectCallout">
            <a:avLst>
              <a:gd name="adj1" fmla="val 47033"/>
              <a:gd name="adj2" fmla="val 13583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Right click</a:t>
            </a:r>
            <a:r>
              <a:rPr lang="en-US" dirty="0">
                <a:solidFill>
                  <a:srgbClr val="FF0000"/>
                </a:solidFill>
              </a:rPr>
              <a:t> on </a:t>
            </a:r>
            <a:r>
              <a:rPr lang="en-US" b="1" dirty="0">
                <a:solidFill>
                  <a:srgbClr val="FF0000"/>
                </a:solidFill>
              </a:rPr>
              <a:t>maze.dat </a:t>
            </a:r>
            <a:r>
              <a:rPr lang="en-US" dirty="0">
                <a:solidFill>
                  <a:srgbClr val="FF0000"/>
                </a:solidFill>
              </a:rPr>
              <a:t>and then select “Properties”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60599-6DCD-4CBC-BBBA-FC41D033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90" y="1297720"/>
            <a:ext cx="4302867" cy="4940643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B718E89-55F4-4603-AF6C-C184842A7F24}"/>
              </a:ext>
            </a:extLst>
          </p:cNvPr>
          <p:cNvSpPr/>
          <p:nvPr/>
        </p:nvSpPr>
        <p:spPr>
          <a:xfrm>
            <a:off x="5809787" y="4249580"/>
            <a:ext cx="1880419" cy="833284"/>
          </a:xfrm>
          <a:prstGeom prst="wedgeRectCallout">
            <a:avLst>
              <a:gd name="adj1" fmla="val -42402"/>
              <a:gd name="adj2" fmla="val -9944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One byte for each cell in your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10 x 10 maze!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4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Binary Output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8FA02-44D3-4598-9C5D-A93C405E3FB5}"/>
              </a:ext>
            </a:extLst>
          </p:cNvPr>
          <p:cNvSpPr txBox="1"/>
          <p:nvPr/>
        </p:nvSpPr>
        <p:spPr>
          <a:xfrm>
            <a:off x="2031590" y="2568942"/>
            <a:ext cx="5080819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You must copy your </a:t>
            </a:r>
            <a:r>
              <a:rPr lang="en-US" sz="2800" b="1" dirty="0">
                <a:solidFill>
                  <a:srgbClr val="FF0000"/>
                </a:solidFill>
              </a:rPr>
              <a:t>maze.dat</a:t>
            </a:r>
            <a:r>
              <a:rPr lang="en-US" sz="2800" b="1" dirty="0">
                <a:solidFill>
                  <a:schemeClr val="bg1"/>
                </a:solidFill>
              </a:rPr>
              <a:t> file to the </a:t>
            </a:r>
            <a:r>
              <a:rPr lang="en-US" sz="2800" b="1" dirty="0"/>
              <a:t>lab2</a:t>
            </a:r>
            <a:r>
              <a:rPr lang="en-US" sz="2800" b="1" dirty="0">
                <a:solidFill>
                  <a:schemeClr val="bg1"/>
                </a:solidFill>
              </a:rPr>
              <a:t> and </a:t>
            </a:r>
            <a:r>
              <a:rPr lang="en-US" sz="2800" b="1" dirty="0"/>
              <a:t>lab3</a:t>
            </a:r>
            <a:r>
              <a:rPr lang="en-US" sz="2800" b="1" dirty="0">
                <a:solidFill>
                  <a:schemeClr val="bg1"/>
                </a:solidFill>
              </a:rPr>
              <a:t> folders!</a:t>
            </a:r>
          </a:p>
        </p:txBody>
      </p:sp>
    </p:spTree>
    <p:extLst>
      <p:ext uri="{BB962C8B-B14F-4D97-AF65-F5344CB8AC3E}">
        <p14:creationId xmlns:p14="http://schemas.microsoft.com/office/powerpoint/2010/main" val="28130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Depth-first is a sequential search algorithm</a:t>
            </a:r>
          </a:p>
          <a:p>
            <a:pPr lvl="1"/>
            <a:r>
              <a:rPr lang="en-US" sz="2000" dirty="0"/>
              <a:t>It is just you </a:t>
            </a:r>
            <a:r>
              <a:rPr lang="en-US" sz="2000" u="sng" dirty="0"/>
              <a:t>alone</a:t>
            </a:r>
            <a:r>
              <a:rPr lang="en-US" sz="2000" dirty="0"/>
              <a:t> in the maze, you have no helpers</a:t>
            </a:r>
          </a:p>
          <a:p>
            <a:pPr lvl="1"/>
            <a:r>
              <a:rPr lang="en-US" sz="2000" dirty="0"/>
              <a:t>It is a zero </a:t>
            </a:r>
            <a:r>
              <a:rPr lang="en-US" sz="2000" i="1" dirty="0"/>
              <a:t>prior</a:t>
            </a:r>
            <a:r>
              <a:rPr lang="en-US" sz="2000" dirty="0"/>
              <a:t> knowledge, recursive, backtracking approach</a:t>
            </a:r>
          </a:p>
          <a:p>
            <a:pPr lvl="1"/>
            <a:r>
              <a:rPr lang="en-US" sz="2000" dirty="0"/>
              <a:t>You have </a:t>
            </a:r>
            <a:r>
              <a:rPr lang="en-US" sz="2000" b="1" dirty="0">
                <a:solidFill>
                  <a:srgbClr val="FF0000"/>
                </a:solidFill>
              </a:rPr>
              <a:t>breadcrumbs</a:t>
            </a:r>
            <a:r>
              <a:rPr lang="en-US" sz="2000" dirty="0"/>
              <a:t> to mark your cell visitation history</a:t>
            </a:r>
          </a:p>
          <a:p>
            <a:r>
              <a:rPr lang="en-US" sz="2400" dirty="0"/>
              <a:t>Order of step search in each cell is </a:t>
            </a:r>
            <a:r>
              <a:rPr lang="en-US" sz="2400" b="1" dirty="0"/>
              <a:t>North, East, South, West</a:t>
            </a:r>
          </a:p>
          <a:p>
            <a:pPr lvl="1"/>
            <a:r>
              <a:rPr lang="en-US" sz="2000" dirty="0"/>
              <a:t>We can only proceed in a direction if there is </a:t>
            </a:r>
            <a:r>
              <a:rPr lang="en-US" sz="2000" u="sng" dirty="0"/>
              <a:t>no</a:t>
            </a:r>
            <a:r>
              <a:rPr lang="en-US" sz="2000" dirty="0"/>
              <a:t> wall in the path: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B050"/>
                </a:solidFill>
              </a:rPr>
              <a:t>if (cell value </a:t>
            </a:r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b="1" dirty="0">
                <a:solidFill>
                  <a:srgbClr val="00B050"/>
                </a:solidFill>
              </a:rPr>
              <a:t> direction) != direction</a:t>
            </a:r>
          </a:p>
          <a:p>
            <a:pPr marL="914400" lvl="1" indent="0">
              <a:buNone/>
            </a:pPr>
            <a:r>
              <a:rPr lang="en-US" sz="2000" dirty="0"/>
              <a:t>North (1)	→	(</a:t>
            </a:r>
            <a:r>
              <a:rPr lang="el-GR" sz="2000" dirty="0"/>
              <a:t>Δ</a:t>
            </a:r>
            <a:r>
              <a:rPr lang="en-US" sz="2000" dirty="0"/>
              <a:t> row = -1,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East (2)		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1)</a:t>
            </a:r>
          </a:p>
          <a:p>
            <a:pPr marL="914400" lvl="1" indent="0">
              <a:buNone/>
            </a:pPr>
            <a:r>
              <a:rPr lang="en-US" sz="2000" dirty="0"/>
              <a:t>South (4)	→	(</a:t>
            </a:r>
            <a:r>
              <a:rPr lang="el-GR" sz="2000" dirty="0"/>
              <a:t>Δ</a:t>
            </a:r>
            <a:r>
              <a:rPr lang="en-US" sz="2000" dirty="0"/>
              <a:t> row = 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West (8) </a:t>
            </a:r>
            <a:r>
              <a:rPr lang="en-US" sz="2000" b="1" dirty="0"/>
              <a:t>	</a:t>
            </a:r>
            <a:r>
              <a:rPr lang="en-US" sz="2000" dirty="0"/>
              <a:t>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-1)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3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Drop a </a:t>
            </a:r>
            <a:r>
              <a:rPr lang="en-US" sz="2400" b="1" dirty="0">
                <a:solidFill>
                  <a:srgbClr val="0070C0"/>
                </a:solidFill>
              </a:rPr>
              <a:t>breadcrumb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as you enter each cell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a step in the very first direction that is </a:t>
            </a:r>
            <a:r>
              <a:rPr lang="en-US" sz="2400" b="1" dirty="0">
                <a:solidFill>
                  <a:srgbClr val="00B050"/>
                </a:solidFill>
              </a:rPr>
              <a:t>open</a:t>
            </a:r>
            <a:r>
              <a:rPr lang="en-US" sz="2400" dirty="0"/>
              <a:t>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there are no more open directions in the cell, retrace your steps </a:t>
            </a:r>
            <a:r>
              <a:rPr lang="en-US" sz="2400" b="1" dirty="0">
                <a:solidFill>
                  <a:srgbClr val="FF0000"/>
                </a:solidFill>
              </a:rPr>
              <a:t>backwards</a:t>
            </a:r>
            <a:r>
              <a:rPr lang="en-US" sz="2400" dirty="0"/>
              <a:t> until you reach a cell with a breadcrumb where </a:t>
            </a:r>
            <a:r>
              <a:rPr lang="en-US" sz="2400" b="1" dirty="0"/>
              <a:t>the next open direction</a:t>
            </a:r>
            <a:r>
              <a:rPr lang="en-US" sz="2400" dirty="0"/>
              <a:t> is one you have </a:t>
            </a:r>
            <a:r>
              <a:rPr lang="en-US" sz="2400" u="sng" dirty="0"/>
              <a:t>not</a:t>
            </a:r>
            <a:r>
              <a:rPr lang="en-US" sz="2400" dirty="0"/>
              <a:t> taken yet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a step in that new direction,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Stop with you reach the </a:t>
            </a:r>
            <a:r>
              <a:rPr lang="en-US" sz="2400" b="1" dirty="0">
                <a:solidFill>
                  <a:srgbClr val="7030A0"/>
                </a:solidFill>
              </a:rPr>
              <a:t>exit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breadcrumb</a:t>
            </a:r>
            <a:r>
              <a:rPr lang="en-US" sz="2400" dirty="0"/>
              <a:t> matrix (array) can contain a simple </a:t>
            </a:r>
            <a:r>
              <a:rPr lang="en-US" sz="2400" dirty="0">
                <a:solidFill>
                  <a:srgbClr val="00B050"/>
                </a:solidFill>
              </a:rPr>
              <a:t>bool</a:t>
            </a:r>
            <a:r>
              <a:rPr lang="en-US" sz="2400" dirty="0"/>
              <a:t> value to indicate if you have previously visited this cell</a:t>
            </a:r>
          </a:p>
          <a:p>
            <a:r>
              <a:rPr lang="en-US" sz="2400" dirty="0"/>
              <a:t>Breadcrumbs prevent going around in endless circles and never finding the exit</a:t>
            </a:r>
          </a:p>
          <a:p>
            <a:r>
              <a:rPr lang="en-US" sz="2400" dirty="0"/>
              <a:t>In this program we use an </a:t>
            </a:r>
            <a:r>
              <a:rPr lang="en-US" sz="2400" b="1" dirty="0">
                <a:solidFill>
                  <a:srgbClr val="0070C0"/>
                </a:solidFill>
              </a:rPr>
              <a:t>bool </a:t>
            </a:r>
            <a:r>
              <a:rPr lang="en-US" sz="2400" b="1" dirty="0" err="1"/>
              <a:t>visitCount</a:t>
            </a:r>
            <a:r>
              <a:rPr lang="en-US" sz="2400" b="1" dirty="0"/>
              <a:t> </a:t>
            </a:r>
            <a:r>
              <a:rPr lang="en-US" sz="2400" dirty="0"/>
              <a:t>array, so we can color the path according to the number of times we’ve visited each cell (1=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, 2=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, 3=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4=</a:t>
            </a:r>
            <a:r>
              <a:rPr lang="en-US" sz="2400" b="1" dirty="0">
                <a:solidFill>
                  <a:srgbClr val="FFA500"/>
                </a:solidFill>
              </a:rPr>
              <a:t>Orange</a:t>
            </a:r>
            <a:r>
              <a:rPr lang="en-US" sz="2400" dirty="0"/>
              <a:t>)</a:t>
            </a:r>
          </a:p>
          <a:p>
            <a:r>
              <a:rPr lang="en-US" sz="2400" dirty="0"/>
              <a:t>Lots of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A500"/>
                </a:solidFill>
              </a:rPr>
              <a:t>orange</a:t>
            </a:r>
            <a:r>
              <a:rPr lang="en-US" dirty="0"/>
              <a:t> </a:t>
            </a:r>
            <a:r>
              <a:rPr lang="en-US" sz="2400" dirty="0"/>
              <a:t>squares in the path indicates an </a:t>
            </a:r>
            <a:r>
              <a:rPr lang="en-US" sz="2400" i="1" dirty="0"/>
              <a:t>inefficient</a:t>
            </a:r>
            <a:r>
              <a:rPr lang="en-US" sz="2400" dirty="0"/>
              <a:t> search pattern, because you are visiting the same node too many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program that will find a path from the entrance to the exit of a given maze</a:t>
            </a:r>
          </a:p>
          <a:p>
            <a:pPr lvl="1"/>
            <a:r>
              <a:rPr lang="en-US" sz="2000" dirty="0"/>
              <a:t>The maze should be created using a simple </a:t>
            </a:r>
            <a:r>
              <a:rPr lang="en-US" sz="2000" b="1" dirty="0"/>
              <a:t>encoding</a:t>
            </a:r>
            <a:endParaRPr lang="en-US" sz="2000" dirty="0"/>
          </a:p>
          <a:p>
            <a:pPr lvl="1"/>
            <a:r>
              <a:rPr lang="en-US" sz="2000" dirty="0"/>
              <a:t>During the search, the program cannot receive any hints from humans – it must run </a:t>
            </a:r>
            <a:r>
              <a:rPr lang="en-US" sz="2000" u="sng" dirty="0"/>
              <a:t>autonomously</a:t>
            </a:r>
            <a:endParaRPr lang="en-US" sz="2000" dirty="0"/>
          </a:p>
          <a:p>
            <a:r>
              <a:rPr lang="en-US" sz="2400" dirty="0"/>
              <a:t>The maze is 10x10 cells, and </a:t>
            </a:r>
            <a:r>
              <a:rPr lang="en-US" sz="2400" b="1" dirty="0">
                <a:solidFill>
                  <a:srgbClr val="FF0000"/>
                </a:solidFill>
              </a:rPr>
              <a:t>must have</a:t>
            </a:r>
            <a:r>
              <a:rPr lang="en-US" sz="2400" dirty="0"/>
              <a:t> at least </a:t>
            </a:r>
            <a:r>
              <a:rPr lang="en-US" sz="2400" u="sng" dirty="0"/>
              <a:t>one</a:t>
            </a:r>
            <a:r>
              <a:rPr lang="en-US" sz="2400" dirty="0"/>
              <a:t> open path from entrance to exit cell</a:t>
            </a:r>
          </a:p>
          <a:p>
            <a:r>
              <a:rPr lang="en-US" sz="2400" dirty="0"/>
              <a:t>The complete maze perimeter </a:t>
            </a:r>
            <a:r>
              <a:rPr lang="en-US" sz="2400" b="1" dirty="0">
                <a:solidFill>
                  <a:srgbClr val="FF0000"/>
                </a:solidFill>
              </a:rPr>
              <a:t>must not </a:t>
            </a:r>
            <a:r>
              <a:rPr lang="en-US" sz="2400" dirty="0"/>
              <a:t>have </a:t>
            </a:r>
            <a:r>
              <a:rPr lang="en-US" sz="2400" u="sng" dirty="0"/>
              <a:t>any</a:t>
            </a:r>
            <a:r>
              <a:rPr lang="en-US" sz="2400" dirty="0"/>
              <a:t> holes – all outside edges must be walls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Maze Solver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5587C-8371-4700-A0B5-40BECF39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1C1C4-F263-4F77-B1BF-B16786FC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7" y="1468581"/>
            <a:ext cx="5707252" cy="36801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1729-F500-40D5-AE84-26E9BAA05845}"/>
              </a:ext>
            </a:extLst>
          </p:cNvPr>
          <p:cNvSpPr/>
          <p:nvPr/>
        </p:nvSpPr>
        <p:spPr>
          <a:xfrm>
            <a:off x="2179699" y="2319583"/>
            <a:ext cx="980768" cy="243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E22240C-87AD-4FC9-93E9-5261AD052717}"/>
              </a:ext>
            </a:extLst>
          </p:cNvPr>
          <p:cNvSpPr/>
          <p:nvPr/>
        </p:nvSpPr>
        <p:spPr>
          <a:xfrm>
            <a:off x="3822547" y="2590404"/>
            <a:ext cx="3028079" cy="1140938"/>
          </a:xfrm>
          <a:prstGeom prst="wedgeRectCallout">
            <a:avLst>
              <a:gd name="adj1" fmla="val -69098"/>
              <a:gd name="adj2" fmla="val -6156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Make sure you have copied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your </a:t>
            </a:r>
            <a:r>
              <a:rPr lang="en-US" b="1" dirty="0">
                <a:solidFill>
                  <a:srgbClr val="FF0000"/>
                </a:solidFill>
              </a:rPr>
              <a:t>maze.dat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(which was created by Lab 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into this Lab 2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E4BB58-7832-4D03-84D5-D68B536D89DE}"/>
              </a:ext>
            </a:extLst>
          </p:cNvPr>
          <p:cNvSpPr/>
          <p:nvPr/>
        </p:nvSpPr>
        <p:spPr>
          <a:xfrm>
            <a:off x="4808884" y="1993001"/>
            <a:ext cx="1092513" cy="243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93B8CB-DC04-476B-B4DA-610D707518C5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562633-40D1-4266-BB68-16E51E38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66" y="4322915"/>
            <a:ext cx="3171429" cy="1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5AB1F8-7834-4507-870E-7DA9EFDB4F62}"/>
              </a:ext>
            </a:extLst>
          </p:cNvPr>
          <p:cNvSpPr/>
          <p:nvPr/>
        </p:nvSpPr>
        <p:spPr>
          <a:xfrm>
            <a:off x="4992066" y="4771104"/>
            <a:ext cx="2197773" cy="221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0A12A2-716C-479A-9FBD-46F10B90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94" y="1973561"/>
            <a:ext cx="6172611" cy="2675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3920" y="2330449"/>
            <a:ext cx="4335151" cy="206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4802" y="3823411"/>
            <a:ext cx="4805256" cy="225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059579-C689-4FED-BBD8-E76918AA6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0B1F-605C-40D0-9DAC-CC7B80E03D5C}"/>
              </a:ext>
            </a:extLst>
          </p:cNvPr>
          <p:cNvSpPr txBox="1"/>
          <p:nvPr/>
        </p:nvSpPr>
        <p:spPr>
          <a:xfrm>
            <a:off x="4732389" y="4455007"/>
            <a:ext cx="3451121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Lab2 reads in the binary file </a:t>
            </a:r>
            <a:r>
              <a:rPr lang="en-US" sz="2800" b="1" dirty="0">
                <a:solidFill>
                  <a:srgbClr val="FF0000"/>
                </a:solidFill>
              </a:rPr>
              <a:t>maze.dat</a:t>
            </a:r>
          </a:p>
        </p:txBody>
      </p:sp>
    </p:spTree>
    <p:extLst>
      <p:ext uri="{BB962C8B-B14F-4D97-AF65-F5344CB8AC3E}">
        <p14:creationId xmlns:p14="http://schemas.microsoft.com/office/powerpoint/2010/main" val="24837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30895-BB93-4A77-B8C9-101D0DC0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" y="461943"/>
            <a:ext cx="4676996" cy="6034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060039" y="1378974"/>
            <a:ext cx="2981019" cy="88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0040" y="2568865"/>
            <a:ext cx="3939664" cy="1280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9D83E6-4F9D-45EF-8692-807427EE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809" y="664069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2</a:t>
            </a:r>
            <a:br>
              <a:rPr lang="en-US" sz="3200" b="1" dirty="0">
                <a:latin typeface="+mn-lt"/>
              </a:rPr>
            </a:br>
            <a:r>
              <a:rPr lang="en-US" sz="3200" dirty="0">
                <a:latin typeface="+mn-lt"/>
              </a:rPr>
              <a:t>Maze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0474-30EF-46DC-A047-16E93A6CCDC9}"/>
              </a:ext>
            </a:extLst>
          </p:cNvPr>
          <p:cNvSpPr/>
          <p:nvPr/>
        </p:nvSpPr>
        <p:spPr>
          <a:xfrm>
            <a:off x="1060039" y="4859780"/>
            <a:ext cx="2641806" cy="126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19BCA-1089-44BC-A609-985FC9856D60}"/>
              </a:ext>
            </a:extLst>
          </p:cNvPr>
          <p:cNvSpPr txBox="1"/>
          <p:nvPr/>
        </p:nvSpPr>
        <p:spPr>
          <a:xfrm>
            <a:off x="5957692" y="3523605"/>
            <a:ext cx="281825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program tries to take a step in each direction, updating the </a:t>
            </a:r>
            <a:r>
              <a:rPr lang="en-US" b="1" dirty="0" err="1"/>
              <a:t>visitCount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array with each step</a:t>
            </a:r>
          </a:p>
        </p:txBody>
      </p:sp>
    </p:spTree>
    <p:extLst>
      <p:ext uri="{BB962C8B-B14F-4D97-AF65-F5344CB8AC3E}">
        <p14:creationId xmlns:p14="http://schemas.microsoft.com/office/powerpoint/2010/main" val="13035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B63B7-29C8-4B3A-962A-70211F62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0" y="1782267"/>
            <a:ext cx="6415281" cy="2679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65A863-25AB-46A6-9246-482A2EFC32C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0DEAB-2066-42CC-836B-918F5039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97" y="3742685"/>
            <a:ext cx="2698551" cy="193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83A3F-3DF3-4779-A3E8-D4495D88D658}"/>
              </a:ext>
            </a:extLst>
          </p:cNvPr>
          <p:cNvSpPr txBox="1"/>
          <p:nvPr/>
        </p:nvSpPr>
        <p:spPr>
          <a:xfrm>
            <a:off x="5014048" y="4948084"/>
            <a:ext cx="2964829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use a “stack” data structure to record the [row][col] of the navigator at each step through the maze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D1D34F-11E2-4460-A494-0A5665CE26D8}"/>
              </a:ext>
            </a:extLst>
          </p:cNvPr>
          <p:cNvCxnSpPr>
            <a:cxnSpLocks/>
          </p:cNvCxnSpPr>
          <p:nvPr/>
        </p:nvCxnSpPr>
        <p:spPr>
          <a:xfrm flipV="1">
            <a:off x="3370006" y="3119842"/>
            <a:ext cx="501446" cy="235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13ACC-B3C4-455B-AC76-A4A79E1643A6}"/>
              </a:ext>
            </a:extLst>
          </p:cNvPr>
          <p:cNvCxnSpPr>
            <a:cxnSpLocks/>
          </p:cNvCxnSpPr>
          <p:nvPr/>
        </p:nvCxnSpPr>
        <p:spPr>
          <a:xfrm>
            <a:off x="4756355" y="2892862"/>
            <a:ext cx="699253" cy="1199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3C849-FD07-4C89-9040-6A0FB4624C66}"/>
              </a:ext>
            </a:extLst>
          </p:cNvPr>
          <p:cNvCxnSpPr>
            <a:cxnSpLocks/>
          </p:cNvCxnSpPr>
          <p:nvPr/>
        </p:nvCxnSpPr>
        <p:spPr>
          <a:xfrm flipV="1">
            <a:off x="6312310" y="4092677"/>
            <a:ext cx="501445" cy="227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">
            <a:extLst>
              <a:ext uri="{FF2B5EF4-FFF2-40B4-BE49-F238E27FC236}">
                <a16:creationId xmlns:a16="http://schemas.microsoft.com/office/drawing/2014/main" id="{59EF8410-D102-4BE4-95F9-AF7F166FED3D}"/>
              </a:ext>
            </a:extLst>
          </p:cNvPr>
          <p:cNvSpPr/>
          <p:nvPr/>
        </p:nvSpPr>
        <p:spPr>
          <a:xfrm>
            <a:off x="833019" y="1378288"/>
            <a:ext cx="1062681" cy="247135"/>
          </a:xfrm>
          <a:prstGeom prst="borderCallout2">
            <a:avLst>
              <a:gd name="adj1" fmla="val 57030"/>
              <a:gd name="adj2" fmla="val 103457"/>
              <a:gd name="adj3" fmla="val 321734"/>
              <a:gd name="adj4" fmla="val 129482"/>
              <a:gd name="adj5" fmla="val 321451"/>
              <a:gd name="adj6" fmla="val 15241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1764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0BF8C-3112-4976-AB9B-CBEBF39E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63" y="1821425"/>
            <a:ext cx="7171674" cy="3935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716342" y="2411361"/>
            <a:ext cx="4345245" cy="560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9343" y="3687097"/>
            <a:ext cx="4042902" cy="573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65A863-25AB-46A6-9246-482A2EFC32C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A5713-8C7D-4360-8E4C-22F316D065E9}"/>
              </a:ext>
            </a:extLst>
          </p:cNvPr>
          <p:cNvSpPr txBox="1"/>
          <p:nvPr/>
        </p:nvSpPr>
        <p:spPr>
          <a:xfrm>
            <a:off x="6625714" y="1498028"/>
            <a:ext cx="1889636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Press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chemeClr val="bg1"/>
                </a:solidFill>
              </a:rPr>
              <a:t> to take a single step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F5F3A-B90C-41C8-BF1F-8FE92D433A85}"/>
              </a:ext>
            </a:extLst>
          </p:cNvPr>
          <p:cNvSpPr txBox="1"/>
          <p:nvPr/>
        </p:nvSpPr>
        <p:spPr>
          <a:xfrm>
            <a:off x="5150566" y="4487213"/>
            <a:ext cx="3364784" cy="156966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When the exit is found,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your path will be shown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(after removing any backup steps)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B2D56-A81A-45B1-A2C7-FC722B0F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7" y="1468581"/>
            <a:ext cx="4828571" cy="5076190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3383480" y="2824522"/>
            <a:ext cx="303617" cy="331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A1FC229-8978-49D7-9A6E-CD10C749676C}"/>
              </a:ext>
            </a:extLst>
          </p:cNvPr>
          <p:cNvSpPr/>
          <p:nvPr/>
        </p:nvSpPr>
        <p:spPr>
          <a:xfrm>
            <a:off x="4395020" y="1726221"/>
            <a:ext cx="3296263" cy="1422559"/>
          </a:xfrm>
          <a:prstGeom prst="wedgeRectCallout">
            <a:avLst>
              <a:gd name="adj1" fmla="val -75351"/>
              <a:gd name="adj2" fmla="val 3755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Colors indicate the number of times a square (cell) was revisited due to backing up from dead ends or breadcrumbs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7F084-8C5D-4FCB-AFBA-A3DDBCCD9CB8}"/>
              </a:ext>
            </a:extLst>
          </p:cNvPr>
          <p:cNvSpPr txBox="1"/>
          <p:nvPr/>
        </p:nvSpPr>
        <p:spPr>
          <a:xfrm>
            <a:off x="6421079" y="3629170"/>
            <a:ext cx="1889636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Press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chemeClr val="bg1"/>
                </a:solidFill>
              </a:rPr>
              <a:t> to take a single step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F90A-573E-44FE-B9AF-9E7D67E5F786}"/>
              </a:ext>
            </a:extLst>
          </p:cNvPr>
          <p:cNvSpPr txBox="1"/>
          <p:nvPr/>
        </p:nvSpPr>
        <p:spPr>
          <a:xfrm>
            <a:off x="1732565" y="5772251"/>
            <a:ext cx="567887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When the exit is found, your path will be shown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(after removing any backup steps)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DFCD95-E604-4FE9-ACEC-BE4C288D30F1}"/>
              </a:ext>
            </a:extLst>
          </p:cNvPr>
          <p:cNvGrpSpPr/>
          <p:nvPr/>
        </p:nvGrpSpPr>
        <p:grpSpPr>
          <a:xfrm>
            <a:off x="508077" y="1109513"/>
            <a:ext cx="3877106" cy="4446948"/>
            <a:chOff x="508077" y="1109513"/>
            <a:chExt cx="3877106" cy="44469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6B52BC-B3F6-4CCF-8B5B-5BF56127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77" y="1480529"/>
              <a:ext cx="3877106" cy="40759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22D327-A426-49C1-8DB2-E7F9F34DDA36}"/>
                </a:ext>
              </a:extLst>
            </p:cNvPr>
            <p:cNvSpPr txBox="1"/>
            <p:nvPr/>
          </p:nvSpPr>
          <p:spPr>
            <a:xfrm>
              <a:off x="558466" y="110951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 </a:t>
              </a:r>
              <a:r>
                <a:rPr lang="en-US" b="1" i="1" dirty="0">
                  <a:solidFill>
                    <a:srgbClr val="7030A0"/>
                  </a:solidFill>
                </a:rPr>
                <a:t>before</a:t>
              </a:r>
              <a:r>
                <a:rPr lang="en-US" dirty="0"/>
                <a:t> stepping into exit cell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0DAECE-6D35-4E63-A5E6-C5724F6DE162}"/>
              </a:ext>
            </a:extLst>
          </p:cNvPr>
          <p:cNvGrpSpPr/>
          <p:nvPr/>
        </p:nvGrpSpPr>
        <p:grpSpPr>
          <a:xfrm>
            <a:off x="4755612" y="1105523"/>
            <a:ext cx="3880311" cy="4452623"/>
            <a:chOff x="4755612" y="1105523"/>
            <a:chExt cx="3880311" cy="4452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3774CC-F6A4-4A3F-9F9F-ABBFB7A0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5612" y="1478845"/>
              <a:ext cx="3880311" cy="40793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8FB7F5-30A8-4482-986D-F406C4432583}"/>
                </a:ext>
              </a:extLst>
            </p:cNvPr>
            <p:cNvSpPr txBox="1"/>
            <p:nvPr/>
          </p:nvSpPr>
          <p:spPr>
            <a:xfrm>
              <a:off x="4806000" y="110552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 </a:t>
              </a:r>
              <a:r>
                <a:rPr lang="en-US" b="1" i="1" dirty="0">
                  <a:solidFill>
                    <a:srgbClr val="7030A0"/>
                  </a:solidFill>
                </a:rPr>
                <a:t>after</a:t>
              </a:r>
              <a:r>
                <a:rPr lang="en-US" dirty="0"/>
                <a:t> stepping into exit 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F90A-573E-44FE-B9AF-9E7D67E5F786}"/>
              </a:ext>
            </a:extLst>
          </p:cNvPr>
          <p:cNvSpPr txBox="1"/>
          <p:nvPr/>
        </p:nvSpPr>
        <p:spPr>
          <a:xfrm>
            <a:off x="1732565" y="5772251"/>
            <a:ext cx="567887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When the exit is found, your path will be shown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(after removing any backup steps)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0DAECE-6D35-4E63-A5E6-C5724F6DE162}"/>
              </a:ext>
            </a:extLst>
          </p:cNvPr>
          <p:cNvGrpSpPr/>
          <p:nvPr/>
        </p:nvGrpSpPr>
        <p:grpSpPr>
          <a:xfrm>
            <a:off x="4755612" y="1105523"/>
            <a:ext cx="3880311" cy="4452623"/>
            <a:chOff x="4755612" y="1105523"/>
            <a:chExt cx="3880311" cy="4452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3774CC-F6A4-4A3F-9F9F-ABBFB7A0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5612" y="1478845"/>
              <a:ext cx="3880311" cy="40793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8FB7F5-30A8-4482-986D-F406C4432583}"/>
                </a:ext>
              </a:extLst>
            </p:cNvPr>
            <p:cNvSpPr txBox="1"/>
            <p:nvPr/>
          </p:nvSpPr>
          <p:spPr>
            <a:xfrm>
              <a:off x="4806000" y="110552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 </a:t>
              </a:r>
              <a:r>
                <a:rPr lang="en-US" b="1" i="1" dirty="0">
                  <a:solidFill>
                    <a:srgbClr val="7030A0"/>
                  </a:solidFill>
                </a:rPr>
                <a:t>after</a:t>
              </a:r>
              <a:r>
                <a:rPr lang="en-US" dirty="0"/>
                <a:t> stepping into exit cell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A0D276-5C7E-4D24-9D2F-9171D7AA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9" y="1474855"/>
            <a:ext cx="3647619" cy="177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722B2-EEB0-49E2-9CBE-D83C54191704}"/>
              </a:ext>
            </a:extLst>
          </p:cNvPr>
          <p:cNvSpPr txBox="1"/>
          <p:nvPr/>
        </p:nvSpPr>
        <p:spPr>
          <a:xfrm>
            <a:off x="760081" y="3460389"/>
            <a:ext cx="355067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Total steps </a:t>
            </a:r>
            <a:r>
              <a:rPr lang="en-US" sz="2000" dirty="0"/>
              <a:t>= How many you had to take counting backup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Path steps </a:t>
            </a:r>
            <a:r>
              <a:rPr lang="en-US" sz="2000" dirty="0"/>
              <a:t>= The </a:t>
            </a:r>
            <a:r>
              <a:rPr lang="en-US" sz="2000" b="1" dirty="0"/>
              <a:t>best path you found </a:t>
            </a:r>
            <a:r>
              <a:rPr lang="en-US" sz="2000" dirty="0"/>
              <a:t>minus any backup steps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D15BDA5-F870-4076-BCE1-6F5E53EA96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73495" y="2820628"/>
            <a:ext cx="1932038" cy="1290485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Improving Depth-First Search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unaided depth-first search spends considerable time exploring paths which clearly are not on the </a:t>
            </a:r>
            <a:r>
              <a:rPr lang="en-US" i="1" dirty="0"/>
              <a:t>optimal</a:t>
            </a:r>
            <a:r>
              <a:rPr lang="en-US" dirty="0"/>
              <a:t> route – it hits a lot of </a:t>
            </a:r>
            <a:r>
              <a:rPr lang="en-US" b="1" dirty="0">
                <a:solidFill>
                  <a:srgbClr val="FF0000"/>
                </a:solidFill>
              </a:rPr>
              <a:t>dead ends</a:t>
            </a:r>
          </a:p>
          <a:p>
            <a:r>
              <a:rPr lang="en-US" dirty="0"/>
              <a:t>What if we could calculate the </a:t>
            </a:r>
            <a:r>
              <a:rPr lang="en-US" b="1" dirty="0">
                <a:solidFill>
                  <a:srgbClr val="00B050"/>
                </a:solidFill>
              </a:rPr>
              <a:t>shortest path length</a:t>
            </a:r>
            <a:r>
              <a:rPr lang="en-US" dirty="0"/>
              <a:t>, and start </a:t>
            </a:r>
            <a:r>
              <a:rPr lang="en-US" b="1" dirty="0">
                <a:solidFill>
                  <a:srgbClr val="0070C0"/>
                </a:solidFill>
              </a:rPr>
              <a:t>backtracking</a:t>
            </a:r>
            <a:r>
              <a:rPr lang="en-US" dirty="0"/>
              <a:t> the instant our current path length </a:t>
            </a:r>
            <a:r>
              <a:rPr lang="en-US" b="1" dirty="0"/>
              <a:t>≥</a:t>
            </a:r>
            <a:r>
              <a:rPr lang="en-US" dirty="0"/>
              <a:t> the </a:t>
            </a:r>
            <a:r>
              <a:rPr lang="en-US" i="1" dirty="0"/>
              <a:t>shortest</a:t>
            </a:r>
            <a:r>
              <a:rPr lang="en-US" dirty="0"/>
              <a:t> path length?</a:t>
            </a:r>
          </a:p>
          <a:p>
            <a:r>
              <a:rPr lang="en-US" dirty="0"/>
              <a:t>It is possible to calculate the </a:t>
            </a:r>
            <a:r>
              <a:rPr lang="en-US" b="1" u="sng" dirty="0"/>
              <a:t>minimum</a:t>
            </a:r>
            <a:r>
              <a:rPr lang="en-US" dirty="0"/>
              <a:t> number of steps from entrance to exit (</a:t>
            </a:r>
            <a:r>
              <a:rPr lang="en-US" b="1" i="1" dirty="0">
                <a:solidFill>
                  <a:srgbClr val="7030A0"/>
                </a:solidFill>
              </a:rPr>
              <a:t>the</a:t>
            </a:r>
            <a:r>
              <a:rPr lang="en-US" dirty="0"/>
              <a:t> shortest path) </a:t>
            </a:r>
            <a:r>
              <a:rPr lang="en-US" b="1" i="1" dirty="0">
                <a:solidFill>
                  <a:srgbClr val="FF0000"/>
                </a:solidFill>
              </a:rPr>
              <a:t>without searching one cell or taking one step!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5" y="1604231"/>
            <a:ext cx="7642270" cy="5103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9116" y="1027907"/>
            <a:ext cx="196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 x 3 maze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9 total cells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430356-108C-4F5D-BDF0-05B3AC9F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00" y="555215"/>
            <a:ext cx="5467201" cy="5747570"/>
          </a:xfrm>
          <a:prstGeom prst="rect">
            <a:avLst/>
          </a:prstGeom>
        </p:spPr>
      </p:pic>
      <p:sp>
        <p:nvSpPr>
          <p:cNvPr id="3" name="Line Callout 2 2"/>
          <p:cNvSpPr/>
          <p:nvPr/>
        </p:nvSpPr>
        <p:spPr>
          <a:xfrm>
            <a:off x="500516" y="1367946"/>
            <a:ext cx="1062681" cy="247135"/>
          </a:xfrm>
          <a:prstGeom prst="borderCallout2">
            <a:avLst>
              <a:gd name="adj1" fmla="val -14583"/>
              <a:gd name="adj2" fmla="val 104845"/>
              <a:gd name="adj3" fmla="val -51250"/>
              <a:gd name="adj4" fmla="val 119767"/>
              <a:gd name="adj5" fmla="val -57501"/>
              <a:gd name="adj6" fmla="val 1642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Entrance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7486650" y="5703905"/>
            <a:ext cx="906162" cy="2471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500"/>
              <a:gd name="adj6" fmla="val -675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B5CF-FC18-4EB1-9BBD-88897C9C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09312-87A8-4C24-9B24-8A7304301202}"/>
              </a:ext>
            </a:extLst>
          </p:cNvPr>
          <p:cNvSpPr txBox="1"/>
          <p:nvPr/>
        </p:nvSpPr>
        <p:spPr>
          <a:xfrm rot="19957660">
            <a:off x="2337620" y="2499852"/>
            <a:ext cx="4468762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This is a just a sample.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You will design and encode your own maze!</a:t>
            </a:r>
          </a:p>
        </p:txBody>
      </p:sp>
    </p:spTree>
    <p:extLst>
      <p:ext uri="{BB962C8B-B14F-4D97-AF65-F5344CB8AC3E}">
        <p14:creationId xmlns:p14="http://schemas.microsoft.com/office/powerpoint/2010/main" val="29926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115772" y="1419405"/>
            <a:ext cx="6264318" cy="1578079"/>
            <a:chOff x="1115772" y="1419405"/>
            <a:chExt cx="6264318" cy="1578079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Every</a:t>
              </a:r>
              <a:r>
                <a:rPr lang="en-US" sz="2000" dirty="0"/>
                <a:t> maze square (cell) is represented along </a:t>
              </a:r>
              <a:r>
                <a:rPr lang="en-US" sz="2000" b="1" dirty="0"/>
                <a:t>both</a:t>
              </a:r>
            </a:p>
            <a:p>
              <a:pPr algn="ctr"/>
              <a:r>
                <a:rPr lang="en-US" sz="2000" dirty="0"/>
                <a:t>the rows and columns of an adjacency matrix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003589" y="2105711"/>
              <a:ext cx="524328" cy="3985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5772" y="2127291"/>
              <a:ext cx="1610952" cy="8701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0355" y="3954162"/>
            <a:ext cx="7703291" cy="2149508"/>
            <a:chOff x="720355" y="3954162"/>
            <a:chExt cx="7703291" cy="2149508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395784"/>
              <a:ext cx="7703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(1) indicates you </a:t>
              </a:r>
              <a:r>
                <a:rPr lang="en-US" sz="2000" b="1" dirty="0"/>
                <a:t>can</a:t>
              </a:r>
              <a:r>
                <a:rPr lang="en-US" sz="2000" dirty="0"/>
                <a:t> reach the other cell in </a:t>
              </a:r>
              <a:r>
                <a:rPr lang="en-US" sz="2000" b="1" dirty="0">
                  <a:solidFill>
                    <a:srgbClr val="0070C0"/>
                  </a:solidFill>
                </a:rPr>
                <a:t>just one step</a:t>
              </a:r>
            </a:p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false</a:t>
              </a:r>
              <a:r>
                <a:rPr lang="en-US" sz="2000" dirty="0"/>
                <a:t> (0) means that you </a:t>
              </a:r>
              <a:r>
                <a:rPr lang="en-US" sz="2000" b="1" dirty="0"/>
                <a:t>cannot</a:t>
              </a:r>
              <a:r>
                <a:rPr lang="en-US" sz="2000" dirty="0"/>
                <a:t> reach the other cell in just one step 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232454" y="3954162"/>
              <a:ext cx="642551" cy="14416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63911" y="1419405"/>
            <a:ext cx="5616179" cy="1982822"/>
            <a:chOff x="1763911" y="1419405"/>
            <a:chExt cx="5616179" cy="1982822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main diagonal has all one values</a:t>
              </a:r>
            </a:p>
            <a:p>
              <a:pPr algn="ctr"/>
              <a:r>
                <a:rPr lang="en-US" sz="2000" dirty="0"/>
                <a:t>because every cell can reach itself by definition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616411" y="2105711"/>
              <a:ext cx="387178" cy="1296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20355" y="3629901"/>
            <a:ext cx="7703291" cy="2889297"/>
            <a:chOff x="720355" y="3629901"/>
            <a:chExt cx="7703291" cy="2889297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195759"/>
              <a:ext cx="77032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whole matrix is symmetric about the main diagonal</a:t>
              </a:r>
            </a:p>
            <a:p>
              <a:pPr algn="ctr"/>
              <a:r>
                <a:rPr lang="en-US" sz="2000" dirty="0"/>
                <a:t>because there are no “one-way” doors in the maze.</a:t>
              </a:r>
            </a:p>
            <a:p>
              <a:pPr algn="ctr"/>
              <a:r>
                <a:rPr lang="en-US" sz="2000" b="1" dirty="0"/>
                <a:t>Reflexive Property: If you can get from cell A to cell B in one step,</a:t>
              </a:r>
            </a:p>
            <a:p>
              <a:pPr algn="ctr"/>
              <a:r>
                <a:rPr lang="en-US" sz="2000" b="1" dirty="0"/>
                <a:t>then you can also get from cell B to cell A in one step</a:t>
              </a:r>
            </a:p>
          </p:txBody>
        </p:sp>
        <p:sp>
          <p:nvSpPr>
            <p:cNvPr id="8" name="Curved Up Arrow 7"/>
            <p:cNvSpPr/>
            <p:nvPr/>
          </p:nvSpPr>
          <p:spPr>
            <a:xfrm rot="20630627">
              <a:off x="2871336" y="3629901"/>
              <a:ext cx="2291774" cy="58875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8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To find the </a:t>
            </a:r>
            <a:r>
              <a:rPr lang="en-US" b="1" dirty="0">
                <a:solidFill>
                  <a:srgbClr val="00B050"/>
                </a:solidFill>
              </a:rPr>
              <a:t>shortest path</a:t>
            </a:r>
            <a:r>
              <a:rPr lang="en-US" dirty="0"/>
              <a:t>, we keep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ing (using the </a:t>
            </a:r>
            <a:r>
              <a:rPr lang="en-US" b="1" i="1" dirty="0"/>
              <a:t>logical</a:t>
            </a:r>
            <a:r>
              <a:rPr lang="en-US" dirty="0"/>
              <a:t> operator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  <a:r>
              <a:rPr lang="en-US" dirty="0"/>
              <a:t>) the adjacency matrix against </a:t>
            </a:r>
            <a:r>
              <a:rPr lang="en-US" u="sng" dirty="0"/>
              <a:t>itself</a:t>
            </a:r>
            <a:r>
              <a:rPr lang="en-US" dirty="0"/>
              <a:t> until a </a:t>
            </a:r>
            <a:r>
              <a:rPr lang="en-US" b="1" i="1" dirty="0">
                <a:solidFill>
                  <a:srgbClr val="7030A0"/>
                </a:solidFill>
              </a:rPr>
              <a:t>true</a:t>
            </a:r>
            <a:r>
              <a:rPr lang="en-US" dirty="0"/>
              <a:t> value appears in the matrix element that represents the </a:t>
            </a:r>
            <a:r>
              <a:rPr lang="en-US" b="1" dirty="0"/>
              <a:t>exit cell</a:t>
            </a:r>
          </a:p>
          <a:p>
            <a:r>
              <a:rPr lang="en-US" dirty="0"/>
              <a:t>The </a:t>
            </a:r>
            <a:r>
              <a:rPr lang="en-US" u="sng" dirty="0"/>
              <a:t>number of times</a:t>
            </a:r>
            <a:r>
              <a:rPr lang="en-US" dirty="0"/>
              <a:t> we had to “multiply” (AND) the adjacency matrix by itself </a:t>
            </a:r>
            <a:r>
              <a:rPr lang="en-US" b="1" dirty="0">
                <a:solidFill>
                  <a:srgbClr val="FF0000"/>
                </a:solidFill>
              </a:rPr>
              <a:t>equals the minimal # of steps</a:t>
            </a:r>
            <a:r>
              <a:rPr lang="en-US" dirty="0"/>
              <a:t> from entrance to exit</a:t>
            </a:r>
          </a:p>
          <a:p>
            <a:r>
              <a:rPr lang="en-US" b="1" dirty="0">
                <a:solidFill>
                  <a:srgbClr val="0070C0"/>
                </a:solidFill>
              </a:rPr>
              <a:t>Ironically, we can know the </a:t>
            </a:r>
            <a:r>
              <a:rPr lang="en-US" b="1" i="1" u="sng" dirty="0">
                <a:solidFill>
                  <a:srgbClr val="0070C0"/>
                </a:solidFill>
              </a:rPr>
              <a:t># of steps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 the shortest path, but not what the actual steps are!</a:t>
            </a:r>
          </a:p>
          <a:p>
            <a:r>
              <a:rPr lang="en-US" dirty="0"/>
              <a:t>But how do we multiple two matrices together?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30744"/>
          </a:xfrm>
        </p:spPr>
        <p:txBody>
          <a:bodyPr>
            <a:noAutofit/>
          </a:bodyPr>
          <a:lstStyle/>
          <a:p>
            <a:r>
              <a:rPr lang="en-US" dirty="0"/>
              <a:t>In order to multiply 2-D matrices together the number of </a:t>
            </a:r>
            <a:r>
              <a:rPr lang="en-US" i="1" dirty="0"/>
              <a:t>columns</a:t>
            </a:r>
            <a:r>
              <a:rPr lang="en-US" dirty="0"/>
              <a:t> in matrix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must equal </a:t>
            </a:r>
            <a:r>
              <a:rPr lang="en-US" dirty="0"/>
              <a:t>the number of </a:t>
            </a:r>
            <a:r>
              <a:rPr lang="en-US" i="1" dirty="0"/>
              <a:t>rows</a:t>
            </a:r>
            <a:r>
              <a:rPr lang="en-US" dirty="0"/>
              <a:t> in matrix </a:t>
            </a:r>
            <a:r>
              <a:rPr lang="en-US" b="1" dirty="0"/>
              <a:t>B</a:t>
            </a:r>
            <a:r>
              <a:rPr lang="en-US" dirty="0"/>
              <a:t>  (Cols </a:t>
            </a:r>
            <a:r>
              <a:rPr lang="en-US" b="1" dirty="0"/>
              <a:t>A</a:t>
            </a:r>
            <a:r>
              <a:rPr lang="en-US" dirty="0"/>
              <a:t> = Rows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r>
              <a:rPr lang="en-US" dirty="0"/>
              <a:t>The resulting matrix will have as many rows as there were </a:t>
            </a:r>
            <a:r>
              <a:rPr lang="en-US" u="sng" dirty="0"/>
              <a:t>rows</a:t>
            </a:r>
            <a:r>
              <a:rPr lang="en-US" dirty="0"/>
              <a:t> in matrix </a:t>
            </a:r>
            <a:r>
              <a:rPr lang="en-US" b="1" dirty="0"/>
              <a:t>A</a:t>
            </a:r>
            <a:r>
              <a:rPr lang="en-US" dirty="0"/>
              <a:t>, and as many </a:t>
            </a:r>
            <a:r>
              <a:rPr lang="en-US" u="sng" dirty="0"/>
              <a:t>columns</a:t>
            </a:r>
            <a:r>
              <a:rPr lang="en-US" dirty="0"/>
              <a:t> as there were in matrix </a:t>
            </a:r>
            <a:r>
              <a:rPr lang="en-US" b="1" dirty="0"/>
              <a:t>B</a:t>
            </a:r>
            <a:r>
              <a:rPr lang="en-US" dirty="0"/>
              <a:t>  (Rows </a:t>
            </a:r>
            <a:r>
              <a:rPr lang="en-US" b="1" dirty="0"/>
              <a:t>A</a:t>
            </a:r>
            <a:r>
              <a:rPr lang="en-US" dirty="0"/>
              <a:t> x Cols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33869"/>
          </a:xfrm>
        </p:spPr>
        <p:txBody>
          <a:bodyPr>
            <a:no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Matrix A has dimension (3 x 2) = 3 rows, 2 columns</a:t>
            </a:r>
          </a:p>
          <a:p>
            <a:pPr lvl="1"/>
            <a:r>
              <a:rPr lang="en-US" dirty="0"/>
              <a:t>Matrix B has dimension (2 x 3) = 2 rows, 3 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7989" y="4679092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(3 x 2) • (2 x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96530" y="3629539"/>
            <a:ext cx="3468130" cy="1104001"/>
            <a:chOff x="2096530" y="3629539"/>
            <a:chExt cx="3468130" cy="1104001"/>
          </a:xfrm>
        </p:grpSpPr>
        <p:sp>
          <p:nvSpPr>
            <p:cNvPr id="6" name="TextBox 5"/>
            <p:cNvSpPr txBox="1"/>
            <p:nvPr/>
          </p:nvSpPr>
          <p:spPr>
            <a:xfrm>
              <a:off x="2096530" y="3629539"/>
              <a:ext cx="346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These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18022" y="4231032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213490"/>
            <a:chOff x="2467233" y="5325423"/>
            <a:chExt cx="5977779" cy="1213490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These two values will be the dimension of the matrix product!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8970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Matrix multiplication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commutative!</a:t>
            </a:r>
          </a:p>
          <a:p>
            <a:pPr lvl="1"/>
            <a:r>
              <a:rPr lang="en-US" dirty="0"/>
              <a:t>If we multiple </a:t>
            </a:r>
            <a:r>
              <a:rPr lang="en-US" b="1" dirty="0"/>
              <a:t>B</a:t>
            </a:r>
            <a:r>
              <a:rPr lang="en-US" dirty="0"/>
              <a:t> x </a:t>
            </a:r>
            <a:r>
              <a:rPr lang="en-US" b="1" dirty="0"/>
              <a:t>A</a:t>
            </a:r>
            <a:r>
              <a:rPr lang="en-US" dirty="0"/>
              <a:t> we will get a different matrix than if we multiple </a:t>
            </a:r>
            <a:r>
              <a:rPr lang="en-US" b="1" dirty="0"/>
              <a:t>A</a:t>
            </a:r>
            <a:r>
              <a:rPr lang="en-US" dirty="0"/>
              <a:t> x </a:t>
            </a:r>
            <a:r>
              <a:rPr lang="en-US" b="1" dirty="0"/>
              <a:t>B</a:t>
            </a:r>
          </a:p>
          <a:p>
            <a:pPr lvl="1"/>
            <a:r>
              <a:rPr lang="en-US" dirty="0"/>
              <a:t>Very strange – catches even great physicists by surprise!</a:t>
            </a:r>
          </a:p>
          <a:p>
            <a:pPr marL="0" indent="0" algn="ctr">
              <a:buNone/>
            </a:pPr>
            <a:r>
              <a:rPr lang="en-US" dirty="0"/>
              <a:t>(3 x 2) • (2 x 3) = result is a (3 x 3) matrix</a:t>
            </a:r>
          </a:p>
          <a:p>
            <a:pPr marL="0" indent="0" algn="ctr">
              <a:buNone/>
            </a:pPr>
            <a:r>
              <a:rPr lang="en-US" dirty="0"/>
              <a:t>(2 x 3) • (3 x 2) = result is a (2 x 2) matrix</a:t>
            </a:r>
          </a:p>
          <a:p>
            <a:r>
              <a:rPr lang="en-US" dirty="0"/>
              <a:t>Welcome to the world of </a:t>
            </a:r>
            <a:r>
              <a:rPr lang="en-US" b="1" dirty="0">
                <a:solidFill>
                  <a:srgbClr val="FF0000"/>
                </a:solidFill>
              </a:rPr>
              <a:t>non-commutative algebra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This asymmetry is the foundation of the matrix formulation of </a:t>
            </a:r>
            <a:r>
              <a:rPr lang="en-US" b="1" dirty="0"/>
              <a:t>quantum mechanics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9715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algorithm is simple but tedious for </a:t>
            </a:r>
            <a:r>
              <a:rPr lang="en-US" b="1" dirty="0"/>
              <a:t>A</a:t>
            </a:r>
            <a:r>
              <a:rPr lang="en-US" dirty="0"/>
              <a:t> x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C</a:t>
            </a:r>
          </a:p>
          <a:p>
            <a:r>
              <a:rPr lang="en-US" b="1" dirty="0">
                <a:solidFill>
                  <a:srgbClr val="FF0000"/>
                </a:solidFill>
              </a:rPr>
              <a:t>Sum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product</a:t>
            </a:r>
            <a:r>
              <a:rPr lang="en-US" dirty="0"/>
              <a:t> of every element in each </a:t>
            </a:r>
            <a:r>
              <a:rPr lang="en-US" u="sng" dirty="0"/>
              <a:t>row</a:t>
            </a:r>
            <a:r>
              <a:rPr lang="en-US" dirty="0"/>
              <a:t> of matrix </a:t>
            </a:r>
            <a:r>
              <a:rPr lang="en-US" b="1" dirty="0"/>
              <a:t>A</a:t>
            </a:r>
            <a:r>
              <a:rPr lang="en-US" dirty="0"/>
              <a:t> multiplied by the corresponding element in each </a:t>
            </a:r>
            <a:r>
              <a:rPr lang="en-US" u="sng" dirty="0"/>
              <a:t>column</a:t>
            </a:r>
            <a:r>
              <a:rPr lang="en-US" dirty="0"/>
              <a:t> of matrix </a:t>
            </a:r>
            <a:r>
              <a:rPr lang="en-US" b="1" dirty="0"/>
              <a:t>B</a:t>
            </a:r>
          </a:p>
          <a:p>
            <a:r>
              <a:rPr lang="en-US" dirty="0"/>
              <a:t>That </a:t>
            </a:r>
            <a:r>
              <a:rPr lang="en-US" i="1" dirty="0"/>
              <a:t>sum</a:t>
            </a:r>
            <a:r>
              <a:rPr lang="en-US" dirty="0"/>
              <a:t> becomes one element in new matrix </a:t>
            </a:r>
            <a:r>
              <a:rPr lang="en-US" b="1" dirty="0"/>
              <a:t>C</a:t>
            </a:r>
          </a:p>
          <a:p>
            <a:r>
              <a:rPr lang="en-US" dirty="0"/>
              <a:t>Continue this process for all rows in matrix </a:t>
            </a:r>
            <a:r>
              <a:rPr lang="en-US" b="1" dirty="0"/>
              <a:t>A</a:t>
            </a:r>
          </a:p>
          <a:p>
            <a:pPr lvl="1"/>
            <a:r>
              <a:rPr lang="en-US" dirty="0"/>
              <a:t>Every row in </a:t>
            </a:r>
            <a:r>
              <a:rPr lang="en-US" b="1" dirty="0"/>
              <a:t>A</a:t>
            </a:r>
            <a:r>
              <a:rPr lang="en-US" dirty="0"/>
              <a:t> gets multiplied by every column in </a:t>
            </a:r>
            <a:r>
              <a:rPr lang="en-US" b="1" dirty="0"/>
              <a:t>B</a:t>
            </a:r>
          </a:p>
          <a:p>
            <a:pPr lvl="1"/>
            <a:r>
              <a:rPr lang="en-US" dirty="0"/>
              <a:t>Output matrix has dimensions (Rows A </a:t>
            </a:r>
            <a:r>
              <a:rPr lang="en-US" b="1" dirty="0"/>
              <a:t>x</a:t>
            </a:r>
            <a:r>
              <a:rPr lang="en-US" dirty="0"/>
              <a:t> Cols 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0060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540791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853536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768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About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Matrices are named </a:t>
            </a:r>
            <a:r>
              <a:rPr lang="en-US" sz="2400" u="sng" dirty="0"/>
              <a:t>first</a:t>
            </a:r>
            <a:r>
              <a:rPr lang="en-US" sz="2400" dirty="0"/>
              <a:t> by </a:t>
            </a:r>
            <a:r>
              <a:rPr lang="en-US" sz="2400" b="1" dirty="0"/>
              <a:t>row</a:t>
            </a:r>
            <a:r>
              <a:rPr lang="en-US" sz="2400" dirty="0"/>
              <a:t>, </a:t>
            </a:r>
            <a:r>
              <a:rPr lang="en-US" sz="2400" i="1" dirty="0"/>
              <a:t>then</a:t>
            </a:r>
            <a:r>
              <a:rPr lang="en-US" sz="2400" dirty="0"/>
              <a:t> by </a:t>
            </a:r>
            <a:r>
              <a:rPr lang="en-US" sz="24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(</a:t>
            </a:r>
            <a:r>
              <a:rPr lang="en-US" sz="2000" b="1" dirty="0">
                <a:solidFill>
                  <a:srgbClr val="FF0000"/>
                </a:solidFill>
              </a:rPr>
              <a:t>3 x 2</a:t>
            </a:r>
            <a:r>
              <a:rPr lang="en-US" sz="2000" dirty="0"/>
              <a:t>) matrix has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rows and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 columns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Cartesian</a:t>
            </a:r>
            <a:r>
              <a:rPr lang="en-US" sz="2400" dirty="0"/>
              <a:t> coordinates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abscissa </a:t>
            </a:r>
            <a:r>
              <a:rPr lang="en-US" sz="2000" b="1" dirty="0"/>
              <a:t>X</a:t>
            </a:r>
            <a:r>
              <a:rPr lang="en-US" sz="2000" dirty="0"/>
              <a:t> is listed first, followed by the ordinate </a:t>
            </a:r>
            <a:r>
              <a:rPr lang="en-US" sz="2000" b="1" dirty="0"/>
              <a:t>Y</a:t>
            </a:r>
            <a:r>
              <a:rPr lang="en-US" sz="2000" dirty="0"/>
              <a:t>: 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/>
              <a:t>X</a:t>
            </a:r>
            <a:r>
              <a:rPr lang="en-US" sz="2000" dirty="0"/>
              <a:t>, </a:t>
            </a:r>
            <a:r>
              <a:rPr lang="en-US" sz="2000" b="1" dirty="0"/>
              <a:t>Y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Abscissa++ moves the world point </a:t>
            </a:r>
            <a:r>
              <a:rPr lang="en-US" sz="2000" b="1" dirty="0"/>
              <a:t>right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Ordinate++ moves the world point </a:t>
            </a:r>
            <a:r>
              <a:rPr lang="en-US" sz="2000" b="1" dirty="0"/>
              <a:t>up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Matrix</a:t>
            </a:r>
            <a:r>
              <a:rPr lang="en-US" sz="2400" dirty="0"/>
              <a:t> coordinates {an </a:t>
            </a:r>
            <a:r>
              <a:rPr lang="en-US" sz="2400" b="1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in C++}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row</a:t>
            </a:r>
            <a:r>
              <a:rPr lang="en-US" sz="2000" dirty="0"/>
              <a:t> is listed first, followed by the </a:t>
            </a:r>
            <a:r>
              <a:rPr lang="en-US" sz="2000" b="1" dirty="0"/>
              <a:t>column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/>
              <a:t>Row</a:t>
            </a:r>
            <a:r>
              <a:rPr lang="en-US" sz="2000" b="1" dirty="0">
                <a:solidFill>
                  <a:srgbClr val="FF0000"/>
                </a:solidFill>
              </a:rPr>
              <a:t>] [</a:t>
            </a:r>
            <a:r>
              <a:rPr lang="en-US" sz="2000" b="1" dirty="0"/>
              <a:t>Col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Row++ moves the cell </a:t>
            </a:r>
            <a:r>
              <a:rPr lang="en-US" sz="2000" b="1" dirty="0">
                <a:solidFill>
                  <a:srgbClr val="FF0000"/>
                </a:solidFill>
              </a:rPr>
              <a:t>down</a:t>
            </a:r>
            <a:r>
              <a:rPr lang="en-US" sz="2000" dirty="0"/>
              <a:t> (inverted like screen coordinates!)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Col-- moves the cell to the previous element in the current Row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829794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812367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Autofit/>
          </a:bodyPr>
          <a:lstStyle/>
          <a:p>
            <a:r>
              <a:rPr lang="en-US" dirty="0"/>
              <a:t>If it is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A to B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B to C</a:t>
            </a:r>
            <a:r>
              <a:rPr lang="en-US" dirty="0"/>
              <a:t>, then it must be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that you can get from </a:t>
            </a:r>
            <a:r>
              <a:rPr lang="en-US" b="1" dirty="0"/>
              <a:t>A to C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transitive property</a:t>
            </a:r>
            <a:r>
              <a:rPr lang="en-US" dirty="0"/>
              <a:t>)</a:t>
            </a:r>
          </a:p>
          <a:p>
            <a:r>
              <a:rPr lang="en-US" dirty="0"/>
              <a:t>When “multiplying” </a:t>
            </a:r>
            <a:r>
              <a:rPr lang="en-US" b="1" dirty="0">
                <a:solidFill>
                  <a:srgbClr val="0070C0"/>
                </a:solidFill>
              </a:rPr>
              <a:t>bool </a:t>
            </a:r>
            <a:r>
              <a:rPr lang="en-US" dirty="0"/>
              <a:t>adjacency matrices, if the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 of all the elements in (Row A x Col B) is </a:t>
            </a:r>
            <a:r>
              <a:rPr lang="en-US" b="1" dirty="0">
                <a:solidFill>
                  <a:srgbClr val="7030A0"/>
                </a:solidFill>
              </a:rPr>
              <a:t>== true</a:t>
            </a:r>
            <a:r>
              <a:rPr lang="en-US" b="1" dirty="0"/>
              <a:t> </a:t>
            </a:r>
            <a:r>
              <a:rPr lang="en-US" dirty="0"/>
              <a:t>then the cell is </a:t>
            </a:r>
            <a:r>
              <a:rPr lang="en-US" b="1" dirty="0">
                <a:solidFill>
                  <a:srgbClr val="00B050"/>
                </a:solidFill>
              </a:rPr>
              <a:t>set to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</a:p>
          <a:p>
            <a:pPr lvl="1"/>
            <a:r>
              <a:rPr lang="en-US" dirty="0"/>
              <a:t>We keep multiplying the adjacency matrix until a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appears in the cell that represents the </a:t>
            </a:r>
            <a:r>
              <a:rPr lang="en-US" u="sng" dirty="0"/>
              <a:t>exit</a:t>
            </a:r>
            <a:r>
              <a:rPr lang="en-US" dirty="0"/>
              <a:t> square.</a:t>
            </a:r>
          </a:p>
          <a:p>
            <a:pPr lvl="1"/>
            <a:r>
              <a:rPr lang="en-US" dirty="0"/>
              <a:t>The total # of matrix multiplications required </a:t>
            </a:r>
            <a:r>
              <a:rPr lang="en-US" b="1" dirty="0"/>
              <a:t>= the shortest path length from entrance to 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can calculate the adjacency matrix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starting a depth-first search.  We can then use this </a:t>
            </a:r>
            <a:r>
              <a:rPr lang="en-US" b="1" dirty="0">
                <a:solidFill>
                  <a:srgbClr val="00B050"/>
                </a:solidFill>
              </a:rPr>
              <a:t>shortest path length</a:t>
            </a:r>
            <a:r>
              <a:rPr lang="en-US" dirty="0"/>
              <a:t> to limit the current search path to improve the efficiency of the search</a:t>
            </a:r>
          </a:p>
          <a:p>
            <a:r>
              <a:rPr lang="en-US" dirty="0"/>
              <a:t>Once the current </a:t>
            </a:r>
            <a:r>
              <a:rPr lang="en-US" b="1" dirty="0" err="1"/>
              <a:t>stack.size</a:t>
            </a:r>
            <a:r>
              <a:rPr lang="en-US" b="1" dirty="0"/>
              <a:t>()</a:t>
            </a:r>
            <a:r>
              <a:rPr lang="en-US" dirty="0"/>
              <a:t> has more levels than the shortest path length calculated from the adjacency matrix, </a:t>
            </a:r>
            <a:r>
              <a:rPr lang="en-US" b="1" dirty="0">
                <a:solidFill>
                  <a:srgbClr val="FF0000"/>
                </a:solidFill>
              </a:rPr>
              <a:t>start back tracking!</a:t>
            </a:r>
          </a:p>
          <a:p>
            <a:r>
              <a:rPr lang="en-US" dirty="0"/>
              <a:t>There is no reason to continue on a path which has a step count greater than the known shortest path </a:t>
            </a:r>
            <a:r>
              <a:rPr lang="en-US" b="1" dirty="0"/>
              <a:t>– </a:t>
            </a:r>
            <a:r>
              <a:rPr lang="en-US" b="1" dirty="0">
                <a:solidFill>
                  <a:srgbClr val="0070C0"/>
                </a:solidFill>
              </a:rPr>
              <a:t>it’s best to backup and try a new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F90A-573E-44FE-B9AF-9E7D67E5F786}"/>
              </a:ext>
            </a:extLst>
          </p:cNvPr>
          <p:cNvSpPr txBox="1"/>
          <p:nvPr/>
        </p:nvSpPr>
        <p:spPr>
          <a:xfrm>
            <a:off x="1815524" y="5430979"/>
            <a:ext cx="567887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The variable </a:t>
            </a:r>
            <a:r>
              <a:rPr lang="en-US" sz="2000" b="1" dirty="0" err="1">
                <a:solidFill>
                  <a:srgbClr val="FF0000"/>
                </a:solidFill>
              </a:rPr>
              <a:t>minSteps</a:t>
            </a:r>
            <a:r>
              <a:rPr lang="en-US" sz="2000" b="1" dirty="0">
                <a:solidFill>
                  <a:schemeClr val="bg1"/>
                </a:solidFill>
              </a:rPr>
              <a:t> holds the # of steps in the shortest path from entrance to exit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55F9C-C7CC-491B-A447-6CC82029B095}"/>
              </a:ext>
            </a:extLst>
          </p:cNvPr>
          <p:cNvGrpSpPr/>
          <p:nvPr/>
        </p:nvGrpSpPr>
        <p:grpSpPr>
          <a:xfrm>
            <a:off x="530569" y="1445083"/>
            <a:ext cx="3776329" cy="3159808"/>
            <a:chOff x="530569" y="1445083"/>
            <a:chExt cx="3776329" cy="31598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D040FD-FA1C-4ED9-B723-321A7167A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019" y="1814415"/>
              <a:ext cx="3571429" cy="279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6FBBDC-25C2-4FEA-8974-7FEE9AA61D04}"/>
                </a:ext>
              </a:extLst>
            </p:cNvPr>
            <p:cNvSpPr txBox="1"/>
            <p:nvPr/>
          </p:nvSpPr>
          <p:spPr>
            <a:xfrm>
              <a:off x="530569" y="144508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2 – Maze Search w/o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9335DE-052F-4DF0-9ED7-C1077D1552D5}"/>
              </a:ext>
            </a:extLst>
          </p:cNvPr>
          <p:cNvGrpSpPr/>
          <p:nvPr/>
        </p:nvGrpSpPr>
        <p:grpSpPr>
          <a:xfrm>
            <a:off x="4320905" y="1440082"/>
            <a:ext cx="3776329" cy="3736238"/>
            <a:chOff x="4320905" y="1440082"/>
            <a:chExt cx="3776329" cy="37362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AEB376-A5BF-4252-917C-A973A3E7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260" y="1814415"/>
              <a:ext cx="3447619" cy="33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0E3088-4B26-4640-BA5A-6D3FB60BBF2A}"/>
                </a:ext>
              </a:extLst>
            </p:cNvPr>
            <p:cNvSpPr txBox="1"/>
            <p:nvPr/>
          </p:nvSpPr>
          <p:spPr>
            <a:xfrm>
              <a:off x="4320905" y="1440082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3 – Maze Search w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41AB09E-B5EC-4D38-8688-7A5DF7C76B25}"/>
              </a:ext>
            </a:extLst>
          </p:cNvPr>
          <p:cNvSpPr/>
          <p:nvPr/>
        </p:nvSpPr>
        <p:spPr>
          <a:xfrm>
            <a:off x="4709176" y="2507923"/>
            <a:ext cx="2238765" cy="511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052E52-154D-45D7-B33F-E46D3F8BEA44}"/>
              </a:ext>
            </a:extLst>
          </p:cNvPr>
          <p:cNvGrpSpPr/>
          <p:nvPr/>
        </p:nvGrpSpPr>
        <p:grpSpPr>
          <a:xfrm>
            <a:off x="4727184" y="1007010"/>
            <a:ext cx="3916068" cy="5548647"/>
            <a:chOff x="4727184" y="881650"/>
            <a:chExt cx="3916068" cy="55486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A07800-124B-4231-93EB-802C3D4B3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7184" y="1250982"/>
              <a:ext cx="3916068" cy="5179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A118CB-6722-40BF-9B99-2A6C89556A8D}"/>
                </a:ext>
              </a:extLst>
            </p:cNvPr>
            <p:cNvSpPr txBox="1"/>
            <p:nvPr/>
          </p:nvSpPr>
          <p:spPr>
            <a:xfrm>
              <a:off x="4797053" y="881650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3 – Maze Search w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C4F662-DE4C-440F-A6AA-DBB396394AB8}"/>
              </a:ext>
            </a:extLst>
          </p:cNvPr>
          <p:cNvGrpSpPr/>
          <p:nvPr/>
        </p:nvGrpSpPr>
        <p:grpSpPr>
          <a:xfrm>
            <a:off x="500748" y="1007010"/>
            <a:ext cx="3893954" cy="5393789"/>
            <a:chOff x="500748" y="881650"/>
            <a:chExt cx="3893954" cy="53937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030895-BB93-4A77-B8C9-101D0DC02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48" y="1250982"/>
              <a:ext cx="3893954" cy="502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BA78AB-0895-40C2-B260-7AF1D29D621A}"/>
                </a:ext>
              </a:extLst>
            </p:cNvPr>
            <p:cNvSpPr txBox="1"/>
            <p:nvPr/>
          </p:nvSpPr>
          <p:spPr>
            <a:xfrm>
              <a:off x="559560" y="881650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2 – Maze Search w/o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0474-30EF-46DC-A047-16E93A6CCDC9}"/>
              </a:ext>
            </a:extLst>
          </p:cNvPr>
          <p:cNvSpPr/>
          <p:nvPr/>
        </p:nvSpPr>
        <p:spPr>
          <a:xfrm>
            <a:off x="5316795" y="3435342"/>
            <a:ext cx="2182760" cy="192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AAC9A-54C1-4D65-B881-5A1DF2F6533A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0A21-B5DA-49EE-92AE-3F0B124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6D46FE-C907-49CA-A781-812005A6C6F4}"/>
              </a:ext>
            </a:extLst>
          </p:cNvPr>
          <p:cNvGrpSpPr/>
          <p:nvPr/>
        </p:nvGrpSpPr>
        <p:grpSpPr>
          <a:xfrm>
            <a:off x="541896" y="1082336"/>
            <a:ext cx="3880311" cy="4448576"/>
            <a:chOff x="610395" y="1082336"/>
            <a:chExt cx="3880311" cy="44485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3774CC-F6A4-4A3F-9F9F-ABBFB7A0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395" y="1451611"/>
              <a:ext cx="3880311" cy="40793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6BADF-D5FE-4A56-886A-EB1380789A5E}"/>
                </a:ext>
              </a:extLst>
            </p:cNvPr>
            <p:cNvSpPr txBox="1"/>
            <p:nvPr/>
          </p:nvSpPr>
          <p:spPr>
            <a:xfrm>
              <a:off x="662386" y="1082336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2 – Maze Search w/o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1639EF-AE88-4CC0-8FF6-9C57864E6EE2}"/>
              </a:ext>
            </a:extLst>
          </p:cNvPr>
          <p:cNvGrpSpPr/>
          <p:nvPr/>
        </p:nvGrpSpPr>
        <p:grpSpPr>
          <a:xfrm>
            <a:off x="4714001" y="1080065"/>
            <a:ext cx="3882417" cy="4450847"/>
            <a:chOff x="4776814" y="1080065"/>
            <a:chExt cx="3882417" cy="44508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773532-6D53-4E17-9B26-62038B16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814" y="1449397"/>
              <a:ext cx="3882417" cy="408151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E825CD-5605-4043-9B5D-39A652D6F2D3}"/>
                </a:ext>
              </a:extLst>
            </p:cNvPr>
            <p:cNvSpPr txBox="1"/>
            <p:nvPr/>
          </p:nvSpPr>
          <p:spPr>
            <a:xfrm>
              <a:off x="4828805" y="1080065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3 – Maze Search with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E2A6F2-907E-40F9-9CF9-64B0B776F15B}"/>
              </a:ext>
            </a:extLst>
          </p:cNvPr>
          <p:cNvSpPr txBox="1"/>
          <p:nvPr/>
        </p:nvSpPr>
        <p:spPr>
          <a:xfrm>
            <a:off x="593887" y="5552606"/>
            <a:ext cx="377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Path Steps = 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40C47-184C-4A50-BFBB-B8879B0F6D8B}"/>
              </a:ext>
            </a:extLst>
          </p:cNvPr>
          <p:cNvSpPr txBox="1"/>
          <p:nvPr/>
        </p:nvSpPr>
        <p:spPr>
          <a:xfrm>
            <a:off x="4767045" y="5552606"/>
            <a:ext cx="377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Path Steps = 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16868-E5F8-47DE-9ABC-F93F99D442F7}"/>
              </a:ext>
            </a:extLst>
          </p:cNvPr>
          <p:cNvSpPr txBox="1"/>
          <p:nvPr/>
        </p:nvSpPr>
        <p:spPr>
          <a:xfrm rot="20618447">
            <a:off x="2035298" y="2504022"/>
            <a:ext cx="5065611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On average using an adjacency matrix reduces the steps in a depth-first search by </a:t>
            </a:r>
            <a:r>
              <a:rPr lang="en-US" sz="2800" b="1" dirty="0">
                <a:solidFill>
                  <a:srgbClr val="FF0000"/>
                </a:solidFill>
              </a:rPr>
              <a:t>40% !</a:t>
            </a:r>
          </a:p>
        </p:txBody>
      </p:sp>
    </p:spTree>
    <p:extLst>
      <p:ext uri="{BB962C8B-B14F-4D97-AF65-F5344CB8AC3E}">
        <p14:creationId xmlns:p14="http://schemas.microsoft.com/office/powerpoint/2010/main" val="35727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09995"/>
            <a:ext cx="8202735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encode 2D maze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C++ an </a:t>
            </a:r>
            <a:r>
              <a:rPr lang="en-US" sz="2000" b="1" dirty="0"/>
              <a:t>[Y][X]</a:t>
            </a:r>
            <a:r>
              <a:rPr lang="en-US" sz="2000" dirty="0"/>
              <a:t> matrix means there are </a:t>
            </a:r>
            <a:r>
              <a:rPr lang="en-US" sz="2000" b="1" dirty="0"/>
              <a:t>Y</a:t>
            </a:r>
            <a:r>
              <a:rPr lang="en-US" sz="2000" dirty="0"/>
              <a:t> </a:t>
            </a:r>
            <a:r>
              <a:rPr lang="en-US" sz="2000" b="1" dirty="0"/>
              <a:t>rows</a:t>
            </a:r>
            <a:r>
              <a:rPr lang="en-US" sz="2000" dirty="0"/>
              <a:t> and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000" b="1" dirty="0"/>
              <a:t>columns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bitwise AND (&amp;) operator can decode wall values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Depth-first search is implemented with recursion</a:t>
            </a:r>
            <a:r>
              <a:rPr lang="en-US" sz="2400" b="1" dirty="0"/>
              <a:t> </a:t>
            </a:r>
            <a:r>
              <a:rPr lang="en-US" sz="2400" dirty="0"/>
              <a:t>or 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</a:t>
            </a:r>
            <a:r>
              <a:rPr lang="en-US" sz="2000" u="sng" dirty="0"/>
              <a:t>must</a:t>
            </a:r>
            <a:r>
              <a:rPr lang="en-US" sz="2000" dirty="0"/>
              <a:t> use a </a:t>
            </a:r>
            <a:r>
              <a:rPr lang="en-US" sz="2000" b="1" dirty="0">
                <a:solidFill>
                  <a:srgbClr val="0070C0"/>
                </a:solidFill>
              </a:rPr>
              <a:t>breadcrumbs</a:t>
            </a:r>
            <a:r>
              <a:rPr lang="en-US" sz="2000" dirty="0"/>
              <a:t> array to prevent infinite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logical adjacency matrix</a:t>
            </a:r>
            <a:r>
              <a:rPr lang="en-US" sz="2400" dirty="0"/>
              <a:t> can be used to calculate the length of the shortest path from entrance to exit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 adjacency matrix </a:t>
            </a:r>
            <a:r>
              <a:rPr lang="en-US" sz="2000" u="sng" dirty="0"/>
              <a:t>will not</a:t>
            </a:r>
            <a:r>
              <a:rPr lang="en-US" sz="2000" dirty="0"/>
              <a:t> identify the actual steps along that shortest path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Leveraging the adjacency matrix during a depth-first search will yield on average  a ~</a:t>
            </a:r>
            <a:r>
              <a:rPr lang="en-US" sz="2000" b="1" dirty="0"/>
              <a:t>40% improvement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the efficiency of the search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About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4A9A7-DCCD-45C5-9010-176807CC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95" y="1379187"/>
            <a:ext cx="5219085" cy="396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571B0-B06D-4306-8450-467399E4D6F8}"/>
              </a:ext>
            </a:extLst>
          </p:cNvPr>
          <p:cNvSpPr txBox="1"/>
          <p:nvPr/>
        </p:nvSpPr>
        <p:spPr>
          <a:xfrm>
            <a:off x="2595716" y="5508523"/>
            <a:ext cx="3952569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C++ arrays are 0-based</a:t>
            </a:r>
          </a:p>
        </p:txBody>
      </p:sp>
    </p:spTree>
    <p:extLst>
      <p:ext uri="{BB962C8B-B14F-4D97-AF65-F5344CB8AC3E}">
        <p14:creationId xmlns:p14="http://schemas.microsoft.com/office/powerpoint/2010/main" val="2381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837" y="1279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837" y="180226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837" y="232125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836" y="284024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836" y="336676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836" y="389603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835" y="442530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0835" y="494429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835" y="545844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834" y="598701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693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236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780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7323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867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2410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954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497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041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5844" y="38138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50933-22C4-4034-9053-FCF3CCF3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A7E13D-C6A9-4A39-AF86-26CAA6AC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26" y="764628"/>
            <a:ext cx="5565290" cy="58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995231"/>
            <a:ext cx="374179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how to describe each individual square (cell) within the maze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How can we indicate for each individual cell if a wall exists to the North, East, South, or West direction?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83045" y="2971960"/>
            <a:ext cx="4339694" cy="3110506"/>
            <a:chOff x="4637904" y="1814212"/>
            <a:chExt cx="4339694" cy="3110506"/>
          </a:xfrm>
        </p:grpSpPr>
        <p:sp>
          <p:nvSpPr>
            <p:cNvPr id="5" name="Frame 4"/>
            <p:cNvSpPr/>
            <p:nvPr/>
          </p:nvSpPr>
          <p:spPr>
            <a:xfrm>
              <a:off x="5618207" y="2248930"/>
              <a:ext cx="2194560" cy="219456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37904" y="1814212"/>
              <a:ext cx="4339694" cy="3110506"/>
              <a:chOff x="4637904" y="1814212"/>
              <a:chExt cx="4339694" cy="311050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130601" y="1814212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= </a:t>
                </a:r>
                <a:r>
                  <a:rPr lang="en-US" b="1" dirty="0"/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07825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East = </a:t>
                </a:r>
                <a:r>
                  <a:rPr lang="en-US" b="1" dirty="0"/>
                  <a:t>2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37904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West = </a:t>
                </a:r>
                <a:r>
                  <a:rPr lang="en-US" b="1" dirty="0"/>
                  <a:t>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30601" y="4555386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South = </a:t>
                </a:r>
                <a:r>
                  <a:rPr lang="en-US" b="1" dirty="0"/>
                  <a:t>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982115" y="1558407"/>
            <a:ext cx="31570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 each wall position as an increasing </a:t>
            </a:r>
            <a:r>
              <a:rPr lang="en-US" sz="2400" b="1" dirty="0"/>
              <a:t>power of 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34DA71-5020-40E8-9A8A-14E5A18B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a wall exists in a given direction, add the value of that direction to the </a:t>
            </a:r>
            <a:r>
              <a:rPr lang="en-US" sz="2400" b="1" i="1" dirty="0"/>
              <a:t>total</a:t>
            </a:r>
            <a:r>
              <a:rPr lang="en-US" sz="2400" dirty="0"/>
              <a:t> cell value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5320" y="2455065"/>
            <a:ext cx="1841157" cy="1828800"/>
            <a:chOff x="5795320" y="2307112"/>
            <a:chExt cx="1841157" cy="1828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07677" y="2307112"/>
              <a:ext cx="1828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5320" y="2307112"/>
              <a:ext cx="12357" cy="1828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EF91-1D64-4AE2-B3EB-C50973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487E9DC-ED61-43AC-A86A-FF4C2A9B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19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5555</TotalTime>
  <Words>2628</Words>
  <Application>Microsoft Office PowerPoint</Application>
  <PresentationFormat>On-screen Show (4:3)</PresentationFormat>
  <Paragraphs>497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Session Goals</vt:lpstr>
      <vt:lpstr>Maze Solver</vt:lpstr>
      <vt:lpstr>PowerPoint Presentation</vt:lpstr>
      <vt:lpstr>About Matrices</vt:lpstr>
      <vt:lpstr>About Matrices</vt:lpstr>
      <vt:lpstr>PowerPoint Presentation</vt:lpstr>
      <vt:lpstr>How do we encode a maze?</vt:lpstr>
      <vt:lpstr>How do we encode a maze?</vt:lpstr>
      <vt:lpstr>How do we encode a maze?</vt:lpstr>
      <vt:lpstr>PowerPoint Presentation</vt:lpstr>
      <vt:lpstr>PowerPoint Presentation</vt:lpstr>
      <vt:lpstr>Drawing the 2D Maze</vt:lpstr>
      <vt:lpstr>Bitwise Operators</vt:lpstr>
      <vt:lpstr>Bitwise AND</vt:lpstr>
      <vt:lpstr>Encoding the Maze walls</vt:lpstr>
      <vt:lpstr>Encoding the Maze walls</vt:lpstr>
      <vt:lpstr>Encoding the Maze walls</vt:lpstr>
      <vt:lpstr>Encoding the Maze walls</vt:lpstr>
      <vt:lpstr>Encoding the Maze walls</vt:lpstr>
      <vt:lpstr>Lab 1 – Maze Draw</vt:lpstr>
      <vt:lpstr>Lab 1 Maze Draw</vt:lpstr>
      <vt:lpstr>Reading CSV files</vt:lpstr>
      <vt:lpstr>Writing data in BINARY format</vt:lpstr>
      <vt:lpstr>Lab 1 – Binary Output File</vt:lpstr>
      <vt:lpstr>Lab 1 – Binary Output File</vt:lpstr>
      <vt:lpstr>Depth-First Search</vt:lpstr>
      <vt:lpstr>Depth-First Search Algorithm</vt:lpstr>
      <vt:lpstr>Depth-First Search Breadcrumbs</vt:lpstr>
      <vt:lpstr>PowerPoint Presentation</vt:lpstr>
      <vt:lpstr>Lab 2 – Maze Search</vt:lpstr>
      <vt:lpstr>Lab 2 Maze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Improving Depth-First Search Efficiency</vt:lpstr>
      <vt:lpstr>Adjacency Matrix</vt:lpstr>
      <vt:lpstr>Adjacency Matrix</vt:lpstr>
      <vt:lpstr>Adjacency Matrix</vt:lpstr>
      <vt:lpstr>Adjacency Matrix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Adjacency Matrix</vt:lpstr>
      <vt:lpstr>Adjacency Matrix</vt:lpstr>
      <vt:lpstr>PowerPoint Presentation</vt:lpstr>
      <vt:lpstr>PowerPoint Presentation</vt:lpstr>
      <vt:lpstr>PowerPoint Presentation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751</cp:revision>
  <cp:lastPrinted>2015-06-01T00:45:11Z</cp:lastPrinted>
  <dcterms:created xsi:type="dcterms:W3CDTF">2014-09-21T17:58:26Z</dcterms:created>
  <dcterms:modified xsi:type="dcterms:W3CDTF">2018-08-05T17:52:49Z</dcterms:modified>
</cp:coreProperties>
</file>