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96" r:id="rId2"/>
    <p:sldId id="307" r:id="rId3"/>
    <p:sldId id="344" r:id="rId4"/>
    <p:sldId id="327" r:id="rId5"/>
    <p:sldId id="328" r:id="rId6"/>
    <p:sldId id="329" r:id="rId7"/>
    <p:sldId id="330" r:id="rId8"/>
    <p:sldId id="336" r:id="rId9"/>
    <p:sldId id="337" r:id="rId10"/>
    <p:sldId id="399" r:id="rId11"/>
    <p:sldId id="341" r:id="rId12"/>
    <p:sldId id="342" r:id="rId13"/>
    <p:sldId id="326" r:id="rId14"/>
    <p:sldId id="343" r:id="rId15"/>
    <p:sldId id="345" r:id="rId16"/>
    <p:sldId id="346" r:id="rId17"/>
    <p:sldId id="347" r:id="rId18"/>
    <p:sldId id="349" r:id="rId19"/>
    <p:sldId id="350" r:id="rId20"/>
    <p:sldId id="351" r:id="rId21"/>
    <p:sldId id="352" r:id="rId22"/>
    <p:sldId id="400" r:id="rId23"/>
    <p:sldId id="353" r:id="rId24"/>
    <p:sldId id="331" r:id="rId25"/>
    <p:sldId id="356" r:id="rId26"/>
    <p:sldId id="357" r:id="rId27"/>
    <p:sldId id="358" r:id="rId28"/>
    <p:sldId id="360" r:id="rId29"/>
    <p:sldId id="361" r:id="rId30"/>
    <p:sldId id="362" r:id="rId31"/>
    <p:sldId id="403" r:id="rId32"/>
    <p:sldId id="363" r:id="rId33"/>
    <p:sldId id="364" r:id="rId34"/>
    <p:sldId id="339" r:id="rId35"/>
    <p:sldId id="294" r:id="rId36"/>
    <p:sldId id="303" r:id="rId37"/>
    <p:sldId id="296" r:id="rId38"/>
    <p:sldId id="308" r:id="rId39"/>
    <p:sldId id="309" r:id="rId40"/>
    <p:sldId id="310" r:id="rId41"/>
    <p:sldId id="298" r:id="rId42"/>
    <p:sldId id="311" r:id="rId43"/>
    <p:sldId id="301" r:id="rId44"/>
    <p:sldId id="401" r:id="rId45"/>
    <p:sldId id="397" r:id="rId4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0" autoAdjust="0"/>
  </p:normalViewPr>
  <p:slideViewPr>
    <p:cSldViewPr snapToGrid="0">
      <p:cViewPr varScale="1">
        <p:scale>
          <a:sx n="131" d="100"/>
          <a:sy n="13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F6D98E8-19DF-4695-AE35-2FFF54BA84DA}"/>
    <pc:docChg chg="modSld">
      <pc:chgData name="David Biersach" userId="14a9feb0-85a7-4da4-be8a-c1e22b637acc" providerId="ADAL" clId="{9F6D98E8-19DF-4695-AE35-2FFF54BA84DA}" dt="2018-08-05T20:06:42.145" v="143"/>
      <pc:docMkLst>
        <pc:docMk/>
      </pc:docMkLst>
      <pc:sldChg chg="modSp">
        <pc:chgData name="David Biersach" userId="14a9feb0-85a7-4da4-be8a-c1e22b637acc" providerId="ADAL" clId="{9F6D98E8-19DF-4695-AE35-2FFF54BA84DA}" dt="2018-08-05T20:05:22.829" v="141" actId="113"/>
        <pc:sldMkLst>
          <pc:docMk/>
          <pc:sldMk cId="3328297948" sldId="294"/>
        </pc:sldMkLst>
        <pc:spChg chg="mod">
          <ac:chgData name="David Biersach" userId="14a9feb0-85a7-4da4-be8a-c1e22b637acc" providerId="ADAL" clId="{9F6D98E8-19DF-4695-AE35-2FFF54BA84DA}" dt="2018-08-05T20:05:22.829" v="141" actId="113"/>
          <ac:spMkLst>
            <pc:docMk/>
            <pc:sldMk cId="3328297948" sldId="294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F6D98E8-19DF-4695-AE35-2FFF54BA84DA}" dt="2018-08-05T19:54:22.145" v="1" actId="113"/>
        <pc:sldMkLst>
          <pc:docMk/>
          <pc:sldMk cId="3715583444" sldId="307"/>
        </pc:sldMkLst>
        <pc:spChg chg="mod">
          <ac:chgData name="David Biersach" userId="14a9feb0-85a7-4da4-be8a-c1e22b637acc" providerId="ADAL" clId="{9F6D98E8-19DF-4695-AE35-2FFF54BA84DA}" dt="2018-08-05T19:54:22.145" v="1" actId="113"/>
          <ac:spMkLst>
            <pc:docMk/>
            <pc:sldMk cId="3715583444" sldId="307"/>
            <ac:spMk id="3" creationId="{00000000-0000-0000-0000-000000000000}"/>
          </ac:spMkLst>
        </pc:spChg>
      </pc:sldChg>
      <pc:sldChg chg="modAnim">
        <pc:chgData name="David Biersach" userId="14a9feb0-85a7-4da4-be8a-c1e22b637acc" providerId="ADAL" clId="{9F6D98E8-19DF-4695-AE35-2FFF54BA84DA}" dt="2018-08-05T20:06:42.145" v="143"/>
        <pc:sldMkLst>
          <pc:docMk/>
          <pc:sldMk cId="3436762385" sldId="310"/>
        </pc:sldMkLst>
      </pc:sldChg>
      <pc:sldChg chg="modSp">
        <pc:chgData name="David Biersach" userId="14a9feb0-85a7-4da4-be8a-c1e22b637acc" providerId="ADAL" clId="{9F6D98E8-19DF-4695-AE35-2FFF54BA84DA}" dt="2018-08-05T19:56:39.349" v="6" actId="115"/>
        <pc:sldMkLst>
          <pc:docMk/>
          <pc:sldMk cId="16487709" sldId="326"/>
        </pc:sldMkLst>
        <pc:spChg chg="mod">
          <ac:chgData name="David Biersach" userId="14a9feb0-85a7-4da4-be8a-c1e22b637acc" providerId="ADAL" clId="{9F6D98E8-19DF-4695-AE35-2FFF54BA84DA}" dt="2018-08-05T19:56:39.349" v="6" actId="115"/>
          <ac:spMkLst>
            <pc:docMk/>
            <pc:sldMk cId="16487709" sldId="326"/>
            <ac:spMk id="3" creationId="{00000000-0000-0000-0000-000000000000}"/>
          </ac:spMkLst>
        </pc:spChg>
      </pc:sldChg>
      <pc:sldChg chg="modAnim">
        <pc:chgData name="David Biersach" userId="14a9feb0-85a7-4da4-be8a-c1e22b637acc" providerId="ADAL" clId="{9F6D98E8-19DF-4695-AE35-2FFF54BA84DA}" dt="2018-08-05T20:04:43.909" v="137"/>
        <pc:sldMkLst>
          <pc:docMk/>
          <pc:sldMk cId="419970002" sldId="339"/>
        </pc:sldMkLst>
      </pc:sldChg>
      <pc:sldChg chg="modSp">
        <pc:chgData name="David Biersach" userId="14a9feb0-85a7-4da4-be8a-c1e22b637acc" providerId="ADAL" clId="{9F6D98E8-19DF-4695-AE35-2FFF54BA84DA}" dt="2018-08-05T19:58:03.705" v="69" actId="20577"/>
        <pc:sldMkLst>
          <pc:docMk/>
          <pc:sldMk cId="338481745" sldId="346"/>
        </pc:sldMkLst>
        <pc:spChg chg="mod">
          <ac:chgData name="David Biersach" userId="14a9feb0-85a7-4da4-be8a-c1e22b637acc" providerId="ADAL" clId="{9F6D98E8-19DF-4695-AE35-2FFF54BA84DA}" dt="2018-08-05T19:58:03.705" v="69" actId="20577"/>
          <ac:spMkLst>
            <pc:docMk/>
            <pc:sldMk cId="338481745" sldId="346"/>
            <ac:spMk id="8" creationId="{00000000-0000-0000-0000-000000000000}"/>
          </ac:spMkLst>
        </pc:spChg>
      </pc:sldChg>
      <pc:sldChg chg="modSp">
        <pc:chgData name="David Biersach" userId="14a9feb0-85a7-4da4-be8a-c1e22b637acc" providerId="ADAL" clId="{9F6D98E8-19DF-4695-AE35-2FFF54BA84DA}" dt="2018-08-05T19:59:34.834" v="116" actId="6549"/>
        <pc:sldMkLst>
          <pc:docMk/>
          <pc:sldMk cId="1574891352" sldId="347"/>
        </pc:sldMkLst>
        <pc:spChg chg="mod">
          <ac:chgData name="David Biersach" userId="14a9feb0-85a7-4da4-be8a-c1e22b637acc" providerId="ADAL" clId="{9F6D98E8-19DF-4695-AE35-2FFF54BA84DA}" dt="2018-08-05T19:59:34.834" v="116" actId="6549"/>
          <ac:spMkLst>
            <pc:docMk/>
            <pc:sldMk cId="1574891352" sldId="3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8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6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2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9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2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4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9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8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23</a:t>
            </a:r>
          </a:p>
          <a:p>
            <a:pPr algn="ctr"/>
            <a:r>
              <a:rPr lang="en-US" dirty="0"/>
              <a:t>Difference Tables,</a:t>
            </a:r>
          </a:p>
          <a:p>
            <a:pPr algn="ctr"/>
            <a:r>
              <a:rPr lang="en-US" dirty="0"/>
              <a:t>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EB8EB-7F4F-46F4-9F00-8E98C8F3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9" y="1324457"/>
            <a:ext cx="3361905" cy="53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89870" y="3138798"/>
            <a:ext cx="3393072" cy="2035278"/>
          </a:xfrm>
          <a:prstGeom prst="wedgeRoundRectCallout">
            <a:avLst>
              <a:gd name="adj1" fmla="val -93399"/>
              <a:gd name="adj2" fmla="val 6353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the </a:t>
            </a:r>
            <a:r>
              <a:rPr lang="en-US" b="1" dirty="0">
                <a:solidFill>
                  <a:schemeClr val="tx1"/>
                </a:solidFill>
              </a:rPr>
              <a:t>Diff 1</a:t>
            </a:r>
            <a:r>
              <a:rPr lang="en-US" dirty="0">
                <a:solidFill>
                  <a:srgbClr val="FF0000"/>
                </a:solidFill>
              </a:rPr>
              <a:t> column using the difference between the left-adjacent cell and the cell above that one.  Then copy that formula down the remaining cells in the </a:t>
            </a:r>
            <a:r>
              <a:rPr lang="en-US" b="1" dirty="0">
                <a:solidFill>
                  <a:schemeClr val="tx1"/>
                </a:solidFill>
              </a:rPr>
              <a:t>Diff 1</a:t>
            </a:r>
            <a:r>
              <a:rPr lang="en-US" dirty="0">
                <a:solidFill>
                  <a:srgbClr val="FF0000"/>
                </a:solidFill>
              </a:rPr>
              <a:t> column.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54817E-B3AD-4B23-9B48-366FB8B0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87" y="1404016"/>
            <a:ext cx="3780952" cy="17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02510" y="1505698"/>
            <a:ext cx="2107828" cy="1234060"/>
          </a:xfrm>
          <a:prstGeom prst="wedgeRoundRectCallout">
            <a:avLst>
              <a:gd name="adj1" fmla="val -167217"/>
              <a:gd name="adj2" fmla="val -1273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the y column with the </a:t>
            </a:r>
            <a:r>
              <a:rPr lang="en-US" b="1" dirty="0">
                <a:solidFill>
                  <a:schemeClr val="tx1"/>
                </a:solidFill>
              </a:rPr>
              <a:t>exponent 2 </a:t>
            </a:r>
            <a:r>
              <a:rPr lang="en-US" dirty="0">
                <a:solidFill>
                  <a:srgbClr val="FF0000"/>
                </a:solidFill>
              </a:rPr>
              <a:t>and then copy down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7B4821-57B4-4E11-86F5-66E6660B9C8B}"/>
              </a:ext>
            </a:extLst>
          </p:cNvPr>
          <p:cNvGrpSpPr/>
          <p:nvPr/>
        </p:nvGrpSpPr>
        <p:grpSpPr>
          <a:xfrm>
            <a:off x="1260687" y="3288746"/>
            <a:ext cx="6349651" cy="1566533"/>
            <a:chOff x="1260687" y="3288746"/>
            <a:chExt cx="6349651" cy="15665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0DA3E4-DA6B-4CB9-92C7-C4C6F2A2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0687" y="3288746"/>
              <a:ext cx="3780952" cy="156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ounded Rectangular Callout 6">
              <a:extLst>
                <a:ext uri="{FF2B5EF4-FFF2-40B4-BE49-F238E27FC236}">
                  <a16:creationId xmlns:a16="http://schemas.microsoft.com/office/drawing/2014/main" id="{C2CA38D5-CF68-4DB8-A45E-4486622954D2}"/>
                </a:ext>
              </a:extLst>
            </p:cNvPr>
            <p:cNvSpPr/>
            <p:nvPr/>
          </p:nvSpPr>
          <p:spPr>
            <a:xfrm>
              <a:off x="5502510" y="3454982"/>
              <a:ext cx="2107828" cy="1234060"/>
            </a:xfrm>
            <a:prstGeom prst="wedgeRoundRectCallout">
              <a:avLst>
                <a:gd name="adj1" fmla="val -84793"/>
                <a:gd name="adj2" fmla="val -361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Add the </a:t>
              </a:r>
              <a:r>
                <a:rPr lang="en-US" b="1" dirty="0">
                  <a:solidFill>
                    <a:schemeClr val="tx1"/>
                  </a:solidFill>
                </a:rPr>
                <a:t>Diff 1 </a:t>
              </a:r>
              <a:r>
                <a:rPr lang="en-US" dirty="0">
                  <a:solidFill>
                    <a:srgbClr val="FF0000"/>
                  </a:solidFill>
                </a:rPr>
                <a:t>&amp;</a:t>
              </a:r>
              <a:r>
                <a:rPr lang="en-US" b="1" dirty="0">
                  <a:solidFill>
                    <a:schemeClr val="tx1"/>
                  </a:solidFill>
                </a:rPr>
                <a:t> Diff 2</a:t>
              </a:r>
              <a:r>
                <a:rPr lang="en-US" dirty="0">
                  <a:solidFill>
                    <a:srgbClr val="FF0000"/>
                  </a:solidFill>
                </a:rPr>
                <a:t> columns and formulas and then copy down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7F2523B-B42B-49B0-A9C9-990F50EAB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687" y="5024039"/>
            <a:ext cx="3780952" cy="1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824F07EB-E418-4E54-B484-C313B88A3EC2}"/>
              </a:ext>
            </a:extLst>
          </p:cNvPr>
          <p:cNvSpPr/>
          <p:nvPr/>
        </p:nvSpPr>
        <p:spPr>
          <a:xfrm>
            <a:off x="5502510" y="5208882"/>
            <a:ext cx="2107828" cy="1234060"/>
          </a:xfrm>
          <a:prstGeom prst="wedgeRoundRectCallout">
            <a:avLst>
              <a:gd name="adj1" fmla="val -69442"/>
              <a:gd name="adj2" fmla="val -24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completed </a:t>
            </a:r>
            <a:r>
              <a:rPr lang="en-US" b="1" dirty="0">
                <a:solidFill>
                  <a:schemeClr val="tx1"/>
                </a:solidFill>
              </a:rPr>
              <a:t>quadratic</a:t>
            </a:r>
            <a:r>
              <a:rPr lang="en-US" dirty="0">
                <a:solidFill>
                  <a:srgbClr val="FF0000"/>
                </a:solidFill>
              </a:rPr>
              <a:t> difference 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AA3AA-4854-4A8A-A97E-0AFBA5E1381F}"/>
              </a:ext>
            </a:extLst>
          </p:cNvPr>
          <p:cNvSpPr/>
          <p:nvPr/>
        </p:nvSpPr>
        <p:spPr>
          <a:xfrm>
            <a:off x="3362178" y="5380892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3C57F-1B7A-415E-ABBE-500F0080C7FF}"/>
              </a:ext>
            </a:extLst>
          </p:cNvPr>
          <p:cNvSpPr/>
          <p:nvPr/>
        </p:nvSpPr>
        <p:spPr>
          <a:xfrm>
            <a:off x="4154658" y="5380891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C4063-AF6A-45A7-A051-4235A654E4C5}"/>
              </a:ext>
            </a:extLst>
          </p:cNvPr>
          <p:cNvSpPr/>
          <p:nvPr/>
        </p:nvSpPr>
        <p:spPr>
          <a:xfrm>
            <a:off x="4154658" y="5549650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5DC4F-2AA7-4B21-9E27-4C2B64223740}"/>
              </a:ext>
            </a:extLst>
          </p:cNvPr>
          <p:cNvCxnSpPr/>
          <p:nvPr/>
        </p:nvCxnSpPr>
        <p:spPr>
          <a:xfrm flipH="1" flipV="1">
            <a:off x="3284806" y="5437161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3504D-0D9D-4EFE-99BF-AAA40F581CCD}"/>
              </a:ext>
            </a:extLst>
          </p:cNvPr>
          <p:cNvCxnSpPr>
            <a:cxnSpLocks/>
          </p:cNvCxnSpPr>
          <p:nvPr/>
        </p:nvCxnSpPr>
        <p:spPr>
          <a:xfrm flipH="1">
            <a:off x="3284806" y="5605920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C568-4F15-4C81-BA5A-466B1AB10E58}"/>
              </a:ext>
            </a:extLst>
          </p:cNvPr>
          <p:cNvCxnSpPr>
            <a:cxnSpLocks/>
          </p:cNvCxnSpPr>
          <p:nvPr/>
        </p:nvCxnSpPr>
        <p:spPr>
          <a:xfrm flipH="1" flipV="1">
            <a:off x="4077644" y="5619881"/>
            <a:ext cx="703026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E8E5E1-2F4D-4E74-8112-2854CB3931D4}"/>
              </a:ext>
            </a:extLst>
          </p:cNvPr>
          <p:cNvCxnSpPr>
            <a:cxnSpLocks/>
          </p:cNvCxnSpPr>
          <p:nvPr/>
        </p:nvCxnSpPr>
        <p:spPr>
          <a:xfrm flipH="1">
            <a:off x="4077644" y="5788639"/>
            <a:ext cx="703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BA931-1C89-453F-96BD-93F4EC829D3D}"/>
              </a:ext>
            </a:extLst>
          </p:cNvPr>
          <p:cNvCxnSpPr/>
          <p:nvPr/>
        </p:nvCxnSpPr>
        <p:spPr>
          <a:xfrm flipH="1" flipV="1">
            <a:off x="3415950" y="5626806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436594-C831-4964-AD43-DE8C75EDAE5B}"/>
              </a:ext>
            </a:extLst>
          </p:cNvPr>
          <p:cNvCxnSpPr>
            <a:cxnSpLocks/>
          </p:cNvCxnSpPr>
          <p:nvPr/>
        </p:nvCxnSpPr>
        <p:spPr>
          <a:xfrm flipH="1">
            <a:off x="3415950" y="5795565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0095B8-2F58-4948-B9B8-99BFA4985E20}"/>
              </a:ext>
            </a:extLst>
          </p:cNvPr>
          <p:cNvCxnSpPr>
            <a:cxnSpLocks/>
          </p:cNvCxnSpPr>
          <p:nvPr/>
        </p:nvCxnSpPr>
        <p:spPr>
          <a:xfrm flipH="1" flipV="1">
            <a:off x="4194414" y="5781336"/>
            <a:ext cx="548722" cy="176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78DDA-DB08-4265-9AB4-A53813C5BA37}"/>
              </a:ext>
            </a:extLst>
          </p:cNvPr>
          <p:cNvCxnSpPr>
            <a:cxnSpLocks/>
          </p:cNvCxnSpPr>
          <p:nvPr/>
        </p:nvCxnSpPr>
        <p:spPr>
          <a:xfrm flipH="1">
            <a:off x="4194414" y="5950094"/>
            <a:ext cx="548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501CF-44D4-4791-BC98-FF613742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18" y="2175317"/>
            <a:ext cx="5760053" cy="357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57950" y="2929130"/>
            <a:ext cx="2107828" cy="1234060"/>
          </a:xfrm>
          <a:prstGeom prst="wedgeRoundRectCallout">
            <a:avLst>
              <a:gd name="adj1" fmla="val -86019"/>
              <a:gd name="adj2" fmla="val 3907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Finish the </a:t>
            </a:r>
            <a:r>
              <a:rPr lang="en-US" b="1" dirty="0">
                <a:solidFill>
                  <a:schemeClr val="tx1"/>
                </a:solidFill>
              </a:rPr>
              <a:t>Cubic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Quartic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Difference 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AE6C5-F833-482B-BFAE-E462D0FC4771}"/>
              </a:ext>
            </a:extLst>
          </p:cNvPr>
          <p:cNvCxnSpPr/>
          <p:nvPr/>
        </p:nvCxnSpPr>
        <p:spPr>
          <a:xfrm>
            <a:off x="2623625" y="2293034"/>
            <a:ext cx="267286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55A5F9-BEEE-43B3-9B06-B68804FC2516}"/>
              </a:ext>
            </a:extLst>
          </p:cNvPr>
          <p:cNvCxnSpPr/>
          <p:nvPr/>
        </p:nvCxnSpPr>
        <p:spPr>
          <a:xfrm>
            <a:off x="2623625" y="4199207"/>
            <a:ext cx="267286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AB6EA2-B71B-4DB4-BC9D-E7AE843BAE83}"/>
              </a:ext>
            </a:extLst>
          </p:cNvPr>
          <p:cNvGrpSpPr/>
          <p:nvPr/>
        </p:nvGrpSpPr>
        <p:grpSpPr>
          <a:xfrm>
            <a:off x="3175532" y="2557975"/>
            <a:ext cx="2244298" cy="460663"/>
            <a:chOff x="3175532" y="2557975"/>
            <a:chExt cx="2244298" cy="460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20D47-3FEE-438C-A0A6-1F0CE7F652C5}"/>
                </a:ext>
              </a:extLst>
            </p:cNvPr>
            <p:cNvSpPr/>
            <p:nvPr/>
          </p:nvSpPr>
          <p:spPr>
            <a:xfrm>
              <a:off x="3175532" y="2560320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1C1260-65B3-4E3B-8AE4-7E1ECB7264CB}"/>
                </a:ext>
              </a:extLst>
            </p:cNvPr>
            <p:cNvSpPr/>
            <p:nvPr/>
          </p:nvSpPr>
          <p:spPr>
            <a:xfrm>
              <a:off x="3981158" y="2557975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2DE4DB-2F73-41ED-9375-4FC915072006}"/>
                </a:ext>
              </a:extLst>
            </p:cNvPr>
            <p:cNvSpPr/>
            <p:nvPr/>
          </p:nvSpPr>
          <p:spPr>
            <a:xfrm>
              <a:off x="3981158" y="2724442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731544-5ED4-4176-BA37-B32CA1210A62}"/>
                </a:ext>
              </a:extLst>
            </p:cNvPr>
            <p:cNvSpPr/>
            <p:nvPr/>
          </p:nvSpPr>
          <p:spPr>
            <a:xfrm>
              <a:off x="4793818" y="256154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905E21-D2D7-4654-BFC7-E03E8E4B83A8}"/>
                </a:ext>
              </a:extLst>
            </p:cNvPr>
            <p:cNvSpPr/>
            <p:nvPr/>
          </p:nvSpPr>
          <p:spPr>
            <a:xfrm>
              <a:off x="4793818" y="273381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113EC0-4A24-4208-9078-FF826816D83D}"/>
                </a:ext>
              </a:extLst>
            </p:cNvPr>
            <p:cNvSpPr/>
            <p:nvPr/>
          </p:nvSpPr>
          <p:spPr>
            <a:xfrm>
              <a:off x="4793818" y="2906097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7AFCC1-835E-46AC-8E2C-C250CC2C1D12}"/>
              </a:ext>
            </a:extLst>
          </p:cNvPr>
          <p:cNvGrpSpPr/>
          <p:nvPr/>
        </p:nvGrpSpPr>
        <p:grpSpPr>
          <a:xfrm>
            <a:off x="3172015" y="4468837"/>
            <a:ext cx="3102931" cy="626105"/>
            <a:chOff x="3172015" y="4468837"/>
            <a:chExt cx="3102931" cy="6261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3BFD5-3E5E-4722-BB1B-3CCB96A4013F}"/>
                </a:ext>
              </a:extLst>
            </p:cNvPr>
            <p:cNvSpPr/>
            <p:nvPr/>
          </p:nvSpPr>
          <p:spPr>
            <a:xfrm>
              <a:off x="3172015" y="4471182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AE427E-E3CC-4187-A871-230770783734}"/>
                </a:ext>
              </a:extLst>
            </p:cNvPr>
            <p:cNvSpPr/>
            <p:nvPr/>
          </p:nvSpPr>
          <p:spPr>
            <a:xfrm>
              <a:off x="3977641" y="4468837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F307D1-2345-4955-BED8-170DEA8376B5}"/>
                </a:ext>
              </a:extLst>
            </p:cNvPr>
            <p:cNvSpPr/>
            <p:nvPr/>
          </p:nvSpPr>
          <p:spPr>
            <a:xfrm>
              <a:off x="3977641" y="4635304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61D8D1-B6C6-4DAB-9C7E-22F3F7118B62}"/>
                </a:ext>
              </a:extLst>
            </p:cNvPr>
            <p:cNvSpPr/>
            <p:nvPr/>
          </p:nvSpPr>
          <p:spPr>
            <a:xfrm>
              <a:off x="4790301" y="4472403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8DC2F-2695-4A5D-B06A-28A2C8287642}"/>
                </a:ext>
              </a:extLst>
            </p:cNvPr>
            <p:cNvSpPr/>
            <p:nvPr/>
          </p:nvSpPr>
          <p:spPr>
            <a:xfrm>
              <a:off x="4790301" y="464468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11DCA-2B91-4A6D-9DB1-AB3C9EC7149F}"/>
                </a:ext>
              </a:extLst>
            </p:cNvPr>
            <p:cNvSpPr/>
            <p:nvPr/>
          </p:nvSpPr>
          <p:spPr>
            <a:xfrm>
              <a:off x="4790301" y="481695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10E4B1-C254-4DDB-88F2-202CD19BD815}"/>
                </a:ext>
              </a:extLst>
            </p:cNvPr>
            <p:cNvSpPr/>
            <p:nvPr/>
          </p:nvSpPr>
          <p:spPr>
            <a:xfrm>
              <a:off x="5648934" y="4472403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BB497-C00C-40F9-B033-0EB337412680}"/>
                </a:ext>
              </a:extLst>
            </p:cNvPr>
            <p:cNvSpPr/>
            <p:nvPr/>
          </p:nvSpPr>
          <p:spPr>
            <a:xfrm>
              <a:off x="5648934" y="464468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4D6374-F8CE-49F6-A03D-269ACFAA86CC}"/>
                </a:ext>
              </a:extLst>
            </p:cNvPr>
            <p:cNvSpPr/>
            <p:nvPr/>
          </p:nvSpPr>
          <p:spPr>
            <a:xfrm>
              <a:off x="5648934" y="481695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EB0612-ABD5-4731-9703-931F4051CCA5}"/>
                </a:ext>
              </a:extLst>
            </p:cNvPr>
            <p:cNvSpPr/>
            <p:nvPr/>
          </p:nvSpPr>
          <p:spPr>
            <a:xfrm>
              <a:off x="5648934" y="498240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4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difference table calculates the gap between </a:t>
            </a:r>
            <a:r>
              <a:rPr lang="en-US" sz="2400" b="1" dirty="0">
                <a:solidFill>
                  <a:srgbClr val="00B050"/>
                </a:solidFill>
              </a:rPr>
              <a:t>successive</a:t>
            </a:r>
            <a:r>
              <a:rPr lang="en-US" sz="2400" dirty="0"/>
              <a:t> values of a given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every higher power of the </a:t>
            </a:r>
            <a:r>
              <a:rPr lang="en-US" sz="2400" i="1" dirty="0"/>
              <a:t>independent</a:t>
            </a:r>
            <a:r>
              <a:rPr lang="en-US" sz="2400" dirty="0"/>
              <a:t> variable (the domain) we add </a:t>
            </a:r>
            <a:r>
              <a:rPr lang="en-US" sz="2400" b="1" u="sng" dirty="0">
                <a:solidFill>
                  <a:srgbClr val="00B050"/>
                </a:solidFill>
              </a:rPr>
              <a:t>another</a:t>
            </a:r>
            <a:r>
              <a:rPr lang="en-US" sz="2400" dirty="0"/>
              <a:t> difference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Difference column #2 is the gap between successive values of difference column #1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keep adding difference columns until the row values achieve a </a:t>
            </a:r>
            <a:r>
              <a:rPr lang="en-US" sz="2400" b="1" dirty="0">
                <a:solidFill>
                  <a:srgbClr val="FF0000"/>
                </a:solidFill>
              </a:rPr>
              <a:t>steady state</a:t>
            </a:r>
            <a:r>
              <a:rPr lang="en-US" sz="2400" dirty="0"/>
              <a:t>:  they are the same for each row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cubic</a:t>
            </a:r>
            <a:r>
              <a:rPr lang="en-US" sz="2400" dirty="0"/>
              <a:t> table needed </a:t>
            </a:r>
            <a:r>
              <a:rPr lang="en-US" sz="2400" b="1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difference columns – the </a:t>
            </a:r>
            <a:r>
              <a:rPr lang="en-US" sz="2400" b="1" dirty="0">
                <a:solidFill>
                  <a:srgbClr val="7030A0"/>
                </a:solidFill>
              </a:rPr>
              <a:t>quartic</a:t>
            </a:r>
            <a:r>
              <a:rPr lang="en-US" sz="2400" dirty="0"/>
              <a:t> table needed </a:t>
            </a:r>
            <a:r>
              <a:rPr lang="en-US" sz="2400" b="1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 difference columns to achieve </a:t>
            </a:r>
            <a:r>
              <a:rPr lang="en-US" sz="2400" b="1" dirty="0"/>
              <a:t>steady state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D3142-44F9-4237-80D8-BA55B5E9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8" y="2343567"/>
            <a:ext cx="5730162" cy="355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41928" y="3714024"/>
            <a:ext cx="2489443" cy="1234060"/>
          </a:xfrm>
          <a:prstGeom prst="wedgeRoundRectCallout">
            <a:avLst>
              <a:gd name="adj1" fmla="val -56101"/>
              <a:gd name="adj2" fmla="val 8627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adding difference columns until the </a:t>
            </a:r>
            <a:r>
              <a:rPr lang="en-US" b="1" dirty="0">
                <a:solidFill>
                  <a:schemeClr val="tx1"/>
                </a:solidFill>
              </a:rPr>
              <a:t>rightmost</a:t>
            </a:r>
            <a:r>
              <a:rPr lang="en-US" dirty="0">
                <a:solidFill>
                  <a:srgbClr val="FF0000"/>
                </a:solidFill>
              </a:rPr>
              <a:t> column reaches a </a:t>
            </a:r>
            <a:r>
              <a:rPr lang="en-US" b="1" dirty="0">
                <a:solidFill>
                  <a:schemeClr val="tx1"/>
                </a:solidFill>
              </a:rPr>
              <a:t>steady</a:t>
            </a:r>
            <a:r>
              <a:rPr lang="en-US" dirty="0">
                <a:solidFill>
                  <a:srgbClr val="FF0000"/>
                </a:solidFill>
              </a:rPr>
              <a:t> 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What They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60" y="2046210"/>
            <a:ext cx="5127881" cy="28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What They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10876"/>
            <a:ext cx="7886700" cy="45454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believe a given a set of observations obeys a general underlying law but remains an unknown specific formula, we can use difference tables to systematically reveal the set’s hidden functional equation (the generator)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start by “guessing” the highest power of x that would likely be in the underlying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compare the expected steady state values for each power of x with the our observed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 we determine the coefficient of each decreasing power of x, we begin to expose the underlying functional equation that originally generated the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an equation to generate this sequence: </a:t>
                </a:r>
                <a:r>
                  <a:rPr lang="en-US" sz="2400" b="1" dirty="0"/>
                  <a:t>5, 14, 27, 44, 65, 90, 119, 152 …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will guess this data set is generated by a quadratic formula: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have to figure out the values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then create difference tables, working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backwards</a:t>
                </a:r>
                <a:r>
                  <a:rPr lang="en-US" sz="2400" dirty="0"/>
                  <a:t>, starting with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quadratic</a:t>
                </a:r>
                <a:r>
                  <a:rPr lang="en-US" sz="2400" dirty="0"/>
                  <a:t>, then a linear table, and then a constant table (if necessary)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stop when our model produces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values that match our observations</a:t>
                </a:r>
                <a:r>
                  <a:rPr lang="en-US" sz="2400" dirty="0"/>
                  <a:t> to a reasonable level of </a:t>
                </a:r>
                <a:r>
                  <a:rPr lang="en-US" sz="2400" b="1" i="1" dirty="0"/>
                  <a:t>accuracy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3"/>
                <a:stretch>
                  <a:fillRect l="-1005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Create a new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507DD-66F0-48E7-91E5-349E616A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54" y="1468581"/>
            <a:ext cx="3917291" cy="4676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472E56-7382-4860-83AE-BE7A076E4EDB}"/>
              </a:ext>
            </a:extLst>
          </p:cNvPr>
          <p:cNvSpPr/>
          <p:nvPr/>
        </p:nvSpPr>
        <p:spPr>
          <a:xfrm>
            <a:off x="4121834" y="2025748"/>
            <a:ext cx="942535" cy="189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FCD6A-4452-4EB9-A074-FC4E5A8D0A05}"/>
              </a:ext>
            </a:extLst>
          </p:cNvPr>
          <p:cNvSpPr/>
          <p:nvPr/>
        </p:nvSpPr>
        <p:spPr>
          <a:xfrm>
            <a:off x="2655558" y="1854591"/>
            <a:ext cx="942535" cy="189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CA55A38-E282-435E-9F63-A33B09FFB99B}"/>
              </a:ext>
            </a:extLst>
          </p:cNvPr>
          <p:cNvCxnSpPr>
            <a:endCxn id="5" idx="1"/>
          </p:cNvCxnSpPr>
          <p:nvPr/>
        </p:nvCxnSpPr>
        <p:spPr>
          <a:xfrm>
            <a:off x="3615397" y="1948375"/>
            <a:ext cx="506437" cy="17233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0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A876C-205A-4350-820C-E6E1094A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79" y="1635482"/>
            <a:ext cx="4829338" cy="4265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Calculating the Mean Steady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19959" y="4554186"/>
            <a:ext cx="2107828" cy="877433"/>
          </a:xfrm>
          <a:prstGeom prst="wedgeRoundRectCallout">
            <a:avLst>
              <a:gd name="adj1" fmla="val 65464"/>
              <a:gd name="adj2" fmla="val -8816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column holds your observations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32756" y="3809728"/>
            <a:ext cx="3136924" cy="1901755"/>
          </a:xfrm>
          <a:prstGeom prst="wedgeRoundRectCallout">
            <a:avLst>
              <a:gd name="adj1" fmla="val -47324"/>
              <a:gd name="adj2" fmla="val -7108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</a:t>
            </a:r>
            <a:r>
              <a:rPr lang="en-US" b="1" dirty="0">
                <a:solidFill>
                  <a:schemeClr val="tx1"/>
                </a:solidFill>
              </a:rPr>
              <a:t>=AVERAGE</a:t>
            </a:r>
            <a:r>
              <a:rPr lang="en-US" dirty="0">
                <a:solidFill>
                  <a:srgbClr val="FF0000"/>
                </a:solidFill>
              </a:rPr>
              <a:t> then select the range of cells to include in the average – for every table always put the average cell at the </a:t>
            </a:r>
            <a:r>
              <a:rPr lang="en-US" b="1" dirty="0">
                <a:solidFill>
                  <a:schemeClr val="tx1"/>
                </a:solidFill>
              </a:rPr>
              <a:t>bottom</a:t>
            </a:r>
            <a:r>
              <a:rPr lang="en-US" dirty="0">
                <a:solidFill>
                  <a:srgbClr val="FF0000"/>
                </a:solidFill>
              </a:rPr>
              <a:t> row under the </a:t>
            </a:r>
            <a:r>
              <a:rPr lang="en-US" b="1" dirty="0">
                <a:solidFill>
                  <a:schemeClr val="tx1"/>
                </a:solidFill>
              </a:rPr>
              <a:t>last</a:t>
            </a:r>
            <a:r>
              <a:rPr lang="en-US" dirty="0">
                <a:solidFill>
                  <a:srgbClr val="FF0000"/>
                </a:solidFill>
              </a:rPr>
              <a:t> difference column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0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the exact formula of the underlying </a:t>
            </a:r>
            <a:r>
              <a:rPr lang="en-US" sz="2400" b="1" dirty="0">
                <a:solidFill>
                  <a:srgbClr val="00B050"/>
                </a:solidFill>
              </a:rPr>
              <a:t>generator</a:t>
            </a:r>
            <a:r>
              <a:rPr lang="en-US" sz="2400" dirty="0"/>
              <a:t> for a sequence of integers (a </a:t>
            </a:r>
            <a:r>
              <a:rPr lang="en-US" sz="2400" b="1" i="1" dirty="0">
                <a:solidFill>
                  <a:srgbClr val="FF0000"/>
                </a:solidFill>
              </a:rPr>
              <a:t>functional equation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Fit a </a:t>
            </a:r>
            <a:r>
              <a:rPr lang="en-US" sz="2000" b="1" dirty="0">
                <a:solidFill>
                  <a:srgbClr val="0070C0"/>
                </a:solidFill>
              </a:rPr>
              <a:t>quadratic</a:t>
            </a:r>
            <a:r>
              <a:rPr lang="en-US" sz="2000" dirty="0"/>
              <a:t> curve to a set of observations to </a:t>
            </a:r>
            <a:r>
              <a:rPr lang="en-US" sz="2000" b="1" dirty="0"/>
              <a:t>interpolate</a:t>
            </a:r>
            <a:r>
              <a:rPr lang="en-US" sz="2000" dirty="0"/>
              <a:t> resulting values that lie between the observations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Understand how to create difference tables in the open source (and free) LibreOffice </a:t>
            </a:r>
            <a:r>
              <a:rPr lang="en-US" sz="2000" b="1" dirty="0" err="1">
                <a:solidFill>
                  <a:srgbClr val="00B050"/>
                </a:solidFill>
              </a:rPr>
              <a:t>Calc</a:t>
            </a:r>
            <a:r>
              <a:rPr lang="en-US" sz="2000" dirty="0"/>
              <a:t> spreadsheet program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Appreciate </a:t>
            </a:r>
            <a:r>
              <a:rPr lang="en-US" sz="2000" b="1" dirty="0">
                <a:solidFill>
                  <a:srgbClr val="FF0000"/>
                </a:solidFill>
              </a:rPr>
              <a:t>% relative error </a:t>
            </a:r>
            <a:r>
              <a:rPr lang="en-US" sz="2000" dirty="0"/>
              <a:t>as a measure of </a:t>
            </a:r>
            <a:r>
              <a:rPr lang="en-US" sz="2000" b="1" dirty="0">
                <a:solidFill>
                  <a:srgbClr val="7030A0"/>
                </a:solidFill>
              </a:rPr>
              <a:t>goodness of fit</a:t>
            </a:r>
            <a:r>
              <a:rPr lang="en-US" sz="2000" dirty="0"/>
              <a:t> of a model to experimental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Fit a curve using the </a:t>
            </a:r>
            <a:r>
              <a:rPr lang="en-US" sz="2400" b="1" dirty="0"/>
              <a:t>Method of Least Squares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Derive the least squares equations using the </a:t>
            </a:r>
            <a:r>
              <a:rPr lang="en-US" sz="2000" b="1" dirty="0">
                <a:solidFill>
                  <a:srgbClr val="0070C0"/>
                </a:solidFill>
              </a:rPr>
              <a:t>partial derivatives </a:t>
            </a:r>
            <a:r>
              <a:rPr lang="en-US" sz="2000" dirty="0"/>
              <a:t>for each coefficient of the unknown quadratic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98F8A-2228-4682-BA46-6B97C53A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22" y="1616291"/>
            <a:ext cx="4152955" cy="2076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Difference = Term’s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263" y="4131295"/>
                <a:ext cx="7886700" cy="215151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table had an expected steady difference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our sequence we have steady difference </a:t>
                </a:r>
                <a:r>
                  <a:rPr lang="en-US" sz="2400" b="1" u="sng" dirty="0"/>
                  <a:t>mean</a:t>
                </a:r>
                <a:r>
                  <a:rPr lang="en-US" sz="2400" dirty="0"/>
                  <a:t>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4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means the coefficient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term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 we know the est. generator so far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263" y="4131295"/>
                <a:ext cx="7886700" cy="2151517"/>
              </a:xfrm>
              <a:blipFill>
                <a:blip r:embed="rId4"/>
                <a:stretch>
                  <a:fillRect l="-1005" t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2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5C0986-FDE0-4EDB-A40B-A1F1B2C1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0305"/>
            <a:ext cx="4523809" cy="17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Delta = Observed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8521" y="1828799"/>
                <a:ext cx="3134033" cy="160020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521" y="1828799"/>
                <a:ext cx="3134033" cy="1600201"/>
              </a:xfrm>
              <a:blipFill>
                <a:blip r:embed="rId4"/>
                <a:stretch>
                  <a:fillRect l="-2724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312942" y="1723292"/>
            <a:ext cx="2195579" cy="766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D4B05-34CE-401D-88E6-99312FC72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3146558"/>
            <a:ext cx="4523808" cy="1683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1EF53-92F6-4117-A246-5F680852D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6" y="4942708"/>
            <a:ext cx="4533333" cy="16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B216D-2FA4-4B34-A9A3-2AF37DED74B6}"/>
              </a:ext>
            </a:extLst>
          </p:cNvPr>
          <p:cNvCxnSpPr>
            <a:cxnSpLocks/>
          </p:cNvCxnSpPr>
          <p:nvPr/>
        </p:nvCxnSpPr>
        <p:spPr>
          <a:xfrm flipH="1">
            <a:off x="3995225" y="2954216"/>
            <a:ext cx="1568548" cy="597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6">
            <a:extLst>
              <a:ext uri="{FF2B5EF4-FFF2-40B4-BE49-F238E27FC236}">
                <a16:creationId xmlns:a16="http://schemas.microsoft.com/office/drawing/2014/main" id="{71AD9286-EA5F-4A62-AB67-CF868ED5BA71}"/>
              </a:ext>
            </a:extLst>
          </p:cNvPr>
          <p:cNvSpPr/>
          <p:nvPr/>
        </p:nvSpPr>
        <p:spPr>
          <a:xfrm>
            <a:off x="5705100" y="4942708"/>
            <a:ext cx="2107828" cy="1234060"/>
          </a:xfrm>
          <a:prstGeom prst="wedgeRoundRectCallout">
            <a:avLst>
              <a:gd name="adj1" fmla="val -84793"/>
              <a:gd name="adj2" fmla="val -361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b="1" dirty="0">
                <a:solidFill>
                  <a:schemeClr val="tx1"/>
                </a:solidFill>
              </a:rPr>
              <a:t>Diff 1 </a:t>
            </a:r>
            <a:r>
              <a:rPr lang="en-US" dirty="0">
                <a:solidFill>
                  <a:srgbClr val="FF0000"/>
                </a:solidFill>
              </a:rPr>
              <a:t>column and formula, then copy down all rows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5F176-4FCC-48BF-A21B-B0CC649D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5" y="2239958"/>
            <a:ext cx="4971429" cy="1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923692" y="3643532"/>
            <a:ext cx="724486" cy="203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Delta = Observed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8521" y="1828799"/>
                <a:ext cx="3134033" cy="440976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Observed </a:t>
                </a:r>
                <a:r>
                  <a:rPr lang="en-US" sz="2400" u="sng" dirty="0"/>
                  <a:t>mean</a:t>
                </a:r>
                <a:r>
                  <a:rPr lang="en-US" sz="2400" dirty="0"/>
                  <a:t> steady value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Expected linear steady value =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Est. generator is now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521" y="1828799"/>
                <a:ext cx="3134033" cy="4409767"/>
              </a:xfrm>
              <a:blipFill>
                <a:blip r:embed="rId4"/>
                <a:stretch>
                  <a:fillRect l="-2724" t="-1245" r="-3113" b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9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9A1F0C-8FA6-4223-B712-DED7E2B9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31" y="1468581"/>
            <a:ext cx="3952381" cy="17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% Relative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6792" y="1468582"/>
                <a:ext cx="3134033" cy="213978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ABS = Absolute Value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0% error = perfect fit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792" y="1468582"/>
                <a:ext cx="3134033" cy="2139781"/>
              </a:xfrm>
              <a:blipFill>
                <a:blip r:embed="rId4"/>
                <a:stretch>
                  <a:fillRect l="-2529" t="-398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382210" y="3454102"/>
            <a:ext cx="2591027" cy="986224"/>
          </a:xfrm>
          <a:prstGeom prst="wedgeRoundRectCallout">
            <a:avLst>
              <a:gd name="adj1" fmla="val 72498"/>
              <a:gd name="adj2" fmla="val -2117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Remember to add any final constant term to the </a:t>
            </a:r>
            <a:r>
              <a:rPr lang="en-US" b="1" dirty="0">
                <a:solidFill>
                  <a:schemeClr val="tx1"/>
                </a:solidFill>
              </a:rPr>
              <a:t>estimated</a:t>
            </a:r>
            <a:r>
              <a:rPr lang="en-US" dirty="0">
                <a:solidFill>
                  <a:srgbClr val="FF0000"/>
                </a:solidFill>
              </a:rPr>
              <a:t> y function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3B7FE3E-C7D7-45B0-9F55-2D571570DFDB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855566" y="3214842"/>
            <a:ext cx="634722" cy="14217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793304-6730-47DD-BA9A-D9D74669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044" y="4243085"/>
            <a:ext cx="4000000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4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4" y="1880512"/>
            <a:ext cx="7093272" cy="3847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Changing Cell Number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48980" y="3767039"/>
            <a:ext cx="2475885" cy="1329440"/>
          </a:xfrm>
          <a:prstGeom prst="wedgeRoundRectCallout">
            <a:avLst>
              <a:gd name="adj1" fmla="val 47325"/>
              <a:gd name="adj2" fmla="val -10129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Highlight a range and click the % icon to format the numbers as percentages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3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new Lab 3 spreadsheet and generate the difference tables to find the underlying equation that generate this sequence: </a:t>
                </a:r>
                <a:r>
                  <a:rPr lang="en-US" sz="2400" b="1" dirty="0"/>
                  <a:t>36, 103, 244, 489, 868, 1411, 2148, 3109, 4324…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Hint:  This data set is generated by a cubic formula: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have to figure out the values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difference tables, starting with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cubic</a:t>
                </a:r>
                <a:r>
                  <a:rPr lang="en-US" sz="2400" dirty="0"/>
                  <a:t>, then quadratic, then linear, then constant table (if necessary)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your model produces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values that match our observations</a:t>
                </a:r>
                <a:r>
                  <a:rPr lang="en-US" sz="2400" dirty="0"/>
                  <a:t> with 0% relative error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new worksheet named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Lab 3.ods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3"/>
                <a:stretch>
                  <a:fillRect l="-1005" t="-1859" r="-1777" b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24DFD-E06C-4180-BFF1-C2877EE3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" y="1265901"/>
            <a:ext cx="4638095" cy="22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00" y="1824985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4642338" y="3658144"/>
                <a:ext cx="3992843" cy="1476975"/>
              </a:xfrm>
              <a:prstGeom prst="wedgeRoundRectCallout">
                <a:avLst>
                  <a:gd name="adj1" fmla="val 20319"/>
                  <a:gd name="adj2" fmla="val -88316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Expected difference for a cubic = </a:t>
                </a:r>
                <a:r>
                  <a:rPr lang="en-US" b="1" dirty="0">
                    <a:solidFill>
                      <a:srgbClr val="00B050"/>
                    </a:solidFill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30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8" y="3658144"/>
                <a:ext cx="3992843" cy="1476975"/>
              </a:xfrm>
              <a:prstGeom prst="wedgeRoundRectCallout">
                <a:avLst>
                  <a:gd name="adj1" fmla="val 20319"/>
                  <a:gd name="adj2" fmla="val -8831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01477" y="5677405"/>
                <a:ext cx="3431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77" y="5677405"/>
                <a:ext cx="3431452" cy="369332"/>
              </a:xfrm>
              <a:prstGeom prst="rect">
                <a:avLst/>
              </a:prstGeom>
              <a:blipFill>
                <a:blip r:embed="rId6"/>
                <a:stretch>
                  <a:fillRect l="-14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439266" y="4979963"/>
            <a:ext cx="2425768" cy="757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122F1-7A87-4F4F-9A8B-B4503ED456C0}"/>
              </a:ext>
            </a:extLst>
          </p:cNvPr>
          <p:cNvCxnSpPr>
            <a:cxnSpLocks/>
          </p:cNvCxnSpPr>
          <p:nvPr/>
        </p:nvCxnSpPr>
        <p:spPr>
          <a:xfrm flipH="1" flipV="1">
            <a:off x="2497015" y="1892106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120C1-39D3-4B05-9077-857DD58CA555}"/>
              </a:ext>
            </a:extLst>
          </p:cNvPr>
          <p:cNvCxnSpPr>
            <a:cxnSpLocks/>
          </p:cNvCxnSpPr>
          <p:nvPr/>
        </p:nvCxnSpPr>
        <p:spPr>
          <a:xfrm flipH="1">
            <a:off x="2497015" y="2019398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197B6-8644-4FD8-9EC0-32D45ADEBB46}"/>
              </a:ext>
            </a:extLst>
          </p:cNvPr>
          <p:cNvCxnSpPr>
            <a:cxnSpLocks/>
          </p:cNvCxnSpPr>
          <p:nvPr/>
        </p:nvCxnSpPr>
        <p:spPr>
          <a:xfrm flipH="1" flipV="1">
            <a:off x="3303563" y="2039780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4406CA-9FE0-456C-947E-4D954FF03832}"/>
              </a:ext>
            </a:extLst>
          </p:cNvPr>
          <p:cNvCxnSpPr>
            <a:cxnSpLocks/>
          </p:cNvCxnSpPr>
          <p:nvPr/>
        </p:nvCxnSpPr>
        <p:spPr>
          <a:xfrm flipH="1">
            <a:off x="3303563" y="2167072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6F25A-526A-458A-A22B-63EFFF38FEB6}"/>
              </a:ext>
            </a:extLst>
          </p:cNvPr>
          <p:cNvCxnSpPr>
            <a:cxnSpLocks/>
          </p:cNvCxnSpPr>
          <p:nvPr/>
        </p:nvCxnSpPr>
        <p:spPr>
          <a:xfrm flipH="1" flipV="1">
            <a:off x="4089779" y="2209924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D43B1A-1793-4138-9D7B-5382CDB9FB9E}"/>
              </a:ext>
            </a:extLst>
          </p:cNvPr>
          <p:cNvCxnSpPr>
            <a:cxnSpLocks/>
          </p:cNvCxnSpPr>
          <p:nvPr/>
        </p:nvCxnSpPr>
        <p:spPr>
          <a:xfrm flipH="1">
            <a:off x="4089779" y="2337216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3" y="1942187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5552639" y="3790308"/>
                <a:ext cx="3220170" cy="1678889"/>
              </a:xfrm>
              <a:prstGeom prst="wedgeRoundRectCallout">
                <a:avLst>
                  <a:gd name="adj1" fmla="val 22467"/>
                  <a:gd name="adj2" fmla="val -96992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Expected difference for a quadratic = </a:t>
                </a:r>
                <a:r>
                  <a:rPr lang="en-US" b="1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14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39" y="3790308"/>
                <a:ext cx="3220170" cy="1678889"/>
              </a:xfrm>
              <a:prstGeom prst="wedgeRoundRectCallout">
                <a:avLst>
                  <a:gd name="adj1" fmla="val 22467"/>
                  <a:gd name="adj2" fmla="val -9699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39492" y="5797774"/>
                <a:ext cx="3911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Now 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92" y="5797774"/>
                <a:ext cx="3911199" cy="369332"/>
              </a:xfrm>
              <a:prstGeom prst="rect">
                <a:avLst/>
              </a:prstGeom>
              <a:blipFill>
                <a:blip r:embed="rId5"/>
                <a:stretch>
                  <a:fillRect l="-12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748613" y="5324168"/>
            <a:ext cx="1640329" cy="549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E17A89-371A-45EF-B5BC-5CFDFFCBF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91" y="1560355"/>
            <a:ext cx="4943992" cy="4000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10ADA3-028E-4939-81A8-9468EFB4AA8C}"/>
              </a:ext>
            </a:extLst>
          </p:cNvPr>
          <p:cNvSpPr/>
          <p:nvPr/>
        </p:nvSpPr>
        <p:spPr>
          <a:xfrm>
            <a:off x="3931920" y="5297646"/>
            <a:ext cx="1132449" cy="1715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E1DC4-6A06-475B-83F4-F9ACA21AEECF}"/>
              </a:ext>
            </a:extLst>
          </p:cNvPr>
          <p:cNvSpPr/>
          <p:nvPr/>
        </p:nvSpPr>
        <p:spPr>
          <a:xfrm>
            <a:off x="2250831" y="3924886"/>
            <a:ext cx="562707" cy="218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A3754-5832-479A-847E-AC41C933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4" y="2403792"/>
            <a:ext cx="4552381" cy="2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626" y="1729551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5244561" y="3633341"/>
                <a:ext cx="3542388" cy="1476975"/>
              </a:xfrm>
              <a:prstGeom prst="wedgeRoundRectCallout">
                <a:avLst>
                  <a:gd name="adj1" fmla="val 21386"/>
                  <a:gd name="adj2" fmla="val -123536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Steady difference for a linear 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61" y="3633341"/>
                <a:ext cx="3542388" cy="1476975"/>
              </a:xfrm>
              <a:prstGeom prst="wedgeRoundRectCallout">
                <a:avLst>
                  <a:gd name="adj1" fmla="val 21386"/>
                  <a:gd name="adj2" fmla="val -123536"/>
                  <a:gd name="adj3" fmla="val 16667"/>
                </a:avLst>
              </a:prstGeom>
              <a:blipFill>
                <a:blip r:embed="rId5"/>
                <a:stretch>
                  <a:fillRect r="-1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08863" y="5658438"/>
                <a:ext cx="4081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Now 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63" y="5658438"/>
                <a:ext cx="4081117" cy="369332"/>
              </a:xfrm>
              <a:prstGeom prst="rect">
                <a:avLst/>
              </a:prstGeom>
              <a:blipFill>
                <a:blip r:embed="rId6"/>
                <a:stretch>
                  <a:fillRect l="-1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683058" y="1125202"/>
            <a:ext cx="2646968" cy="877433"/>
          </a:xfrm>
          <a:prstGeom prst="wedgeRoundRectCallout">
            <a:avLst>
              <a:gd name="adj1" fmla="val 43178"/>
              <a:gd name="adj2" fmla="val 13368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Remember to add the new quadratic term to the estimated y function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281225" y="4948084"/>
            <a:ext cx="1004480" cy="770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14BFD-18F3-4D52-9F56-AFFB53F3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6" y="1395231"/>
            <a:ext cx="4047619" cy="39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7627" y="3210422"/>
                <a:ext cx="3306098" cy="15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𝑭𝒖𝒏𝒄𝒕𝒊𝒐𝒏𝒂𝒍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</m:oMath>
                  </m:oMathPara>
                </a14:m>
                <a:endParaRPr lang="en-US" b="1" i="1" u="sng" dirty="0">
                  <a:latin typeface="Cambria Math" panose="02040503050406030204" pitchFamily="18" charset="0"/>
                </a:endParaRPr>
              </a:p>
              <a:p>
                <a:endParaRPr lang="en-US" b="1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27" y="3210422"/>
                <a:ext cx="3306098" cy="1515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5181849" y="1579588"/>
            <a:ext cx="2646968" cy="877433"/>
          </a:xfrm>
          <a:prstGeom prst="wedgeRoundRectCallout">
            <a:avLst>
              <a:gd name="adj1" fmla="val -84475"/>
              <a:gd name="adj2" fmla="val 16573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If delta values are all the same, then that value is the final constant term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1733" y="5023780"/>
            <a:ext cx="2677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Generates the sequence:</a:t>
            </a:r>
          </a:p>
          <a:p>
            <a:pPr algn="ctr"/>
            <a:r>
              <a:rPr lang="en-US" b="1" dirty="0"/>
              <a:t>36, 103, 244, 489, 868, 1411, 2148, 3109, 4324…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4291781" y="2765323"/>
            <a:ext cx="3878825" cy="1047135"/>
          </a:xfrm>
          <a:prstGeom prst="bentConnector3">
            <a:avLst>
              <a:gd name="adj1" fmla="val 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3087F8-64C0-4FB8-908F-79EA5230BA2F}"/>
              </a:ext>
            </a:extLst>
          </p:cNvPr>
          <p:cNvSpPr/>
          <p:nvPr/>
        </p:nvSpPr>
        <p:spPr>
          <a:xfrm>
            <a:off x="2722098" y="3817145"/>
            <a:ext cx="126610" cy="17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D0736-0585-4F54-8B0F-FA933C2E8525}"/>
              </a:ext>
            </a:extLst>
          </p:cNvPr>
          <p:cNvSpPr/>
          <p:nvPr/>
        </p:nvSpPr>
        <p:spPr>
          <a:xfrm>
            <a:off x="3261360" y="3817145"/>
            <a:ext cx="126610" cy="17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ECFE79-E73D-46F4-8A2F-521EFC2C0884}"/>
              </a:ext>
            </a:extLst>
          </p:cNvPr>
          <p:cNvSpPr/>
          <p:nvPr/>
        </p:nvSpPr>
        <p:spPr>
          <a:xfrm>
            <a:off x="3814698" y="3817145"/>
            <a:ext cx="126610" cy="17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A8615-4CD8-4F0A-817A-50F084E30CE0}"/>
              </a:ext>
            </a:extLst>
          </p:cNvPr>
          <p:cNvSpPr/>
          <p:nvPr/>
        </p:nvSpPr>
        <p:spPr>
          <a:xfrm>
            <a:off x="4300026" y="3817145"/>
            <a:ext cx="126610" cy="17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spreadsheet</a:t>
            </a:r>
            <a:r>
              <a:rPr lang="en-US" sz="2400" dirty="0"/>
              <a:t> is a flexible computing tool that allows you to enter data and write formulas to operate on that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Everything is based on the concept of a “</a:t>
            </a:r>
            <a:r>
              <a:rPr lang="en-US" sz="2400" b="1" dirty="0">
                <a:solidFill>
                  <a:srgbClr val="FF0000"/>
                </a:solidFill>
              </a:rPr>
              <a:t>cell</a:t>
            </a:r>
            <a:r>
              <a:rPr lang="en-US" sz="2400" dirty="0"/>
              <a:t>” that has a unique </a:t>
            </a:r>
            <a:r>
              <a:rPr lang="en-US" sz="2400" b="1" dirty="0"/>
              <a:t>column</a:t>
            </a:r>
            <a:r>
              <a:rPr lang="en-US" sz="2400" dirty="0"/>
              <a:t> (letter) and </a:t>
            </a:r>
            <a:r>
              <a:rPr lang="en-US" sz="2400" b="1" dirty="0"/>
              <a:t>row </a:t>
            </a:r>
            <a:r>
              <a:rPr lang="en-US" sz="2400" dirty="0"/>
              <a:t>(number) </a:t>
            </a:r>
            <a:r>
              <a:rPr lang="en-US" sz="2400" u="sng" dirty="0"/>
              <a:t>address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formula entered in one cell can reference data in one ore more other cells by using a cell addresses, or by using a </a:t>
            </a:r>
            <a:r>
              <a:rPr lang="en-US" sz="2400" b="1" dirty="0">
                <a:solidFill>
                  <a:srgbClr val="0070C0"/>
                </a:solidFill>
              </a:rPr>
              <a:t>range of cell addresses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source data cells are update, the spreadsheet </a:t>
            </a:r>
            <a:r>
              <a:rPr lang="en-US" sz="2400" i="1" dirty="0"/>
              <a:t>automatically recalculates all dependent formula cells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Graphs can be created to depict the values in cells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29" y="1468581"/>
            <a:ext cx="428298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case study will use data from an experiment that measured the </a:t>
            </a:r>
            <a:r>
              <a:rPr lang="en-US" sz="2400" b="1" dirty="0"/>
              <a:t>counter on a tape machine vs. the elapsed time</a:t>
            </a:r>
            <a:r>
              <a:rPr lang="en-US" sz="2400" dirty="0"/>
              <a:t> the tape had been played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Ideally this would be a linear relationship – but due to the changing circumference of a tape reel as it is played, the drive motor does not maintain consistent timing, so it is </a:t>
            </a:r>
            <a:r>
              <a:rPr lang="en-US" sz="2400" b="1" dirty="0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" y="1468581"/>
            <a:ext cx="3166906" cy="211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29" y="1468581"/>
            <a:ext cx="428298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an equation to model a tape counter as a function of playing time</a:t>
            </a:r>
            <a:endParaRPr lang="en-US" sz="24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X value is the number of 10 minute blocks the tape has been playing from the beginning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 value is the counter on the tape player (linear feet)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With a good fitting model we can answer questions like:  </a:t>
            </a:r>
            <a:r>
              <a:rPr lang="en-US" sz="2400" dirty="0">
                <a:solidFill>
                  <a:srgbClr val="00B050"/>
                </a:solidFill>
              </a:rPr>
              <a:t>Where should we stop the tape to be </a:t>
            </a:r>
            <a:r>
              <a:rPr lang="en-US" sz="2400" b="1" u="sng" dirty="0">
                <a:solidFill>
                  <a:srgbClr val="00B050"/>
                </a:solidFill>
              </a:rPr>
              <a:t>65</a:t>
            </a:r>
            <a:r>
              <a:rPr lang="en-US" sz="2400" dirty="0">
                <a:solidFill>
                  <a:srgbClr val="00B050"/>
                </a:solidFill>
              </a:rPr>
              <a:t> minutes into the recording?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" y="1468581"/>
            <a:ext cx="3166906" cy="211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4" y="1457593"/>
            <a:ext cx="3166906" cy="211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23" y="3018129"/>
            <a:ext cx="4343853" cy="326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blipFill>
                <a:blip r:embed="rId4"/>
                <a:stretch>
                  <a:fillRect l="-2828" r="-102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7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7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36241-8DEE-45B3-9205-6FAD077C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5" y="1555539"/>
            <a:ext cx="3584666" cy="18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97DBE6-3108-4340-B5D3-74BE3AC7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07" y="1555539"/>
            <a:ext cx="4457143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812EE-80A0-4A43-8CF8-D8943336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5" y="3664374"/>
            <a:ext cx="3637500" cy="1851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14C44C-ED55-4D3D-8CD2-4738A66A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107" y="3650566"/>
            <a:ext cx="3506816" cy="165189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0B977-3E92-4F7D-A854-18C37116C457}"/>
                  </a:ext>
                </a:extLst>
              </p:cNvPr>
              <p:cNvSpPr txBox="1"/>
              <p:nvPr/>
            </p:nvSpPr>
            <p:spPr>
              <a:xfrm>
                <a:off x="4355107" y="5690906"/>
                <a:ext cx="4115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0B977-3E92-4F7D-A854-18C37116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07" y="5690906"/>
                <a:ext cx="4115870" cy="276999"/>
              </a:xfrm>
              <a:prstGeom prst="rect">
                <a:avLst/>
              </a:prstGeom>
              <a:blipFill>
                <a:blip r:embed="rId6"/>
                <a:stretch>
                  <a:fillRect l="-1036" t="-4444" r="-10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9446BDA-F785-4DD7-B065-5AB21CBD04B9}"/>
              </a:ext>
            </a:extLst>
          </p:cNvPr>
          <p:cNvSpPr/>
          <p:nvPr/>
        </p:nvSpPr>
        <p:spPr>
          <a:xfrm>
            <a:off x="3425483" y="3144129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E37AC4-608C-4507-852B-97F93701F7E8}"/>
              </a:ext>
            </a:extLst>
          </p:cNvPr>
          <p:cNvSpPr/>
          <p:nvPr/>
        </p:nvSpPr>
        <p:spPr>
          <a:xfrm>
            <a:off x="3460653" y="5256742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67BDE1-85A2-4417-A801-B727717344A0}"/>
              </a:ext>
            </a:extLst>
          </p:cNvPr>
          <p:cNvSpPr/>
          <p:nvPr/>
        </p:nvSpPr>
        <p:spPr>
          <a:xfrm>
            <a:off x="8133038" y="3181270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3" y="918150"/>
            <a:ext cx="7512151" cy="545619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9035" y="1376187"/>
                <a:ext cx="386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35" y="1376187"/>
                <a:ext cx="3865930" cy="276999"/>
              </a:xfrm>
              <a:prstGeom prst="rect">
                <a:avLst/>
              </a:prstGeom>
              <a:blipFill>
                <a:blip r:embed="rId3"/>
                <a:stretch>
                  <a:fillRect l="-1104" t="-4444" r="-11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7207" y="5241320"/>
                <a:ext cx="497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+1.8214=1704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07" y="5241320"/>
                <a:ext cx="4970912" cy="276999"/>
              </a:xfrm>
              <a:prstGeom prst="rect">
                <a:avLst/>
              </a:prstGeom>
              <a:blipFill>
                <a:blip r:embed="rId4"/>
                <a:stretch>
                  <a:fillRect l="-736" t="-4444" r="-7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6587823" y="2708034"/>
            <a:ext cx="0" cy="24035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27230" y="3173892"/>
            <a:ext cx="15442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Where should I stop the tape to be exactly 65 minutes into the recording?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749" y="2388223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190" y="2013332"/>
            <a:ext cx="2295497" cy="2053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29CF9C-F363-445D-B754-1E3BEC23897A}"/>
              </a:ext>
            </a:extLst>
          </p:cNvPr>
          <p:cNvSpPr/>
          <p:nvPr/>
        </p:nvSpPr>
        <p:spPr>
          <a:xfrm>
            <a:off x="3953022" y="984742"/>
            <a:ext cx="1399735" cy="261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88AA7C-6FF4-4A1F-B967-D9D935C8078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Lab 4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Developed by Gauss, least squares finds the coefficients of a polynomial of a given degree that </a:t>
            </a:r>
            <a:r>
              <a:rPr lang="en-US" sz="2400" b="1" dirty="0">
                <a:solidFill>
                  <a:srgbClr val="0070C0"/>
                </a:solidFill>
              </a:rPr>
              <a:t>approximates</a:t>
            </a:r>
            <a:r>
              <a:rPr lang="en-US" sz="2400" dirty="0"/>
              <a:t> a set of observations with </a:t>
            </a:r>
            <a:r>
              <a:rPr lang="en-US" sz="2400" b="1" dirty="0">
                <a:solidFill>
                  <a:srgbClr val="FF0000"/>
                </a:solidFill>
              </a:rPr>
              <a:t>minimal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from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modeler selects a curve whose </a:t>
            </a:r>
            <a:r>
              <a:rPr lang="en-US" sz="2400" b="1" dirty="0">
                <a:solidFill>
                  <a:srgbClr val="00B050"/>
                </a:solidFill>
              </a:rPr>
              <a:t>general shape </a:t>
            </a:r>
            <a:r>
              <a:rPr lang="en-US" sz="2400" dirty="0"/>
              <a:t>matches the trend of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partial derivatives </a:t>
            </a:r>
            <a:r>
              <a:rPr lang="en-US" sz="2400" dirty="0"/>
              <a:t>of the chosen polynomial are then determined which leads to a system of linear equations that can be solved using matrices and </a:t>
            </a:r>
            <a:r>
              <a:rPr lang="en-US" sz="2400" b="1" dirty="0">
                <a:solidFill>
                  <a:srgbClr val="7030A0"/>
                </a:solidFill>
              </a:rPr>
              <a:t>Cramer’s Rule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coefficients of each term of the model polynomial can then be determined to allow us to estimate the unknown function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4" y="1457593"/>
            <a:ext cx="3166906" cy="211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23" y="3018129"/>
            <a:ext cx="4343853" cy="326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blipFill>
                <a:blip r:embed="rId4"/>
                <a:stretch>
                  <a:fillRect l="-2828" r="-102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7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2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blipFill>
                <a:blip r:embed="rId3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blipFill>
                <a:blip r:embed="rId4"/>
                <a:stretch>
                  <a:fillRect l="-215" t="-1923" b="-3076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65351" y="3178277"/>
            <a:ext cx="7613297" cy="1740310"/>
            <a:chOff x="628650" y="3406877"/>
            <a:chExt cx="7613297" cy="1740310"/>
          </a:xfrm>
        </p:grpSpPr>
        <p:grpSp>
          <p:nvGrpSpPr>
            <p:cNvPr id="8" name="Group 7"/>
            <p:cNvGrpSpPr/>
            <p:nvPr/>
          </p:nvGrpSpPr>
          <p:grpSpPr>
            <a:xfrm>
              <a:off x="902053" y="3492099"/>
              <a:ext cx="7339894" cy="1560015"/>
              <a:chOff x="781664" y="3492099"/>
              <a:chExt cx="7339894" cy="1560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41" t="-1961" r="-24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8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" t="-196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28650" y="3406877"/>
              <a:ext cx="7608324" cy="1740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blipFill>
                <a:blip r:embed="rId3"/>
                <a:stretch>
                  <a:fillRect l="-28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8419" y="3325760"/>
            <a:ext cx="250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S to have a minimum, these partial derivatives must exist: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blipFill>
                <a:blip r:embed="rId6"/>
                <a:stretch>
                  <a:fillRect t="-4444" r="-14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blipFill>
                <a:blip r:embed="rId7"/>
                <a:stretch>
                  <a:fillRect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blipFill>
                <a:blip r:embed="rId8"/>
                <a:stretch>
                  <a:fillRect t="-4444" r="-2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DBAB4-0604-4093-B6AD-F7F8E5DC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11" y="1396605"/>
            <a:ext cx="4244177" cy="4951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46965" y="3998677"/>
            <a:ext cx="2171700" cy="963638"/>
          </a:xfrm>
          <a:prstGeom prst="wedgeRoundRectCallout">
            <a:avLst>
              <a:gd name="adj1" fmla="val -74801"/>
              <a:gd name="adj2" fmla="val 4571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icon to launch LibreOffice “</a:t>
            </a:r>
            <a:r>
              <a:rPr lang="en-US" dirty="0" err="1">
                <a:solidFill>
                  <a:srgbClr val="FF0000"/>
                </a:solidFill>
              </a:rPr>
              <a:t>Calc</a:t>
            </a:r>
            <a:r>
              <a:rPr lang="en-US" dirty="0">
                <a:solidFill>
                  <a:srgbClr val="FF0000"/>
                </a:solidFill>
              </a:rPr>
              <a:t>” spreadsheet</a:t>
            </a:r>
          </a:p>
        </p:txBody>
      </p:sp>
    </p:spTree>
    <p:extLst>
      <p:ext uri="{BB962C8B-B14F-4D97-AF65-F5344CB8AC3E}">
        <p14:creationId xmlns:p14="http://schemas.microsoft.com/office/powerpoint/2010/main" val="3109533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39323" y="3047299"/>
            <a:ext cx="5470280" cy="2760379"/>
            <a:chOff x="2477778" y="3010428"/>
            <a:chExt cx="5470280" cy="2760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851644" y="2971800"/>
            <a:ext cx="3790336" cy="2934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05159" y="2971799"/>
            <a:ext cx="1287197" cy="29349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89F88-4F3A-4757-B4CD-A8408486FF8F}"/>
              </a:ext>
            </a:extLst>
          </p:cNvPr>
          <p:cNvSpPr txBox="1"/>
          <p:nvPr/>
        </p:nvSpPr>
        <p:spPr>
          <a:xfrm>
            <a:off x="1515397" y="2442836"/>
            <a:ext cx="611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This is a system of 3 linear equations and 3 unknowns!</a:t>
            </a:r>
          </a:p>
        </p:txBody>
      </p:sp>
    </p:spTree>
    <p:extLst>
      <p:ext uri="{BB962C8B-B14F-4D97-AF65-F5344CB8AC3E}">
        <p14:creationId xmlns:p14="http://schemas.microsoft.com/office/powerpoint/2010/main" val="34367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24" y="2733143"/>
            <a:ext cx="3659286" cy="32270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4090" y="2949213"/>
            <a:ext cx="4880760" cy="2268329"/>
            <a:chOff x="1939323" y="3047299"/>
            <a:chExt cx="4994088" cy="2844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39324" y="3047299"/>
                  <a:ext cx="4865953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4" y="3047299"/>
                  <a:ext cx="4865953" cy="819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939323" y="4059952"/>
                  <a:ext cx="4994088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4059952"/>
                  <a:ext cx="4994088" cy="8195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39323" y="5072605"/>
                  <a:ext cx="4886686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5072605"/>
                  <a:ext cx="4886686" cy="8195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Elbow Connector 35"/>
          <p:cNvCxnSpPr/>
          <p:nvPr/>
        </p:nvCxnSpPr>
        <p:spPr>
          <a:xfrm>
            <a:off x="3207774" y="5045455"/>
            <a:ext cx="3546987" cy="326080"/>
          </a:xfrm>
          <a:prstGeom prst="bentConnector3">
            <a:avLst>
              <a:gd name="adj1" fmla="val 1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4905258" y="3316963"/>
            <a:ext cx="2555163" cy="2469509"/>
          </a:xfrm>
          <a:prstGeom prst="bentConnector3">
            <a:avLst>
              <a:gd name="adj1" fmla="val 110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862594" y="3057855"/>
            <a:ext cx="4400056" cy="407426"/>
          </a:xfrm>
          <a:prstGeom prst="bentConnector3">
            <a:avLst>
              <a:gd name="adj1" fmla="val 952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16EF17C-1276-4B3D-B1E1-CB56A5A62BB3}"/>
              </a:ext>
            </a:extLst>
          </p:cNvPr>
          <p:cNvSpPr/>
          <p:nvPr/>
        </p:nvSpPr>
        <p:spPr>
          <a:xfrm>
            <a:off x="1410685" y="5784437"/>
            <a:ext cx="2707570" cy="793970"/>
          </a:xfrm>
          <a:prstGeom prst="wedgeRoundRectCallout">
            <a:avLst>
              <a:gd name="adj1" fmla="val 33397"/>
              <a:gd name="adj2" fmla="val -95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8 sample points in the Lab 5 data set</a:t>
            </a:r>
          </a:p>
        </p:txBody>
      </p:sp>
    </p:spTree>
    <p:extLst>
      <p:ext uri="{BB962C8B-B14F-4D97-AF65-F5344CB8AC3E}">
        <p14:creationId xmlns:p14="http://schemas.microsoft.com/office/powerpoint/2010/main" val="42271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47" y="1475955"/>
            <a:ext cx="6914905" cy="4940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3877" y="1567119"/>
            <a:ext cx="1614949" cy="689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63877" y="5015784"/>
            <a:ext cx="4254910" cy="234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63877" y="5257800"/>
            <a:ext cx="3377381" cy="234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2773F-4D42-49BF-954E-427330C1226B}"/>
                  </a:ext>
                </a:extLst>
              </p:cNvPr>
              <p:cNvSpPr txBox="1"/>
              <p:nvPr/>
            </p:nvSpPr>
            <p:spPr>
              <a:xfrm>
                <a:off x="4245111" y="1682266"/>
                <a:ext cx="242265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2773F-4D42-49BF-954E-427330C1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11" y="1682266"/>
                <a:ext cx="2422651" cy="377667"/>
              </a:xfrm>
              <a:prstGeom prst="rect">
                <a:avLst/>
              </a:prstGeom>
              <a:blipFill>
                <a:blip r:embed="rId3"/>
                <a:stretch>
                  <a:fillRect l="-2513" t="-1613" r="-125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F82F-1404-4EC9-98FE-1AB22889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7" y="1593606"/>
            <a:ext cx="3690872" cy="3397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17808"/>
            <a:ext cx="3648382" cy="2746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=10.4643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194.2262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+0.1429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5077"/>
            <a:ext cx="3639938" cy="20845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A73A1-00FC-4D22-B818-BD052B9D852A}"/>
              </a:ext>
            </a:extLst>
          </p:cNvPr>
          <p:cNvSpPr/>
          <p:nvPr/>
        </p:nvSpPr>
        <p:spPr>
          <a:xfrm>
            <a:off x="476674" y="2662084"/>
            <a:ext cx="1027662" cy="42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Verify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92508-FE0F-4CC7-9436-7D9808A0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08" y="2474975"/>
            <a:ext cx="5500985" cy="190804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55364D-6EDA-44D1-9977-5CB5CD8A8105}"/>
              </a:ext>
            </a:extLst>
          </p:cNvPr>
          <p:cNvGrpSpPr/>
          <p:nvPr/>
        </p:nvGrpSpPr>
        <p:grpSpPr>
          <a:xfrm>
            <a:off x="1218199" y="1334423"/>
            <a:ext cx="2997359" cy="642878"/>
            <a:chOff x="1218199" y="1334423"/>
            <a:chExt cx="2997359" cy="642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7DB0F4-0EAC-454E-8E84-38C164E8C92A}"/>
                    </a:ext>
                  </a:extLst>
                </p:cNvPr>
                <p:cNvSpPr txBox="1"/>
                <p:nvPr/>
              </p:nvSpPr>
              <p:spPr>
                <a:xfrm>
                  <a:off x="1218199" y="1761857"/>
                  <a:ext cx="299735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=10.5833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+193.1786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+1.8214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7DB0F4-0EAC-454E-8E84-38C164E8C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99" y="1761857"/>
                  <a:ext cx="299735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016" r="-61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58C001-C967-4AA7-83F8-58A863B99040}"/>
                </a:ext>
              </a:extLst>
            </p:cNvPr>
            <p:cNvSpPr txBox="1"/>
            <p:nvPr/>
          </p:nvSpPr>
          <p:spPr>
            <a:xfrm>
              <a:off x="1464854" y="1334423"/>
              <a:ext cx="2504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via Difference Tables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6B806-732E-4F18-8C85-46646C402E61}"/>
              </a:ext>
            </a:extLst>
          </p:cNvPr>
          <p:cNvGrpSpPr/>
          <p:nvPr/>
        </p:nvGrpSpPr>
        <p:grpSpPr>
          <a:xfrm>
            <a:off x="4743776" y="1334423"/>
            <a:ext cx="3182025" cy="689045"/>
            <a:chOff x="4743776" y="1334423"/>
            <a:chExt cx="3182025" cy="689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43776" y="1715691"/>
                  <a:ext cx="31820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=10.4643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194.2262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+0.1429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76" y="1715691"/>
                  <a:ext cx="3182025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BC3D14-004A-4BF2-BD83-4EDBDD460DD7}"/>
                </a:ext>
              </a:extLst>
            </p:cNvPr>
            <p:cNvSpPr txBox="1"/>
            <p:nvPr/>
          </p:nvSpPr>
          <p:spPr>
            <a:xfrm>
              <a:off x="5082764" y="1334423"/>
              <a:ext cx="2504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via Least Squares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C2FFB-9D1F-459E-9B4B-A7883BAEF9FA}"/>
              </a:ext>
            </a:extLst>
          </p:cNvPr>
          <p:cNvSpPr/>
          <p:nvPr/>
        </p:nvSpPr>
        <p:spPr>
          <a:xfrm>
            <a:off x="4818185" y="4206240"/>
            <a:ext cx="668215" cy="176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D80DB-356C-4BA8-9B18-F32DA4D87DCB}"/>
              </a:ext>
            </a:extLst>
          </p:cNvPr>
          <p:cNvSpPr/>
          <p:nvPr/>
        </p:nvSpPr>
        <p:spPr>
          <a:xfrm>
            <a:off x="6654277" y="4206240"/>
            <a:ext cx="668215" cy="1767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B20D48-C3DF-4E71-A7D2-FF7DDA7AA140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 flipH="1" flipV="1">
            <a:off x="1218199" y="1869578"/>
            <a:ext cx="3934094" cy="2513445"/>
          </a:xfrm>
          <a:prstGeom prst="bentConnector4">
            <a:avLst>
              <a:gd name="adj1" fmla="val -5811"/>
              <a:gd name="adj2" fmla="val 109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20BBB30-C2C7-4A6D-92E5-1CAF0920C9B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H="1">
            <a:off x="6988385" y="1869580"/>
            <a:ext cx="937416" cy="2513444"/>
          </a:xfrm>
          <a:prstGeom prst="bentConnector4">
            <a:avLst>
              <a:gd name="adj1" fmla="val -24386"/>
              <a:gd name="adj2" fmla="val 10909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B233E-3C73-4093-8045-0DD7D13749CC}"/>
              </a:ext>
            </a:extLst>
          </p:cNvPr>
          <p:cNvSpPr/>
          <p:nvPr/>
        </p:nvSpPr>
        <p:spPr>
          <a:xfrm>
            <a:off x="2068622" y="5219114"/>
            <a:ext cx="5006755" cy="100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</a:rPr>
              <a:t>method of least squares</a:t>
            </a:r>
            <a:r>
              <a:rPr lang="en-US" dirty="0"/>
              <a:t> guarantees the tightest possible fit between the observed data and the polynomial form chosen to model the data</a:t>
            </a:r>
          </a:p>
        </p:txBody>
      </p:sp>
    </p:spTree>
    <p:extLst>
      <p:ext uri="{BB962C8B-B14F-4D97-AF65-F5344CB8AC3E}">
        <p14:creationId xmlns:p14="http://schemas.microsoft.com/office/powerpoint/2010/main" val="11488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Model fitting starts by assuming the degree of an appropriate curve that reasonably matches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</a:t>
            </a:r>
            <a:r>
              <a:rPr lang="en-US" sz="2400" b="1" dirty="0">
                <a:solidFill>
                  <a:srgbClr val="FF0000"/>
                </a:solidFill>
              </a:rPr>
              <a:t>difference tables </a:t>
            </a:r>
            <a:r>
              <a:rPr lang="en-US" sz="2400" dirty="0"/>
              <a:t>for constant, linear, quadratic, cubic, and quartic terms along with their expected average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Gauss’s “</a:t>
            </a:r>
            <a:r>
              <a:rPr lang="en-US" sz="2400" b="1" dirty="0">
                <a:solidFill>
                  <a:srgbClr val="0070C0"/>
                </a:solidFill>
              </a:rPr>
              <a:t>Method of Least Squares</a:t>
            </a:r>
            <a:r>
              <a:rPr lang="en-US" sz="2400" dirty="0"/>
              <a:t>” refers to shaping the approximating curve to </a:t>
            </a:r>
            <a:r>
              <a:rPr lang="en-US" sz="2400" b="1" i="1" dirty="0"/>
              <a:t>minimize the total deviations </a:t>
            </a:r>
            <a:r>
              <a:rPr lang="en-US" sz="2400" dirty="0"/>
              <a:t>between the observed data and points on that curve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function to minimize must be expanded, and then </a:t>
            </a:r>
            <a:r>
              <a:rPr lang="en-US" sz="2000" b="1" dirty="0">
                <a:solidFill>
                  <a:srgbClr val="7030A0"/>
                </a:solidFill>
              </a:rPr>
              <a:t>partial derivatives</a:t>
            </a:r>
            <a:r>
              <a:rPr lang="en-US" sz="2000" dirty="0"/>
              <a:t> must be found for each coefficient of the curve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% relative error</a:t>
            </a:r>
            <a:r>
              <a:rPr lang="en-US" sz="2400" dirty="0"/>
              <a:t> measures the “goodness of fit” of a model to experimental observations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8DCB48-3F72-451E-BF23-38AB3801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2" y="1468581"/>
            <a:ext cx="7339617" cy="5230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09102" y="3490731"/>
            <a:ext cx="1705841" cy="501657"/>
          </a:xfrm>
          <a:prstGeom prst="wedgeRoundRectCallout">
            <a:avLst>
              <a:gd name="adj1" fmla="val -60898"/>
              <a:gd name="adj2" fmla="val -14055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cell </a:t>
            </a:r>
            <a:r>
              <a:rPr lang="en-US" b="1" dirty="0">
                <a:solidFill>
                  <a:schemeClr val="tx1"/>
                </a:solidFill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64624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513DF-63C0-4EA9-9EF8-21F3D19D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6" y="1846276"/>
            <a:ext cx="6819568" cy="399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20348" y="1618623"/>
            <a:ext cx="1991641" cy="620432"/>
          </a:xfrm>
          <a:prstGeom prst="wedgeRoundRectCallout">
            <a:avLst>
              <a:gd name="adj1" fmla="val -44236"/>
              <a:gd name="adj2" fmla="val 16225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Left, Center, Right Justify a cell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01583" y="1596798"/>
            <a:ext cx="1991641" cy="620432"/>
          </a:xfrm>
          <a:prstGeom prst="wedgeRoundRectCallout">
            <a:avLst>
              <a:gd name="adj1" fmla="val 49809"/>
              <a:gd name="adj2" fmla="val 17771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Bold, Italic, Underline a cell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99730" y="4535394"/>
            <a:ext cx="2316439" cy="946354"/>
          </a:xfrm>
          <a:prstGeom prst="wedgeRoundRectCallout">
            <a:avLst>
              <a:gd name="adj1" fmla="val -61859"/>
              <a:gd name="adj2" fmla="val -1415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Cell C4 is a formula using relative cell addresses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DA9DB-96ED-40A2-81C6-B147FC19DFA2}"/>
              </a:ext>
            </a:extLst>
          </p:cNvPr>
          <p:cNvCxnSpPr/>
          <p:nvPr/>
        </p:nvCxnSpPr>
        <p:spPr>
          <a:xfrm flipH="1" flipV="1">
            <a:off x="3552092" y="4473526"/>
            <a:ext cx="675250" cy="21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67432-AA95-4771-93FE-54C2C78ECC97}"/>
              </a:ext>
            </a:extLst>
          </p:cNvPr>
          <p:cNvCxnSpPr>
            <a:cxnSpLocks/>
          </p:cNvCxnSpPr>
          <p:nvPr/>
        </p:nvCxnSpPr>
        <p:spPr>
          <a:xfrm flipH="1">
            <a:off x="3552092" y="4684542"/>
            <a:ext cx="675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AD871B-2242-42DB-9BE1-94AF5CD3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07" y="1750232"/>
            <a:ext cx="3662827" cy="3818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619135" y="2706199"/>
            <a:ext cx="2547160" cy="1329440"/>
          </a:xfrm>
          <a:prstGeom prst="wedgeRoundRectCallout">
            <a:avLst>
              <a:gd name="adj1" fmla="val -115296"/>
              <a:gd name="adj2" fmla="val 10116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check a formula cell, hit </a:t>
            </a:r>
            <a:r>
              <a:rPr lang="en-US" b="1" dirty="0">
                <a:solidFill>
                  <a:schemeClr val="tx1"/>
                </a:solidFill>
              </a:rPr>
              <a:t>F2</a:t>
            </a:r>
            <a:r>
              <a:rPr lang="en-US" dirty="0">
                <a:solidFill>
                  <a:srgbClr val="FF0000"/>
                </a:solidFill>
              </a:rPr>
              <a:t> to edit the formula – color coding identifies the cells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824CC6-B3EA-4960-AF82-224DAF27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8" y="1274371"/>
            <a:ext cx="3771429" cy="5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8527" y="4160408"/>
            <a:ext cx="3260009" cy="1541207"/>
          </a:xfrm>
          <a:prstGeom prst="wedgeRoundRectCallout">
            <a:avLst>
              <a:gd name="adj1" fmla="val -108952"/>
              <a:gd name="adj2" fmla="val 2325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enter a formula cell, press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 then use the arrow keys to select the source data cells.  Press ENTER when done with the formula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6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C74004-7CE0-4B69-880B-6ECDB98E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9" y="1343505"/>
            <a:ext cx="3761905" cy="532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1493" y="3694472"/>
            <a:ext cx="3525481" cy="2035278"/>
          </a:xfrm>
          <a:prstGeom prst="wedgeRoundRectCallout">
            <a:avLst>
              <a:gd name="adj1" fmla="val -100582"/>
              <a:gd name="adj2" fmla="val 783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copy a formula to other cells, highlight the source cell, press “Control + C” to copy, then use arrow keys + SHIFT to highlight a destination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rgbClr val="FF0000"/>
                </a:solidFill>
              </a:rPr>
              <a:t>, and press ENTER to paste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2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5838</TotalTime>
  <Words>2335</Words>
  <Application>Microsoft Office PowerPoint</Application>
  <PresentationFormat>On-screen Show (4:3)</PresentationFormat>
  <Paragraphs>281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Creating a Spreadsheet</vt:lpstr>
      <vt:lpstr>Creating a Spreadsheet</vt:lpstr>
      <vt:lpstr>Lab 1 - Creating a Spreadsheet</vt:lpstr>
      <vt:lpstr>Lab 1 - Creating a Spreadsheet</vt:lpstr>
      <vt:lpstr>Lab 1 - Creating a Spreadsheet</vt:lpstr>
      <vt:lpstr>Lab 1 – Creating a Spreadsheet</vt:lpstr>
      <vt:lpstr>Lab 1 - Creating a Spreadsheet</vt:lpstr>
      <vt:lpstr>Lab 1 - Creating a Spreadsheet</vt:lpstr>
      <vt:lpstr>Lab 1 - Creating a Spreadsheet</vt:lpstr>
      <vt:lpstr>Lab 1 - Creating a Spreadsheet</vt:lpstr>
      <vt:lpstr>Difference Tables</vt:lpstr>
      <vt:lpstr>Difference Tables</vt:lpstr>
      <vt:lpstr>Difference Tables – What They Reveal</vt:lpstr>
      <vt:lpstr>Difference Tables – What They Reveal</vt:lpstr>
      <vt:lpstr>Lab 2</vt:lpstr>
      <vt:lpstr>Lab 2 – Create a new Spreadsheet</vt:lpstr>
      <vt:lpstr>Calculating the Mean Steady Difference</vt:lpstr>
      <vt:lpstr>Mean Difference = Term’s Coefficient</vt:lpstr>
      <vt:lpstr>Delta = Observed - Expected</vt:lpstr>
      <vt:lpstr>Delta = Observed - Expected</vt:lpstr>
      <vt:lpstr>% Relative Error</vt:lpstr>
      <vt:lpstr>Changing Cell Number Format</vt:lpstr>
      <vt:lpstr>Lab 3</vt:lpstr>
      <vt:lpstr>Lab 3</vt:lpstr>
      <vt:lpstr>Lab 3</vt:lpstr>
      <vt:lpstr>Lab 3</vt:lpstr>
      <vt:lpstr>Lab 3</vt:lpstr>
      <vt:lpstr>Lab 4</vt:lpstr>
      <vt:lpstr>Lab 4</vt:lpstr>
      <vt:lpstr>Lab 4</vt:lpstr>
      <vt:lpstr>Lab 4</vt:lpstr>
      <vt:lpstr>PowerPoint Presentation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Open Lab 5 - Method of Least Squares</vt:lpstr>
      <vt:lpstr>View Lab 5 - Method of Least Squares</vt:lpstr>
      <vt:lpstr>Run Lab 5 - Method of Least Squares</vt:lpstr>
      <vt:lpstr>Verify Lab 5 - Method of Least Squares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777</cp:revision>
  <cp:lastPrinted>2015-06-01T00:45:11Z</cp:lastPrinted>
  <dcterms:created xsi:type="dcterms:W3CDTF">2014-09-21T17:58:26Z</dcterms:created>
  <dcterms:modified xsi:type="dcterms:W3CDTF">2018-08-05T20:08:23Z</dcterms:modified>
</cp:coreProperties>
</file>