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344" r:id="rId2"/>
    <p:sldId id="345" r:id="rId3"/>
    <p:sldId id="346" r:id="rId4"/>
    <p:sldId id="347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91" r:id="rId22"/>
    <p:sldId id="366" r:id="rId23"/>
    <p:sldId id="367" r:id="rId24"/>
    <p:sldId id="368" r:id="rId25"/>
    <p:sldId id="369" r:id="rId26"/>
    <p:sldId id="370" r:id="rId27"/>
    <p:sldId id="372" r:id="rId28"/>
    <p:sldId id="373" r:id="rId29"/>
    <p:sldId id="393" r:id="rId30"/>
    <p:sldId id="392" r:id="rId31"/>
    <p:sldId id="395" r:id="rId32"/>
    <p:sldId id="374" r:id="rId33"/>
    <p:sldId id="375" r:id="rId34"/>
    <p:sldId id="396" r:id="rId35"/>
    <p:sldId id="939" r:id="rId36"/>
    <p:sldId id="376" r:id="rId37"/>
    <p:sldId id="377" r:id="rId38"/>
    <p:sldId id="378" r:id="rId39"/>
    <p:sldId id="379" r:id="rId40"/>
    <p:sldId id="380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81" r:id="rId5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SN Biersach" initials="DMB" lastIdx="1" clrIdx="0">
    <p:extLst>
      <p:ext uri="{19B8F6BF-5375-455C-9EA6-DF929625EA0E}">
        <p15:presenceInfo xmlns:p15="http://schemas.microsoft.com/office/powerpoint/2012/main" userId="39cd53c9c648fe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iersach" userId="14a9feb0-85a7-4da4-be8a-c1e22b637acc" providerId="ADAL" clId="{93B43D6C-5A43-4908-9264-83FCD55A39AB}"/>
    <pc:docChg chg="modSld">
      <pc:chgData name="David Biersach" userId="14a9feb0-85a7-4da4-be8a-c1e22b637acc" providerId="ADAL" clId="{93B43D6C-5A43-4908-9264-83FCD55A39AB}" dt="2018-02-07T01:49:56.465" v="31" actId="6549"/>
      <pc:docMkLst>
        <pc:docMk/>
      </pc:docMkLst>
      <pc:sldChg chg="modSp">
        <pc:chgData name="David Biersach" userId="14a9feb0-85a7-4da4-be8a-c1e22b637acc" providerId="ADAL" clId="{93B43D6C-5A43-4908-9264-83FCD55A39AB}" dt="2018-02-07T01:42:36.138" v="9" actId="20577"/>
        <pc:sldMkLst>
          <pc:docMk/>
          <pc:sldMk cId="2085073982" sldId="367"/>
        </pc:sldMkLst>
        <pc:spChg chg="mod">
          <ac:chgData name="David Biersach" userId="14a9feb0-85a7-4da4-be8a-c1e22b637acc" providerId="ADAL" clId="{93B43D6C-5A43-4908-9264-83FCD55A39AB}" dt="2018-02-07T01:42:36.138" v="9" actId="20577"/>
          <ac:spMkLst>
            <pc:docMk/>
            <pc:sldMk cId="2085073982" sldId="367"/>
            <ac:spMk id="3" creationId="{00000000-0000-0000-0000-000000000000}"/>
          </ac:spMkLst>
        </pc:spChg>
      </pc:sldChg>
      <pc:sldChg chg="modSp">
        <pc:chgData name="David Biersach" userId="14a9feb0-85a7-4da4-be8a-c1e22b637acc" providerId="ADAL" clId="{93B43D6C-5A43-4908-9264-83FCD55A39AB}" dt="2018-02-07T01:49:56.465" v="31" actId="6549"/>
        <pc:sldMkLst>
          <pc:docMk/>
          <pc:sldMk cId="671643499" sldId="390"/>
        </pc:sldMkLst>
        <pc:spChg chg="mod">
          <ac:chgData name="David Biersach" userId="14a9feb0-85a7-4da4-be8a-c1e22b637acc" providerId="ADAL" clId="{93B43D6C-5A43-4908-9264-83FCD55A39AB}" dt="2018-02-07T01:49:56.465" v="31" actId="6549"/>
          <ac:spMkLst>
            <pc:docMk/>
            <pc:sldMk cId="671643499" sldId="39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4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B38-4B5D-4283-8E15-FE93E08FAF84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3450-A447-48A0-9457-3FB7612E3B3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86E-BB76-4E38-89A5-6FE9967FC57A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8BAC-7C3F-4B8B-BB4D-A7A9E3609392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050-5714-445C-912D-621C2295C709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061C-B0C6-4042-A003-F2796999A75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C2D0-1103-427F-A53D-3DB425301E5C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ECB7-421D-4C96-83E2-73DE11B4BBC0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42B7-F61C-4164-AC0B-EFC218D98C4A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A45-8C50-4BDD-AEDC-C980473C31CA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27F-7577-4792-B323-5210C387791A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3355-C7DD-484F-8733-09D07B3905A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06</a:t>
            </a:r>
          </a:p>
          <a:p>
            <a:pPr algn="ctr"/>
            <a:r>
              <a:rPr lang="en-US" dirty="0"/>
              <a:t>Statistics,</a:t>
            </a:r>
          </a:p>
          <a:p>
            <a:pPr algn="ctr"/>
            <a:r>
              <a:rPr lang="en-US" dirty="0"/>
              <a:t>Euler Line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Standard Deviation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2" y="1680295"/>
            <a:ext cx="6198895" cy="446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657" y="2184399"/>
            <a:ext cx="2068285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Note: Standard Deviation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dirty="0"/>
              <a:t>) is the square root of the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8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/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blipFill>
                <a:blip r:embed="rId3"/>
                <a:stretch>
                  <a:fillRect l="-883" r="-194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/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2+9+11+5+6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/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/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blipFill>
                <a:blip r:embed="rId3"/>
                <a:stretch>
                  <a:fillRect l="-480" r="-96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/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(2−6.6)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+…=49.2</m:t>
                      </m:r>
                    </m:oMath>
                  </m:oMathPara>
                </a14:m>
                <a:endParaRPr lang="en-US" sz="20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/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49.2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5" y="4488862"/>
            <a:ext cx="2487030" cy="66702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1087663" y="5389419"/>
            <a:ext cx="2729593" cy="486228"/>
          </a:xfrm>
          <a:prstGeom prst="borderCallout2">
            <a:avLst>
              <a:gd name="adj1" fmla="val -17071"/>
              <a:gd name="adj2" fmla="val 51626"/>
              <a:gd name="adj3" fmla="val -72294"/>
              <a:gd name="adj4" fmla="val 63022"/>
              <a:gd name="adj5" fmla="val -100934"/>
              <a:gd name="adj6" fmla="val 78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/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blipFill>
                <a:blip r:embed="rId4"/>
                <a:stretch>
                  <a:fillRect l="-2632" t="-4000" r="-473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/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={2, 9, 11, 5, 6}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blipFill>
                <a:blip r:embed="rId5"/>
                <a:stretch>
                  <a:fillRect l="-1235" t="-4000" r="-401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/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9.84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≅3.13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blipFill>
                <a:blip r:embed="rId6"/>
                <a:stretch>
                  <a:fillRect l="-1208" r="-2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8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0E069-88F7-4BF4-94B5-2CD2981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98" y="2938140"/>
            <a:ext cx="6071804" cy="998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2516444" y="1650768"/>
            <a:ext cx="2859343" cy="717464"/>
          </a:xfrm>
          <a:prstGeom prst="wedgeRectCallout">
            <a:avLst>
              <a:gd name="adj1" fmla="val -17045"/>
              <a:gd name="adj2" fmla="val 135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will all use 2016 to verify your code with mine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5784440" y="1932039"/>
            <a:ext cx="1855225" cy="687339"/>
          </a:xfrm>
          <a:prstGeom prst="wedgeRectCallout">
            <a:avLst>
              <a:gd name="adj1" fmla="val -64331"/>
              <a:gd name="adj2" fmla="val 13242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Generator initialized to seed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1763046" y="4421858"/>
            <a:ext cx="2123154" cy="967560"/>
          </a:xfrm>
          <a:prstGeom prst="wedgeRectCallout">
            <a:avLst>
              <a:gd name="adj1" fmla="val 24949"/>
              <a:gd name="adj2" fmla="val -10445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Emits random integers using a uniform distribution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5784439" y="4330819"/>
            <a:ext cx="1597129" cy="956478"/>
          </a:xfrm>
          <a:prstGeom prst="wedgeRectCallout">
            <a:avLst>
              <a:gd name="adj1" fmla="val -782"/>
              <a:gd name="adj2" fmla="val -980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Sets low &amp; high range,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both inclusive</a:t>
            </a:r>
          </a:p>
        </p:txBody>
      </p:sp>
    </p:spTree>
    <p:extLst>
      <p:ext uri="{BB962C8B-B14F-4D97-AF65-F5344CB8AC3E}">
        <p14:creationId xmlns:p14="http://schemas.microsoft.com/office/powerpoint/2010/main" val="34508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B5602-0E49-45CC-B9D9-0B7BD33F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4" y="2168279"/>
            <a:ext cx="7547412" cy="3067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6002594" y="4022036"/>
            <a:ext cx="2757948" cy="1442242"/>
          </a:xfrm>
          <a:prstGeom prst="wedgeRectCallout">
            <a:avLst>
              <a:gd name="adj1" fmla="val -51295"/>
              <a:gd name="adj2" fmla="val -7150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Calls the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distribution1d6()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function three times.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Each call moves the generator to the </a:t>
            </a:r>
            <a:r>
              <a:rPr lang="en-US" i="1" dirty="0">
                <a:solidFill>
                  <a:srgbClr val="FF0000"/>
                </a:solidFill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28581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62" y="2177362"/>
            <a:ext cx="6190476" cy="32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Pseudorandom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Speech Bubble: Rectangle 10"/>
          <p:cNvSpPr/>
          <p:nvPr/>
        </p:nvSpPr>
        <p:spPr>
          <a:xfrm>
            <a:off x="6077217" y="3553106"/>
            <a:ext cx="2351485" cy="1011520"/>
          </a:xfrm>
          <a:prstGeom prst="wedgeRectCallout">
            <a:avLst>
              <a:gd name="adj1" fmla="val -132194"/>
              <a:gd name="adj2" fmla="val 5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.reset() </a:t>
            </a:r>
            <a:r>
              <a:rPr lang="en-US" dirty="0">
                <a:solidFill>
                  <a:srgbClr val="FF0000"/>
                </a:solidFill>
              </a:rPr>
              <a:t>returns the distribution back to the original seed value</a:t>
            </a:r>
          </a:p>
        </p:txBody>
      </p:sp>
    </p:spTree>
    <p:extLst>
      <p:ext uri="{BB962C8B-B14F-4D97-AF65-F5344CB8AC3E}">
        <p14:creationId xmlns:p14="http://schemas.microsoft.com/office/powerpoint/2010/main" val="147226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Update a program to generate </a:t>
                </a:r>
                <a:r>
                  <a:rPr lang="en-US" sz="2400" b="1" dirty="0"/>
                  <a:t>1,000,000</a:t>
                </a:r>
                <a:r>
                  <a:rPr lang="en-US" sz="2400" dirty="0"/>
                  <a:t> hero ability scores, comparing the </a:t>
                </a:r>
                <a:r>
                  <a:rPr lang="en-US" sz="2400" i="1" dirty="0"/>
                  <a:t>mean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standard deviation </a:t>
                </a:r>
                <a:r>
                  <a:rPr lang="en-US" sz="2400" dirty="0"/>
                  <a:t>of the 1d20 versus the 3d6 dice roll methods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particular, write the missing code to correctly calculate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CalcStdDev1d20</a:t>
                </a:r>
                <a:r>
                  <a:rPr lang="en-US" sz="2400" dirty="0"/>
                  <a:t> function</a:t>
                </a:r>
                <a:endParaRPr lang="en-US" sz="2400" i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pow</a:t>
                </a:r>
                <a:r>
                  <a:rPr lang="en-US" sz="2400" dirty="0"/>
                  <a:t>(x, y)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Which dice roll method would you want to use to generate your hero’s abilities?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  <a:blipFill>
                <a:blip r:embed="rId2"/>
                <a:stretch>
                  <a:fillRect l="-1005" t="-1859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D494E-E87C-4FE5-B90C-56AD5C00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09" y="1327355"/>
            <a:ext cx="6552381" cy="5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1077" y="5484184"/>
            <a:ext cx="2536723" cy="205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71569" y="4721941"/>
            <a:ext cx="4190998" cy="207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248D3-109A-45EB-B8D6-9B62B4E1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5215450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Generate </a:t>
            </a:r>
            <a:r>
              <a:rPr lang="en-US" sz="2400" b="1" dirty="0">
                <a:solidFill>
                  <a:srgbClr val="00B050"/>
                </a:solidFill>
              </a:rPr>
              <a:t>Hero ability scores </a:t>
            </a:r>
            <a:r>
              <a:rPr lang="en-US" sz="2400" dirty="0"/>
              <a:t>in role-playing games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and call </a:t>
            </a:r>
            <a:r>
              <a:rPr lang="en-US" sz="2400" b="1" dirty="0"/>
              <a:t>functions</a:t>
            </a:r>
            <a:r>
              <a:rPr lang="en-US" sz="2400" dirty="0"/>
              <a:t> in C++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FF0000"/>
                </a:solidFill>
              </a:rPr>
              <a:t>mean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  <a:r>
              <a:rPr lang="en-US" sz="2400" dirty="0"/>
              <a:t> of a sequence of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request “random” integers within a given range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</a:t>
            </a:r>
            <a:r>
              <a:rPr lang="en-US" sz="2400" b="1" dirty="0">
                <a:solidFill>
                  <a:srgbClr val="0070C0"/>
                </a:solidFill>
              </a:rPr>
              <a:t>computational mathematics experiment </a:t>
            </a:r>
            <a:r>
              <a:rPr lang="en-US" sz="2400" dirty="0"/>
              <a:t>that uncovers a </a:t>
            </a:r>
            <a:r>
              <a:rPr lang="en-US" sz="2400" b="1" dirty="0">
                <a:solidFill>
                  <a:srgbClr val="7030A0"/>
                </a:solidFill>
              </a:rPr>
              <a:t>magic number </a:t>
            </a:r>
            <a:r>
              <a:rPr lang="en-US" sz="2400" dirty="0"/>
              <a:t>hidden in all </a:t>
            </a:r>
            <a:r>
              <a:rPr lang="en-US" sz="2400" u="sng" dirty="0"/>
              <a:t>uniform</a:t>
            </a:r>
            <a:r>
              <a:rPr lang="en-US" sz="2400" dirty="0"/>
              <a:t> random number distributions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</a:t>
            </a:r>
            <a:r>
              <a:rPr lang="en-US" sz="2400" b="1" dirty="0">
                <a:solidFill>
                  <a:srgbClr val="FF0000"/>
                </a:solidFill>
              </a:rPr>
              <a:t>Euler’s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8A1B2-6DE9-4842-9F39-2A4A7547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488" y="5064411"/>
            <a:ext cx="1149023" cy="15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C68A2-10D0-4E03-AFF7-1048B02B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" y="1972126"/>
            <a:ext cx="7821007" cy="2242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5278" y="2870313"/>
            <a:ext cx="3878826" cy="3890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13D874-68A5-4F8B-A302-04D141AFB6CF}"/>
              </a:ext>
            </a:extLst>
          </p:cNvPr>
          <p:cNvGrpSpPr/>
          <p:nvPr/>
        </p:nvGrpSpPr>
        <p:grpSpPr>
          <a:xfrm>
            <a:off x="3382294" y="1374679"/>
            <a:ext cx="1635063" cy="631101"/>
            <a:chOff x="3256936" y="1500041"/>
            <a:chExt cx="1635063" cy="63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848E0F-B7F0-451B-996B-04DBDD714028}"/>
                    </a:ext>
                  </a:extLst>
                </p:cNvPr>
                <p:cNvSpPr txBox="1"/>
                <p:nvPr/>
              </p:nvSpPr>
              <p:spPr>
                <a:xfrm>
                  <a:off x="3256936" y="1500041"/>
                  <a:ext cx="1635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𝒕𝒐𝒕𝒂𝒍𝑹𝒐𝒍𝒍𝒔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848E0F-B7F0-451B-996B-04DBDD71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936" y="1500041"/>
                  <a:ext cx="163506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58" r="-186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463FF9-5DE6-4D0F-BC10-7F46254D1D2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4074468" y="1777040"/>
              <a:ext cx="114074" cy="35410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AB2D83-CAA6-4AFC-85B0-2964D2A59E3D}"/>
              </a:ext>
            </a:extLst>
          </p:cNvPr>
          <p:cNvGrpSpPr/>
          <p:nvPr/>
        </p:nvGrpSpPr>
        <p:grpSpPr>
          <a:xfrm>
            <a:off x="5669458" y="1374679"/>
            <a:ext cx="1134926" cy="631101"/>
            <a:chOff x="5544100" y="1500041"/>
            <a:chExt cx="1134926" cy="631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585E0D-9981-4F81-A421-CBFB976BEB1C}"/>
                    </a:ext>
                  </a:extLst>
                </p:cNvPr>
                <p:cNvSpPr txBox="1"/>
                <p:nvPr/>
              </p:nvSpPr>
              <p:spPr>
                <a:xfrm>
                  <a:off x="5544100" y="1500041"/>
                  <a:ext cx="11349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585E0D-9981-4F81-A421-CBFB976BE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100" y="1500041"/>
                  <a:ext cx="11349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74" r="-427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CDB5DF-D613-4F89-B848-4C55BF75E44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862484" y="1777040"/>
              <a:ext cx="249079" cy="35410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C253C3-7E5F-4324-AD39-40994A3F6654}"/>
              </a:ext>
            </a:extLst>
          </p:cNvPr>
          <p:cNvGrpSpPr/>
          <p:nvPr/>
        </p:nvGrpSpPr>
        <p:grpSpPr>
          <a:xfrm>
            <a:off x="1359269" y="1374679"/>
            <a:ext cx="1288066" cy="1495634"/>
            <a:chOff x="1233911" y="1500041"/>
            <a:chExt cx="1288066" cy="1495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CF8CF5-134C-4A59-AF3B-2CBA72021802}"/>
                    </a:ext>
                  </a:extLst>
                </p:cNvPr>
                <p:cNvSpPr txBox="1"/>
                <p:nvPr/>
              </p:nvSpPr>
              <p:spPr>
                <a:xfrm>
                  <a:off x="1233911" y="1500041"/>
                  <a:ext cx="985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𝒓𝒐𝒍𝒍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CF8CF5-134C-4A59-AF3B-2CBA72021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11" y="1500041"/>
                  <a:ext cx="9857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556" r="-185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155AE5-03F7-4A16-9231-D882432ABD8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726803" y="1777040"/>
              <a:ext cx="795174" cy="121863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7BE31-B386-4F5A-A7EF-963C293FC02B}"/>
              </a:ext>
            </a:extLst>
          </p:cNvPr>
          <p:cNvGrpSpPr/>
          <p:nvPr/>
        </p:nvGrpSpPr>
        <p:grpSpPr>
          <a:xfrm>
            <a:off x="5161935" y="3131498"/>
            <a:ext cx="3159889" cy="670761"/>
            <a:chOff x="5161935" y="3131498"/>
            <a:chExt cx="3159889" cy="67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C2DED1-4115-4A1C-B17F-826705FC99B0}"/>
                    </a:ext>
                  </a:extLst>
                </p:cNvPr>
                <p:cNvSpPr txBox="1"/>
                <p:nvPr/>
              </p:nvSpPr>
              <p:spPr>
                <a:xfrm>
                  <a:off x="6251065" y="3131498"/>
                  <a:ext cx="2070759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𝒔𝒖𝒎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C2DED1-4115-4A1C-B17F-826705FC9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065" y="3131498"/>
                  <a:ext cx="2070759" cy="670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0048666-B124-47C8-B09F-381562D2A31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161935" y="3185652"/>
              <a:ext cx="1089130" cy="28122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E6B27-ADF5-42D3-8B5E-226B1AE2D859}"/>
              </a:ext>
            </a:extLst>
          </p:cNvPr>
          <p:cNvGrpSpPr/>
          <p:nvPr/>
        </p:nvGrpSpPr>
        <p:grpSpPr>
          <a:xfrm>
            <a:off x="1366644" y="3591865"/>
            <a:ext cx="2415661" cy="1361002"/>
            <a:chOff x="1233911" y="3525499"/>
            <a:chExt cx="2415661" cy="1361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73DD97-8CFD-434E-9209-39DC4ECF86BD}"/>
                    </a:ext>
                  </a:extLst>
                </p:cNvPr>
                <p:cNvSpPr txBox="1"/>
                <p:nvPr/>
              </p:nvSpPr>
              <p:spPr>
                <a:xfrm>
                  <a:off x="1233911" y="4408165"/>
                  <a:ext cx="2415661" cy="478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𝒗𝒂𝒓𝒊𝒂𝒏𝒄𝒆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𝒔𝒖𝒎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73DD97-8CFD-434E-9209-39DC4ECF8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911" y="4408165"/>
                  <a:ext cx="2415661" cy="478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2FA3B4-2F99-4401-BD90-7AFC63DCD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802" y="3525499"/>
              <a:ext cx="596069" cy="97928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C88B4D-E07C-4563-B4FB-429183EBC30D}"/>
              </a:ext>
            </a:extLst>
          </p:cNvPr>
          <p:cNvGrpSpPr/>
          <p:nvPr/>
        </p:nvGrpSpPr>
        <p:grpSpPr>
          <a:xfrm>
            <a:off x="3974688" y="3794430"/>
            <a:ext cx="2145068" cy="1093740"/>
            <a:chOff x="3841955" y="3728064"/>
            <a:chExt cx="2145068" cy="109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C50C2-1F50-4C97-A40F-D7C8846582FA}"/>
                    </a:ext>
                  </a:extLst>
                </p:cNvPr>
                <p:cNvSpPr txBox="1"/>
                <p:nvPr/>
              </p:nvSpPr>
              <p:spPr>
                <a:xfrm>
                  <a:off x="4406590" y="4472862"/>
                  <a:ext cx="1580433" cy="348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𝒔𝒕𝒅𝑫𝒆𝒗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C50C2-1F50-4C97-A40F-D7C88465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590" y="4472862"/>
                  <a:ext cx="1580433" cy="348942"/>
                </a:xfrm>
                <a:prstGeom prst="rect">
                  <a:avLst/>
                </a:prstGeom>
                <a:blipFill>
                  <a:blip r:embed="rId8"/>
                  <a:stretch>
                    <a:fillRect l="-3861" r="-15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3541A4-CC02-4BE8-9569-3AD4AA9499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1955" y="3728064"/>
              <a:ext cx="985237" cy="77671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F94D38-9DD4-4502-A173-6F1977D3D6E1}"/>
              </a:ext>
            </a:extLst>
          </p:cNvPr>
          <p:cNvGrpSpPr/>
          <p:nvPr/>
        </p:nvGrpSpPr>
        <p:grpSpPr>
          <a:xfrm>
            <a:off x="2518918" y="53267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E87BD-DC95-4701-9D78-18D85DDE4ABD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E87BD-DC95-4701-9D78-18D85DDE4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936A29-3A47-4833-A0B2-A0CAD1C73000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4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C68A2-10D0-4E03-AFF7-1048B02B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" y="1972126"/>
            <a:ext cx="7821007" cy="2242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5278" y="2870313"/>
            <a:ext cx="3878826" cy="38908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4B891-8F6E-4440-A38E-9E92DAE1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90" y="1909952"/>
            <a:ext cx="5647619" cy="3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– Hero 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6155609" y="3246622"/>
            <a:ext cx="2359741" cy="1491142"/>
          </a:xfrm>
          <a:prstGeom prst="wedgeRectCallout">
            <a:avLst>
              <a:gd name="adj1" fmla="val -70994"/>
              <a:gd name="adj2" fmla="val -372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Which roll type will most likely give you the highest </a:t>
            </a: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rgbClr val="FF0000"/>
                </a:solidFill>
              </a:rPr>
              <a:t> score across all abilities?</a:t>
            </a:r>
          </a:p>
        </p:txBody>
      </p:sp>
    </p:spTree>
    <p:extLst>
      <p:ext uri="{BB962C8B-B14F-4D97-AF65-F5344CB8AC3E}">
        <p14:creationId xmlns:p14="http://schemas.microsoft.com/office/powerpoint/2010/main" val="26202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00093" cy="35011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an existing program that can: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Generate 15 sets of </a:t>
            </a:r>
            <a:r>
              <a:rPr lang="en-US" sz="2000" b="1" dirty="0">
                <a:solidFill>
                  <a:srgbClr val="FF0000"/>
                </a:solidFill>
              </a:rPr>
              <a:t>random size </a:t>
            </a:r>
            <a:r>
              <a:rPr lang="en-US" sz="2000" dirty="0"/>
              <a:t>between 1 million &amp; 2 million items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Within each set, every item is a random integer chosen within a range between a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and an </a:t>
            </a:r>
            <a:r>
              <a:rPr lang="en-US" sz="2000" b="1" dirty="0">
                <a:solidFill>
                  <a:srgbClr val="0070C0"/>
                </a:solidFill>
              </a:rPr>
              <a:t>upper limit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is a random number between </a:t>
            </a:r>
            <a:r>
              <a:rPr lang="en-US" sz="2000" b="1" dirty="0">
                <a:solidFill>
                  <a:srgbClr val="FF0000"/>
                </a:solidFill>
              </a:rPr>
              <a:t>0 and 1000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upper limit </a:t>
            </a:r>
            <a:r>
              <a:rPr lang="en-US" sz="2000" dirty="0"/>
              <a:t>is </a:t>
            </a:r>
            <a:r>
              <a:rPr lang="en-US" sz="2000" b="1" dirty="0"/>
              <a:t>2x</a:t>
            </a:r>
            <a:r>
              <a:rPr lang="en-US" sz="2000" dirty="0"/>
              <a:t> that set’s lower limit </a:t>
            </a:r>
            <a:r>
              <a:rPr lang="en-US" sz="2000" b="1" dirty="0"/>
              <a:t>+</a:t>
            </a:r>
            <a:r>
              <a:rPr lang="en-US" sz="2000" dirty="0"/>
              <a:t> another random number between 0 and 1000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the mean (</a:t>
            </a:r>
            <a:r>
              <a:rPr lang="en-US" sz="2000" b="1" dirty="0">
                <a:sym typeface="Symbol" panose="05050102010706020507" pitchFamily="18" charset="2"/>
              </a:rPr>
              <a:t>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and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for each set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BFDCB0-DE7B-446B-A390-516D10D4538E}"/>
              </a:ext>
            </a:extLst>
          </p:cNvPr>
          <p:cNvGrpSpPr/>
          <p:nvPr/>
        </p:nvGrpSpPr>
        <p:grpSpPr>
          <a:xfrm>
            <a:off x="2518918" y="53267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F74F43-38FB-42EA-9CDA-F9CE1EDB9246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0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89" y="4423322"/>
            <a:ext cx="1423961" cy="1679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3"/>
            <a:ext cx="8000093" cy="4139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assignment is to discover a magic number hidden in </a:t>
            </a:r>
            <a:r>
              <a:rPr lang="en-US" sz="2400" b="1" u="sng" dirty="0">
                <a:solidFill>
                  <a:srgbClr val="7030A0"/>
                </a:solidFill>
              </a:rPr>
              <a:t>all</a:t>
            </a:r>
            <a:r>
              <a:rPr lang="en-US" sz="2400" dirty="0"/>
              <a:t> uniform random number distributions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and display this “constant” for each set: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Is this number the same for ALL uniform distributions?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we use this value to test if dice are loaded?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err="1">
                    <a:solidFill>
                      <a:srgbClr val="FF0000"/>
                    </a:solidFill>
                  </a:rPr>
                  <a:t>magicNumber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𝒖𝒑𝒑𝒆𝒓𝑳𝒊𝒎𝒊𝒕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𝒍𝒐𝒘𝒆𝒓𝑳𝒊𝒎𝒊𝒕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blipFill>
                <a:blip r:embed="rId3"/>
                <a:stretch>
                  <a:fillRect l="-112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059D2-2BC2-4749-877C-7F249B64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33" y="1537655"/>
            <a:ext cx="7133333" cy="46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5314074" y="4412651"/>
            <a:ext cx="1887792" cy="543714"/>
          </a:xfrm>
          <a:prstGeom prst="wedgeRectCallout">
            <a:avLst>
              <a:gd name="adj1" fmla="val -102040"/>
              <a:gd name="adj2" fmla="val -455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Fix this formula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3518" y="4315197"/>
            <a:ext cx="393895" cy="239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74105" y="4430055"/>
            <a:ext cx="7666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C02CDA1-495E-4F1E-8D5F-20EA0AE9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12" y="5008972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D88DE7-0A92-4BE2-9958-5C9E422E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36192"/>
            <a:ext cx="7132320" cy="4688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47752" y="4321618"/>
            <a:ext cx="3363426" cy="287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59ED2A-D459-4E4E-8E5A-CF88A014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74" y="1188071"/>
            <a:ext cx="5360453" cy="31307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4751" y="365126"/>
            <a:ext cx="809449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Every set had a different lower and upper limit, size, mean, and variance… yet the magic number was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/>
                  <a:t> for all of them!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Why would Mother Nature pick the value 12 for this magic number?  What is so special about 12?  Why not pick a nice even 10?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Boundless natural curiosity is what makes a good scientist…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blipFill>
                <a:blip r:embed="rId3"/>
                <a:stretch>
                  <a:fillRect l="-704" t="-3754" b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43754" y="1440445"/>
            <a:ext cx="524929" cy="1992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5FE20A-3169-4217-9533-DB00D8A26651}"/>
              </a:ext>
            </a:extLst>
          </p:cNvPr>
          <p:cNvGrpSpPr/>
          <p:nvPr/>
        </p:nvGrpSpPr>
        <p:grpSpPr>
          <a:xfrm>
            <a:off x="1385870" y="2687085"/>
            <a:ext cx="2470355" cy="1850689"/>
            <a:chOff x="1635700" y="3027188"/>
            <a:chExt cx="2470355" cy="1850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/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The </a:t>
                  </a:r>
                  <a:r>
                    <a:rPr lang="en-US" i="1" dirty="0"/>
                    <a:t>expected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</m:d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 of a random variable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is its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blipFill>
                  <a:blip r:embed="rId2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/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F51EC-2395-430F-AE55-255E45973465}"/>
              </a:ext>
            </a:extLst>
          </p:cNvPr>
          <p:cNvGrpSpPr/>
          <p:nvPr/>
        </p:nvGrpSpPr>
        <p:grpSpPr>
          <a:xfrm>
            <a:off x="4914800" y="2687085"/>
            <a:ext cx="2843330" cy="1461346"/>
            <a:chOff x="1171180" y="4838197"/>
            <a:chExt cx="2843330" cy="1461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/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Variance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/>
                    <a:t> is the mean difference </a:t>
                  </a:r>
                  <a:r>
                    <a:rPr lang="en-US" i="1" dirty="0"/>
                    <a:t>squared</a:t>
                  </a:r>
                  <a:r>
                    <a:rPr lang="en-US" dirty="0"/>
                    <a:t> between every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and its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285" t="-3974" r="-235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/>
                <p:nvPr/>
              </p:nvSpPr>
              <p:spPr>
                <a:xfrm>
                  <a:off x="1502419" y="5839865"/>
                  <a:ext cx="2180853" cy="4596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419" y="5839865"/>
                  <a:ext cx="2180853" cy="4596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5A3A55-08DC-45D4-9A23-99789D543083}"/>
              </a:ext>
            </a:extLst>
          </p:cNvPr>
          <p:cNvGrpSpPr/>
          <p:nvPr/>
        </p:nvGrpSpPr>
        <p:grpSpPr>
          <a:xfrm>
            <a:off x="2462223" y="1344749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9F95C6-5099-433F-9C04-729CCA3E079A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/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returns a </a:t>
                </a:r>
                <a:r>
                  <a:rPr lang="en-US" b="1" dirty="0"/>
                  <a:t>constant</a:t>
                </a:r>
                <a:r>
                  <a:rPr lang="en-US" dirty="0"/>
                  <a:t> value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/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/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/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of a </a:t>
                </a:r>
                <a:r>
                  <a:rPr lang="en-US" b="1" dirty="0"/>
                  <a:t>constant</a:t>
                </a:r>
                <a:r>
                  <a:rPr lang="en-US" dirty="0"/>
                  <a:t> value returns that same value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CE5729D-3C2F-442A-A6D5-0BCDCB3968BC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3647936" y="5244439"/>
            <a:ext cx="312529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F2A274-4513-4445-9D60-3845E7CBD54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 flipV="1">
            <a:off x="3647936" y="6117118"/>
            <a:ext cx="325842" cy="23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DAF4CF-399F-4BD1-8F7D-658FC566562B}"/>
              </a:ext>
            </a:extLst>
          </p:cNvPr>
          <p:cNvCxnSpPr>
            <a:cxnSpLocks/>
            <a:stCxn id="29" idx="3"/>
            <a:endCxn id="60" idx="1"/>
          </p:cNvCxnSpPr>
          <p:nvPr/>
        </p:nvCxnSpPr>
        <p:spPr>
          <a:xfrm>
            <a:off x="5126040" y="5244439"/>
            <a:ext cx="773315" cy="4214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5FEA51E-9BE6-4093-9D58-29BC82A451EC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>
          <a:xfrm flipV="1">
            <a:off x="5132300" y="5665924"/>
            <a:ext cx="767055" cy="4511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/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/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0EB6CAC4-B130-48B6-A0CC-674764DBC4E4}"/>
              </a:ext>
            </a:extLst>
          </p:cNvPr>
          <p:cNvSpPr/>
          <p:nvPr/>
        </p:nvSpPr>
        <p:spPr>
          <a:xfrm>
            <a:off x="5899355" y="5193819"/>
            <a:ext cx="2238925" cy="94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82786C-48D2-4FF1-844A-2CEA31C8BFDE}"/>
              </a:ext>
            </a:extLst>
          </p:cNvPr>
          <p:cNvSpPr/>
          <p:nvPr/>
        </p:nvSpPr>
        <p:spPr>
          <a:xfrm>
            <a:off x="3647936" y="1651819"/>
            <a:ext cx="924064" cy="36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E9F840-4553-4963-A394-B123230C47F5}"/>
              </a:ext>
            </a:extLst>
          </p:cNvPr>
          <p:cNvSpPr/>
          <p:nvPr/>
        </p:nvSpPr>
        <p:spPr>
          <a:xfrm>
            <a:off x="6094753" y="3691234"/>
            <a:ext cx="1242570" cy="45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C72572A-DD32-431D-9589-3C3296E8C5C1}"/>
              </a:ext>
            </a:extLst>
          </p:cNvPr>
          <p:cNvCxnSpPr>
            <a:stCxn id="79" idx="2"/>
            <a:endCxn id="80" idx="2"/>
          </p:cNvCxnSpPr>
          <p:nvPr/>
        </p:nvCxnSpPr>
        <p:spPr>
          <a:xfrm rot="16200000" flipH="1">
            <a:off x="4347835" y="1780227"/>
            <a:ext cx="2130337" cy="2606070"/>
          </a:xfrm>
          <a:prstGeom prst="bentConnector3">
            <a:avLst>
              <a:gd name="adj1" fmla="val 1159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8" grpId="0"/>
      <p:bldP spid="31" grpId="0"/>
      <p:bldP spid="30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25772" y="2639631"/>
                <a:ext cx="2180853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2639631"/>
                <a:ext cx="2180853" cy="45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/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981D5F-59D3-4E78-9BFB-95821ECA1BB9}"/>
                  </a:ext>
                </a:extLst>
              </p:cNvPr>
              <p:cNvSpPr/>
              <p:nvPr/>
            </p:nvSpPr>
            <p:spPr>
              <a:xfrm>
                <a:off x="1754758" y="3606497"/>
                <a:ext cx="2180853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981D5F-59D3-4E78-9BFB-95821ECA1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3606497"/>
                <a:ext cx="2180853" cy="4596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FB9E35B-8A41-4EB0-BE38-0F5D9260ADD7}"/>
              </a:ext>
            </a:extLst>
          </p:cNvPr>
          <p:cNvGrpSpPr/>
          <p:nvPr/>
        </p:nvGrpSpPr>
        <p:grpSpPr>
          <a:xfrm>
            <a:off x="2957469" y="137897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44E2B5-B1E4-42E9-B741-EF059353EA91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/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/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/>
              <p:nvPr/>
            </p:nvSpPr>
            <p:spPr>
              <a:xfrm>
                <a:off x="4725772" y="3889622"/>
                <a:ext cx="366933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is a distributive liner operator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3889622"/>
                <a:ext cx="3669338" cy="338554"/>
              </a:xfrm>
              <a:prstGeom prst="rect">
                <a:avLst/>
              </a:prstGeom>
              <a:blipFill>
                <a:blip r:embed="rId13"/>
                <a:stretch>
                  <a:fillRect l="-83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C799D80-0DD1-49B9-8917-B8FF2C1773BD}"/>
              </a:ext>
            </a:extLst>
          </p:cNvPr>
          <p:cNvSpPr/>
          <p:nvPr/>
        </p:nvSpPr>
        <p:spPr>
          <a:xfrm>
            <a:off x="5346282" y="3311016"/>
            <a:ext cx="213851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32F55-2C86-48C8-A6AE-F23A6AD41C69}"/>
              </a:ext>
            </a:extLst>
          </p:cNvPr>
          <p:cNvSpPr/>
          <p:nvPr/>
        </p:nvSpPr>
        <p:spPr>
          <a:xfrm>
            <a:off x="5628960" y="3315932"/>
            <a:ext cx="270387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7161A-942D-4FA4-A0CC-5266D9A93441}"/>
              </a:ext>
            </a:extLst>
          </p:cNvPr>
          <p:cNvSpPr/>
          <p:nvPr/>
        </p:nvSpPr>
        <p:spPr>
          <a:xfrm>
            <a:off x="6168112" y="3311016"/>
            <a:ext cx="738513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824056-94AE-475D-8234-D9E94DE6320A}"/>
              </a:ext>
            </a:extLst>
          </p:cNvPr>
          <p:cNvSpPr/>
          <p:nvPr/>
        </p:nvSpPr>
        <p:spPr>
          <a:xfrm>
            <a:off x="7175392" y="3311016"/>
            <a:ext cx="655994" cy="27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AB60B7A-65CC-4280-AF6A-DADBD6032765}"/>
              </a:ext>
            </a:extLst>
          </p:cNvPr>
          <p:cNvCxnSpPr>
            <a:stCxn id="3" idx="2"/>
            <a:endCxn id="27" idx="2"/>
          </p:cNvCxnSpPr>
          <p:nvPr/>
        </p:nvCxnSpPr>
        <p:spPr>
          <a:xfrm rot="16200000" flipH="1">
            <a:off x="5606223" y="3401349"/>
            <a:ext cx="4916" cy="310946"/>
          </a:xfrm>
          <a:prstGeom prst="bentConnector3">
            <a:avLst>
              <a:gd name="adj1" fmla="val 3103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ECB4048-C279-4567-8F4F-30BEC143BC0C}"/>
              </a:ext>
            </a:extLst>
          </p:cNvPr>
          <p:cNvCxnSpPr>
            <a:cxnSpLocks/>
            <a:stCxn id="3" idx="2"/>
            <a:endCxn id="28" idx="2"/>
          </p:cNvCxnSpPr>
          <p:nvPr/>
        </p:nvCxnSpPr>
        <p:spPr>
          <a:xfrm rot="16200000" flipH="1">
            <a:off x="5995288" y="3012283"/>
            <a:ext cx="12700" cy="1084161"/>
          </a:xfrm>
          <a:prstGeom prst="bentConnector3">
            <a:avLst>
              <a:gd name="adj1" fmla="val 1687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4F1C8D2-5B2F-4B7A-9ED3-E4525C19727F}"/>
              </a:ext>
            </a:extLst>
          </p:cNvPr>
          <p:cNvCxnSpPr>
            <a:cxnSpLocks/>
            <a:stCxn id="3" idx="2"/>
            <a:endCxn id="29" idx="2"/>
          </p:cNvCxnSpPr>
          <p:nvPr/>
        </p:nvCxnSpPr>
        <p:spPr>
          <a:xfrm rot="16200000" flipH="1">
            <a:off x="6463642" y="2543929"/>
            <a:ext cx="29312" cy="2050181"/>
          </a:xfrm>
          <a:prstGeom prst="bentConnector3">
            <a:avLst>
              <a:gd name="adj1" fmla="val 87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/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DE3344-DA01-4222-A625-EDFA37A0B674}"/>
              </a:ext>
            </a:extLst>
          </p:cNvPr>
          <p:cNvSpPr/>
          <p:nvPr/>
        </p:nvSpPr>
        <p:spPr>
          <a:xfrm>
            <a:off x="5324160" y="5992947"/>
            <a:ext cx="1318483" cy="47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32D4CB-8365-426B-8E80-C12CB3ACE36F}"/>
              </a:ext>
            </a:extLst>
          </p:cNvPr>
          <p:cNvSpPr/>
          <p:nvPr/>
        </p:nvSpPr>
        <p:spPr>
          <a:xfrm>
            <a:off x="2330237" y="5222482"/>
            <a:ext cx="1605374" cy="93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D87242A-10D0-4BEC-A579-F51EE1ACF243}"/>
              </a:ext>
            </a:extLst>
          </p:cNvPr>
          <p:cNvCxnSpPr>
            <a:stCxn id="42" idx="2"/>
            <a:endCxn id="43" idx="2"/>
          </p:cNvCxnSpPr>
          <p:nvPr/>
        </p:nvCxnSpPr>
        <p:spPr>
          <a:xfrm rot="5400000" flipH="1">
            <a:off x="4402441" y="4887937"/>
            <a:ext cx="311444" cy="2850478"/>
          </a:xfrm>
          <a:prstGeom prst="bentConnector3">
            <a:avLst>
              <a:gd name="adj1" fmla="val -73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46D344-1CFA-426A-94A8-2305E0FC163B}"/>
              </a:ext>
            </a:extLst>
          </p:cNvPr>
          <p:cNvSpPr txBox="1"/>
          <p:nvPr/>
        </p:nvSpPr>
        <p:spPr>
          <a:xfrm>
            <a:off x="7003575" y="2704781"/>
            <a:ext cx="8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/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0E6CBD0-783C-49A4-83FA-1F5C557EF83F}"/>
              </a:ext>
            </a:extLst>
          </p:cNvPr>
          <p:cNvSpPr txBox="1"/>
          <p:nvPr/>
        </p:nvSpPr>
        <p:spPr>
          <a:xfrm>
            <a:off x="127573" y="5257571"/>
            <a:ext cx="127352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Faster because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only </a:t>
            </a:r>
            <a:r>
              <a:rPr lang="en-US" sz="1400" u="sng" dirty="0">
                <a:solidFill>
                  <a:srgbClr val="0070C0"/>
                </a:solidFill>
              </a:rPr>
              <a:t>one</a:t>
            </a:r>
            <a:r>
              <a:rPr lang="en-US" sz="1400" dirty="0">
                <a:solidFill>
                  <a:srgbClr val="0070C0"/>
                </a:solidFill>
              </a:rPr>
              <a:t> subtraction is required!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50ACA1-466E-463C-8570-EE8F40E1D96F}"/>
              </a:ext>
            </a:extLst>
          </p:cNvPr>
          <p:cNvCxnSpPr>
            <a:cxnSpLocks/>
            <a:stCxn id="49" idx="0"/>
            <a:endCxn id="24" idx="1"/>
          </p:cNvCxnSpPr>
          <p:nvPr/>
        </p:nvCxnSpPr>
        <p:spPr>
          <a:xfrm rot="5400000" flipH="1" flipV="1">
            <a:off x="168639" y="2468741"/>
            <a:ext cx="3384526" cy="219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60B10B6-C239-447A-88F9-E4CBBEF9F7CB}"/>
              </a:ext>
            </a:extLst>
          </p:cNvPr>
          <p:cNvCxnSpPr>
            <a:cxnSpLocks/>
            <a:stCxn id="41" idx="1"/>
            <a:endCxn id="49" idx="3"/>
          </p:cNvCxnSpPr>
          <p:nvPr/>
        </p:nvCxnSpPr>
        <p:spPr>
          <a:xfrm rot="10800000" flipV="1">
            <a:off x="1401098" y="5734547"/>
            <a:ext cx="266553" cy="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" grpId="0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41" grpId="0"/>
      <p:bldP spid="47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most role-playing games, heroes have abilities such as strength, dexterity, intelligence, charism,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Initial abilities are often measured in ranges like </a:t>
            </a:r>
            <a:r>
              <a:rPr lang="en-US" sz="2400" b="1" dirty="0">
                <a:solidFill>
                  <a:srgbClr val="FF0000"/>
                </a:solidFill>
              </a:rPr>
              <a:t>3 – 18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At the beginning of the game, players </a:t>
            </a:r>
            <a:r>
              <a:rPr lang="en-US" sz="2400" b="1" i="1" dirty="0">
                <a:solidFill>
                  <a:srgbClr val="0070C0"/>
                </a:solidFill>
              </a:rPr>
              <a:t>roll dice </a:t>
            </a:r>
            <a:r>
              <a:rPr lang="en-US" sz="2400" dirty="0"/>
              <a:t>to determine the initial values for each ability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higher the value, the more likely the player will succeed while adventuring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77" y="394018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53" y="1399277"/>
            <a:ext cx="3590879" cy="22814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CBF3B-CD8D-47B9-A325-DE687E44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8" y="1767683"/>
            <a:ext cx="3371429" cy="23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/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average value of the function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blipFill>
                <a:blip r:embed="rId3"/>
                <a:stretch>
                  <a:fillRect l="-2799" t="-28261" r="-9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/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/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/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99E63F5-E1C6-4B90-97BC-45986EFE9BE0}"/>
              </a:ext>
            </a:extLst>
          </p:cNvPr>
          <p:cNvSpPr txBox="1"/>
          <p:nvPr/>
        </p:nvSpPr>
        <p:spPr>
          <a:xfrm>
            <a:off x="5174346" y="1468581"/>
            <a:ext cx="32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Value Theorem </a:t>
            </a:r>
            <a:r>
              <a:rPr lang="en-US" dirty="0"/>
              <a:t>(</a:t>
            </a:r>
            <a:r>
              <a:rPr lang="en-US" i="1" dirty="0"/>
              <a:t>Integrals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/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/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77DB533-8BEF-4536-AF19-0DF7992E9F98}"/>
              </a:ext>
            </a:extLst>
          </p:cNvPr>
          <p:cNvGrpSpPr/>
          <p:nvPr/>
        </p:nvGrpSpPr>
        <p:grpSpPr>
          <a:xfrm>
            <a:off x="464647" y="4747453"/>
            <a:ext cx="3093934" cy="848566"/>
            <a:chOff x="628650" y="4363476"/>
            <a:chExt cx="3093934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/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B1C4C-2970-4B5C-A264-21CF28F253B3}"/>
                </a:ext>
              </a:extLst>
            </p:cNvPr>
            <p:cNvSpPr txBox="1"/>
            <p:nvPr/>
          </p:nvSpPr>
          <p:spPr>
            <a:xfrm>
              <a:off x="628650" y="4603093"/>
              <a:ext cx="130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Discrete: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CC22F4-6E20-4D80-A548-F0346D12014E}"/>
              </a:ext>
            </a:extLst>
          </p:cNvPr>
          <p:cNvGrpSpPr/>
          <p:nvPr/>
        </p:nvGrpSpPr>
        <p:grpSpPr>
          <a:xfrm>
            <a:off x="464647" y="5687322"/>
            <a:ext cx="3854682" cy="720647"/>
            <a:chOff x="653246" y="5451918"/>
            <a:chExt cx="3854682" cy="7206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433911-E2FF-4DDA-9BE6-65D4CBD799E0}"/>
                </a:ext>
              </a:extLst>
            </p:cNvPr>
            <p:cNvSpPr txBox="1"/>
            <p:nvPr/>
          </p:nvSpPr>
          <p:spPr>
            <a:xfrm>
              <a:off x="653246" y="5627575"/>
              <a:ext cx="1320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/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B72FF4-5732-4C73-8E05-C5AC81094A1F}"/>
              </a:ext>
            </a:extLst>
          </p:cNvPr>
          <p:cNvSpPr txBox="1"/>
          <p:nvPr/>
        </p:nvSpPr>
        <p:spPr>
          <a:xfrm>
            <a:off x="464647" y="4335511"/>
            <a:ext cx="397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Variable (Uniform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/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32D29A-C499-453B-ADB7-C4050AD8E2E7}"/>
              </a:ext>
            </a:extLst>
          </p:cNvPr>
          <p:cNvCxnSpPr>
            <a:stCxn id="23" idx="3"/>
            <a:endCxn id="27" idx="3"/>
          </p:cNvCxnSpPr>
          <p:nvPr/>
        </p:nvCxnSpPr>
        <p:spPr>
          <a:xfrm>
            <a:off x="3558581" y="5171736"/>
            <a:ext cx="760748" cy="875910"/>
          </a:xfrm>
          <a:prstGeom prst="bentConnector3">
            <a:avLst>
              <a:gd name="adj1" fmla="val 1300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4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0" grpId="0"/>
      <p:bldP spid="21" grpId="0"/>
      <p:bldP spid="22" grpId="0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7918" b="65908"/>
          <a:stretch/>
        </p:blipFill>
        <p:spPr>
          <a:xfrm>
            <a:off x="417494" y="2899391"/>
            <a:ext cx="4905530" cy="11785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86C26-30AD-4176-A26C-7C9CC39B9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" r="2498"/>
          <a:stretch/>
        </p:blipFill>
        <p:spPr>
          <a:xfrm>
            <a:off x="3779703" y="3609966"/>
            <a:ext cx="3240881" cy="5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2D27E7-3910-4E99-BB9C-45D5CD06142A}"/>
                  </a:ext>
                </a:extLst>
              </p:cNvPr>
              <p:cNvSpPr txBox="1"/>
              <p:nvPr/>
            </p:nvSpPr>
            <p:spPr>
              <a:xfrm>
                <a:off x="7192645" y="3613532"/>
                <a:ext cx="1639103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18+3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2D27E7-3910-4E99-BB9C-45D5CD061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5" y="3613532"/>
                <a:ext cx="1639103" cy="535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3C48BE-5A32-4711-A0FB-54BD8C344321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3C48BE-5A32-4711-A0FB-54BD8C344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6D488B-5085-4536-8D69-4BC673C0B2E1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6D488B-5085-4536-8D69-4BC673C0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F7954CF-5072-4ECE-83B0-4AE09197B5C7}"/>
              </a:ext>
            </a:extLst>
          </p:cNvPr>
          <p:cNvSpPr txBox="1"/>
          <p:nvPr/>
        </p:nvSpPr>
        <p:spPr>
          <a:xfrm>
            <a:off x="4625853" y="4224929"/>
            <a:ext cx="15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 1 Results</a:t>
            </a:r>
          </a:p>
        </p:txBody>
      </p:sp>
    </p:spTree>
    <p:extLst>
      <p:ext uri="{BB962C8B-B14F-4D97-AF65-F5344CB8AC3E}">
        <p14:creationId xmlns:p14="http://schemas.microsoft.com/office/powerpoint/2010/main" val="38752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8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1184"/>
          <a:stretch/>
        </p:blipFill>
        <p:spPr>
          <a:xfrm>
            <a:off x="417493" y="2899391"/>
            <a:ext cx="7901623" cy="2378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B61441-AC9B-4FCA-97C5-E1C1F8220BAB}"/>
              </a:ext>
            </a:extLst>
          </p:cNvPr>
          <p:cNvGrpSpPr/>
          <p:nvPr/>
        </p:nvGrpSpPr>
        <p:grpSpPr>
          <a:xfrm>
            <a:off x="5988128" y="1316085"/>
            <a:ext cx="2471382" cy="1663724"/>
            <a:chOff x="5988128" y="1316085"/>
            <a:chExt cx="2471382" cy="1663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958C24D-76DF-4638-9A47-903D2CE3BD0F}"/>
                    </a:ext>
                  </a:extLst>
                </p:cNvPr>
                <p:cNvSpPr/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958C24D-76DF-4638-9A47-903D2CE3BD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B2B5803-1220-4550-9997-FE5C09400B5C}"/>
                    </a:ext>
                  </a:extLst>
                </p:cNvPr>
                <p:cNvSpPr/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B2B5803-1220-4550-9997-FE5C09400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903F310-0904-4715-B363-890E8A4F6FE6}"/>
                    </a:ext>
                  </a:extLst>
                </p:cNvPr>
                <p:cNvSpPr/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903F310-0904-4715-B363-890E8A4F6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603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3" y="2899391"/>
            <a:ext cx="7901623" cy="34569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5566" y="5773789"/>
            <a:ext cx="892277" cy="530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27355" y="1868100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059470" y="2629489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7780" y="5343234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85A39C-8294-494E-B55C-37F57F6866B8}"/>
              </a:ext>
            </a:extLst>
          </p:cNvPr>
          <p:cNvGrpSpPr/>
          <p:nvPr/>
        </p:nvGrpSpPr>
        <p:grpSpPr>
          <a:xfrm>
            <a:off x="5988128" y="1316085"/>
            <a:ext cx="2471382" cy="1663724"/>
            <a:chOff x="5988128" y="1316085"/>
            <a:chExt cx="2471382" cy="1663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F2AD33C-F656-4BBE-9A69-9AF354CAD010}"/>
                    </a:ext>
                  </a:extLst>
                </p:cNvPr>
                <p:cNvSpPr/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F2AD33C-F656-4BBE-9A69-9AF354CAD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2641255"/>
                  <a:ext cx="172393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9933E5-B8EB-42F6-A95D-AC18823EC69D}"/>
                    </a:ext>
                  </a:extLst>
                </p:cNvPr>
                <p:cNvSpPr/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9933E5-B8EB-42F6-A95D-AC18823EC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316085"/>
                  <a:ext cx="2271391" cy="6508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B90A211-72F9-4983-8F3A-D5386F88DACB}"/>
                    </a:ext>
                  </a:extLst>
                </p:cNvPr>
                <p:cNvSpPr/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B90A211-72F9-4983-8F3A-D5386F88D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28" y="1978670"/>
                  <a:ext cx="2471382" cy="6508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317C9-B477-4D07-81E0-E2151E4A2CA2}"/>
                  </a:ext>
                </a:extLst>
              </p:cNvPr>
              <p:cNvSpPr txBox="1"/>
              <p:nvPr/>
            </p:nvSpPr>
            <p:spPr>
              <a:xfrm>
                <a:off x="4074451" y="5946122"/>
                <a:ext cx="3902929" cy="5927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12=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𝒖𝒑𝒑𝒆𝒓𝑳𝒊𝒎𝒊𝒕</m:t>
                              </m:r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𝒍𝒐𝒘𝒆𝒓𝑳𝒊𝒎𝒊𝒕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9317C9-B477-4D07-81E0-E2151E4A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51" y="5946122"/>
                <a:ext cx="3902929" cy="592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9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Understanding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991782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probability of a continuous random variable having an </a:t>
            </a:r>
            <a:r>
              <a:rPr lang="en-US" sz="2400" u="sng" dirty="0"/>
              <a:t>exact</a:t>
            </a:r>
            <a:r>
              <a:rPr lang="en-US" sz="2400" dirty="0"/>
              <a:t> value is </a:t>
            </a:r>
            <a:r>
              <a:rPr lang="en-US" sz="2400" b="1" dirty="0">
                <a:solidFill>
                  <a:srgbClr val="FF0000"/>
                </a:solidFill>
              </a:rPr>
              <a:t>zero!!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can never measure continuous distributions </a:t>
            </a:r>
            <a:r>
              <a:rPr lang="en-US" sz="2000" u="sng" dirty="0"/>
              <a:t>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measurement changes as we increase magnification/precision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Accumulating statistics may enable accurate trend prediction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Single events may happen in a </a:t>
            </a:r>
            <a:r>
              <a:rPr lang="en-US" sz="2000" b="1" dirty="0">
                <a:solidFill>
                  <a:srgbClr val="FF0000"/>
                </a:solidFill>
              </a:rPr>
              <a:t>non-deterministic</a:t>
            </a:r>
            <a:r>
              <a:rPr lang="en-US" sz="2000" dirty="0"/>
              <a:t> manner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Yet the aggregate </a:t>
            </a:r>
            <a:r>
              <a:rPr lang="en-US" sz="2000" i="1" dirty="0"/>
              <a:t>ensemble</a:t>
            </a:r>
            <a:r>
              <a:rPr lang="en-US" sz="2000" dirty="0"/>
              <a:t> behavior might be </a:t>
            </a:r>
            <a:r>
              <a:rPr lang="en-US" sz="2000" b="1" dirty="0">
                <a:solidFill>
                  <a:srgbClr val="00B050"/>
                </a:solidFill>
              </a:rPr>
              <a:t>deterministic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paradox? Think Lotto: small odds for all, yet someone always wins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Scientific </a:t>
            </a:r>
            <a:r>
              <a:rPr lang="en-US" sz="2400" i="1" dirty="0"/>
              <a:t>observables</a:t>
            </a:r>
            <a:r>
              <a:rPr lang="en-US" sz="2400" dirty="0"/>
              <a:t> are governed by averages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Statistical Mechanics</a:t>
            </a:r>
            <a:r>
              <a:rPr lang="en-US" sz="2000" dirty="0"/>
              <a:t>: temperate = average kinetic energy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Quantum Mechanics: Shape of electron orbitals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What Should Students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250" y="1905000"/>
            <a:ext cx="3867150" cy="46095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Uniform, Normal, Exponential, Logarithmic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Student’s </a:t>
            </a:r>
            <a:r>
              <a:rPr lang="en-US" sz="2400" b="1" i="1" dirty="0"/>
              <a:t>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Bernoulli, Binomial, Beta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Poisson, Erlang, Pareto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Mean, Mode, Median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Skew, Variance, Std. Dev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Moments of Distribution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Conditional Probability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Bayesian Inference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905001"/>
            <a:ext cx="3448050" cy="46095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Gamma, Chi-Squared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Maxwell-</a:t>
            </a:r>
            <a:r>
              <a:rPr lang="en-US" sz="2400" dirty="0" err="1"/>
              <a:t>Boltzman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Regression Techniques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Confidence Intervals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Hypothesis Testing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Time Series Analysis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ANOVA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Stochastic Processes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Markov Chains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Clustering Algorithms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9346" y="1219201"/>
            <a:ext cx="772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>
                <a:solidFill>
                  <a:srgbClr val="FF0000"/>
                </a:solidFill>
              </a:rPr>
              <a:t>The Probability and Statistics Used Most Often at BNL: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/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</a:t>
            </a:r>
            <a:r>
              <a:rPr lang="en-US" sz="2400" b="1" dirty="0"/>
              <a:t>ten</a:t>
            </a:r>
            <a:r>
              <a:rPr lang="en-US" sz="2400" dirty="0"/>
              <a:t>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≤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≤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exceeds 1, across </a:t>
            </a:r>
            <a:r>
              <a:rPr lang="en-US" sz="2400" i="1" dirty="0"/>
              <a:t>all</a:t>
            </a:r>
            <a:r>
              <a:rPr lang="en-US" sz="2400" dirty="0"/>
              <a:t>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B69105-A5F5-4B96-8CD3-13627C74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5" y="1468581"/>
            <a:ext cx="7123809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8715" y="4724049"/>
            <a:ext cx="2033175" cy="216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peech Bubble: Rectangle 6"/>
          <p:cNvSpPr/>
          <p:nvPr/>
        </p:nvSpPr>
        <p:spPr>
          <a:xfrm>
            <a:off x="5393386" y="3492085"/>
            <a:ext cx="1954161" cy="1011520"/>
          </a:xfrm>
          <a:prstGeom prst="wedgeRectCallout">
            <a:avLst>
              <a:gd name="adj1" fmla="val -101942"/>
              <a:gd name="adj2" fmla="val 816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Write code to perform each step of the experiment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1A91C-2DA2-4EC3-BEF6-2F603D6C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388" y="4915679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2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DD687-36F3-4B41-AF58-611CBDCC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5" y="1470210"/>
            <a:ext cx="7123809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962" y="4732725"/>
            <a:ext cx="3552509" cy="1269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the </a:t>
            </a:r>
            <a:r>
              <a:rPr lang="en-US" sz="2400" b="1" dirty="0"/>
              <a:t>1d20</a:t>
            </a:r>
            <a:r>
              <a:rPr lang="en-US" sz="2400" dirty="0"/>
              <a:t> method is faster than </a:t>
            </a:r>
            <a:r>
              <a:rPr lang="en-US" sz="2400" b="1" dirty="0"/>
              <a:t>3d6</a:t>
            </a:r>
            <a:r>
              <a:rPr lang="en-US" sz="2400" dirty="0"/>
              <a:t>, especially when having to roll for six separate 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+mn-lt"/>
              </a:rPr>
              <a:t>Generating Hero Ability Values</a:t>
            </a:r>
            <a:endParaRPr lang="en-US" sz="32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CAA9C6-7ECD-4A8D-823B-30408CCB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0" y="1417228"/>
            <a:ext cx="6600000" cy="24952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3 – Random Straws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09" y="4327543"/>
            <a:ext cx="1993491" cy="161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00" y="436774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2457" y="2176247"/>
            <a:ext cx="914401" cy="48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Geometry Gem the Greeks Overlooked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" y="1649728"/>
            <a:ext cx="3503458" cy="3503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4911" y="1758338"/>
                <a:ext cx="402955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FFC000"/>
                    </a:solidFill>
                  </a:rPr>
                  <a:t>Centroid</a:t>
                </a:r>
                <a:r>
                  <a:rPr lang="en-US" sz="2400" dirty="0"/>
                  <a:t> = center of mass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Circumcenter</a:t>
                </a:r>
                <a:r>
                  <a:rPr lang="en-US" sz="2400" dirty="0"/>
                  <a:t> = intersection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side</a:t>
                </a:r>
                <a:r>
                  <a:rPr lang="en-US" sz="2400" dirty="0"/>
                  <a:t> bisectors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Orthocenter</a:t>
                </a:r>
                <a:r>
                  <a:rPr lang="en-US" sz="2400" dirty="0"/>
                  <a:t> = intersection of the altitudes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11" y="1758338"/>
                <a:ext cx="4029558" cy="2246769"/>
              </a:xfrm>
              <a:prstGeom prst="rect">
                <a:avLst/>
              </a:prstGeom>
              <a:blipFill>
                <a:blip r:embed="rId3"/>
                <a:stretch>
                  <a:fillRect l="-1967" t="-2168" r="-1210" b="-5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A7075B9-441E-4256-BDFD-7ED4676A48DE}"/>
              </a:ext>
            </a:extLst>
          </p:cNvPr>
          <p:cNvSpPr/>
          <p:nvPr/>
        </p:nvSpPr>
        <p:spPr>
          <a:xfrm>
            <a:off x="2448232" y="1909916"/>
            <a:ext cx="1157749" cy="617928"/>
          </a:xfrm>
          <a:prstGeom prst="wedgeRoundRectCallout">
            <a:avLst>
              <a:gd name="adj1" fmla="val 1460"/>
              <a:gd name="adj2" fmla="val 162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Euler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7C575-3F06-49AE-990A-8EB2046C3350}"/>
              </a:ext>
            </a:extLst>
          </p:cNvPr>
          <p:cNvSpPr txBox="1"/>
          <p:nvPr/>
        </p:nvSpPr>
        <p:spPr>
          <a:xfrm>
            <a:off x="4339712" y="4481337"/>
            <a:ext cx="423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Euler was the first to realize and prove those </a:t>
            </a:r>
            <a:r>
              <a:rPr lang="en-US" sz="2000" b="1" dirty="0"/>
              <a:t>three</a:t>
            </a:r>
            <a:r>
              <a:rPr lang="en-US" sz="2000" dirty="0"/>
              <a:t> points are </a:t>
            </a:r>
            <a:r>
              <a:rPr lang="en-US" sz="2000" b="1" dirty="0">
                <a:solidFill>
                  <a:srgbClr val="FF0000"/>
                </a:solidFill>
              </a:rPr>
              <a:t>always colinear</a:t>
            </a:r>
            <a:r>
              <a:rPr lang="en-US" sz="2000" dirty="0"/>
              <a:t> for </a:t>
            </a:r>
            <a:r>
              <a:rPr lang="en-US" sz="2000" u="sng" dirty="0"/>
              <a:t>any</a:t>
            </a:r>
            <a:r>
              <a:rPr lang="en-US" sz="2000" dirty="0"/>
              <a:t> given triangle!</a:t>
            </a:r>
          </a:p>
        </p:txBody>
      </p:sp>
    </p:spTree>
    <p:extLst>
      <p:ext uri="{BB962C8B-B14F-4D97-AF65-F5344CB8AC3E}">
        <p14:creationId xmlns:p14="http://schemas.microsoft.com/office/powerpoint/2010/main" val="11017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" y="1649728"/>
            <a:ext cx="3503458" cy="350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85" y="1468581"/>
            <a:ext cx="4441565" cy="4434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A72259-A7E9-4E58-A917-619ED9F476BA}"/>
              </a:ext>
            </a:extLst>
          </p:cNvPr>
          <p:cNvSpPr/>
          <p:nvPr/>
        </p:nvSpPr>
        <p:spPr>
          <a:xfrm>
            <a:off x="5973098" y="1592826"/>
            <a:ext cx="67842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2CD1D-C1B4-43D5-8A3F-78E617227A3D}"/>
              </a:ext>
            </a:extLst>
          </p:cNvPr>
          <p:cNvSpPr/>
          <p:nvPr/>
        </p:nvSpPr>
        <p:spPr>
          <a:xfrm>
            <a:off x="5955354" y="2725777"/>
            <a:ext cx="50259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893E6-49D2-4087-BC1E-DBCC0C28C772}"/>
              </a:ext>
            </a:extLst>
          </p:cNvPr>
          <p:cNvSpPr/>
          <p:nvPr/>
        </p:nvSpPr>
        <p:spPr>
          <a:xfrm>
            <a:off x="5973098" y="5148053"/>
            <a:ext cx="678426" cy="18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D36DE-33D8-4AB9-A813-044BF130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7" y="1479329"/>
            <a:ext cx="7383349" cy="4120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83" y="365126"/>
            <a:ext cx="5106367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 The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9912" y="5162653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(-30,-30)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813" y="3814789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(10,-10)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3479" y="2435435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(-10,10)</a:t>
            </a:r>
          </a:p>
        </p:txBody>
      </p:sp>
      <p:sp>
        <p:nvSpPr>
          <p:cNvPr id="13" name="Oval 12"/>
          <p:cNvSpPr/>
          <p:nvPr/>
        </p:nvSpPr>
        <p:spPr>
          <a:xfrm>
            <a:off x="821410" y="5540644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19813" y="4110504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64655" y="2776363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57493" y="1144393"/>
            <a:ext cx="1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(30, 30)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93431" y="4424766"/>
            <a:ext cx="2443388" cy="377149"/>
            <a:chOff x="893431" y="4424766"/>
            <a:chExt cx="2443388" cy="377149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rot="16200000">
            <a:off x="3067670" y="1978267"/>
            <a:ext cx="1395526" cy="377149"/>
            <a:chOff x="893431" y="4424766"/>
            <a:chExt cx="2443388" cy="37714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sp>
        <p:nvSpPr>
          <p:cNvPr id="24" name="Oval 23"/>
          <p:cNvSpPr/>
          <p:nvPr/>
        </p:nvSpPr>
        <p:spPr>
          <a:xfrm>
            <a:off x="2683074" y="4807909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84787" y="1890603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55491" y="3275510"/>
            <a:ext cx="144328" cy="1472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8" name="Straight Connector 27"/>
          <p:cNvCxnSpPr>
            <a:stCxn id="25" idx="5"/>
            <a:endCxn id="26" idx="1"/>
          </p:cNvCxnSpPr>
          <p:nvPr/>
        </p:nvCxnSpPr>
        <p:spPr>
          <a:xfrm>
            <a:off x="4807979" y="2016276"/>
            <a:ext cx="2468648" cy="128079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endCxn id="26" idx="3"/>
          </p:cNvCxnSpPr>
          <p:nvPr/>
        </p:nvCxnSpPr>
        <p:spPr>
          <a:xfrm flipV="1">
            <a:off x="2827402" y="3401183"/>
            <a:ext cx="4449225" cy="14803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7"/>
            <a:endCxn id="25" idx="3"/>
          </p:cNvCxnSpPr>
          <p:nvPr/>
        </p:nvCxnSpPr>
        <p:spPr>
          <a:xfrm flipV="1">
            <a:off x="2806266" y="2016276"/>
            <a:ext cx="1899657" cy="28131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48170" y="4977987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10109" y="1522955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34413" y="3112406"/>
            <a:ext cx="49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v2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791977" y="4424766"/>
            <a:ext cx="2443388" cy="377149"/>
            <a:chOff x="893431" y="4424766"/>
            <a:chExt cx="2443388" cy="37714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893431" y="4424766"/>
              <a:ext cx="2443388" cy="7749"/>
            </a:xfrm>
            <a:prstGeom prst="straightConnector1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84308" y="4432583"/>
              <a:ext cx="1061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(20)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8A63144-5F18-44B1-8F0F-5A06925F1E3D}"/>
              </a:ext>
            </a:extLst>
          </p:cNvPr>
          <p:cNvSpPr/>
          <p:nvPr/>
        </p:nvSpPr>
        <p:spPr>
          <a:xfrm>
            <a:off x="8163665" y="1427549"/>
            <a:ext cx="144328" cy="147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D13A5-2D04-4614-9E55-503C09E0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" y="653733"/>
            <a:ext cx="3009003" cy="501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F2005-7411-4691-B871-53B69BC34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154" y="4673160"/>
            <a:ext cx="2494549" cy="1857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CFC4B-C267-4079-98CF-A0C44F1EFD17}"/>
              </a:ext>
            </a:extLst>
          </p:cNvPr>
          <p:cNvSpPr txBox="1"/>
          <p:nvPr/>
        </p:nvSpPr>
        <p:spPr>
          <a:xfrm>
            <a:off x="4308650" y="3343629"/>
            <a:ext cx="6876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28017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1D344-30C3-4D1F-BDCD-4E2C8640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44" y="1679067"/>
            <a:ext cx="5623312" cy="4238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ED259B-D31A-4C9F-AEF5-DC6119F9BBD0}"/>
              </a:ext>
            </a:extLst>
          </p:cNvPr>
          <p:cNvSpPr/>
          <p:nvPr/>
        </p:nvSpPr>
        <p:spPr>
          <a:xfrm>
            <a:off x="5943601" y="2773332"/>
            <a:ext cx="2005780" cy="1025013"/>
          </a:xfrm>
          <a:prstGeom prst="wedgeRoundRectCallout">
            <a:avLst>
              <a:gd name="adj1" fmla="val -42758"/>
              <a:gd name="adj2" fmla="val -769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Press the N key to draw a new random triangle</a:t>
            </a:r>
          </a:p>
        </p:txBody>
      </p:sp>
    </p:spTree>
    <p:extLst>
      <p:ext uri="{BB962C8B-B14F-4D97-AF65-F5344CB8AC3E}">
        <p14:creationId xmlns:p14="http://schemas.microsoft.com/office/powerpoint/2010/main" val="37368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47296-67E6-4875-9A06-B793C32D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6" y="1532239"/>
            <a:ext cx="3579570" cy="3393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04C699-31BA-4A89-9878-19BBD44F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68" y="1532239"/>
            <a:ext cx="4306687" cy="2463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670BE-18BA-4B1B-A1F9-8B95A54C0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68" y="4212725"/>
            <a:ext cx="4306687" cy="132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0A6516-5322-4E07-B57B-A23AE0376CB2}"/>
              </a:ext>
            </a:extLst>
          </p:cNvPr>
          <p:cNvSpPr txBox="1"/>
          <p:nvPr/>
        </p:nvSpPr>
        <p:spPr>
          <a:xfrm>
            <a:off x="628650" y="5340688"/>
            <a:ext cx="3060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Note</a:t>
            </a:r>
            <a:r>
              <a:rPr lang="en-US" sz="2000" dirty="0"/>
              <a:t>: This code only draws the line connecting the </a:t>
            </a:r>
            <a:r>
              <a:rPr lang="en-US" sz="2000" b="1" dirty="0">
                <a:solidFill>
                  <a:srgbClr val="FF9900"/>
                </a:solidFill>
              </a:rPr>
              <a:t>centroid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circumcenter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DC08DA-3875-498F-8E36-6906D924B92E}"/>
              </a:ext>
            </a:extLst>
          </p:cNvPr>
          <p:cNvCxnSpPr>
            <a:cxnSpLocks/>
          </p:cNvCxnSpPr>
          <p:nvPr/>
        </p:nvCxnSpPr>
        <p:spPr>
          <a:xfrm flipV="1">
            <a:off x="3347884" y="4602297"/>
            <a:ext cx="1106129" cy="738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6DFD5-715F-477C-90E6-BE5FF0C7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45" y="1605446"/>
            <a:ext cx="3291815" cy="3460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F64415-531B-4DC6-BE7F-F2E3CD4D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40" y="1614948"/>
            <a:ext cx="3282777" cy="3451124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2252A3-9E77-49F7-8D34-357D542F57D0}"/>
              </a:ext>
            </a:extLst>
          </p:cNvPr>
          <p:cNvSpPr/>
          <p:nvPr/>
        </p:nvSpPr>
        <p:spPr>
          <a:xfrm>
            <a:off x="1719738" y="5265809"/>
            <a:ext cx="2005780" cy="1025013"/>
          </a:xfrm>
          <a:prstGeom prst="wedgeRoundRectCallout">
            <a:avLst>
              <a:gd name="adj1" fmla="val -21802"/>
              <a:gd name="adj2" fmla="val -90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Press the N key to draw a new random triangle</a:t>
            </a:r>
          </a:p>
        </p:txBody>
      </p:sp>
    </p:spTree>
    <p:extLst>
      <p:ext uri="{BB962C8B-B14F-4D97-AF65-F5344CB8AC3E}">
        <p14:creationId xmlns:p14="http://schemas.microsoft.com/office/powerpoint/2010/main" val="8877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EE32B-49BC-48E4-8024-1400F6A3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20" y="1605446"/>
            <a:ext cx="3291815" cy="3460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</a:t>
            </a:r>
            <a:r>
              <a:rPr lang="en-US" sz="3200" dirty="0"/>
              <a:t>–</a:t>
            </a:r>
            <a:r>
              <a:rPr lang="en-US" sz="3200" dirty="0">
                <a:latin typeface="+mn-lt"/>
              </a:rPr>
              <a:t> Euler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92252A3-9E77-49F7-8D34-357D542F57D0}"/>
              </a:ext>
            </a:extLst>
          </p:cNvPr>
          <p:cNvSpPr/>
          <p:nvPr/>
        </p:nvSpPr>
        <p:spPr>
          <a:xfrm>
            <a:off x="2730003" y="4075322"/>
            <a:ext cx="1841997" cy="990750"/>
          </a:xfrm>
          <a:prstGeom prst="wedgeRoundRectCallout">
            <a:avLst>
              <a:gd name="adj1" fmla="val -43499"/>
              <a:gd name="adj2" fmla="val -1019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Left click &amp; drag to draw a zoom rectangle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C61C0-70CC-4204-8880-FED7D7BA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36" y="1605446"/>
            <a:ext cx="3291815" cy="34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Euler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04" y="1810877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Recall Euler proved 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 (the intersection of the altitudes) is also on that </a:t>
            </a:r>
            <a:r>
              <a:rPr lang="en-US" sz="2400" i="1" u="sng" dirty="0"/>
              <a:t>same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 is similar to the circumcenter, except instead of using the midpoint of each side, </a:t>
            </a:r>
            <a:r>
              <a:rPr lang="en-US" sz="2400" b="1" dirty="0"/>
              <a:t>we use the vertex opposite each side</a:t>
            </a:r>
            <a:r>
              <a:rPr lang="en-US" sz="2400" dirty="0"/>
              <a:t>, to find the point-slope form of each altitude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v1 and the negative reciprocal of slope v2v3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v2 and the negative reciprocal of slope v1v3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Add code to </a:t>
            </a:r>
            <a:r>
              <a:rPr lang="en-US" sz="2400" b="1" dirty="0"/>
              <a:t>Lab 4</a:t>
            </a:r>
            <a:r>
              <a:rPr lang="en-US" sz="2400" dirty="0"/>
              <a:t> to calculate and draw the </a:t>
            </a:r>
            <a:r>
              <a:rPr lang="en-US" sz="2400" b="1" dirty="0">
                <a:solidFill>
                  <a:srgbClr val="0070C0"/>
                </a:solidFill>
              </a:rPr>
              <a:t>orthocenter</a:t>
            </a:r>
            <a:r>
              <a:rPr lang="en-US" sz="2400" dirty="0"/>
              <a:t>, to visually confirm it falls on the same line formed from the centroid and circumcenter – </a:t>
            </a:r>
            <a:r>
              <a:rPr lang="en-US" sz="2400" b="1" dirty="0">
                <a:solidFill>
                  <a:srgbClr val="00B050"/>
                </a:solidFill>
              </a:rPr>
              <a:t>for all triangles</a:t>
            </a:r>
            <a:r>
              <a:rPr lang="en-US" sz="2400" dirty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to calculate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Mean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Standard Deviation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Variance is just another average: it is the average distance between each data point and the mean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the entire set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and call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custom functions</a:t>
                </a:r>
                <a:r>
                  <a:rPr lang="en-US" sz="2400" dirty="0"/>
                  <a:t> to organize code into named scopes having specific purposes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665" y="1825625"/>
                <a:ext cx="4310673" cy="4351338"/>
              </a:xfrm>
              <a:blipFill>
                <a:blip r:embed="rId2"/>
                <a:stretch>
                  <a:fillRect l="-1836" t="-1961" r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142035" y="1825625"/>
                <a:ext cx="3533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seemingly random process hides a different universal constant: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statistics are only meaningful after generating a </a:t>
                </a:r>
                <a:r>
                  <a:rPr lang="en-US" sz="2400" b="1" dirty="0"/>
                  <a:t>very large</a:t>
                </a:r>
                <a:r>
                  <a:rPr lang="en-US" sz="2400" dirty="0"/>
                  <a:t> sample set – everything in scientific computing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big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5" y="1825625"/>
                <a:ext cx="3533042" cy="4351338"/>
              </a:xfrm>
              <a:prstGeom prst="rect">
                <a:avLst/>
              </a:prstGeom>
              <a:blipFill>
                <a:blip r:embed="rId3"/>
                <a:stretch>
                  <a:fillRect l="-2418" t="-1961" r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can declare and define your own custom functions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Function names use </a:t>
            </a:r>
            <a:r>
              <a:rPr lang="en-US" sz="2000" b="1" dirty="0"/>
              <a:t>CamelCase #1</a:t>
            </a:r>
            <a:r>
              <a:rPr lang="en-US" sz="2000" dirty="0"/>
              <a:t> – the </a:t>
            </a:r>
            <a:r>
              <a:rPr lang="en-US" sz="2000" i="1" dirty="0"/>
              <a:t>first</a:t>
            </a:r>
            <a:r>
              <a:rPr lang="en-US" sz="2000" dirty="0"/>
              <a:t> letter is Capitalized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is essentially a custom scope (a group of statements)</a:t>
            </a:r>
            <a:endParaRPr lang="en-US" sz="2000" b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Functions </a:t>
            </a:r>
            <a:r>
              <a:rPr lang="en-US" sz="2400" u="sng" dirty="0"/>
              <a:t>receive</a:t>
            </a:r>
            <a:r>
              <a:rPr lang="en-US" sz="2400" dirty="0"/>
              <a:t> value via a </a:t>
            </a:r>
            <a:r>
              <a:rPr lang="en-US" sz="2400" b="1" dirty="0">
                <a:solidFill>
                  <a:srgbClr val="FF0000"/>
                </a:solidFill>
              </a:rPr>
              <a:t>parameter list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can get inbound values passed to it from somewhere else in the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Each parameter has a data type and variable identifier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Functions </a:t>
            </a:r>
            <a:r>
              <a:rPr lang="en-US" sz="2400" u="sng" dirty="0"/>
              <a:t>output</a:t>
            </a:r>
            <a:r>
              <a:rPr lang="en-US" sz="2400" dirty="0"/>
              <a:t> a value via the 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statement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function can only return one intrinsic data type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statement is usually at the end of the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427F-ADCE-4448-B4FF-96D26B6B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62"/>
          <a:stretch/>
        </p:blipFill>
        <p:spPr>
          <a:xfrm>
            <a:off x="2429669" y="2369729"/>
            <a:ext cx="5696692" cy="2216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Defining a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3970325" y="4936362"/>
            <a:ext cx="2615380" cy="1069816"/>
          </a:xfrm>
          <a:prstGeom prst="wedgeRectCallout">
            <a:avLst>
              <a:gd name="adj1" fmla="val -51293"/>
              <a:gd name="adj2" fmla="val -1033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function ends at </a:t>
            </a:r>
            <a:r>
              <a:rPr lang="en-US" b="1" dirty="0">
                <a:solidFill>
                  <a:srgbClr val="3C318F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and sends the value back to the </a:t>
            </a:r>
            <a:r>
              <a:rPr lang="en-US" i="1" dirty="0">
                <a:solidFill>
                  <a:srgbClr val="FF0000"/>
                </a:solidFill>
              </a:rPr>
              <a:t>calling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5943599" y="1416860"/>
            <a:ext cx="2372647" cy="502293"/>
          </a:xfrm>
          <a:prstGeom prst="wedgeRectCallout">
            <a:avLst>
              <a:gd name="adj1" fmla="val -37611"/>
              <a:gd name="adj2" fmla="val 1223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Inbound</a:t>
            </a:r>
            <a:r>
              <a:rPr lang="en-US" dirty="0">
                <a:solidFill>
                  <a:srgbClr val="FF0000"/>
                </a:solidFill>
              </a:rPr>
              <a:t> Parameter List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408040" y="2799671"/>
            <a:ext cx="1465005" cy="502293"/>
          </a:xfrm>
          <a:prstGeom prst="wedgeRectCallout">
            <a:avLst>
              <a:gd name="adj1" fmla="val 82656"/>
              <a:gd name="adj2" fmla="val -626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b="1" dirty="0">
                <a:solidFill>
                  <a:srgbClr val="FF0000"/>
                </a:solidFill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 a scope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B3F916D-4117-42E1-842A-FC67A1987CDE}"/>
              </a:ext>
            </a:extLst>
          </p:cNvPr>
          <p:cNvSpPr/>
          <p:nvPr/>
        </p:nvSpPr>
        <p:spPr>
          <a:xfrm>
            <a:off x="408040" y="4522774"/>
            <a:ext cx="1465005" cy="502293"/>
          </a:xfrm>
          <a:prstGeom prst="wedgeRectCallout">
            <a:avLst>
              <a:gd name="adj1" fmla="val 82656"/>
              <a:gd name="adj2" fmla="val -626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b="1" dirty="0">
                <a:solidFill>
                  <a:srgbClr val="FF0000"/>
                </a:solidFill>
              </a:rPr>
              <a:t>close</a:t>
            </a:r>
            <a:r>
              <a:rPr lang="en-US" dirty="0">
                <a:solidFill>
                  <a:srgbClr val="FF0000"/>
                </a:solidFill>
              </a:rPr>
              <a:t> a scope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7B48DB5-64DA-4D28-8F5F-41952CB261DD}"/>
              </a:ext>
            </a:extLst>
          </p:cNvPr>
          <p:cNvSpPr/>
          <p:nvPr/>
        </p:nvSpPr>
        <p:spPr>
          <a:xfrm>
            <a:off x="3647768" y="1416860"/>
            <a:ext cx="1703440" cy="502293"/>
          </a:xfrm>
          <a:prstGeom prst="wedgeRectCallout">
            <a:avLst>
              <a:gd name="adj1" fmla="val -37611"/>
              <a:gd name="adj2" fmla="val 1223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name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ED3D7E3-FFF8-453F-A48C-28A3CECE5738}"/>
              </a:ext>
            </a:extLst>
          </p:cNvPr>
          <p:cNvSpPr/>
          <p:nvPr/>
        </p:nvSpPr>
        <p:spPr>
          <a:xfrm>
            <a:off x="1469923" y="1416860"/>
            <a:ext cx="1703440" cy="502293"/>
          </a:xfrm>
          <a:prstGeom prst="wedgeRectCallout">
            <a:avLst>
              <a:gd name="adj1" fmla="val 19965"/>
              <a:gd name="adj2" fmla="val 1488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2656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8B19A-2732-4C06-8CA0-66AC98D2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76" y="1739989"/>
            <a:ext cx="5860449" cy="3237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Calling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1307076" y="3107637"/>
            <a:ext cx="2047567" cy="502293"/>
          </a:xfrm>
          <a:prstGeom prst="wedgeRectCallout">
            <a:avLst>
              <a:gd name="adj1" fmla="val 38692"/>
              <a:gd name="adj2" fmla="val 959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Return value stored in a local variable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5444210" y="2246457"/>
            <a:ext cx="1873660" cy="1201789"/>
          </a:xfrm>
          <a:prstGeom prst="wedgeRectCallout">
            <a:avLst>
              <a:gd name="adj1" fmla="val -43473"/>
              <a:gd name="adj2" fmla="val 795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Don’t need types in front of the parameters when </a:t>
            </a:r>
            <a:r>
              <a:rPr lang="en-US" b="1" dirty="0">
                <a:solidFill>
                  <a:schemeClr val="tx1"/>
                </a:solidFill>
              </a:rPr>
              <a:t>calling</a:t>
            </a:r>
            <a:r>
              <a:rPr lang="en-US" dirty="0">
                <a:solidFill>
                  <a:srgbClr val="FF0000"/>
                </a:solidFill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14559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r>
              <a:rPr lang="en-US" sz="2400" dirty="0"/>
              <a:t>: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Which method would you want to use? 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4666874" y="4799373"/>
            <a:ext cx="292336" cy="136123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Imagine two different classes take the same test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score between 50 and 100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 students score between 70 and 80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average “distance” between each number in a set and the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/>
                  <a:t> of that set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have a greater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in scores than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Variance is a measure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central tendency </a:t>
                </a:r>
                <a:r>
                  <a:rPr lang="en-US" sz="2000" dirty="0"/>
                  <a:t>– on average how close around the mean do all the numbers fall?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</a:t>
                </a:r>
                <a:r>
                  <a:rPr lang="en-US" sz="2000" u="sng" dirty="0"/>
                  <a:t>every</a:t>
                </a:r>
                <a:r>
                  <a:rPr lang="en-US" sz="2000" dirty="0"/>
                  <a:t> data point, we sum the </a:t>
                </a:r>
                <a:r>
                  <a:rPr lang="en-US" sz="2000" b="1" i="1" dirty="0"/>
                  <a:t>square</a:t>
                </a:r>
                <a:r>
                  <a:rPr lang="en-US" sz="2000" dirty="0"/>
                  <a:t> of the difference between the number and the mean.  Then we divide that sum by the total number of data points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>
                <a:blip r:embed="rId2"/>
                <a:stretch>
                  <a:fillRect l="-1005" t="-188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Variance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4893</TotalTime>
  <Words>2188</Words>
  <Application>Microsoft Office PowerPoint</Application>
  <PresentationFormat>On-screen Show (4:3)</PresentationFormat>
  <Paragraphs>394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Generating Hero Ability Values</vt:lpstr>
      <vt:lpstr>PowerPoint Presentation</vt:lpstr>
      <vt:lpstr>Functions</vt:lpstr>
      <vt:lpstr>Defining a Function</vt:lpstr>
      <vt:lpstr>Calling a Function</vt:lpstr>
      <vt:lpstr>Generating Hero Ability Values</vt:lpstr>
      <vt:lpstr>Mean vs. Variance</vt:lpstr>
      <vt:lpstr>Mean vs. Standard Deviation</vt:lpstr>
      <vt:lpstr>Mean, Variance, Standard Deviation</vt:lpstr>
      <vt:lpstr>Mean, Variance, Standard Deviation</vt:lpstr>
      <vt:lpstr>Mean, Variance, Standard Deviation</vt:lpstr>
      <vt:lpstr>Mean, Variance, Standard Deviation</vt:lpstr>
      <vt:lpstr>Pseudorandom Numbers</vt:lpstr>
      <vt:lpstr>Pseudorandom Numbers</vt:lpstr>
      <vt:lpstr>Pseudorandom Numbers</vt:lpstr>
      <vt:lpstr>Open Lab 1 – Hero Abilities</vt:lpstr>
      <vt:lpstr>Edit Lab 1 – Hero Abilities</vt:lpstr>
      <vt:lpstr>Edit Lab 1 – Hero Abilities</vt:lpstr>
      <vt:lpstr>Run Lab 1 – Hero Abilities</vt:lpstr>
      <vt:lpstr>Check Lab 1 – Hero Abilities</vt:lpstr>
      <vt:lpstr>Variance of Uniform Distributions</vt:lpstr>
      <vt:lpstr>Variance of Uniform Distributions</vt:lpstr>
      <vt:lpstr>Edit Lab 2 – Variance of Uniform Distributions</vt:lpstr>
      <vt:lpstr>Run Lab 2 – Variance of Uniform Distributions</vt:lpstr>
      <vt:lpstr>Check Lab 2 – 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Understanding Probability</vt:lpstr>
      <vt:lpstr>What Should Students Learn?</vt:lpstr>
      <vt:lpstr>Random Straws</vt:lpstr>
      <vt:lpstr>Random Straws</vt:lpstr>
      <vt:lpstr>Edit Lab 3 – Random Straws</vt:lpstr>
      <vt:lpstr>Run Lab 3 – Random Straws</vt:lpstr>
      <vt:lpstr>Check Lab 3 – Random Straws</vt:lpstr>
      <vt:lpstr>A Geometry Gem the Greeks Overlooked</vt:lpstr>
      <vt:lpstr>The Euler Line</vt:lpstr>
      <vt:lpstr> The Euler Line</vt:lpstr>
      <vt:lpstr>Open Lab 4 – Euler Line</vt:lpstr>
      <vt:lpstr>View Lab 4 – Euler Line</vt:lpstr>
      <vt:lpstr>Run Lab 4 – Euler Line</vt:lpstr>
      <vt:lpstr>Check Lab 4 – Euler Line</vt:lpstr>
      <vt:lpstr>Edit Lab 4 – Euler Line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684</cp:revision>
  <cp:lastPrinted>2015-06-01T00:45:11Z</cp:lastPrinted>
  <dcterms:created xsi:type="dcterms:W3CDTF">2014-09-21T17:58:26Z</dcterms:created>
  <dcterms:modified xsi:type="dcterms:W3CDTF">2020-06-02T01:56:25Z</dcterms:modified>
</cp:coreProperties>
</file>