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96" r:id="rId2"/>
    <p:sldId id="256" r:id="rId3"/>
    <p:sldId id="264" r:id="rId4"/>
    <p:sldId id="265" r:id="rId5"/>
    <p:sldId id="263" r:id="rId6"/>
    <p:sldId id="257" r:id="rId7"/>
    <p:sldId id="258" r:id="rId8"/>
    <p:sldId id="267" r:id="rId9"/>
    <p:sldId id="260" r:id="rId10"/>
    <p:sldId id="397" r:id="rId11"/>
    <p:sldId id="261" r:id="rId12"/>
    <p:sldId id="262" r:id="rId13"/>
    <p:sldId id="266" r:id="rId14"/>
    <p:sldId id="268" r:id="rId1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30" d="100"/>
          <a:sy n="130" d="100"/>
        </p:scale>
        <p:origin x="99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iersach" userId="14a9feb0-85a7-4da4-be8a-c1e22b637acc" providerId="ADAL" clId="{3C956B6D-DDFA-49A0-9291-45102A0BAFE7}"/>
    <pc:docChg chg="modSld">
      <pc:chgData name="David Biersach" userId="14a9feb0-85a7-4da4-be8a-c1e22b637acc" providerId="ADAL" clId="{3C956B6D-DDFA-49A0-9291-45102A0BAFE7}" dt="2018-08-02T14:13:31.885" v="33" actId="20577"/>
      <pc:docMkLst>
        <pc:docMk/>
      </pc:docMkLst>
      <pc:sldChg chg="modSp">
        <pc:chgData name="David Biersach" userId="14a9feb0-85a7-4da4-be8a-c1e22b637acc" providerId="ADAL" clId="{3C956B6D-DDFA-49A0-9291-45102A0BAFE7}" dt="2018-08-02T14:13:31.885" v="33" actId="20577"/>
        <pc:sldMkLst>
          <pc:docMk/>
          <pc:sldMk cId="2101192973" sldId="263"/>
        </pc:sldMkLst>
        <pc:spChg chg="mod">
          <ac:chgData name="David Biersach" userId="14a9feb0-85a7-4da4-be8a-c1e22b637acc" providerId="ADAL" clId="{3C956B6D-DDFA-49A0-9291-45102A0BAFE7}" dt="2018-08-02T14:13:31.885" v="33" actId="20577"/>
          <ac:spMkLst>
            <pc:docMk/>
            <pc:sldMk cId="2101192973" sldId="263"/>
            <ac:spMk id="22" creationId="{77F78828-FA64-474B-91DF-D25D18C229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ECAAAD59-9D48-48BB-8EF4-798822FFF5A4}" type="datetimeFigureOut">
              <a:rPr lang="en-US" smtClean="0"/>
              <a:t>5/23/2020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E9ED9D76-A1C2-473C-BAA5-4752E2C91CE8}" type="slidenum">
              <a:rPr lang="en-US" smtClean="0"/>
              <a:t>‹#›</a:t>
            </a:fld>
            <a:endParaRPr lang="en-US"/>
          </a:p>
        </p:txBody>
      </p:sp>
    </p:spTree>
    <p:extLst>
      <p:ext uri="{BB962C8B-B14F-4D97-AF65-F5344CB8AC3E}">
        <p14:creationId xmlns:p14="http://schemas.microsoft.com/office/powerpoint/2010/main" val="317459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8355B-3634-4BC9-81D5-8538227F5BA8}"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31221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F89F1-48A6-4324-AFD1-3EC079BC4F99}"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82433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944BD-13BB-4F52-849A-274E079381D0}"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406904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020E6-F8D9-4825-A9D6-C37AF1154F69}"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132257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76DA9F-4F33-47E2-BCB6-74E79BC19394}"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270394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AF2370-96AE-4D11-A0C2-121376BBDA55}"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17459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582F2-1EA8-421C-B8F8-D8CA1E3EFF62}" type="datetime1">
              <a:rPr lang="en-US" smtClean="0"/>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39495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17D7DA-5058-420F-9DBC-85DE61D477C2}" type="datetime1">
              <a:rPr lang="en-US" smtClean="0"/>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46267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B225B-7C69-40F3-B61C-519BFAC1134E}" type="datetime1">
              <a:rPr lang="en-US" smtClean="0"/>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45459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AE7071-FDDA-440A-98D6-E8E6F92A50F1}"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327423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5FFC63-6CD2-42EF-9476-C30364AABDD9}"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400" b="1">
                <a:solidFill>
                  <a:schemeClr val="tx1"/>
                </a:solidFill>
              </a:defRPr>
            </a:lvl1pPr>
          </a:lstStyle>
          <a:p>
            <a:fld id="{1AF7FFAD-783D-4810-A9CB-C51F00BE5B3E}" type="slidenum">
              <a:rPr lang="en-US" smtClean="0"/>
              <a:pPr/>
              <a:t>‹#›</a:t>
            </a:fld>
            <a:endParaRPr lang="en-US"/>
          </a:p>
        </p:txBody>
      </p:sp>
    </p:spTree>
    <p:extLst>
      <p:ext uri="{BB962C8B-B14F-4D97-AF65-F5344CB8AC3E}">
        <p14:creationId xmlns:p14="http://schemas.microsoft.com/office/powerpoint/2010/main" val="92676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6766A-8FD1-4A76-8D41-2F10BEB35D78}" type="datetime1">
              <a:rPr lang="en-US" smtClean="0"/>
              <a:t>5/23/2020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7FFAD-783D-4810-A9CB-C51F00BE5B3E}" type="slidenum">
              <a:rPr lang="en-US" smtClean="0"/>
              <a:t>‹#›</a:t>
            </a:fld>
            <a:endParaRPr lang="en-US"/>
          </a:p>
        </p:txBody>
      </p:sp>
    </p:spTree>
    <p:extLst>
      <p:ext uri="{BB962C8B-B14F-4D97-AF65-F5344CB8AC3E}">
        <p14:creationId xmlns:p14="http://schemas.microsoft.com/office/powerpoint/2010/main" val="2021442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dbiersach@bnl.gov"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vlab.amrita.edu/?sub=3&amp;brch=273&amp;sim=1432&amp;cnt=1" TargetMode="Externa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vlab.amrita.edu/?sub=3&amp;brch=273&amp;sim=1432&amp;cnt=1" TargetMode="External"/><Relationship Id="rId2" Type="http://schemas.openxmlformats.org/officeDocument/2006/relationships/hyperlink" Target="https://en.wikipedia.org/wiki/Open_reading_fra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711" y="783949"/>
            <a:ext cx="4399962" cy="2253422"/>
          </a:xfrm>
          <a:prstGeom prst="rect">
            <a:avLst/>
          </a:prstGeom>
        </p:spPr>
      </p:pic>
      <p:pic>
        <p:nvPicPr>
          <p:cNvPr id="3" name="Picture 2"/>
          <p:cNvPicPr>
            <a:picLocks noChangeAspect="1"/>
          </p:cNvPicPr>
          <p:nvPr/>
        </p:nvPicPr>
        <p:blipFill>
          <a:blip r:embed="rId3"/>
          <a:stretch>
            <a:fillRect/>
          </a:stretch>
        </p:blipFill>
        <p:spPr>
          <a:xfrm>
            <a:off x="2047837" y="2037842"/>
            <a:ext cx="3261090" cy="2810024"/>
          </a:xfrm>
          <a:prstGeom prst="rect">
            <a:avLst/>
          </a:prstGeom>
        </p:spPr>
      </p:pic>
      <p:pic>
        <p:nvPicPr>
          <p:cNvPr id="8" name="Picture 7"/>
          <p:cNvPicPr>
            <a:picLocks noChangeAspect="1"/>
          </p:cNvPicPr>
          <p:nvPr/>
        </p:nvPicPr>
        <p:blipFill>
          <a:blip r:embed="rId4"/>
          <a:stretch>
            <a:fillRect/>
          </a:stretch>
        </p:blipFill>
        <p:spPr>
          <a:xfrm>
            <a:off x="3336348" y="4712277"/>
            <a:ext cx="2447925" cy="1866900"/>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2618" y="4431247"/>
            <a:ext cx="2521527" cy="1670512"/>
          </a:xfrm>
          <a:prstGeom prst="rect">
            <a:avLst/>
          </a:prstGeom>
        </p:spPr>
      </p:pic>
      <p:sp>
        <p:nvSpPr>
          <p:cNvPr id="10" name="TextBox 9"/>
          <p:cNvSpPr txBox="1"/>
          <p:nvPr/>
        </p:nvSpPr>
        <p:spPr>
          <a:xfrm>
            <a:off x="6023301" y="2505982"/>
            <a:ext cx="2520778" cy="1477328"/>
          </a:xfrm>
          <a:prstGeom prst="rect">
            <a:avLst/>
          </a:prstGeom>
          <a:noFill/>
        </p:spPr>
        <p:txBody>
          <a:bodyPr wrap="square" rtlCol="0">
            <a:spAutoFit/>
          </a:bodyPr>
          <a:lstStyle/>
          <a:p>
            <a:pPr algn="ctr"/>
            <a:r>
              <a:rPr lang="en-US" dirty="0"/>
              <a:t>Dave Biersach</a:t>
            </a:r>
          </a:p>
          <a:p>
            <a:pPr algn="ctr"/>
            <a:r>
              <a:rPr lang="en-US" dirty="0"/>
              <a:t>Brookhaven National Laboratory</a:t>
            </a:r>
          </a:p>
          <a:p>
            <a:pPr algn="ctr"/>
            <a:r>
              <a:rPr lang="en-US" dirty="0">
                <a:hlinkClick r:id="rId6"/>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5697345" y="814191"/>
            <a:ext cx="3172691" cy="1200329"/>
          </a:xfrm>
          <a:prstGeom prst="rect">
            <a:avLst/>
          </a:prstGeom>
          <a:noFill/>
        </p:spPr>
        <p:txBody>
          <a:bodyPr wrap="square" rtlCol="0">
            <a:spAutoFit/>
          </a:bodyPr>
          <a:lstStyle/>
          <a:p>
            <a:pPr algn="ctr"/>
            <a:r>
              <a:rPr lang="en-US" sz="2400" b="1" dirty="0"/>
              <a:t>Survey of</a:t>
            </a:r>
          </a:p>
          <a:p>
            <a:pPr algn="ctr"/>
            <a:r>
              <a:rPr lang="en-US" sz="2400" b="1" dirty="0"/>
              <a:t>Scientific Computing</a:t>
            </a:r>
          </a:p>
          <a:p>
            <a:pPr algn="ctr"/>
            <a:r>
              <a:rPr lang="en-US" sz="2400" dirty="0"/>
              <a:t>(SciComp 301)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5961841" y="4371869"/>
            <a:ext cx="2643698" cy="646331"/>
          </a:xfrm>
          <a:prstGeom prst="rect">
            <a:avLst/>
          </a:prstGeom>
          <a:noFill/>
        </p:spPr>
        <p:txBody>
          <a:bodyPr wrap="square" rtlCol="0">
            <a:spAutoFit/>
          </a:bodyPr>
          <a:lstStyle/>
          <a:p>
            <a:pPr algn="ctr"/>
            <a:r>
              <a:rPr lang="en-US" b="1" dirty="0"/>
              <a:t>Exam 2</a:t>
            </a:r>
          </a:p>
          <a:p>
            <a:pPr algn="ctr"/>
            <a:r>
              <a:rPr lang="en-US" dirty="0"/>
              <a:t>Total of 100 points</a:t>
            </a:r>
          </a:p>
        </p:txBody>
      </p:sp>
      <p:sp>
        <p:nvSpPr>
          <p:cNvPr id="4" name="Slide Number Placeholder 3">
            <a:extLst>
              <a:ext uri="{FF2B5EF4-FFF2-40B4-BE49-F238E27FC236}">
                <a16:creationId xmlns:a16="http://schemas.microsoft.com/office/drawing/2014/main" id="{7FBA0B48-AFF4-4E99-AA90-F4AE7531AA6A}"/>
              </a:ext>
            </a:extLst>
          </p:cNvPr>
          <p:cNvSpPr>
            <a:spLocks noGrp="1"/>
          </p:cNvSpPr>
          <p:nvPr>
            <p:ph type="sldNum" sz="quarter" idx="12"/>
          </p:nvPr>
        </p:nvSpPr>
        <p:spPr/>
        <p:txBody>
          <a:bodyPr/>
          <a:lstStyle/>
          <a:p>
            <a:fld id="{650AD656-6FF9-465D-B7B0-1CD0DD39CD23}" type="slidenum">
              <a:rPr lang="en-US" smtClean="0"/>
              <a:t>1</a:t>
            </a:fld>
            <a:endParaRPr lang="en-US" dirty="0"/>
          </a:p>
        </p:txBody>
      </p:sp>
    </p:spTree>
    <p:extLst>
      <p:ext uri="{BB962C8B-B14F-4D97-AF65-F5344CB8AC3E}">
        <p14:creationId xmlns:p14="http://schemas.microsoft.com/office/powerpoint/2010/main" val="400309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803736" y="629107"/>
            <a:ext cx="5536529" cy="461665"/>
          </a:xfrm>
          <a:prstGeom prst="rect">
            <a:avLst/>
          </a:prstGeom>
          <a:noFill/>
        </p:spPr>
        <p:txBody>
          <a:bodyPr wrap="square" rtlCol="0">
            <a:spAutoFit/>
          </a:bodyPr>
          <a:lstStyle/>
          <a:p>
            <a:pPr algn="ctr"/>
            <a:r>
              <a:rPr lang="en-US" sz="2400" b="1" dirty="0"/>
              <a:t>8. Finding an Open Reading Frame (ORF)</a:t>
            </a:r>
          </a:p>
        </p:txBody>
      </p:sp>
      <p:sp>
        <p:nvSpPr>
          <p:cNvPr id="9" name="TextBox 8">
            <a:extLst>
              <a:ext uri="{FF2B5EF4-FFF2-40B4-BE49-F238E27FC236}">
                <a16:creationId xmlns:a16="http://schemas.microsoft.com/office/drawing/2014/main" id="{742B327F-B52E-44A4-ABB7-11F53293194A}"/>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4" name="Slide Number Placeholder 3">
            <a:extLst>
              <a:ext uri="{FF2B5EF4-FFF2-40B4-BE49-F238E27FC236}">
                <a16:creationId xmlns:a16="http://schemas.microsoft.com/office/drawing/2014/main" id="{93D31048-47F7-4CF8-8828-5148ECFBB552}"/>
              </a:ext>
            </a:extLst>
          </p:cNvPr>
          <p:cNvSpPr>
            <a:spLocks noGrp="1"/>
          </p:cNvSpPr>
          <p:nvPr>
            <p:ph type="sldNum" sz="quarter" idx="12"/>
          </p:nvPr>
        </p:nvSpPr>
        <p:spPr/>
        <p:txBody>
          <a:bodyPr/>
          <a:lstStyle/>
          <a:p>
            <a:fld id="{1AF7FFAD-783D-4810-A9CB-C51F00BE5B3E}" type="slidenum">
              <a:rPr lang="en-US" smtClean="0"/>
              <a:t>10</a:t>
            </a:fld>
            <a:endParaRPr lang="en-US"/>
          </a:p>
        </p:txBody>
      </p:sp>
      <p:pic>
        <p:nvPicPr>
          <p:cNvPr id="8" name="Picture 7">
            <a:extLst>
              <a:ext uri="{FF2B5EF4-FFF2-40B4-BE49-F238E27FC236}">
                <a16:creationId xmlns:a16="http://schemas.microsoft.com/office/drawing/2014/main" id="{2CC5C279-B0AF-4A35-B28F-CB366FE70356}"/>
              </a:ext>
            </a:extLst>
          </p:cNvPr>
          <p:cNvPicPr>
            <a:picLocks noChangeAspect="1"/>
          </p:cNvPicPr>
          <p:nvPr/>
        </p:nvPicPr>
        <p:blipFill>
          <a:blip r:embed="rId2"/>
          <a:stretch>
            <a:fillRect/>
          </a:stretch>
        </p:blipFill>
        <p:spPr>
          <a:xfrm>
            <a:off x="766158" y="1638876"/>
            <a:ext cx="7611683" cy="3397699"/>
          </a:xfrm>
          <a:prstGeom prst="rect">
            <a:avLst/>
          </a:prstGeom>
        </p:spPr>
      </p:pic>
    </p:spTree>
    <p:extLst>
      <p:ext uri="{BB962C8B-B14F-4D97-AF65-F5344CB8AC3E}">
        <p14:creationId xmlns:p14="http://schemas.microsoft.com/office/powerpoint/2010/main" val="216967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01597-2BDD-4EF0-9313-510AA4E2A6E2}"/>
              </a:ext>
            </a:extLst>
          </p:cNvPr>
          <p:cNvPicPr>
            <a:picLocks noChangeAspect="1"/>
          </p:cNvPicPr>
          <p:nvPr/>
        </p:nvPicPr>
        <p:blipFill>
          <a:blip r:embed="rId2"/>
          <a:stretch>
            <a:fillRect/>
          </a:stretch>
        </p:blipFill>
        <p:spPr>
          <a:xfrm>
            <a:off x="540659" y="1629161"/>
            <a:ext cx="5467904" cy="2451939"/>
          </a:xfrm>
          <a:prstGeom prst="rect">
            <a:avLst/>
          </a:prstGeom>
          <a:ln>
            <a:solidFill>
              <a:schemeClr val="tx1"/>
            </a:solidFill>
          </a:ln>
        </p:spPr>
      </p:pic>
      <p:sp>
        <p:nvSpPr>
          <p:cNvPr id="9" name="TextBox 8">
            <a:extLst>
              <a:ext uri="{FF2B5EF4-FFF2-40B4-BE49-F238E27FC236}">
                <a16:creationId xmlns:a16="http://schemas.microsoft.com/office/drawing/2014/main" id="{E4CA7368-F14C-4B4C-B1EA-AF29F7B77A40}"/>
              </a:ext>
            </a:extLst>
          </p:cNvPr>
          <p:cNvSpPr txBox="1"/>
          <p:nvPr/>
        </p:nvSpPr>
        <p:spPr>
          <a:xfrm>
            <a:off x="839285" y="5144075"/>
            <a:ext cx="4870651" cy="923330"/>
          </a:xfrm>
          <a:prstGeom prst="rect">
            <a:avLst/>
          </a:prstGeom>
          <a:noFill/>
        </p:spPr>
        <p:txBody>
          <a:bodyPr wrap="square" rtlCol="0">
            <a:spAutoFit/>
          </a:bodyPr>
          <a:lstStyle/>
          <a:p>
            <a:pPr algn="ctr"/>
            <a:r>
              <a:rPr lang="en-US" dirty="0"/>
              <a:t>In the </a:t>
            </a:r>
            <a:r>
              <a:rPr lang="en-US" b="1" dirty="0"/>
              <a:t>q08</a:t>
            </a:r>
            <a:r>
              <a:rPr lang="en-US" dirty="0"/>
              <a:t> folder, edit the existing C++ console application to generate the </a:t>
            </a:r>
            <a:r>
              <a:rPr lang="en-US" b="1" dirty="0">
                <a:solidFill>
                  <a:srgbClr val="FF0000"/>
                </a:solidFill>
              </a:rPr>
              <a:t>reverse complement </a:t>
            </a:r>
            <a:r>
              <a:rPr lang="en-US" dirty="0"/>
              <a:t>of a given DNA sequence</a:t>
            </a:r>
          </a:p>
        </p:txBody>
      </p:sp>
      <p:sp>
        <p:nvSpPr>
          <p:cNvPr id="12" name="Rectangle 11">
            <a:extLst>
              <a:ext uri="{FF2B5EF4-FFF2-40B4-BE49-F238E27FC236}">
                <a16:creationId xmlns:a16="http://schemas.microsoft.com/office/drawing/2014/main" id="{221F4011-9C3C-43DD-94A4-51C39ABB9820}"/>
              </a:ext>
            </a:extLst>
          </p:cNvPr>
          <p:cNvSpPr/>
          <p:nvPr/>
        </p:nvSpPr>
        <p:spPr>
          <a:xfrm>
            <a:off x="2033626" y="2315739"/>
            <a:ext cx="1558137" cy="175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09E3FD-8877-4CDE-B5DD-320178987699}"/>
              </a:ext>
            </a:extLst>
          </p:cNvPr>
          <p:cNvSpPr/>
          <p:nvPr/>
        </p:nvSpPr>
        <p:spPr>
          <a:xfrm>
            <a:off x="4606090" y="4289510"/>
            <a:ext cx="148686" cy="148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A9EB94-169B-404C-A27B-3A285F238C88}"/>
              </a:ext>
            </a:extLst>
          </p:cNvPr>
          <p:cNvSpPr/>
          <p:nvPr/>
        </p:nvSpPr>
        <p:spPr>
          <a:xfrm>
            <a:off x="2573121" y="1198581"/>
            <a:ext cx="3997758" cy="261610"/>
          </a:xfrm>
          <a:prstGeom prst="rect">
            <a:avLst/>
          </a:prstGeom>
        </p:spPr>
        <p:txBody>
          <a:bodyPr wrap="square">
            <a:spAutoFit/>
          </a:bodyPr>
          <a:lstStyle/>
          <a:p>
            <a:r>
              <a:rPr lang="en-US" sz="1100" dirty="0">
                <a:hlinkClick r:id="rId3"/>
              </a:rPr>
              <a:t>http://vlab.amrita.edu/?sub=3&amp;brch=273&amp;sim=1432&amp;cnt=1</a:t>
            </a:r>
            <a:endParaRPr lang="en-US" sz="1100" dirty="0"/>
          </a:p>
        </p:txBody>
      </p:sp>
      <p:sp>
        <p:nvSpPr>
          <p:cNvPr id="24" name="TextBox 23">
            <a:extLst>
              <a:ext uri="{FF2B5EF4-FFF2-40B4-BE49-F238E27FC236}">
                <a16:creationId xmlns:a16="http://schemas.microsoft.com/office/drawing/2014/main" id="{28834527-5767-45E8-9D70-5BC94487AEB9}"/>
              </a:ext>
            </a:extLst>
          </p:cNvPr>
          <p:cNvSpPr txBox="1"/>
          <p:nvPr/>
        </p:nvSpPr>
        <p:spPr>
          <a:xfrm>
            <a:off x="1803736" y="629107"/>
            <a:ext cx="5536529" cy="461665"/>
          </a:xfrm>
          <a:prstGeom prst="rect">
            <a:avLst/>
          </a:prstGeom>
          <a:noFill/>
        </p:spPr>
        <p:txBody>
          <a:bodyPr wrap="square" rtlCol="0">
            <a:spAutoFit/>
          </a:bodyPr>
          <a:lstStyle/>
          <a:p>
            <a:pPr algn="ctr"/>
            <a:r>
              <a:rPr lang="en-US" sz="2400" b="1" dirty="0"/>
              <a:t>8. Finding an Open Reading Frame (ORF)</a:t>
            </a:r>
          </a:p>
        </p:txBody>
      </p:sp>
      <p:sp>
        <p:nvSpPr>
          <p:cNvPr id="2" name="Slide Number Placeholder 1">
            <a:extLst>
              <a:ext uri="{FF2B5EF4-FFF2-40B4-BE49-F238E27FC236}">
                <a16:creationId xmlns:a16="http://schemas.microsoft.com/office/drawing/2014/main" id="{5036A8B3-84B6-4A95-98A4-0C870666BCA4}"/>
              </a:ext>
            </a:extLst>
          </p:cNvPr>
          <p:cNvSpPr>
            <a:spLocks noGrp="1"/>
          </p:cNvSpPr>
          <p:nvPr>
            <p:ph type="sldNum" sz="quarter" idx="12"/>
          </p:nvPr>
        </p:nvSpPr>
        <p:spPr/>
        <p:txBody>
          <a:bodyPr/>
          <a:lstStyle/>
          <a:p>
            <a:fld id="{1AF7FFAD-783D-4810-A9CB-C51F00BE5B3E}" type="slidenum">
              <a:rPr lang="en-US" smtClean="0"/>
              <a:t>11</a:t>
            </a:fld>
            <a:endParaRPr lang="en-US"/>
          </a:p>
        </p:txBody>
      </p:sp>
      <p:pic>
        <p:nvPicPr>
          <p:cNvPr id="5" name="Picture 4">
            <a:extLst>
              <a:ext uri="{FF2B5EF4-FFF2-40B4-BE49-F238E27FC236}">
                <a16:creationId xmlns:a16="http://schemas.microsoft.com/office/drawing/2014/main" id="{2512AE23-1E9E-42C5-9F4F-E61E315505F8}"/>
              </a:ext>
            </a:extLst>
          </p:cNvPr>
          <p:cNvPicPr>
            <a:picLocks noChangeAspect="1"/>
          </p:cNvPicPr>
          <p:nvPr/>
        </p:nvPicPr>
        <p:blipFill>
          <a:blip r:embed="rId4"/>
          <a:stretch>
            <a:fillRect/>
          </a:stretch>
        </p:blipFill>
        <p:spPr>
          <a:xfrm>
            <a:off x="4493364" y="2315739"/>
            <a:ext cx="3800000" cy="2371429"/>
          </a:xfrm>
          <a:prstGeom prst="rect">
            <a:avLst/>
          </a:prstGeom>
          <a:ln>
            <a:solidFill>
              <a:schemeClr val="tx1"/>
            </a:solidFill>
          </a:ln>
        </p:spPr>
      </p:pic>
      <p:sp>
        <p:nvSpPr>
          <p:cNvPr id="6" name="Rectangle 5">
            <a:extLst>
              <a:ext uri="{FF2B5EF4-FFF2-40B4-BE49-F238E27FC236}">
                <a16:creationId xmlns:a16="http://schemas.microsoft.com/office/drawing/2014/main" id="{712FF58A-3D83-47F3-9527-F4EC851D34DF}"/>
              </a:ext>
            </a:extLst>
          </p:cNvPr>
          <p:cNvSpPr/>
          <p:nvPr/>
        </p:nvSpPr>
        <p:spPr>
          <a:xfrm>
            <a:off x="4809800" y="3212327"/>
            <a:ext cx="3403897" cy="216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AEBA79B-149F-4399-800A-1D98DC7372E6}"/>
              </a:ext>
            </a:extLst>
          </p:cNvPr>
          <p:cNvCxnSpPr>
            <a:cxnSpLocks/>
            <a:stCxn id="12" idx="3"/>
          </p:cNvCxnSpPr>
          <p:nvPr/>
        </p:nvCxnSpPr>
        <p:spPr>
          <a:xfrm>
            <a:off x="3591763" y="2403522"/>
            <a:ext cx="1218037" cy="92333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Speech Bubble: Rectangle 9">
            <a:extLst>
              <a:ext uri="{FF2B5EF4-FFF2-40B4-BE49-F238E27FC236}">
                <a16:creationId xmlns:a16="http://schemas.microsoft.com/office/drawing/2014/main" id="{2F39147D-56BE-438D-A15B-8F38887711BF}"/>
              </a:ext>
            </a:extLst>
          </p:cNvPr>
          <p:cNvSpPr/>
          <p:nvPr/>
        </p:nvSpPr>
        <p:spPr>
          <a:xfrm>
            <a:off x="7254023" y="4866097"/>
            <a:ext cx="1630188" cy="555956"/>
          </a:xfrm>
          <a:prstGeom prst="wedgeRectCallout">
            <a:avLst>
              <a:gd name="adj1" fmla="val -73990"/>
              <a:gd name="adj2" fmla="val -181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 must write this function</a:t>
            </a:r>
          </a:p>
        </p:txBody>
      </p:sp>
    </p:spTree>
    <p:extLst>
      <p:ext uri="{BB962C8B-B14F-4D97-AF65-F5344CB8AC3E}">
        <p14:creationId xmlns:p14="http://schemas.microsoft.com/office/powerpoint/2010/main" val="91780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9794F3-336B-48A7-8682-377BF0563586}"/>
              </a:ext>
            </a:extLst>
          </p:cNvPr>
          <p:cNvPicPr>
            <a:picLocks noChangeAspect="1"/>
          </p:cNvPicPr>
          <p:nvPr/>
        </p:nvPicPr>
        <p:blipFill>
          <a:blip r:embed="rId2"/>
          <a:stretch>
            <a:fillRect/>
          </a:stretch>
        </p:blipFill>
        <p:spPr>
          <a:xfrm>
            <a:off x="229834" y="2460923"/>
            <a:ext cx="4354600" cy="2898260"/>
          </a:xfrm>
          <a:prstGeom prst="rect">
            <a:avLst/>
          </a:prstGeom>
          <a:ln>
            <a:solidFill>
              <a:schemeClr val="tx1"/>
            </a:solidFill>
          </a:ln>
        </p:spPr>
      </p:pic>
      <p:sp>
        <p:nvSpPr>
          <p:cNvPr id="5" name="Rectangle 4">
            <a:extLst>
              <a:ext uri="{FF2B5EF4-FFF2-40B4-BE49-F238E27FC236}">
                <a16:creationId xmlns:a16="http://schemas.microsoft.com/office/drawing/2014/main" id="{9D70CF05-9A26-4C48-B87A-95E46AC7EEC8}"/>
              </a:ext>
            </a:extLst>
          </p:cNvPr>
          <p:cNvSpPr/>
          <p:nvPr/>
        </p:nvSpPr>
        <p:spPr>
          <a:xfrm>
            <a:off x="1773325" y="2716129"/>
            <a:ext cx="1945843" cy="175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5FA9BA23-3BFB-44CA-BD88-4587646D1DAB}"/>
              </a:ext>
            </a:extLst>
          </p:cNvPr>
          <p:cNvCxnSpPr>
            <a:cxnSpLocks/>
            <a:stCxn id="5" idx="0"/>
            <a:endCxn id="14" idx="0"/>
          </p:cNvCxnSpPr>
          <p:nvPr/>
        </p:nvCxnSpPr>
        <p:spPr>
          <a:xfrm rot="5400000" flipH="1" flipV="1">
            <a:off x="4074556" y="332736"/>
            <a:ext cx="1055084" cy="3711703"/>
          </a:xfrm>
          <a:prstGeom prst="bentConnector3">
            <a:avLst>
              <a:gd name="adj1" fmla="val 12166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B5D60B7-9C07-4D8D-9468-CAB0BF79D398}"/>
              </a:ext>
            </a:extLst>
          </p:cNvPr>
          <p:cNvSpPr/>
          <p:nvPr/>
        </p:nvSpPr>
        <p:spPr>
          <a:xfrm>
            <a:off x="463773" y="3577135"/>
            <a:ext cx="3974877" cy="175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C7624626-6BB0-4E52-8DA1-091188C545E3}"/>
              </a:ext>
            </a:extLst>
          </p:cNvPr>
          <p:cNvCxnSpPr>
            <a:cxnSpLocks/>
            <a:stCxn id="12" idx="0"/>
            <a:endCxn id="17" idx="0"/>
          </p:cNvCxnSpPr>
          <p:nvPr/>
        </p:nvCxnSpPr>
        <p:spPr>
          <a:xfrm rot="16200000" flipH="1">
            <a:off x="4211848" y="1816498"/>
            <a:ext cx="485465" cy="4006738"/>
          </a:xfrm>
          <a:prstGeom prst="bentConnector3">
            <a:avLst>
              <a:gd name="adj1" fmla="val -4708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93B95C-AE08-4C08-972C-39C5D3EA3436}"/>
              </a:ext>
            </a:extLst>
          </p:cNvPr>
          <p:cNvSpPr txBox="1"/>
          <p:nvPr/>
        </p:nvSpPr>
        <p:spPr>
          <a:xfrm>
            <a:off x="1803736" y="629107"/>
            <a:ext cx="5536529" cy="461665"/>
          </a:xfrm>
          <a:prstGeom prst="rect">
            <a:avLst/>
          </a:prstGeom>
          <a:noFill/>
        </p:spPr>
        <p:txBody>
          <a:bodyPr wrap="square" rtlCol="0">
            <a:spAutoFit/>
          </a:bodyPr>
          <a:lstStyle/>
          <a:p>
            <a:pPr algn="ctr"/>
            <a:r>
              <a:rPr lang="en-US" sz="2400" b="1" dirty="0"/>
              <a:t>8. Finding an Open Reading Frame (ORF)</a:t>
            </a:r>
          </a:p>
        </p:txBody>
      </p:sp>
      <p:sp>
        <p:nvSpPr>
          <p:cNvPr id="3" name="Slide Number Placeholder 2">
            <a:extLst>
              <a:ext uri="{FF2B5EF4-FFF2-40B4-BE49-F238E27FC236}">
                <a16:creationId xmlns:a16="http://schemas.microsoft.com/office/drawing/2014/main" id="{F8DFCCC2-5B16-40C3-A344-E7CC132BFA7D}"/>
              </a:ext>
            </a:extLst>
          </p:cNvPr>
          <p:cNvSpPr>
            <a:spLocks noGrp="1"/>
          </p:cNvSpPr>
          <p:nvPr>
            <p:ph type="sldNum" sz="quarter" idx="12"/>
          </p:nvPr>
        </p:nvSpPr>
        <p:spPr/>
        <p:txBody>
          <a:bodyPr/>
          <a:lstStyle/>
          <a:p>
            <a:fld id="{1AF7FFAD-783D-4810-A9CB-C51F00BE5B3E}" type="slidenum">
              <a:rPr lang="en-US" smtClean="0"/>
              <a:t>12</a:t>
            </a:fld>
            <a:endParaRPr lang="en-US"/>
          </a:p>
        </p:txBody>
      </p:sp>
      <p:pic>
        <p:nvPicPr>
          <p:cNvPr id="14" name="Picture 13">
            <a:extLst>
              <a:ext uri="{FF2B5EF4-FFF2-40B4-BE49-F238E27FC236}">
                <a16:creationId xmlns:a16="http://schemas.microsoft.com/office/drawing/2014/main" id="{4AF3EAF1-5684-4ED6-8FAF-0812E68DB2A1}"/>
              </a:ext>
            </a:extLst>
          </p:cNvPr>
          <p:cNvPicPr>
            <a:picLocks noChangeAspect="1"/>
          </p:cNvPicPr>
          <p:nvPr/>
        </p:nvPicPr>
        <p:blipFill rotWithShape="1">
          <a:blip r:embed="rId3"/>
          <a:srcRect b="58209"/>
          <a:stretch/>
        </p:blipFill>
        <p:spPr>
          <a:xfrm>
            <a:off x="4345024" y="1661045"/>
            <a:ext cx="4225852" cy="1422534"/>
          </a:xfrm>
          <a:prstGeom prst="rect">
            <a:avLst/>
          </a:prstGeom>
          <a:ln>
            <a:solidFill>
              <a:schemeClr val="tx1"/>
            </a:solidFill>
          </a:ln>
        </p:spPr>
      </p:pic>
      <p:pic>
        <p:nvPicPr>
          <p:cNvPr id="17" name="Picture 16">
            <a:extLst>
              <a:ext uri="{FF2B5EF4-FFF2-40B4-BE49-F238E27FC236}">
                <a16:creationId xmlns:a16="http://schemas.microsoft.com/office/drawing/2014/main" id="{69806056-AE56-4181-97BC-9A34017F4DCC}"/>
              </a:ext>
            </a:extLst>
          </p:cNvPr>
          <p:cNvPicPr>
            <a:picLocks noChangeAspect="1"/>
          </p:cNvPicPr>
          <p:nvPr/>
        </p:nvPicPr>
        <p:blipFill rotWithShape="1">
          <a:blip r:embed="rId3"/>
          <a:srcRect t="42680"/>
          <a:stretch/>
        </p:blipFill>
        <p:spPr>
          <a:xfrm>
            <a:off x="4345024" y="4062600"/>
            <a:ext cx="4225852" cy="1951138"/>
          </a:xfrm>
          <a:prstGeom prst="rect">
            <a:avLst/>
          </a:prstGeom>
          <a:ln>
            <a:solidFill>
              <a:schemeClr val="tx1"/>
            </a:solidFill>
          </a:ln>
        </p:spPr>
      </p:pic>
    </p:spTree>
    <p:extLst>
      <p:ext uri="{BB962C8B-B14F-4D97-AF65-F5344CB8AC3E}">
        <p14:creationId xmlns:p14="http://schemas.microsoft.com/office/powerpoint/2010/main" val="86955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9. Draw a 3D Cylinder</a:t>
            </a:r>
          </a:p>
        </p:txBody>
      </p:sp>
      <p:sp>
        <p:nvSpPr>
          <p:cNvPr id="5" name="TextBox 4">
            <a:extLst>
              <a:ext uri="{FF2B5EF4-FFF2-40B4-BE49-F238E27FC236}">
                <a16:creationId xmlns:a16="http://schemas.microsoft.com/office/drawing/2014/main" id="{D6896631-DECE-48DD-BA4A-37F107D736C4}"/>
              </a:ext>
            </a:extLst>
          </p:cNvPr>
          <p:cNvSpPr txBox="1"/>
          <p:nvPr/>
        </p:nvSpPr>
        <p:spPr>
          <a:xfrm>
            <a:off x="577901" y="2228671"/>
            <a:ext cx="3399634" cy="1200329"/>
          </a:xfrm>
          <a:prstGeom prst="rect">
            <a:avLst/>
          </a:prstGeom>
          <a:noFill/>
        </p:spPr>
        <p:txBody>
          <a:bodyPr wrap="square" rtlCol="0">
            <a:spAutoFit/>
          </a:bodyPr>
          <a:lstStyle/>
          <a:p>
            <a:pPr algn="ctr"/>
            <a:r>
              <a:rPr lang="en-US" dirty="0"/>
              <a:t>In the </a:t>
            </a:r>
            <a:r>
              <a:rPr lang="en-US" b="1" dirty="0"/>
              <a:t>q09</a:t>
            </a:r>
            <a:r>
              <a:rPr lang="en-US" dirty="0"/>
              <a:t> folder, edit the C++ Allegro application to draw an open-ended 3D </a:t>
            </a:r>
            <a:r>
              <a:rPr lang="en-US" u="sng" dirty="0"/>
              <a:t>cylinder</a:t>
            </a:r>
            <a:r>
              <a:rPr lang="en-US" dirty="0"/>
              <a:t> with </a:t>
            </a:r>
            <a:r>
              <a:rPr lang="en-US" b="1" dirty="0">
                <a:solidFill>
                  <a:srgbClr val="FF0000"/>
                </a:solidFill>
              </a:rPr>
              <a:t>radius 100 </a:t>
            </a:r>
            <a:r>
              <a:rPr lang="en-US" dirty="0"/>
              <a:t>and </a:t>
            </a:r>
            <a:r>
              <a:rPr lang="en-US" b="1" dirty="0">
                <a:solidFill>
                  <a:srgbClr val="0070C0"/>
                </a:solidFill>
              </a:rPr>
              <a:t>length 200</a:t>
            </a:r>
          </a:p>
        </p:txBody>
      </p:sp>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p:sp>
        <p:nvSpPr>
          <p:cNvPr id="2" name="Slide Number Placeholder 1">
            <a:extLst>
              <a:ext uri="{FF2B5EF4-FFF2-40B4-BE49-F238E27FC236}">
                <a16:creationId xmlns:a16="http://schemas.microsoft.com/office/drawing/2014/main" id="{8F2AD43A-B7B2-497B-AB1E-8860205BA372}"/>
              </a:ext>
            </a:extLst>
          </p:cNvPr>
          <p:cNvSpPr>
            <a:spLocks noGrp="1"/>
          </p:cNvSpPr>
          <p:nvPr>
            <p:ph type="sldNum" sz="quarter" idx="12"/>
          </p:nvPr>
        </p:nvSpPr>
        <p:spPr/>
        <p:txBody>
          <a:bodyPr/>
          <a:lstStyle/>
          <a:p>
            <a:fld id="{1AF7FFAD-783D-4810-A9CB-C51F00BE5B3E}" type="slidenum">
              <a:rPr lang="en-US" smtClean="0"/>
              <a:t>13</a:t>
            </a:fld>
            <a:endParaRPr lang="en-US"/>
          </a:p>
        </p:txBody>
      </p:sp>
      <p:pic>
        <p:nvPicPr>
          <p:cNvPr id="3" name="Picture 2">
            <a:extLst>
              <a:ext uri="{FF2B5EF4-FFF2-40B4-BE49-F238E27FC236}">
                <a16:creationId xmlns:a16="http://schemas.microsoft.com/office/drawing/2014/main" id="{0A7B8B8F-D368-4A50-B04E-77C30AB16083}"/>
              </a:ext>
            </a:extLst>
          </p:cNvPr>
          <p:cNvPicPr>
            <a:picLocks noChangeAspect="1"/>
          </p:cNvPicPr>
          <p:nvPr/>
        </p:nvPicPr>
        <p:blipFill>
          <a:blip r:embed="rId2"/>
          <a:stretch>
            <a:fillRect/>
          </a:stretch>
        </p:blipFill>
        <p:spPr>
          <a:xfrm>
            <a:off x="4572000" y="1846896"/>
            <a:ext cx="3615272" cy="3800671"/>
          </a:xfrm>
          <a:prstGeom prst="rect">
            <a:avLst/>
          </a:prstGeom>
        </p:spPr>
      </p:pic>
      <p:sp>
        <p:nvSpPr>
          <p:cNvPr id="7" name="TextBox 6">
            <a:extLst>
              <a:ext uri="{FF2B5EF4-FFF2-40B4-BE49-F238E27FC236}">
                <a16:creationId xmlns:a16="http://schemas.microsoft.com/office/drawing/2014/main" id="{DEC0BDC1-3C1A-47E1-B749-5C2C810A3AF1}"/>
              </a:ext>
            </a:extLst>
          </p:cNvPr>
          <p:cNvSpPr txBox="1"/>
          <p:nvPr/>
        </p:nvSpPr>
        <p:spPr>
          <a:xfrm>
            <a:off x="577901" y="3966734"/>
            <a:ext cx="3399634" cy="923330"/>
          </a:xfrm>
          <a:prstGeom prst="rect">
            <a:avLst/>
          </a:prstGeom>
          <a:noFill/>
        </p:spPr>
        <p:txBody>
          <a:bodyPr wrap="square" rtlCol="0">
            <a:spAutoFit/>
          </a:bodyPr>
          <a:lstStyle/>
          <a:p>
            <a:pPr algn="ctr"/>
            <a:r>
              <a:rPr lang="en-US" dirty="0"/>
              <a:t>Make it a wireframe drawing.</a:t>
            </a:r>
          </a:p>
          <a:p>
            <a:pPr algn="ctr"/>
            <a:r>
              <a:rPr lang="en-US" dirty="0"/>
              <a:t>No back face culling or</a:t>
            </a:r>
          </a:p>
          <a:p>
            <a:pPr algn="ctr"/>
            <a:r>
              <a:rPr lang="en-US" dirty="0"/>
              <a:t>facet shading is required.</a:t>
            </a:r>
            <a:endParaRPr lang="en-US" b="1" dirty="0">
              <a:solidFill>
                <a:srgbClr val="0070C0"/>
              </a:solidFill>
            </a:endParaRPr>
          </a:p>
        </p:txBody>
      </p:sp>
    </p:spTree>
    <p:extLst>
      <p:ext uri="{BB962C8B-B14F-4D97-AF65-F5344CB8AC3E}">
        <p14:creationId xmlns:p14="http://schemas.microsoft.com/office/powerpoint/2010/main" val="170256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10. Sample a Sinusoid</a:t>
            </a:r>
          </a:p>
        </p:txBody>
      </p:sp>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A3104E5-DDD0-49C7-870D-849ECCC61985}"/>
                  </a:ext>
                </a:extLst>
              </p:cNvPr>
              <p:cNvSpPr txBox="1"/>
              <p:nvPr/>
            </p:nvSpPr>
            <p:spPr>
              <a:xfrm>
                <a:off x="1419149" y="1536377"/>
                <a:ext cx="6302265" cy="646331"/>
              </a:xfrm>
              <a:prstGeom prst="rect">
                <a:avLst/>
              </a:prstGeom>
              <a:noFill/>
            </p:spPr>
            <p:txBody>
              <a:bodyPr wrap="square" rtlCol="0">
                <a:spAutoFit/>
              </a:bodyPr>
              <a:lstStyle/>
              <a:p>
                <a:pPr algn="ctr"/>
                <a:r>
                  <a:rPr lang="en-US" dirty="0"/>
                  <a:t>In the </a:t>
                </a:r>
                <a:r>
                  <a:rPr lang="en-US" b="1" dirty="0"/>
                  <a:t>q10</a:t>
                </a:r>
                <a:r>
                  <a:rPr lang="en-US" dirty="0"/>
                  <a:t> folder, program </a:t>
                </a:r>
                <a:r>
                  <a:rPr lang="en-US" b="1" dirty="0"/>
                  <a:t>CERN</a:t>
                </a:r>
                <a:r>
                  <a:rPr lang="en-US" dirty="0"/>
                  <a:t> </a:t>
                </a:r>
                <a:r>
                  <a:rPr lang="en-US" b="1" dirty="0"/>
                  <a:t>ROOT</a:t>
                </a:r>
                <a:r>
                  <a:rPr lang="en-US" dirty="0"/>
                  <a:t> to draw a sine wave with exactly </a:t>
                </a:r>
                <a:r>
                  <a:rPr lang="en-US" b="1" dirty="0">
                    <a:solidFill>
                      <a:srgbClr val="FF0000"/>
                    </a:solidFill>
                  </a:rPr>
                  <a:t>7 crests </a:t>
                </a:r>
                <a:r>
                  <a:rPr lang="en-US" dirty="0"/>
                  <a:t>per every </a:t>
                </a:r>
                <a:r>
                  <a:rPr lang="en-US" b="1" dirty="0">
                    <a:solidFill>
                      <a:srgbClr val="0070C0"/>
                    </a:solidFill>
                  </a:rPr>
                  <a:t>13 units</a:t>
                </a:r>
                <a:r>
                  <a:rPr lang="en-US" dirty="0"/>
                  <a:t>, over the domain </a:t>
                </a:r>
                <a14:m>
                  <m:oMath xmlns:m="http://schemas.openxmlformats.org/officeDocument/2006/math">
                    <m:r>
                      <a:rPr lang="en-US" b="0" i="1" smtClean="0">
                        <a:solidFill>
                          <a:srgbClr val="00B050"/>
                        </a:solidFill>
                        <a:latin typeface="Cambria Math" panose="02040503050406030204" pitchFamily="18" charset="0"/>
                      </a:rPr>
                      <m:t>0</m:t>
                    </m:r>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𝑥</m:t>
                    </m:r>
                    <m:r>
                      <a:rPr lang="en-US" b="0" i="1" smtClean="0">
                        <a:solidFill>
                          <a:srgbClr val="00B050"/>
                        </a:solidFill>
                        <a:latin typeface="Cambria Math" panose="02040503050406030204" pitchFamily="18" charset="0"/>
                        <a:ea typeface="Cambria Math" panose="02040503050406030204" pitchFamily="18" charset="0"/>
                      </a:rPr>
                      <m:t>≤26</m:t>
                    </m:r>
                  </m:oMath>
                </a14:m>
                <a:r>
                  <a:rPr lang="en-US" dirty="0">
                    <a:solidFill>
                      <a:srgbClr val="00B050"/>
                    </a:solidFill>
                  </a:rPr>
                  <a:t> </a:t>
                </a:r>
                <a:endParaRPr lang="en-US" dirty="0"/>
              </a:p>
            </p:txBody>
          </p:sp>
        </mc:Choice>
        <mc:Fallback>
          <p:sp>
            <p:nvSpPr>
              <p:cNvPr id="5" name="TextBox 4">
                <a:extLst>
                  <a:ext uri="{FF2B5EF4-FFF2-40B4-BE49-F238E27FC236}">
                    <a16:creationId xmlns:a16="http://schemas.microsoft.com/office/drawing/2014/main" id="{7A3104E5-DDD0-49C7-870D-849ECCC61985}"/>
                  </a:ext>
                </a:extLst>
              </p:cNvPr>
              <p:cNvSpPr txBox="1">
                <a:spLocks noRot="1" noChangeAspect="1" noMove="1" noResize="1" noEditPoints="1" noAdjustHandles="1" noChangeArrowheads="1" noChangeShapeType="1" noTextEdit="1"/>
              </p:cNvSpPr>
              <p:nvPr/>
            </p:nvSpPr>
            <p:spPr>
              <a:xfrm>
                <a:off x="1419149" y="1536377"/>
                <a:ext cx="6302265" cy="646331"/>
              </a:xfrm>
              <a:prstGeom prst="rect">
                <a:avLst/>
              </a:prstGeom>
              <a:blipFill>
                <a:blip r:embed="rId2"/>
                <a:stretch>
                  <a:fillRect t="-4717" r="-97" b="-1415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A6BAFAC6-E661-44F8-AF31-F04158804EC0}"/>
              </a:ext>
            </a:extLst>
          </p:cNvPr>
          <p:cNvSpPr>
            <a:spLocks noGrp="1"/>
          </p:cNvSpPr>
          <p:nvPr>
            <p:ph type="sldNum" sz="quarter" idx="12"/>
          </p:nvPr>
        </p:nvSpPr>
        <p:spPr/>
        <p:txBody>
          <a:bodyPr/>
          <a:lstStyle/>
          <a:p>
            <a:fld id="{1AF7FFAD-783D-4810-A9CB-C51F00BE5B3E}" type="slidenum">
              <a:rPr lang="en-US" smtClean="0"/>
              <a:t>14</a:t>
            </a:fld>
            <a:endParaRPr lang="en-US"/>
          </a:p>
        </p:txBody>
      </p:sp>
      <p:pic>
        <p:nvPicPr>
          <p:cNvPr id="4" name="Picture 3">
            <a:extLst>
              <a:ext uri="{FF2B5EF4-FFF2-40B4-BE49-F238E27FC236}">
                <a16:creationId xmlns:a16="http://schemas.microsoft.com/office/drawing/2014/main" id="{C21C1141-9077-4F7F-A657-F39BF3AA86F2}"/>
              </a:ext>
            </a:extLst>
          </p:cNvPr>
          <p:cNvPicPr>
            <a:picLocks noChangeAspect="1"/>
          </p:cNvPicPr>
          <p:nvPr/>
        </p:nvPicPr>
        <p:blipFill>
          <a:blip r:embed="rId3"/>
          <a:stretch>
            <a:fillRect/>
          </a:stretch>
        </p:blipFill>
        <p:spPr>
          <a:xfrm>
            <a:off x="1789120" y="2749819"/>
            <a:ext cx="5565759" cy="3250052"/>
          </a:xfrm>
          <a:prstGeom prst="rect">
            <a:avLst/>
          </a:prstGeom>
        </p:spPr>
      </p:pic>
    </p:spTree>
    <p:extLst>
      <p:ext uri="{BB962C8B-B14F-4D97-AF65-F5344CB8AC3E}">
        <p14:creationId xmlns:p14="http://schemas.microsoft.com/office/powerpoint/2010/main" val="186072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7F78828-FA64-474B-91DF-D25D18C2296E}"/>
              </a:ext>
            </a:extLst>
          </p:cNvPr>
          <p:cNvSpPr txBox="1"/>
          <p:nvPr/>
        </p:nvSpPr>
        <p:spPr>
          <a:xfrm>
            <a:off x="2561941" y="1773585"/>
            <a:ext cx="4051559" cy="923330"/>
          </a:xfrm>
          <a:prstGeom prst="rect">
            <a:avLst/>
          </a:prstGeom>
          <a:noFill/>
        </p:spPr>
        <p:txBody>
          <a:bodyPr wrap="square" rtlCol="0">
            <a:spAutoFit/>
          </a:bodyPr>
          <a:lstStyle/>
          <a:p>
            <a:pPr algn="ctr"/>
            <a:r>
              <a:rPr lang="en-US" dirty="0"/>
              <a:t>In the </a:t>
            </a:r>
            <a:r>
              <a:rPr lang="en-US" b="1" dirty="0"/>
              <a:t>q01</a:t>
            </a:r>
            <a:r>
              <a:rPr lang="en-US" dirty="0"/>
              <a:t> folder, edit the C++ console application to calculate the four unknowns for this system of equations:</a:t>
            </a:r>
            <a:endParaRPr lang="en-US" b="1" dirty="0"/>
          </a:p>
        </p:txBody>
      </p:sp>
      <p:sp>
        <p:nvSpPr>
          <p:cNvPr id="23" name="TextBox 22">
            <a:extLst>
              <a:ext uri="{FF2B5EF4-FFF2-40B4-BE49-F238E27FC236}">
                <a16:creationId xmlns:a16="http://schemas.microsoft.com/office/drawing/2014/main" id="{23C9C9B0-CFE7-48FF-A537-AC329D9E5890}"/>
              </a:ext>
            </a:extLst>
          </p:cNvPr>
          <p:cNvSpPr txBox="1"/>
          <p:nvPr/>
        </p:nvSpPr>
        <p:spPr>
          <a:xfrm>
            <a:off x="2133540" y="629107"/>
            <a:ext cx="4876921" cy="461665"/>
          </a:xfrm>
          <a:prstGeom prst="rect">
            <a:avLst/>
          </a:prstGeom>
          <a:noFill/>
        </p:spPr>
        <p:txBody>
          <a:bodyPr wrap="square" rtlCol="0">
            <a:spAutoFit/>
          </a:bodyPr>
          <a:lstStyle/>
          <a:p>
            <a:pPr algn="ctr"/>
            <a:r>
              <a:rPr lang="en-US" sz="2400" b="1" dirty="0"/>
              <a:t>1. Solve a given 4x4 system</a:t>
            </a:r>
          </a:p>
        </p:txBody>
      </p:sp>
      <p:grpSp>
        <p:nvGrpSpPr>
          <p:cNvPr id="40" name="Group 39">
            <a:extLst>
              <a:ext uri="{FF2B5EF4-FFF2-40B4-BE49-F238E27FC236}">
                <a16:creationId xmlns:a16="http://schemas.microsoft.com/office/drawing/2014/main" id="{F1E517DD-D345-4E8B-A17E-0E9041A506D4}"/>
              </a:ext>
            </a:extLst>
          </p:cNvPr>
          <p:cNvGrpSpPr/>
          <p:nvPr/>
        </p:nvGrpSpPr>
        <p:grpSpPr>
          <a:xfrm>
            <a:off x="3142183" y="3236976"/>
            <a:ext cx="2875353" cy="1556430"/>
            <a:chOff x="4946699" y="1744675"/>
            <a:chExt cx="2875353" cy="155643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A03AA6E-4E64-41E1-A44C-2D2E7F4AD3B3}"/>
                    </a:ext>
                  </a:extLst>
                </p:cNvPr>
                <p:cNvSpPr txBox="1"/>
                <p:nvPr/>
              </p:nvSpPr>
              <p:spPr>
                <a:xfrm>
                  <a:off x="5327089" y="1744675"/>
                  <a:ext cx="23466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=5</m:t>
                        </m:r>
                      </m:oMath>
                    </m:oMathPara>
                  </a14:m>
                  <a:endParaRPr lang="en-US" dirty="0"/>
                </a:p>
              </p:txBody>
            </p:sp>
          </mc:Choice>
          <mc:Fallback xmlns="">
            <p:sp>
              <p:nvSpPr>
                <p:cNvPr id="36" name="TextBox 35">
                  <a:extLst>
                    <a:ext uri="{FF2B5EF4-FFF2-40B4-BE49-F238E27FC236}">
                      <a16:creationId xmlns:a16="http://schemas.microsoft.com/office/drawing/2014/main" id="{EA03AA6E-4E64-41E1-A44C-2D2E7F4AD3B3}"/>
                    </a:ext>
                  </a:extLst>
                </p:cNvPr>
                <p:cNvSpPr txBox="1">
                  <a:spLocks noRot="1" noChangeAspect="1" noMove="1" noResize="1" noEditPoints="1" noAdjustHandles="1" noChangeArrowheads="1" noChangeShapeType="1" noTextEdit="1"/>
                </p:cNvSpPr>
                <p:nvPr/>
              </p:nvSpPr>
              <p:spPr>
                <a:xfrm>
                  <a:off x="5327089" y="1744675"/>
                  <a:ext cx="2346668" cy="276999"/>
                </a:xfrm>
                <a:prstGeom prst="rect">
                  <a:avLst/>
                </a:prstGeom>
                <a:blipFill>
                  <a:blip r:embed="rId6"/>
                  <a:stretch>
                    <a:fillRect l="-1039" r="-2078"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904256E7-A628-4918-B04B-B99917958225}"/>
                    </a:ext>
                  </a:extLst>
                </p:cNvPr>
                <p:cNvSpPr txBox="1"/>
                <p:nvPr/>
              </p:nvSpPr>
              <p:spPr>
                <a:xfrm>
                  <a:off x="4946699" y="2175052"/>
                  <a:ext cx="28596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=16</m:t>
                        </m:r>
                      </m:oMath>
                    </m:oMathPara>
                  </a14:m>
                  <a:endParaRPr lang="en-US" dirty="0"/>
                </a:p>
              </p:txBody>
            </p:sp>
          </mc:Choice>
          <mc:Fallback>
            <p:sp>
              <p:nvSpPr>
                <p:cNvPr id="37" name="TextBox 36">
                  <a:extLst>
                    <a:ext uri="{FF2B5EF4-FFF2-40B4-BE49-F238E27FC236}">
                      <a16:creationId xmlns:a16="http://schemas.microsoft.com/office/drawing/2014/main" id="{904256E7-A628-4918-B04B-B99917958225}"/>
                    </a:ext>
                  </a:extLst>
                </p:cNvPr>
                <p:cNvSpPr txBox="1">
                  <a:spLocks noRot="1" noChangeAspect="1" noMove="1" noResize="1" noEditPoints="1" noAdjustHandles="1" noChangeArrowheads="1" noChangeShapeType="1" noTextEdit="1"/>
                </p:cNvSpPr>
                <p:nvPr/>
              </p:nvSpPr>
              <p:spPr>
                <a:xfrm>
                  <a:off x="4946699" y="2175052"/>
                  <a:ext cx="2859629" cy="276999"/>
                </a:xfrm>
                <a:prstGeom prst="rect">
                  <a:avLst/>
                </a:prstGeom>
                <a:blipFill>
                  <a:blip r:embed="rId7"/>
                  <a:stretch>
                    <a:fillRect l="-1277" r="-1489" b="-1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3B5020D-1F2C-42B6-835E-B4062ED1D0A5}"/>
                    </a:ext>
                  </a:extLst>
                </p:cNvPr>
                <p:cNvSpPr txBox="1"/>
                <p:nvPr/>
              </p:nvSpPr>
              <p:spPr>
                <a:xfrm>
                  <a:off x="4962423" y="2599579"/>
                  <a:ext cx="28596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=22</m:t>
                        </m:r>
                      </m:oMath>
                    </m:oMathPara>
                  </a14:m>
                  <a:endParaRPr lang="en-US" dirty="0"/>
                </a:p>
              </p:txBody>
            </p:sp>
          </mc:Choice>
          <mc:Fallback>
            <p:sp>
              <p:nvSpPr>
                <p:cNvPr id="38" name="TextBox 37">
                  <a:extLst>
                    <a:ext uri="{FF2B5EF4-FFF2-40B4-BE49-F238E27FC236}">
                      <a16:creationId xmlns:a16="http://schemas.microsoft.com/office/drawing/2014/main" id="{C3B5020D-1F2C-42B6-835E-B4062ED1D0A5}"/>
                    </a:ext>
                  </a:extLst>
                </p:cNvPr>
                <p:cNvSpPr txBox="1">
                  <a:spLocks noRot="1" noChangeAspect="1" noMove="1" noResize="1" noEditPoints="1" noAdjustHandles="1" noChangeArrowheads="1" noChangeShapeType="1" noTextEdit="1"/>
                </p:cNvSpPr>
                <p:nvPr/>
              </p:nvSpPr>
              <p:spPr>
                <a:xfrm>
                  <a:off x="4962423" y="2599579"/>
                  <a:ext cx="2859629" cy="276999"/>
                </a:xfrm>
                <a:prstGeom prst="rect">
                  <a:avLst/>
                </a:prstGeom>
                <a:blipFill>
                  <a:blip r:embed="rId8"/>
                  <a:stretch>
                    <a:fillRect l="-1279" r="-1706"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9398D3D8-0D65-4212-8090-04B959B144C1}"/>
                    </a:ext>
                  </a:extLst>
                </p:cNvPr>
                <p:cNvSpPr txBox="1"/>
                <p:nvPr/>
              </p:nvSpPr>
              <p:spPr>
                <a:xfrm>
                  <a:off x="5723144" y="3024106"/>
                  <a:ext cx="20989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=15</m:t>
                        </m:r>
                      </m:oMath>
                    </m:oMathPara>
                  </a14:m>
                  <a:endParaRPr lang="en-US" dirty="0"/>
                </a:p>
              </p:txBody>
            </p:sp>
          </mc:Choice>
          <mc:Fallback>
            <p:sp>
              <p:nvSpPr>
                <p:cNvPr id="39" name="TextBox 38">
                  <a:extLst>
                    <a:ext uri="{FF2B5EF4-FFF2-40B4-BE49-F238E27FC236}">
                      <a16:creationId xmlns:a16="http://schemas.microsoft.com/office/drawing/2014/main" id="{9398D3D8-0D65-4212-8090-04B959B144C1}"/>
                    </a:ext>
                  </a:extLst>
                </p:cNvPr>
                <p:cNvSpPr txBox="1">
                  <a:spLocks noRot="1" noChangeAspect="1" noMove="1" noResize="1" noEditPoints="1" noAdjustHandles="1" noChangeArrowheads="1" noChangeShapeType="1" noTextEdit="1"/>
                </p:cNvSpPr>
                <p:nvPr/>
              </p:nvSpPr>
              <p:spPr>
                <a:xfrm>
                  <a:off x="5723144" y="3024106"/>
                  <a:ext cx="2098908" cy="276999"/>
                </a:xfrm>
                <a:prstGeom prst="rect">
                  <a:avLst/>
                </a:prstGeom>
                <a:blipFill>
                  <a:blip r:embed="rId9"/>
                  <a:stretch>
                    <a:fillRect l="-2326" r="-2616" b="-15556"/>
                  </a:stretch>
                </a:blipFill>
              </p:spPr>
              <p:txBody>
                <a:bodyPr/>
                <a:lstStyle/>
                <a:p>
                  <a:r>
                    <a:rPr lang="en-US">
                      <a:noFill/>
                    </a:rPr>
                    <a:t> </a:t>
                  </a:r>
                </a:p>
              </p:txBody>
            </p:sp>
          </mc:Fallback>
        </mc:AlternateContent>
      </p:grpSp>
      <p:sp>
        <p:nvSpPr>
          <p:cNvPr id="43" name="TextBox 42">
            <a:extLst>
              <a:ext uri="{FF2B5EF4-FFF2-40B4-BE49-F238E27FC236}">
                <a16:creationId xmlns:a16="http://schemas.microsoft.com/office/drawing/2014/main" id="{AACFBDB1-DEA9-4167-8DD4-686460D42F27}"/>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p:sp>
        <p:nvSpPr>
          <p:cNvPr id="2" name="Slide Number Placeholder 1">
            <a:extLst>
              <a:ext uri="{FF2B5EF4-FFF2-40B4-BE49-F238E27FC236}">
                <a16:creationId xmlns:a16="http://schemas.microsoft.com/office/drawing/2014/main" id="{60772BE8-A870-45C4-9B49-E665735AD4CE}"/>
              </a:ext>
            </a:extLst>
          </p:cNvPr>
          <p:cNvSpPr>
            <a:spLocks noGrp="1"/>
          </p:cNvSpPr>
          <p:nvPr>
            <p:ph type="sldNum" sz="quarter" idx="12"/>
          </p:nvPr>
        </p:nvSpPr>
        <p:spPr/>
        <p:txBody>
          <a:bodyPr/>
          <a:lstStyle/>
          <a:p>
            <a:fld id="{1AF7FFAD-783D-4810-A9CB-C51F00BE5B3E}" type="slidenum">
              <a:rPr lang="en-US" smtClean="0"/>
              <a:t>2</a:t>
            </a:fld>
            <a:endParaRPr lang="en-US"/>
          </a:p>
        </p:txBody>
      </p:sp>
    </p:spTree>
    <p:extLst>
      <p:ext uri="{BB962C8B-B14F-4D97-AF65-F5344CB8AC3E}">
        <p14:creationId xmlns:p14="http://schemas.microsoft.com/office/powerpoint/2010/main" val="271932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7F78828-FA64-474B-91DF-D25D18C2296E}"/>
              </a:ext>
            </a:extLst>
          </p:cNvPr>
          <p:cNvSpPr txBox="1"/>
          <p:nvPr/>
        </p:nvSpPr>
        <p:spPr>
          <a:xfrm>
            <a:off x="652804" y="1589098"/>
            <a:ext cx="3524578" cy="4524315"/>
          </a:xfrm>
          <a:prstGeom prst="rect">
            <a:avLst/>
          </a:prstGeom>
          <a:noFill/>
        </p:spPr>
        <p:txBody>
          <a:bodyPr wrap="square" rtlCol="0">
            <a:spAutoFit/>
          </a:bodyPr>
          <a:lstStyle/>
          <a:p>
            <a:r>
              <a:rPr lang="en-US" sz="1600" dirty="0"/>
              <a:t>In the </a:t>
            </a:r>
            <a:r>
              <a:rPr lang="en-US" sz="1600" b="1" dirty="0"/>
              <a:t>q02</a:t>
            </a:r>
            <a:r>
              <a:rPr lang="en-US" sz="1600" dirty="0"/>
              <a:t> folder, edit the C++ console application to </a:t>
            </a:r>
            <a:r>
              <a:rPr lang="en-US" sz="1600" b="1" dirty="0">
                <a:solidFill>
                  <a:srgbClr val="FF0000"/>
                </a:solidFill>
              </a:rPr>
              <a:t>generate</a:t>
            </a:r>
            <a:r>
              <a:rPr lang="en-US" sz="1600" dirty="0"/>
              <a:t> and solve a system of 10 random linear equations having 10 unknowns using Cramer’s Rule</a:t>
            </a:r>
          </a:p>
          <a:p>
            <a:endParaRPr lang="en-US" sz="1600" dirty="0"/>
          </a:p>
          <a:p>
            <a:r>
              <a:rPr lang="en-US" sz="1600" dirty="0"/>
              <a:t>The coefficients and values should be taken from a uniform </a:t>
            </a:r>
            <a:r>
              <a:rPr lang="en-US" sz="1600" b="1" dirty="0">
                <a:solidFill>
                  <a:srgbClr val="00B050"/>
                </a:solidFill>
              </a:rPr>
              <a:t>real</a:t>
            </a:r>
            <a:r>
              <a:rPr lang="en-US" sz="1600" dirty="0"/>
              <a:t> distribution between [-10,10) with initial seed of 2016</a:t>
            </a:r>
          </a:p>
          <a:p>
            <a:endParaRPr lang="en-US" sz="1600" dirty="0"/>
          </a:p>
          <a:p>
            <a:r>
              <a:rPr lang="en-US" sz="1600" dirty="0"/>
              <a:t>Display all numbers with </a:t>
            </a:r>
            <a:r>
              <a:rPr lang="en-US" sz="1600" b="1" dirty="0">
                <a:solidFill>
                  <a:srgbClr val="7030A0"/>
                </a:solidFill>
              </a:rPr>
              <a:t>four</a:t>
            </a:r>
            <a:r>
              <a:rPr lang="en-US" sz="1600" dirty="0"/>
              <a:t> digits of precision to the right of the decimal point</a:t>
            </a:r>
          </a:p>
          <a:p>
            <a:endParaRPr lang="en-US" sz="1600" dirty="0"/>
          </a:p>
          <a:p>
            <a:r>
              <a:rPr lang="en-US" sz="1600" dirty="0"/>
              <a:t>Copy the two helper functions shown on the right to initialize the </a:t>
            </a:r>
            <a:r>
              <a:rPr lang="en-US" sz="1600" b="1" dirty="0" err="1"/>
              <a:t>coeffMatrix</a:t>
            </a:r>
            <a:r>
              <a:rPr lang="en-US" sz="1600" dirty="0"/>
              <a:t> and the </a:t>
            </a:r>
            <a:r>
              <a:rPr lang="en-US" sz="1600" b="1" dirty="0" err="1"/>
              <a:t>valueVector</a:t>
            </a:r>
            <a:r>
              <a:rPr lang="en-US" sz="1600" dirty="0"/>
              <a:t> variables in </a:t>
            </a:r>
            <a:r>
              <a:rPr lang="en-US" sz="1600" b="1" dirty="0"/>
              <a:t>main()</a:t>
            </a:r>
          </a:p>
        </p:txBody>
      </p:sp>
      <p:sp>
        <p:nvSpPr>
          <p:cNvPr id="23" name="TextBox 22">
            <a:extLst>
              <a:ext uri="{FF2B5EF4-FFF2-40B4-BE49-F238E27FC236}">
                <a16:creationId xmlns:a16="http://schemas.microsoft.com/office/drawing/2014/main" id="{23C9C9B0-CFE7-48FF-A537-AC329D9E5890}"/>
              </a:ext>
            </a:extLst>
          </p:cNvPr>
          <p:cNvSpPr txBox="1"/>
          <p:nvPr/>
        </p:nvSpPr>
        <p:spPr>
          <a:xfrm>
            <a:off x="1737899" y="629107"/>
            <a:ext cx="5668203" cy="461665"/>
          </a:xfrm>
          <a:prstGeom prst="rect">
            <a:avLst/>
          </a:prstGeom>
          <a:noFill/>
        </p:spPr>
        <p:txBody>
          <a:bodyPr wrap="square" rtlCol="0">
            <a:spAutoFit/>
          </a:bodyPr>
          <a:lstStyle/>
          <a:p>
            <a:pPr algn="ctr"/>
            <a:r>
              <a:rPr lang="en-US" sz="2400" b="1" dirty="0"/>
              <a:t>2. Create and solve a random 10x10 system</a:t>
            </a:r>
          </a:p>
        </p:txBody>
      </p:sp>
      <p:sp>
        <p:nvSpPr>
          <p:cNvPr id="20" name="TextBox 19">
            <a:extLst>
              <a:ext uri="{FF2B5EF4-FFF2-40B4-BE49-F238E27FC236}">
                <a16:creationId xmlns:a16="http://schemas.microsoft.com/office/drawing/2014/main" id="{4BB8DBA1-2B97-492E-93D4-42EC38645383}"/>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15 pts</a:t>
            </a:r>
          </a:p>
        </p:txBody>
      </p:sp>
      <p:sp>
        <p:nvSpPr>
          <p:cNvPr id="3" name="Slide Number Placeholder 2">
            <a:extLst>
              <a:ext uri="{FF2B5EF4-FFF2-40B4-BE49-F238E27FC236}">
                <a16:creationId xmlns:a16="http://schemas.microsoft.com/office/drawing/2014/main" id="{8CCBC10B-4040-422A-80B2-27F8C23CC912}"/>
              </a:ext>
            </a:extLst>
          </p:cNvPr>
          <p:cNvSpPr>
            <a:spLocks noGrp="1"/>
          </p:cNvSpPr>
          <p:nvPr>
            <p:ph type="sldNum" sz="quarter" idx="12"/>
          </p:nvPr>
        </p:nvSpPr>
        <p:spPr/>
        <p:txBody>
          <a:bodyPr/>
          <a:lstStyle/>
          <a:p>
            <a:fld id="{1AF7FFAD-783D-4810-A9CB-C51F00BE5B3E}" type="slidenum">
              <a:rPr lang="en-US" smtClean="0"/>
              <a:t>3</a:t>
            </a:fld>
            <a:endParaRPr lang="en-US"/>
          </a:p>
        </p:txBody>
      </p:sp>
      <p:pic>
        <p:nvPicPr>
          <p:cNvPr id="5" name="Picture 4">
            <a:extLst>
              <a:ext uri="{FF2B5EF4-FFF2-40B4-BE49-F238E27FC236}">
                <a16:creationId xmlns:a16="http://schemas.microsoft.com/office/drawing/2014/main" id="{9C62E3CD-BBDD-4ABA-B996-DCBCC9001FB8}"/>
              </a:ext>
            </a:extLst>
          </p:cNvPr>
          <p:cNvPicPr>
            <a:picLocks noChangeAspect="1"/>
          </p:cNvPicPr>
          <p:nvPr/>
        </p:nvPicPr>
        <p:blipFill>
          <a:blip r:embed="rId2"/>
          <a:stretch>
            <a:fillRect/>
          </a:stretch>
        </p:blipFill>
        <p:spPr>
          <a:xfrm>
            <a:off x="4326161" y="2390111"/>
            <a:ext cx="4400000" cy="2819048"/>
          </a:xfrm>
          <a:prstGeom prst="rect">
            <a:avLst/>
          </a:prstGeom>
          <a:ln>
            <a:solidFill>
              <a:schemeClr val="tx1"/>
            </a:solidFill>
          </a:ln>
        </p:spPr>
      </p:pic>
    </p:spTree>
    <p:extLst>
      <p:ext uri="{BB962C8B-B14F-4D97-AF65-F5344CB8AC3E}">
        <p14:creationId xmlns:p14="http://schemas.microsoft.com/office/powerpoint/2010/main" val="103477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9027949-C6FD-4B2E-AE0B-3C96BEF8C16F}"/>
              </a:ext>
            </a:extLst>
          </p:cNvPr>
          <p:cNvPicPr>
            <a:picLocks noChangeAspect="1"/>
          </p:cNvPicPr>
          <p:nvPr/>
        </p:nvPicPr>
        <p:blipFill>
          <a:blip r:embed="rId2"/>
          <a:stretch>
            <a:fillRect/>
          </a:stretch>
        </p:blipFill>
        <p:spPr>
          <a:xfrm>
            <a:off x="3880680" y="1470984"/>
            <a:ext cx="5080717" cy="4650428"/>
          </a:xfrm>
          <a:prstGeom prst="rect">
            <a:avLst/>
          </a:prstGeom>
          <a:ln>
            <a:solidFill>
              <a:schemeClr val="tx1"/>
            </a:solidFill>
          </a:ln>
        </p:spPr>
      </p:pic>
      <p:pic>
        <p:nvPicPr>
          <p:cNvPr id="2" name="Picture 1">
            <a:extLst>
              <a:ext uri="{FF2B5EF4-FFF2-40B4-BE49-F238E27FC236}">
                <a16:creationId xmlns:a16="http://schemas.microsoft.com/office/drawing/2014/main" id="{C8D6E710-7821-459B-B1CD-4390529E63DA}"/>
              </a:ext>
            </a:extLst>
          </p:cNvPr>
          <p:cNvPicPr>
            <a:picLocks noChangeAspect="1"/>
          </p:cNvPicPr>
          <p:nvPr/>
        </p:nvPicPr>
        <p:blipFill>
          <a:blip r:embed="rId3"/>
          <a:stretch>
            <a:fillRect/>
          </a:stretch>
        </p:blipFill>
        <p:spPr>
          <a:xfrm>
            <a:off x="2016349" y="3231305"/>
            <a:ext cx="1630189" cy="1669565"/>
          </a:xfrm>
          <a:prstGeom prst="rect">
            <a:avLst/>
          </a:prstGeom>
          <a:ln>
            <a:solidFill>
              <a:schemeClr val="tx1"/>
            </a:solidFill>
          </a:ln>
        </p:spPr>
      </p:pic>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7F78828-FA64-474B-91DF-D25D18C2296E}"/>
                  </a:ext>
                </a:extLst>
              </p:cNvPr>
              <p:cNvSpPr txBox="1"/>
              <p:nvPr/>
            </p:nvSpPr>
            <p:spPr>
              <a:xfrm>
                <a:off x="463007" y="1584475"/>
                <a:ext cx="3471529" cy="1477328"/>
              </a:xfrm>
              <a:prstGeom prst="rect">
                <a:avLst/>
              </a:prstGeom>
              <a:noFill/>
            </p:spPr>
            <p:txBody>
              <a:bodyPr wrap="square" rtlCol="0">
                <a:spAutoFit/>
              </a:bodyPr>
              <a:lstStyle/>
              <a:p>
                <a:r>
                  <a:rPr lang="en-US" dirty="0"/>
                  <a:t>In the </a:t>
                </a:r>
                <a:r>
                  <a:rPr lang="en-US" b="1" dirty="0"/>
                  <a:t>q03</a:t>
                </a:r>
                <a:r>
                  <a:rPr lang="en-US" dirty="0"/>
                  <a:t> folder, edit the C++ console application to calculate and display the </a:t>
                </a:r>
                <a:r>
                  <a:rPr lang="en-US" b="1" dirty="0"/>
                  <a:t>Prime Counting Function</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r>
                  <a:rPr lang="en-US" dirty="0"/>
                  <a:t> for each successive power of 10 from 1 to 6 inclusive</a:t>
                </a:r>
              </a:p>
            </p:txBody>
          </p:sp>
        </mc:Choice>
        <mc:Fallback>
          <p:sp>
            <p:nvSpPr>
              <p:cNvPr id="22" name="TextBox 21">
                <a:extLst>
                  <a:ext uri="{FF2B5EF4-FFF2-40B4-BE49-F238E27FC236}">
                    <a16:creationId xmlns:a16="http://schemas.microsoft.com/office/drawing/2014/main" id="{77F78828-FA64-474B-91DF-D25D18C2296E}"/>
                  </a:ext>
                </a:extLst>
              </p:cNvPr>
              <p:cNvSpPr txBox="1">
                <a:spLocks noRot="1" noChangeAspect="1" noMove="1" noResize="1" noEditPoints="1" noAdjustHandles="1" noChangeArrowheads="1" noChangeShapeType="1" noTextEdit="1"/>
              </p:cNvSpPr>
              <p:nvPr/>
            </p:nvSpPr>
            <p:spPr>
              <a:xfrm>
                <a:off x="463007" y="1584475"/>
                <a:ext cx="3471529" cy="1477328"/>
              </a:xfrm>
              <a:prstGeom prst="rect">
                <a:avLst/>
              </a:prstGeom>
              <a:blipFill>
                <a:blip r:embed="rId4"/>
                <a:stretch>
                  <a:fillRect l="-158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3C9C9B0-CFE7-48FF-A537-AC329D9E5890}"/>
                  </a:ext>
                </a:extLst>
              </p:cNvPr>
              <p:cNvSpPr txBox="1"/>
              <p:nvPr/>
            </p:nvSpPr>
            <p:spPr>
              <a:xfrm>
                <a:off x="2415093" y="629107"/>
                <a:ext cx="4313814" cy="461665"/>
              </a:xfrm>
              <a:prstGeom prst="rect">
                <a:avLst/>
              </a:prstGeom>
              <a:noFill/>
            </p:spPr>
            <p:txBody>
              <a:bodyPr wrap="square" rtlCol="0">
                <a:spAutoFit/>
              </a:bodyPr>
              <a:lstStyle/>
              <a:p>
                <a:pPr algn="ctr"/>
                <a:r>
                  <a:rPr lang="en-US" sz="2400" b="1" dirty="0"/>
                  <a:t>3. Calculate Riemann’s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𝝅</m:t>
                    </m:r>
                    <m:d>
                      <m:dPr>
                        <m:ctrlPr>
                          <a:rPr lang="en-US" sz="2400" b="1" i="1" smtClean="0">
                            <a:solidFill>
                              <a:srgbClr val="FF0000"/>
                            </a:solidFill>
                            <a:latin typeface="Cambria Math" panose="02040503050406030204" pitchFamily="18" charset="0"/>
                            <a:ea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𝒙</m:t>
                        </m:r>
                      </m:e>
                    </m:d>
                  </m:oMath>
                </a14:m>
                <a:endParaRPr lang="en-US" sz="2400" b="1" dirty="0"/>
              </a:p>
            </p:txBody>
          </p:sp>
        </mc:Choice>
        <mc:Fallback xmlns="">
          <p:sp>
            <p:nvSpPr>
              <p:cNvPr id="23" name="TextBox 22">
                <a:extLst>
                  <a:ext uri="{FF2B5EF4-FFF2-40B4-BE49-F238E27FC236}">
                    <a16:creationId xmlns:a16="http://schemas.microsoft.com/office/drawing/2014/main" id="{23C9C9B0-CFE7-48FF-A537-AC329D9E5890}"/>
                  </a:ext>
                </a:extLst>
              </p:cNvPr>
              <p:cNvSpPr txBox="1">
                <a:spLocks noRot="1" noChangeAspect="1" noMove="1" noResize="1" noEditPoints="1" noAdjustHandles="1" noChangeArrowheads="1" noChangeShapeType="1" noTextEdit="1"/>
              </p:cNvSpPr>
              <p:nvPr/>
            </p:nvSpPr>
            <p:spPr>
              <a:xfrm>
                <a:off x="2415093" y="629107"/>
                <a:ext cx="4313814" cy="461665"/>
              </a:xfrm>
              <a:prstGeom prst="rect">
                <a:avLst/>
              </a:prstGeom>
              <a:blipFill>
                <a:blip r:embed="rId5"/>
                <a:stretch>
                  <a:fillRect t="-10526" b="-2894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ED7B863-E844-4452-B7CD-39A9A7C23E25}"/>
              </a:ext>
            </a:extLst>
          </p:cNvPr>
          <p:cNvPicPr>
            <a:picLocks noChangeAspect="1"/>
          </p:cNvPicPr>
          <p:nvPr/>
        </p:nvPicPr>
        <p:blipFill rotWithShape="1">
          <a:blip r:embed="rId6"/>
          <a:srcRect b="36203"/>
          <a:stretch/>
        </p:blipFill>
        <p:spPr>
          <a:xfrm>
            <a:off x="577901" y="3231305"/>
            <a:ext cx="1250899" cy="1674765"/>
          </a:xfrm>
          <a:prstGeom prst="rect">
            <a:avLst/>
          </a:prstGeom>
        </p:spPr>
      </p:pic>
      <p:sp>
        <p:nvSpPr>
          <p:cNvPr id="4" name="TextBox 3">
            <a:extLst>
              <a:ext uri="{FF2B5EF4-FFF2-40B4-BE49-F238E27FC236}">
                <a16:creationId xmlns:a16="http://schemas.microsoft.com/office/drawing/2014/main" id="{06F0C594-66C9-46B2-B043-BBB473BA6A2E}"/>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20 pts</a:t>
            </a:r>
          </a:p>
        </p:txBody>
      </p:sp>
      <p:sp>
        <p:nvSpPr>
          <p:cNvPr id="7" name="Speech Bubble: Rectangle 6">
            <a:extLst>
              <a:ext uri="{FF2B5EF4-FFF2-40B4-BE49-F238E27FC236}">
                <a16:creationId xmlns:a16="http://schemas.microsoft.com/office/drawing/2014/main" id="{1F0610D7-0042-4909-979C-1F799A448F5A}"/>
              </a:ext>
            </a:extLst>
          </p:cNvPr>
          <p:cNvSpPr/>
          <p:nvPr/>
        </p:nvSpPr>
        <p:spPr>
          <a:xfrm>
            <a:off x="7127651" y="2675349"/>
            <a:ext cx="1630188" cy="555956"/>
          </a:xfrm>
          <a:prstGeom prst="wedgeRectCallout">
            <a:avLst>
              <a:gd name="adj1" fmla="val -90345"/>
              <a:gd name="adj2" fmla="val 26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 must write this function</a:t>
            </a:r>
          </a:p>
        </p:txBody>
      </p:sp>
      <p:sp>
        <p:nvSpPr>
          <p:cNvPr id="5" name="Rectangle 4">
            <a:extLst>
              <a:ext uri="{FF2B5EF4-FFF2-40B4-BE49-F238E27FC236}">
                <a16:creationId xmlns:a16="http://schemas.microsoft.com/office/drawing/2014/main" id="{62F44996-DC62-45F4-9C42-8237F8A5D6FB}"/>
              </a:ext>
            </a:extLst>
          </p:cNvPr>
          <p:cNvSpPr/>
          <p:nvPr/>
        </p:nvSpPr>
        <p:spPr>
          <a:xfrm>
            <a:off x="4597591" y="2691224"/>
            <a:ext cx="2153541" cy="1617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E26739D-8639-4C5C-A24D-6BB9C35CD223}"/>
              </a:ext>
            </a:extLst>
          </p:cNvPr>
          <p:cNvSpPr>
            <a:spLocks noGrp="1"/>
          </p:cNvSpPr>
          <p:nvPr>
            <p:ph type="sldNum" sz="quarter" idx="12"/>
          </p:nvPr>
        </p:nvSpPr>
        <p:spPr/>
        <p:txBody>
          <a:bodyPr/>
          <a:lstStyle/>
          <a:p>
            <a:fld id="{1AF7FFAD-783D-4810-A9CB-C51F00BE5B3E}" type="slidenum">
              <a:rPr lang="en-US" smtClean="0"/>
              <a:t>4</a:t>
            </a:fld>
            <a:endParaRPr lang="en-US"/>
          </a:p>
        </p:txBody>
      </p:sp>
      <p:sp>
        <p:nvSpPr>
          <p:cNvPr id="10" name="TextBox 9">
            <a:extLst>
              <a:ext uri="{FF2B5EF4-FFF2-40B4-BE49-F238E27FC236}">
                <a16:creationId xmlns:a16="http://schemas.microsoft.com/office/drawing/2014/main" id="{4926F8EE-71F0-47AC-94AA-CD0D92E808A9}"/>
              </a:ext>
            </a:extLst>
          </p:cNvPr>
          <p:cNvSpPr txBox="1"/>
          <p:nvPr/>
        </p:nvSpPr>
        <p:spPr>
          <a:xfrm>
            <a:off x="905460" y="5265348"/>
            <a:ext cx="2820572" cy="646331"/>
          </a:xfrm>
          <a:prstGeom prst="rect">
            <a:avLst/>
          </a:prstGeom>
          <a:noFill/>
        </p:spPr>
        <p:txBody>
          <a:bodyPr wrap="square" rtlCol="0">
            <a:spAutoFit/>
          </a:bodyPr>
          <a:lstStyle/>
          <a:p>
            <a:r>
              <a:rPr lang="en-US" dirty="0"/>
              <a:t>Special bonus points if your code runs faster than mine!</a:t>
            </a:r>
          </a:p>
        </p:txBody>
      </p:sp>
      <p:sp>
        <p:nvSpPr>
          <p:cNvPr id="11" name="Arrow: Right 10">
            <a:extLst>
              <a:ext uri="{FF2B5EF4-FFF2-40B4-BE49-F238E27FC236}">
                <a16:creationId xmlns:a16="http://schemas.microsoft.com/office/drawing/2014/main" id="{E65CE4D3-497E-478F-AFAD-1F48355B6A44}"/>
              </a:ext>
            </a:extLst>
          </p:cNvPr>
          <p:cNvSpPr/>
          <p:nvPr/>
        </p:nvSpPr>
        <p:spPr>
          <a:xfrm rot="18064789">
            <a:off x="2562614" y="5048776"/>
            <a:ext cx="584252" cy="1055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69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E5CE7DC-9858-4AFC-A9F3-E6984C7BBBB8}"/>
                  </a:ext>
                </a:extLst>
              </p:cNvPr>
              <p:cNvSpPr txBox="1"/>
              <p:nvPr/>
            </p:nvSpPr>
            <p:spPr>
              <a:xfrm>
                <a:off x="5519482" y="1465871"/>
                <a:ext cx="2566985" cy="6192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m:rPr>
                              <m:sty m:val="p"/>
                            </m:rPr>
                            <a:rPr lang="el-GR" b="0" i="1" smtClean="0">
                              <a:latin typeface="Cambria Math" panose="02040503050406030204" pitchFamily="18" charset="0"/>
                              <a:ea typeface="Cambria Math" panose="02040503050406030204" pitchFamily="18" charset="0"/>
                            </a:rPr>
                            <m:t>Γ</m:t>
                          </m:r>
                          <m:d>
                            <m:dPr>
                              <m:ctrlPr>
                                <a:rPr lang="el-GR"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den>
                      </m:f>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𝑥</m:t>
                                  </m:r>
                                </m:sup>
                              </m:sSup>
                              <m:r>
                                <a:rPr lang="en-US" b="0" i="1" smtClean="0">
                                  <a:latin typeface="Cambria Math" panose="02040503050406030204" pitchFamily="18" charset="0"/>
                                  <a:ea typeface="Cambria Math" panose="02040503050406030204" pitchFamily="18" charset="0"/>
                                </a:rPr>
                                <m:t>+1</m:t>
                              </m:r>
                            </m:den>
                          </m:f>
                          <m:r>
                            <a:rPr lang="en-US" b="0" i="1" smtClean="0">
                              <a:latin typeface="Cambria Math" panose="02040503050406030204" pitchFamily="18" charset="0"/>
                              <a:ea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𝑥</m:t>
                          </m:r>
                        </m:e>
                      </m:nary>
                    </m:oMath>
                  </m:oMathPara>
                </a14:m>
                <a:endParaRPr lang="en-US" dirty="0"/>
              </a:p>
            </p:txBody>
          </p:sp>
        </mc:Choice>
        <mc:Fallback>
          <p:sp>
            <p:nvSpPr>
              <p:cNvPr id="4" name="TextBox 3">
                <a:extLst>
                  <a:ext uri="{FF2B5EF4-FFF2-40B4-BE49-F238E27FC236}">
                    <a16:creationId xmlns:a16="http://schemas.microsoft.com/office/drawing/2014/main" id="{2E5CE7DC-9858-4AFC-A9F3-E6984C7BBBB8}"/>
                  </a:ext>
                </a:extLst>
              </p:cNvPr>
              <p:cNvSpPr txBox="1">
                <a:spLocks noRot="1" noChangeAspect="1" noMove="1" noResize="1" noEditPoints="1" noAdjustHandles="1" noChangeArrowheads="1" noChangeShapeType="1" noTextEdit="1"/>
              </p:cNvSpPr>
              <p:nvPr/>
            </p:nvSpPr>
            <p:spPr>
              <a:xfrm>
                <a:off x="5519482" y="1465871"/>
                <a:ext cx="2566985" cy="61920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7F78828-FA64-474B-91DF-D25D18C2296E}"/>
                  </a:ext>
                </a:extLst>
              </p:cNvPr>
              <p:cNvSpPr txBox="1"/>
              <p:nvPr/>
            </p:nvSpPr>
            <p:spPr>
              <a:xfrm>
                <a:off x="1176475" y="4962878"/>
                <a:ext cx="2869037" cy="1200329"/>
              </a:xfrm>
              <a:prstGeom prst="rect">
                <a:avLst/>
              </a:prstGeom>
              <a:noFill/>
            </p:spPr>
            <p:txBody>
              <a:bodyPr wrap="square" rtlCol="0">
                <a:spAutoFit/>
              </a:bodyPr>
              <a:lstStyle/>
              <a:p>
                <a:pPr algn="ctr"/>
                <a:r>
                  <a:rPr lang="en-US" dirty="0"/>
                  <a:t>In the </a:t>
                </a:r>
                <a:r>
                  <a:rPr lang="en-US" b="1" dirty="0"/>
                  <a:t>q04</a:t>
                </a:r>
                <a:r>
                  <a:rPr lang="en-US" dirty="0"/>
                  <a:t> folder, edit the C++ console application to display </a:t>
                </a:r>
                <a14:m>
                  <m:oMath xmlns:m="http://schemas.openxmlformats.org/officeDocument/2006/math">
                    <m:r>
                      <a:rPr lang="en-US" b="1" i="1" smtClean="0">
                        <a:solidFill>
                          <a:srgbClr val="FF0000"/>
                        </a:solidFill>
                        <a:latin typeface="Cambria Math" panose="02040503050406030204" pitchFamily="18" charset="0"/>
                      </a:rPr>
                      <m:t>𝟓</m:t>
                    </m:r>
                    <m:r>
                      <a:rPr lang="en-US" b="1" i="1" smtClean="0">
                        <a:solidFill>
                          <a:srgbClr val="FF0000"/>
                        </a:solidFill>
                        <a:latin typeface="Cambria Math" panose="02040503050406030204" pitchFamily="18" charset="0"/>
                      </a:rPr>
                      <m:t>!</m:t>
                    </m:r>
                  </m:oMath>
                </a14:m>
                <a:r>
                  <a:rPr lang="en-US" b="1" dirty="0">
                    <a:solidFill>
                      <a:srgbClr val="FF0000"/>
                    </a:solidFill>
                  </a:rPr>
                  <a:t> </a:t>
                </a:r>
                <a:r>
                  <a:rPr lang="en-US" dirty="0"/>
                  <a:t>using only  </a:t>
                </a:r>
                <a14:m>
                  <m:oMath xmlns:m="http://schemas.openxmlformats.org/officeDocument/2006/math">
                    <m:r>
                      <a:rPr lang="en-US" b="1" i="1" smtClean="0">
                        <a:solidFill>
                          <a:srgbClr val="0070C0"/>
                        </a:solidFill>
                        <a:latin typeface="Cambria Math" panose="02040503050406030204" pitchFamily="18" charset="0"/>
                        <a:ea typeface="Cambria Math" panose="02040503050406030204" pitchFamily="18" charset="0"/>
                      </a:rPr>
                      <m:t>𝜼</m:t>
                    </m:r>
                    <m:d>
                      <m:dPr>
                        <m:ctrlPr>
                          <a:rPr lang="en-US" b="1" i="1" smtClean="0">
                            <a:solidFill>
                              <a:srgbClr val="0070C0"/>
                            </a:solidFill>
                            <a:latin typeface="Cambria Math" panose="02040503050406030204" pitchFamily="18" charset="0"/>
                            <a:ea typeface="Cambria Math" panose="02040503050406030204" pitchFamily="18" charset="0"/>
                          </a:rPr>
                        </m:ctrlPr>
                      </m:dPr>
                      <m:e>
                        <m:r>
                          <a:rPr lang="en-US" b="1" i="1" smtClean="0">
                            <a:solidFill>
                              <a:srgbClr val="0070C0"/>
                            </a:solidFill>
                            <a:latin typeface="Cambria Math" panose="02040503050406030204" pitchFamily="18" charset="0"/>
                            <a:ea typeface="Cambria Math" panose="02040503050406030204" pitchFamily="18" charset="0"/>
                          </a:rPr>
                          <m:t>𝒔</m:t>
                        </m:r>
                      </m:e>
                    </m:d>
                  </m:oMath>
                </a14:m>
                <a:r>
                  <a:rPr lang="en-US" b="1" dirty="0"/>
                  <a:t> and the value of </a:t>
                </a:r>
                <a:r>
                  <a:rPr lang="en-US" b="1"/>
                  <a:t>the integral</a:t>
                </a:r>
                <a:endParaRPr lang="en-US" b="1" dirty="0"/>
              </a:p>
            </p:txBody>
          </p:sp>
        </mc:Choice>
        <mc:Fallback>
          <p:sp>
            <p:nvSpPr>
              <p:cNvPr id="22" name="TextBox 21">
                <a:extLst>
                  <a:ext uri="{FF2B5EF4-FFF2-40B4-BE49-F238E27FC236}">
                    <a16:creationId xmlns:a16="http://schemas.microsoft.com/office/drawing/2014/main" id="{77F78828-FA64-474B-91DF-D25D18C2296E}"/>
                  </a:ext>
                </a:extLst>
              </p:cNvPr>
              <p:cNvSpPr txBox="1">
                <a:spLocks noRot="1" noChangeAspect="1" noMove="1" noResize="1" noEditPoints="1" noAdjustHandles="1" noChangeArrowheads="1" noChangeShapeType="1" noTextEdit="1"/>
              </p:cNvSpPr>
              <p:nvPr/>
            </p:nvSpPr>
            <p:spPr>
              <a:xfrm>
                <a:off x="1176475" y="4962878"/>
                <a:ext cx="2869037" cy="1200329"/>
              </a:xfrm>
              <a:prstGeom prst="rect">
                <a:avLst/>
              </a:prstGeom>
              <a:blipFill>
                <a:blip r:embed="rId3"/>
                <a:stretch>
                  <a:fillRect l="-1699" t="-2538" r="-1699" b="-710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3C9C9B0-CFE7-48FF-A537-AC329D9E5890}"/>
              </a:ext>
            </a:extLst>
          </p:cNvPr>
          <p:cNvSpPr txBox="1"/>
          <p:nvPr/>
        </p:nvSpPr>
        <p:spPr>
          <a:xfrm>
            <a:off x="2546220" y="629107"/>
            <a:ext cx="4051560" cy="461665"/>
          </a:xfrm>
          <a:prstGeom prst="rect">
            <a:avLst/>
          </a:prstGeom>
          <a:noFill/>
        </p:spPr>
        <p:txBody>
          <a:bodyPr wrap="square" rtlCol="0">
            <a:spAutoFit/>
          </a:bodyPr>
          <a:lstStyle/>
          <a:p>
            <a:pPr algn="ctr"/>
            <a:r>
              <a:rPr lang="en-US" sz="2400" b="1" dirty="0"/>
              <a:t>4. Calculate Gamma from Eta</a:t>
            </a:r>
          </a:p>
        </p:txBody>
      </p:sp>
      <p:sp>
        <p:nvSpPr>
          <p:cNvPr id="13" name="TextBox 12">
            <a:extLst>
              <a:ext uri="{FF2B5EF4-FFF2-40B4-BE49-F238E27FC236}">
                <a16:creationId xmlns:a16="http://schemas.microsoft.com/office/drawing/2014/main" id="{78F32A1D-86C9-4F3B-9D11-579EE50DC3DA}"/>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2" name="Slide Number Placeholder 1">
            <a:extLst>
              <a:ext uri="{FF2B5EF4-FFF2-40B4-BE49-F238E27FC236}">
                <a16:creationId xmlns:a16="http://schemas.microsoft.com/office/drawing/2014/main" id="{C482D97D-B5D0-4445-8715-2E6800FB4224}"/>
              </a:ext>
            </a:extLst>
          </p:cNvPr>
          <p:cNvSpPr>
            <a:spLocks noGrp="1"/>
          </p:cNvSpPr>
          <p:nvPr>
            <p:ph type="sldNum" sz="quarter" idx="12"/>
          </p:nvPr>
        </p:nvSpPr>
        <p:spPr/>
        <p:txBody>
          <a:bodyPr/>
          <a:lstStyle/>
          <a:p>
            <a:fld id="{1AF7FFAD-783D-4810-A9CB-C51F00BE5B3E}" type="slidenum">
              <a:rPr lang="en-US" smtClean="0"/>
              <a:t>5</a:t>
            </a:fld>
            <a:endParaRPr lang="en-US"/>
          </a:p>
        </p:txBody>
      </p:sp>
      <p:pic>
        <p:nvPicPr>
          <p:cNvPr id="3" name="Picture 2">
            <a:extLst>
              <a:ext uri="{FF2B5EF4-FFF2-40B4-BE49-F238E27FC236}">
                <a16:creationId xmlns:a16="http://schemas.microsoft.com/office/drawing/2014/main" id="{2D8C286C-8C22-4F12-8F78-26C08AE7F097}"/>
              </a:ext>
            </a:extLst>
          </p:cNvPr>
          <p:cNvPicPr>
            <a:picLocks noChangeAspect="1"/>
          </p:cNvPicPr>
          <p:nvPr/>
        </p:nvPicPr>
        <p:blipFill rotWithShape="1">
          <a:blip r:embed="rId4"/>
          <a:srcRect b="65992"/>
          <a:stretch/>
        </p:blipFill>
        <p:spPr>
          <a:xfrm>
            <a:off x="208953" y="2460178"/>
            <a:ext cx="4264755" cy="2306096"/>
          </a:xfrm>
          <a:prstGeom prst="rect">
            <a:avLst/>
          </a:prstGeom>
          <a:ln>
            <a:solidFill>
              <a:schemeClr val="tx1"/>
            </a:solidFill>
          </a:ln>
        </p:spPr>
      </p:pic>
      <p:pic>
        <p:nvPicPr>
          <p:cNvPr id="5" name="Picture 4">
            <a:extLst>
              <a:ext uri="{FF2B5EF4-FFF2-40B4-BE49-F238E27FC236}">
                <a16:creationId xmlns:a16="http://schemas.microsoft.com/office/drawing/2014/main" id="{38BE70D5-E8C8-4529-8405-838BFC8C85D3}"/>
              </a:ext>
            </a:extLst>
          </p:cNvPr>
          <p:cNvPicPr>
            <a:picLocks noChangeAspect="1"/>
          </p:cNvPicPr>
          <p:nvPr/>
        </p:nvPicPr>
        <p:blipFill rotWithShape="1">
          <a:blip r:embed="rId5"/>
          <a:srcRect t="35574" b="25353"/>
          <a:stretch/>
        </p:blipFill>
        <p:spPr>
          <a:xfrm>
            <a:off x="4670294" y="2460178"/>
            <a:ext cx="4265360" cy="2648171"/>
          </a:xfrm>
          <a:prstGeom prst="rect">
            <a:avLst/>
          </a:prstGeom>
          <a:ln>
            <a:solidFill>
              <a:schemeClr val="tx1"/>
            </a:solidFill>
          </a:ln>
        </p:spPr>
      </p:pic>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EB9F5CAE-91FE-48F6-B703-FB273841AE4E}"/>
                  </a:ext>
                </a:extLst>
              </p:cNvPr>
              <p:cNvSpPr/>
              <p:nvPr/>
            </p:nvSpPr>
            <p:spPr>
              <a:xfrm>
                <a:off x="998525" y="1351673"/>
                <a:ext cx="2419430" cy="84760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𝜂</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𝑛</m:t>
                                  </m:r>
                                  <m:r>
                                    <a:rPr lang="en-US" i="1">
                                      <a:latin typeface="Cambria Math" panose="02040503050406030204" pitchFamily="18" charset="0"/>
                                    </a:rPr>
                                    <m:t>−1</m:t>
                                  </m:r>
                                </m:sup>
                              </m:sSup>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𝑠</m:t>
                                  </m:r>
                                </m:sup>
                              </m:sSup>
                            </m:den>
                          </m:f>
                        </m:e>
                      </m:nary>
                    </m:oMath>
                  </m:oMathPara>
                </a14:m>
                <a:endParaRPr lang="en-US" dirty="0"/>
              </a:p>
            </p:txBody>
          </p:sp>
        </mc:Choice>
        <mc:Fallback>
          <p:sp>
            <p:nvSpPr>
              <p:cNvPr id="16" name="Rectangle 15">
                <a:extLst>
                  <a:ext uri="{FF2B5EF4-FFF2-40B4-BE49-F238E27FC236}">
                    <a16:creationId xmlns:a16="http://schemas.microsoft.com/office/drawing/2014/main" id="{EB9F5CAE-91FE-48F6-B703-FB273841AE4E}"/>
                  </a:ext>
                </a:extLst>
              </p:cNvPr>
              <p:cNvSpPr>
                <a:spLocks noRot="1" noChangeAspect="1" noMove="1" noResize="1" noEditPoints="1" noAdjustHandles="1" noChangeArrowheads="1" noChangeShapeType="1" noTextEdit="1"/>
              </p:cNvSpPr>
              <p:nvPr/>
            </p:nvSpPr>
            <p:spPr>
              <a:xfrm>
                <a:off x="998525" y="1351673"/>
                <a:ext cx="2419430" cy="847604"/>
              </a:xfrm>
              <a:prstGeom prst="rect">
                <a:avLst/>
              </a:prstGeom>
              <a:blipFill>
                <a:blip r:embed="rId6"/>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53BC1609-3B4A-47BB-902D-5928D864DBFB}"/>
              </a:ext>
            </a:extLst>
          </p:cNvPr>
          <p:cNvSpPr/>
          <p:nvPr/>
        </p:nvSpPr>
        <p:spPr>
          <a:xfrm>
            <a:off x="6718852" y="1351673"/>
            <a:ext cx="1494845" cy="90649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D55CA7F-0D4C-41BB-88E9-6197E55FDB35}"/>
              </a:ext>
            </a:extLst>
          </p:cNvPr>
          <p:cNvSpPr/>
          <p:nvPr/>
        </p:nvSpPr>
        <p:spPr>
          <a:xfrm>
            <a:off x="5669280" y="2743200"/>
            <a:ext cx="1534602" cy="2146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2F2E7F05-C0CC-42B5-A09D-FAE52CE06F8A}"/>
              </a:ext>
            </a:extLst>
          </p:cNvPr>
          <p:cNvCxnSpPr>
            <a:stCxn id="19" idx="3"/>
            <a:endCxn id="18" idx="3"/>
          </p:cNvCxnSpPr>
          <p:nvPr/>
        </p:nvCxnSpPr>
        <p:spPr>
          <a:xfrm flipV="1">
            <a:off x="7203882" y="1804922"/>
            <a:ext cx="1009815" cy="1045621"/>
          </a:xfrm>
          <a:prstGeom prst="bentConnector3">
            <a:avLst>
              <a:gd name="adj1" fmla="val 12263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19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2920919" y="629107"/>
            <a:ext cx="3302163" cy="461665"/>
          </a:xfrm>
          <a:prstGeom prst="rect">
            <a:avLst/>
          </a:prstGeom>
          <a:noFill/>
        </p:spPr>
        <p:txBody>
          <a:bodyPr wrap="square" rtlCol="0">
            <a:spAutoFit/>
          </a:bodyPr>
          <a:lstStyle/>
          <a:p>
            <a:pPr algn="ctr"/>
            <a:r>
              <a:rPr lang="en-US" sz="2400" b="1" dirty="0"/>
              <a:t>5. Expand a Standard CF</a:t>
            </a:r>
          </a:p>
        </p:txBody>
      </p:sp>
      <p:grpSp>
        <p:nvGrpSpPr>
          <p:cNvPr id="7" name="Group 6">
            <a:extLst>
              <a:ext uri="{FF2B5EF4-FFF2-40B4-BE49-F238E27FC236}">
                <a16:creationId xmlns:a16="http://schemas.microsoft.com/office/drawing/2014/main" id="{5F4F8D26-DC3C-415F-8A0B-3009511CBA43}"/>
              </a:ext>
            </a:extLst>
          </p:cNvPr>
          <p:cNvGrpSpPr/>
          <p:nvPr/>
        </p:nvGrpSpPr>
        <p:grpSpPr>
          <a:xfrm>
            <a:off x="763990" y="1993600"/>
            <a:ext cx="3302163" cy="2808008"/>
            <a:chOff x="2711358" y="1666611"/>
            <a:chExt cx="3302163" cy="280800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74A1C6-D110-4E8B-8AAC-FDCE9F2ACD54}"/>
                    </a:ext>
                  </a:extLst>
                </p:cNvPr>
                <p:cNvSpPr txBox="1"/>
                <p:nvPr/>
              </p:nvSpPr>
              <p:spPr>
                <a:xfrm>
                  <a:off x="3032748" y="3331870"/>
                  <a:ext cx="2601546" cy="1142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𝑛</m:t>
                                </m:r>
                                <m:r>
                                  <a:rPr lang="en-US" i="1">
                                    <a:latin typeface="Cambria Math" panose="02040503050406030204" pitchFamily="18" charset="0"/>
                                  </a:rPr>
                                  <m:t>+5</m:t>
                                </m:r>
                              </m:e>
                            </m:rad>
                          </m:num>
                          <m:den>
                            <m:r>
                              <a:rPr lang="en-US" i="1">
                                <a:latin typeface="Cambria Math" panose="02040503050406030204" pitchFamily="18" charset="0"/>
                              </a:rPr>
                              <m:t>2</m:t>
                            </m:r>
                          </m:den>
                        </m:f>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&lt;10</m:t>
                        </m:r>
                      </m:oMath>
                    </m:oMathPara>
                  </a14:m>
                  <a:endParaRPr lang="en-US" dirty="0"/>
                </a:p>
              </p:txBody>
            </p:sp>
          </mc:Choice>
          <mc:Fallback xmlns="">
            <p:sp>
              <p:nvSpPr>
                <p:cNvPr id="2" name="TextBox 1">
                  <a:extLst>
                    <a:ext uri="{FF2B5EF4-FFF2-40B4-BE49-F238E27FC236}">
                      <a16:creationId xmlns:a16="http://schemas.microsoft.com/office/drawing/2014/main" id="{E374A1C6-D110-4E8B-8AAC-FDCE9F2ACD54}"/>
                    </a:ext>
                  </a:extLst>
                </p:cNvPr>
                <p:cNvSpPr txBox="1">
                  <a:spLocks noRot="1" noChangeAspect="1" noMove="1" noResize="1" noEditPoints="1" noAdjustHandles="1" noChangeArrowheads="1" noChangeShapeType="1" noTextEdit="1"/>
                </p:cNvSpPr>
                <p:nvPr/>
              </p:nvSpPr>
              <p:spPr>
                <a:xfrm>
                  <a:off x="3032748" y="3331870"/>
                  <a:ext cx="2601546" cy="1142749"/>
                </a:xfrm>
                <a:prstGeom prst="rect">
                  <a:avLst/>
                </a:prstGeom>
                <a:blipFill>
                  <a:blip r:embed="rId2"/>
                  <a:stretch>
                    <a:fillRect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4756B36-1600-475F-A6AE-8A392F2851AD}"/>
                    </a:ext>
                  </a:extLst>
                </p:cNvPr>
                <p:cNvSpPr txBox="1"/>
                <p:nvPr/>
              </p:nvSpPr>
              <p:spPr>
                <a:xfrm>
                  <a:off x="2711358" y="1666611"/>
                  <a:ext cx="3302163" cy="1754326"/>
                </a:xfrm>
                <a:prstGeom prst="rect">
                  <a:avLst/>
                </a:prstGeom>
                <a:noFill/>
              </p:spPr>
              <p:txBody>
                <a:bodyPr wrap="square" rtlCol="0">
                  <a:spAutoFit/>
                </a:bodyPr>
                <a:lstStyle/>
                <a:p>
                  <a:pPr algn="ctr"/>
                  <a:r>
                    <a:rPr lang="en-US" dirty="0"/>
                    <a:t>In the </a:t>
                  </a:r>
                  <a:r>
                    <a:rPr lang="en-US" b="1" dirty="0"/>
                    <a:t>q05</a:t>
                  </a:r>
                  <a:r>
                    <a:rPr lang="en-US" dirty="0"/>
                    <a:t> folder, edit the C++ console application to display the first </a:t>
                  </a:r>
                  <a:r>
                    <a:rPr lang="en-US" b="1" dirty="0">
                      <a:solidFill>
                        <a:srgbClr val="FF0000"/>
                      </a:solidFill>
                    </a:rPr>
                    <a:t>seven</a:t>
                  </a:r>
                  <a:r>
                    <a:rPr lang="en-US" dirty="0"/>
                    <a:t> terms of the standard continued fraction encoding for each value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a:t>
                  </a:r>
                </a:p>
                <a:p>
                  <a:pPr algn="ctr"/>
                  <a:endParaRPr lang="en-US" dirty="0"/>
                </a:p>
              </p:txBody>
            </p:sp>
          </mc:Choice>
          <mc:Fallback xmlns="">
            <p:sp>
              <p:nvSpPr>
                <p:cNvPr id="3" name="TextBox 2">
                  <a:extLst>
                    <a:ext uri="{FF2B5EF4-FFF2-40B4-BE49-F238E27FC236}">
                      <a16:creationId xmlns:a16="http://schemas.microsoft.com/office/drawing/2014/main" id="{74756B36-1600-475F-A6AE-8A392F2851AD}"/>
                    </a:ext>
                  </a:extLst>
                </p:cNvPr>
                <p:cNvSpPr txBox="1">
                  <a:spLocks noRot="1" noChangeAspect="1" noMove="1" noResize="1" noEditPoints="1" noAdjustHandles="1" noChangeArrowheads="1" noChangeShapeType="1" noTextEdit="1"/>
                </p:cNvSpPr>
                <p:nvPr/>
              </p:nvSpPr>
              <p:spPr>
                <a:xfrm>
                  <a:off x="2711358" y="1666611"/>
                  <a:ext cx="3302163" cy="1754326"/>
                </a:xfrm>
                <a:prstGeom prst="rect">
                  <a:avLst/>
                </a:prstGeom>
                <a:blipFill>
                  <a:blip r:embed="rId3"/>
                  <a:stretch>
                    <a:fillRect l="-1292" t="-1736" r="-2768"/>
                  </a:stretch>
                </a:blipFill>
              </p:spPr>
              <p:txBody>
                <a:bodyPr/>
                <a:lstStyle/>
                <a:p>
                  <a:r>
                    <a:rPr lang="en-US">
                      <a:noFill/>
                    </a:rPr>
                    <a:t> </a:t>
                  </a:r>
                </a:p>
              </p:txBody>
            </p:sp>
          </mc:Fallback>
        </mc:AlternateContent>
      </p:grpSp>
      <p:sp>
        <p:nvSpPr>
          <p:cNvPr id="19" name="TextBox 18">
            <a:extLst>
              <a:ext uri="{FF2B5EF4-FFF2-40B4-BE49-F238E27FC236}">
                <a16:creationId xmlns:a16="http://schemas.microsoft.com/office/drawing/2014/main" id="{9E76E680-9ED3-42C4-B5B7-4E3C3C523FE9}"/>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15 pts</a:t>
            </a:r>
          </a:p>
        </p:txBody>
      </p:sp>
      <p:sp>
        <p:nvSpPr>
          <p:cNvPr id="6" name="Slide Number Placeholder 5">
            <a:extLst>
              <a:ext uri="{FF2B5EF4-FFF2-40B4-BE49-F238E27FC236}">
                <a16:creationId xmlns:a16="http://schemas.microsoft.com/office/drawing/2014/main" id="{29486979-4C95-486A-A122-CE5A3D5AB947}"/>
              </a:ext>
            </a:extLst>
          </p:cNvPr>
          <p:cNvSpPr>
            <a:spLocks noGrp="1"/>
          </p:cNvSpPr>
          <p:nvPr>
            <p:ph type="sldNum" sz="quarter" idx="12"/>
          </p:nvPr>
        </p:nvSpPr>
        <p:spPr/>
        <p:txBody>
          <a:bodyPr/>
          <a:lstStyle/>
          <a:p>
            <a:fld id="{1AF7FFAD-783D-4810-A9CB-C51F00BE5B3E}" type="slidenum">
              <a:rPr lang="en-US" smtClean="0"/>
              <a:t>6</a:t>
            </a:fld>
            <a:endParaRPr lang="en-US"/>
          </a:p>
        </p:txBody>
      </p:sp>
      <p:pic>
        <p:nvPicPr>
          <p:cNvPr id="4" name="Picture 3">
            <a:extLst>
              <a:ext uri="{FF2B5EF4-FFF2-40B4-BE49-F238E27FC236}">
                <a16:creationId xmlns:a16="http://schemas.microsoft.com/office/drawing/2014/main" id="{D2A2E4AA-F31D-4C2F-A438-47A1C449338D}"/>
              </a:ext>
            </a:extLst>
          </p:cNvPr>
          <p:cNvPicPr>
            <a:picLocks noChangeAspect="1"/>
          </p:cNvPicPr>
          <p:nvPr/>
        </p:nvPicPr>
        <p:blipFill>
          <a:blip r:embed="rId4"/>
          <a:stretch>
            <a:fillRect/>
          </a:stretch>
        </p:blipFill>
        <p:spPr>
          <a:xfrm>
            <a:off x="4387543" y="1232748"/>
            <a:ext cx="3302163" cy="5414012"/>
          </a:xfrm>
          <a:prstGeom prst="rect">
            <a:avLst/>
          </a:prstGeom>
          <a:ln>
            <a:solidFill>
              <a:schemeClr val="tx1"/>
            </a:solidFill>
          </a:ln>
        </p:spPr>
      </p:pic>
      <p:sp>
        <p:nvSpPr>
          <p:cNvPr id="9" name="Rectangle 8">
            <a:extLst>
              <a:ext uri="{FF2B5EF4-FFF2-40B4-BE49-F238E27FC236}">
                <a16:creationId xmlns:a16="http://schemas.microsoft.com/office/drawing/2014/main" id="{741E5962-7F53-463E-9321-B7843CB9F678}"/>
              </a:ext>
            </a:extLst>
          </p:cNvPr>
          <p:cNvSpPr/>
          <p:nvPr/>
        </p:nvSpPr>
        <p:spPr>
          <a:xfrm>
            <a:off x="5502303" y="5924920"/>
            <a:ext cx="1653871" cy="2508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27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0E8BCD-C1F6-48D9-B5FF-A5804CDF3E26}"/>
              </a:ext>
            </a:extLst>
          </p:cNvPr>
          <p:cNvPicPr>
            <a:picLocks noChangeAspect="1"/>
          </p:cNvPicPr>
          <p:nvPr/>
        </p:nvPicPr>
        <p:blipFill>
          <a:blip r:embed="rId2"/>
          <a:stretch>
            <a:fillRect/>
          </a:stretch>
        </p:blipFill>
        <p:spPr>
          <a:xfrm>
            <a:off x="4406984" y="1891019"/>
            <a:ext cx="4362602" cy="4249174"/>
          </a:xfrm>
          <a:prstGeom prst="rect">
            <a:avLst/>
          </a:prstGeom>
          <a:ln>
            <a:solidFill>
              <a:schemeClr val="tx1"/>
            </a:solidFill>
          </a:ln>
        </p:spPr>
      </p:pic>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6. Integrate the Standard Normal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5DC0269-A653-41AB-B5AA-9B2BF61A6A44}"/>
                  </a:ext>
                </a:extLst>
              </p:cNvPr>
              <p:cNvSpPr txBox="1"/>
              <p:nvPr/>
            </p:nvSpPr>
            <p:spPr>
              <a:xfrm>
                <a:off x="1147038" y="3572177"/>
                <a:ext cx="2234843" cy="616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p:txBody>
          </p:sp>
        </mc:Choice>
        <mc:Fallback>
          <p:sp>
            <p:nvSpPr>
              <p:cNvPr id="4" name="TextBox 3">
                <a:extLst>
                  <a:ext uri="{FF2B5EF4-FFF2-40B4-BE49-F238E27FC236}">
                    <a16:creationId xmlns:a16="http://schemas.microsoft.com/office/drawing/2014/main" id="{15DC0269-A653-41AB-B5AA-9B2BF61A6A44}"/>
                  </a:ext>
                </a:extLst>
              </p:cNvPr>
              <p:cNvSpPr txBox="1">
                <a:spLocks noRot="1" noChangeAspect="1" noMove="1" noResize="1" noEditPoints="1" noAdjustHandles="1" noChangeArrowheads="1" noChangeShapeType="1" noTextEdit="1"/>
              </p:cNvSpPr>
              <p:nvPr/>
            </p:nvSpPr>
            <p:spPr>
              <a:xfrm>
                <a:off x="1147038" y="3572177"/>
                <a:ext cx="2234843" cy="6165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6896631-DECE-48DD-BA4A-37F107D736C4}"/>
                  </a:ext>
                </a:extLst>
              </p:cNvPr>
              <p:cNvSpPr txBox="1"/>
              <p:nvPr/>
            </p:nvSpPr>
            <p:spPr>
              <a:xfrm>
                <a:off x="121934" y="2148695"/>
                <a:ext cx="4285050" cy="1200329"/>
              </a:xfrm>
              <a:prstGeom prst="rect">
                <a:avLst/>
              </a:prstGeom>
              <a:noFill/>
            </p:spPr>
            <p:txBody>
              <a:bodyPr wrap="square" rtlCol="0">
                <a:spAutoFit/>
              </a:bodyPr>
              <a:lstStyle/>
              <a:p>
                <a:pPr algn="ctr"/>
                <a:r>
                  <a:rPr lang="en-US" dirty="0"/>
                  <a:t>In the </a:t>
                </a:r>
                <a:r>
                  <a:rPr lang="en-US" b="1" dirty="0"/>
                  <a:t>q06</a:t>
                </a:r>
                <a:r>
                  <a:rPr lang="en-US" dirty="0"/>
                  <a:t> folder, edit the C++ console application to use Simpson’s Rule to estimate the area under the </a:t>
                </a:r>
                <a:r>
                  <a:rPr lang="en-US" b="1" dirty="0">
                    <a:solidFill>
                      <a:srgbClr val="FF0000"/>
                    </a:solidFill>
                  </a:rPr>
                  <a:t>standard</a:t>
                </a:r>
                <a:r>
                  <a:rPr lang="en-US" dirty="0"/>
                  <a:t> </a:t>
                </a:r>
                <a:r>
                  <a:rPr lang="en-US" b="1" dirty="0">
                    <a:solidFill>
                      <a:srgbClr val="FF0000"/>
                    </a:solidFill>
                  </a:rPr>
                  <a:t>normal</a:t>
                </a:r>
                <a:r>
                  <a:rPr lang="en-US" dirty="0"/>
                  <a:t> curve from </a:t>
                </a:r>
                <a14:m>
                  <m:oMath xmlns:m="http://schemas.openxmlformats.org/officeDocument/2006/math">
                    <m:r>
                      <a:rPr lang="en-US" b="0" i="1" smtClean="0">
                        <a:solidFill>
                          <a:srgbClr val="0070C0"/>
                        </a:solidFill>
                        <a:latin typeface="Cambria Math" panose="02040503050406030204" pitchFamily="18" charset="0"/>
                      </a:rPr>
                      <m:t>−1</m:t>
                    </m:r>
                  </m:oMath>
                </a14:m>
                <a:r>
                  <a:rPr lang="en-US" dirty="0">
                    <a:solidFill>
                      <a:srgbClr val="0070C0"/>
                    </a:solidFill>
                  </a:rPr>
                  <a:t> to </a:t>
                </a:r>
                <a14:m>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1</m:t>
                    </m:r>
                  </m:oMath>
                </a14:m>
                <a:endParaRPr lang="en-US" dirty="0"/>
              </a:p>
            </p:txBody>
          </p:sp>
        </mc:Choice>
        <mc:Fallback>
          <p:sp>
            <p:nvSpPr>
              <p:cNvPr id="5" name="TextBox 4">
                <a:extLst>
                  <a:ext uri="{FF2B5EF4-FFF2-40B4-BE49-F238E27FC236}">
                    <a16:creationId xmlns:a16="http://schemas.microsoft.com/office/drawing/2014/main" id="{D6896631-DECE-48DD-BA4A-37F107D736C4}"/>
                  </a:ext>
                </a:extLst>
              </p:cNvPr>
              <p:cNvSpPr txBox="1">
                <a:spLocks noRot="1" noChangeAspect="1" noMove="1" noResize="1" noEditPoints="1" noAdjustHandles="1" noChangeArrowheads="1" noChangeShapeType="1" noTextEdit="1"/>
              </p:cNvSpPr>
              <p:nvPr/>
            </p:nvSpPr>
            <p:spPr>
              <a:xfrm>
                <a:off x="121934" y="2148695"/>
                <a:ext cx="4285050" cy="1200329"/>
              </a:xfrm>
              <a:prstGeom prst="rect">
                <a:avLst/>
              </a:prstGeom>
              <a:blipFill>
                <a:blip r:embed="rId4"/>
                <a:stretch>
                  <a:fillRect t="-2538" b="-710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2" name="TextBox 1">
            <a:extLst>
              <a:ext uri="{FF2B5EF4-FFF2-40B4-BE49-F238E27FC236}">
                <a16:creationId xmlns:a16="http://schemas.microsoft.com/office/drawing/2014/main" id="{7211311B-ABB5-4B08-9563-E06B19A6DAF8}"/>
              </a:ext>
            </a:extLst>
          </p:cNvPr>
          <p:cNvSpPr txBox="1"/>
          <p:nvPr/>
        </p:nvSpPr>
        <p:spPr>
          <a:xfrm>
            <a:off x="659727" y="4527693"/>
            <a:ext cx="3209464" cy="1477328"/>
          </a:xfrm>
          <a:prstGeom prst="rect">
            <a:avLst/>
          </a:prstGeom>
          <a:noFill/>
        </p:spPr>
        <p:txBody>
          <a:bodyPr wrap="square" rtlCol="0">
            <a:spAutoFit/>
          </a:bodyPr>
          <a:lstStyle/>
          <a:p>
            <a:pPr algn="ctr"/>
            <a:r>
              <a:rPr lang="en-US" dirty="0"/>
              <a:t>Is this area the same as the probability of a normally distributed random variable falling within the </a:t>
            </a:r>
            <a:r>
              <a:rPr lang="en-US" b="1" dirty="0">
                <a:solidFill>
                  <a:srgbClr val="7030A0"/>
                </a:solidFill>
              </a:rPr>
              <a:t>first</a:t>
            </a:r>
            <a:r>
              <a:rPr lang="en-US" dirty="0"/>
              <a:t> standard deviation away from the mean?</a:t>
            </a:r>
          </a:p>
        </p:txBody>
      </p:sp>
      <p:sp>
        <p:nvSpPr>
          <p:cNvPr id="3" name="Slide Number Placeholder 2">
            <a:extLst>
              <a:ext uri="{FF2B5EF4-FFF2-40B4-BE49-F238E27FC236}">
                <a16:creationId xmlns:a16="http://schemas.microsoft.com/office/drawing/2014/main" id="{F5B5B54B-B901-4CC8-B8B0-8E2FF540ED31}"/>
              </a:ext>
            </a:extLst>
          </p:cNvPr>
          <p:cNvSpPr>
            <a:spLocks noGrp="1"/>
          </p:cNvSpPr>
          <p:nvPr>
            <p:ph type="sldNum" sz="quarter" idx="12"/>
          </p:nvPr>
        </p:nvSpPr>
        <p:spPr/>
        <p:txBody>
          <a:bodyPr/>
          <a:lstStyle/>
          <a:p>
            <a:fld id="{1AF7FFAD-783D-4810-A9CB-C51F00BE5B3E}" type="slidenum">
              <a:rPr lang="en-US" smtClean="0"/>
              <a:t>7</a:t>
            </a:fld>
            <a:endParaRPr lang="en-US"/>
          </a:p>
        </p:txBody>
      </p:sp>
      <p:sp>
        <p:nvSpPr>
          <p:cNvPr id="11" name="Rectangle 10">
            <a:extLst>
              <a:ext uri="{FF2B5EF4-FFF2-40B4-BE49-F238E27FC236}">
                <a16:creationId xmlns:a16="http://schemas.microsoft.com/office/drawing/2014/main" id="{4B2EAFC9-98FA-4937-8C54-18D6F005D03D}"/>
              </a:ext>
            </a:extLst>
          </p:cNvPr>
          <p:cNvSpPr/>
          <p:nvPr/>
        </p:nvSpPr>
        <p:spPr>
          <a:xfrm>
            <a:off x="5125065" y="2721076"/>
            <a:ext cx="1887793" cy="650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08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632367" y="629107"/>
            <a:ext cx="5879267" cy="461665"/>
          </a:xfrm>
          <a:prstGeom prst="rect">
            <a:avLst/>
          </a:prstGeom>
          <a:noFill/>
        </p:spPr>
        <p:txBody>
          <a:bodyPr wrap="square" rtlCol="0">
            <a:spAutoFit/>
          </a:bodyPr>
          <a:lstStyle/>
          <a:p>
            <a:pPr algn="ctr"/>
            <a:r>
              <a:rPr lang="en-US" sz="2400" b="1" dirty="0"/>
              <a:t>7. Decrypt Ciphertext</a:t>
            </a:r>
          </a:p>
        </p:txBody>
      </p:sp>
      <p:sp>
        <p:nvSpPr>
          <p:cNvPr id="5" name="TextBox 4">
            <a:extLst>
              <a:ext uri="{FF2B5EF4-FFF2-40B4-BE49-F238E27FC236}">
                <a16:creationId xmlns:a16="http://schemas.microsoft.com/office/drawing/2014/main" id="{D6896631-DECE-48DD-BA4A-37F107D736C4}"/>
              </a:ext>
            </a:extLst>
          </p:cNvPr>
          <p:cNvSpPr txBox="1"/>
          <p:nvPr/>
        </p:nvSpPr>
        <p:spPr>
          <a:xfrm>
            <a:off x="2258267" y="2100987"/>
            <a:ext cx="4627467" cy="1477328"/>
          </a:xfrm>
          <a:prstGeom prst="rect">
            <a:avLst/>
          </a:prstGeom>
          <a:noFill/>
        </p:spPr>
        <p:txBody>
          <a:bodyPr wrap="square" rtlCol="0">
            <a:spAutoFit/>
          </a:bodyPr>
          <a:lstStyle/>
          <a:p>
            <a:pPr algn="ctr"/>
            <a:r>
              <a:rPr lang="en-US" dirty="0"/>
              <a:t>In the </a:t>
            </a:r>
            <a:r>
              <a:rPr lang="en-US" b="1" dirty="0"/>
              <a:t>q07</a:t>
            </a:r>
            <a:r>
              <a:rPr lang="en-US" dirty="0"/>
              <a:t> folder, edit the C++ console application to decrypt the file </a:t>
            </a:r>
            <a:r>
              <a:rPr lang="en-US" b="1" dirty="0">
                <a:solidFill>
                  <a:srgbClr val="FF0000"/>
                </a:solidFill>
              </a:rPr>
              <a:t>ciphertext2.txt</a:t>
            </a:r>
          </a:p>
          <a:p>
            <a:pPr algn="ctr"/>
            <a:endParaRPr lang="en-US" dirty="0"/>
          </a:p>
          <a:p>
            <a:pPr algn="ctr"/>
            <a:r>
              <a:rPr lang="en-US" dirty="0"/>
              <a:t>To get started, execute the </a:t>
            </a:r>
            <a:r>
              <a:rPr lang="en-US" b="1" dirty="0"/>
              <a:t>CERN ROOT</a:t>
            </a:r>
            <a:r>
              <a:rPr lang="en-US" dirty="0"/>
              <a:t> code</a:t>
            </a:r>
          </a:p>
          <a:p>
            <a:pPr algn="ctr"/>
            <a:r>
              <a:rPr lang="en-US" dirty="0"/>
              <a:t>from </a:t>
            </a:r>
            <a:r>
              <a:rPr lang="en-US" b="1" dirty="0">
                <a:solidFill>
                  <a:srgbClr val="0070C0"/>
                </a:solidFill>
              </a:rPr>
              <a:t>Session 14 Lab 2</a:t>
            </a:r>
          </a:p>
        </p:txBody>
      </p:sp>
      <p:sp>
        <p:nvSpPr>
          <p:cNvPr id="16" name="TextBox 15">
            <a:extLst>
              <a:ext uri="{FF2B5EF4-FFF2-40B4-BE49-F238E27FC236}">
                <a16:creationId xmlns:a16="http://schemas.microsoft.com/office/drawing/2014/main" id="{100D904B-CDF4-469F-B69D-F4E77E6149ED}"/>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5 pts</a:t>
            </a:r>
          </a:p>
        </p:txBody>
      </p:sp>
      <p:sp>
        <p:nvSpPr>
          <p:cNvPr id="2" name="Slide Number Placeholder 1">
            <a:extLst>
              <a:ext uri="{FF2B5EF4-FFF2-40B4-BE49-F238E27FC236}">
                <a16:creationId xmlns:a16="http://schemas.microsoft.com/office/drawing/2014/main" id="{DBB488E0-7E4F-4510-BF01-C3F9654E9DFE}"/>
              </a:ext>
            </a:extLst>
          </p:cNvPr>
          <p:cNvSpPr>
            <a:spLocks noGrp="1"/>
          </p:cNvSpPr>
          <p:nvPr>
            <p:ph type="sldNum" sz="quarter" idx="12"/>
          </p:nvPr>
        </p:nvSpPr>
        <p:spPr/>
        <p:txBody>
          <a:bodyPr/>
          <a:lstStyle/>
          <a:p>
            <a:fld id="{1AF7FFAD-783D-4810-A9CB-C51F00BE5B3E}" type="slidenum">
              <a:rPr lang="en-US" smtClean="0"/>
              <a:t>8</a:t>
            </a:fld>
            <a:endParaRPr lang="en-US"/>
          </a:p>
        </p:txBody>
      </p:sp>
    </p:spTree>
    <p:extLst>
      <p:ext uri="{BB962C8B-B14F-4D97-AF65-F5344CB8AC3E}">
        <p14:creationId xmlns:p14="http://schemas.microsoft.com/office/powerpoint/2010/main" val="152636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3C9C9B0-CFE7-48FF-A537-AC329D9E5890}"/>
              </a:ext>
            </a:extLst>
          </p:cNvPr>
          <p:cNvSpPr txBox="1"/>
          <p:nvPr/>
        </p:nvSpPr>
        <p:spPr>
          <a:xfrm>
            <a:off x="1803736" y="629107"/>
            <a:ext cx="5536529" cy="461665"/>
          </a:xfrm>
          <a:prstGeom prst="rect">
            <a:avLst/>
          </a:prstGeom>
          <a:noFill/>
        </p:spPr>
        <p:txBody>
          <a:bodyPr wrap="square" rtlCol="0">
            <a:spAutoFit/>
          </a:bodyPr>
          <a:lstStyle/>
          <a:p>
            <a:pPr algn="ctr"/>
            <a:r>
              <a:rPr lang="en-US" sz="2400" b="1" dirty="0"/>
              <a:t>8. Finding an Open Reading Frame (ORF)</a:t>
            </a:r>
          </a:p>
        </p:txBody>
      </p:sp>
      <p:sp>
        <p:nvSpPr>
          <p:cNvPr id="2" name="TextBox 1">
            <a:extLst>
              <a:ext uri="{FF2B5EF4-FFF2-40B4-BE49-F238E27FC236}">
                <a16:creationId xmlns:a16="http://schemas.microsoft.com/office/drawing/2014/main" id="{496DAAB1-614D-47AC-B851-A89CB197730D}"/>
              </a:ext>
            </a:extLst>
          </p:cNvPr>
          <p:cNvSpPr txBox="1"/>
          <p:nvPr/>
        </p:nvSpPr>
        <p:spPr>
          <a:xfrm>
            <a:off x="1210666" y="1825656"/>
            <a:ext cx="6722669" cy="1384995"/>
          </a:xfrm>
          <a:prstGeom prst="rect">
            <a:avLst/>
          </a:prstGeom>
          <a:noFill/>
          <a:ln>
            <a:solidFill>
              <a:schemeClr val="tx1"/>
            </a:solidFill>
          </a:ln>
        </p:spPr>
        <p:txBody>
          <a:bodyPr wrap="square" rtlCol="0">
            <a:spAutoFit/>
          </a:bodyPr>
          <a:lstStyle/>
          <a:p>
            <a:r>
              <a:rPr lang="en-US" sz="1200" b="1" dirty="0">
                <a:solidFill>
                  <a:srgbClr val="7030A0"/>
                </a:solidFill>
              </a:rPr>
              <a:t>DNA</a:t>
            </a:r>
            <a:r>
              <a:rPr lang="en-US" sz="1200" dirty="0"/>
              <a:t> (Deoxyribonucleic acid) is the genetic material that contains all the genetic information in a living organisms.  The information is stored as genetic codes using adenine (A), guanine (G), cytosine(C) and thymine (T).  During the transcription process, DNA is copied to mRNA.  Each of these base pairs will bond with a sugar and phosphate molecule to form a nucleotide. </a:t>
            </a:r>
            <a:r>
              <a:rPr lang="en-US" sz="1200" b="1" dirty="0"/>
              <a:t>Three nucleotides </a:t>
            </a:r>
            <a:r>
              <a:rPr lang="en-US" sz="1200" dirty="0"/>
              <a:t>that code for a particular amino acid during translation is called as a </a:t>
            </a:r>
            <a:r>
              <a:rPr lang="en-US" sz="1200" b="1" dirty="0">
                <a:solidFill>
                  <a:srgbClr val="0070C0"/>
                </a:solidFill>
              </a:rPr>
              <a:t>codon</a:t>
            </a:r>
            <a:r>
              <a:rPr lang="en-US" sz="1200" dirty="0"/>
              <a:t>. An Open Reading Frame (ORF) goes from the </a:t>
            </a:r>
            <a:r>
              <a:rPr lang="en-US" sz="1200" b="1" dirty="0">
                <a:solidFill>
                  <a:srgbClr val="00B050"/>
                </a:solidFill>
              </a:rPr>
              <a:t>start</a:t>
            </a:r>
            <a:r>
              <a:rPr lang="en-US" sz="1200" dirty="0"/>
              <a:t> </a:t>
            </a:r>
            <a:r>
              <a:rPr lang="en-US" sz="1200" b="1" dirty="0">
                <a:solidFill>
                  <a:srgbClr val="00B050"/>
                </a:solidFill>
              </a:rPr>
              <a:t>codon</a:t>
            </a:r>
            <a:r>
              <a:rPr lang="en-US" sz="1200" dirty="0"/>
              <a:t> to a </a:t>
            </a:r>
            <a:r>
              <a:rPr lang="en-US" sz="1200" b="1" dirty="0">
                <a:solidFill>
                  <a:srgbClr val="FF0000"/>
                </a:solidFill>
              </a:rPr>
              <a:t>stop codon </a:t>
            </a:r>
            <a:r>
              <a:rPr lang="en-US" sz="1200" dirty="0"/>
              <a:t>and encodes a specific protein. By analyzing the ORF we can predict the possible amino acids that might be produced during translation. </a:t>
            </a:r>
          </a:p>
        </p:txBody>
      </p:sp>
      <p:sp>
        <p:nvSpPr>
          <p:cNvPr id="3" name="TextBox 2">
            <a:extLst>
              <a:ext uri="{FF2B5EF4-FFF2-40B4-BE49-F238E27FC236}">
                <a16:creationId xmlns:a16="http://schemas.microsoft.com/office/drawing/2014/main" id="{CCC626DB-CB93-4AC7-B99C-949BE3A8875D}"/>
              </a:ext>
            </a:extLst>
          </p:cNvPr>
          <p:cNvSpPr txBox="1"/>
          <p:nvPr/>
        </p:nvSpPr>
        <p:spPr>
          <a:xfrm>
            <a:off x="1210666" y="3546042"/>
            <a:ext cx="6722669" cy="2677656"/>
          </a:xfrm>
          <a:prstGeom prst="rect">
            <a:avLst/>
          </a:prstGeom>
          <a:noFill/>
          <a:ln>
            <a:solidFill>
              <a:schemeClr val="tx1"/>
            </a:solidFill>
          </a:ln>
        </p:spPr>
        <p:txBody>
          <a:bodyPr wrap="square" rtlCol="0">
            <a:spAutoFit/>
          </a:bodyPr>
          <a:lstStyle/>
          <a:p>
            <a:r>
              <a:rPr lang="en-US" sz="1200" dirty="0"/>
              <a:t>Given a sequence, create 6 different reading frames labeled +1, +2, +3, -1, -2 and -3:</a:t>
            </a:r>
          </a:p>
          <a:p>
            <a:pPr marL="171450" indent="-171450">
              <a:buFont typeface="Arial" panose="020B0604020202020204" pitchFamily="34" charset="0"/>
              <a:buChar char="•"/>
            </a:pPr>
            <a:r>
              <a:rPr lang="en-US" sz="1200" dirty="0"/>
              <a:t>The first reading frame is obtained by considering the sequence in words of 3</a:t>
            </a:r>
          </a:p>
          <a:p>
            <a:pPr marL="171450" indent="-171450">
              <a:buFont typeface="Arial" panose="020B0604020202020204" pitchFamily="34" charset="0"/>
              <a:buChar char="•"/>
            </a:pPr>
            <a:r>
              <a:rPr lang="en-US" sz="1200" dirty="0"/>
              <a:t>The second reading frame is formed after skipping the first nucleotide and then grouping the remaining sequence into words of 3 nucleotides</a:t>
            </a:r>
          </a:p>
          <a:p>
            <a:pPr marL="171450" indent="-171450">
              <a:buFont typeface="Arial" panose="020B0604020202020204" pitchFamily="34" charset="0"/>
              <a:buChar char="•"/>
            </a:pPr>
            <a:r>
              <a:rPr lang="en-US" sz="1200" dirty="0"/>
              <a:t>The third reading frame is formed after skipping the first 2 nucleotides and then grouping the remaining sequence into words of 3 nucleotides</a:t>
            </a:r>
          </a:p>
          <a:p>
            <a:pPr marL="171450" indent="-171450">
              <a:buFont typeface="Arial" panose="020B0604020202020204" pitchFamily="34" charset="0"/>
              <a:buChar char="•"/>
            </a:pPr>
            <a:r>
              <a:rPr lang="en-US" sz="1200" dirty="0"/>
              <a:t>The other negative 3 reading frames can be found only after finding the </a:t>
            </a:r>
            <a:r>
              <a:rPr lang="en-US" sz="1200" b="1" dirty="0">
                <a:solidFill>
                  <a:srgbClr val="FF0000"/>
                </a:solidFill>
              </a:rPr>
              <a:t>reverse complement of the sequence</a:t>
            </a:r>
          </a:p>
          <a:p>
            <a:pPr marL="171450" indent="-171450">
              <a:buFont typeface="Arial" panose="020B0604020202020204" pitchFamily="34" charset="0"/>
              <a:buChar char="•"/>
            </a:pPr>
            <a:r>
              <a:rPr lang="en-US" sz="1200" dirty="0"/>
              <a:t>The same process as for the +1, +2 and +3 strands is repeated for the -1, -2 and -3 strands, but now using the </a:t>
            </a:r>
            <a:r>
              <a:rPr lang="en-US" sz="1200" i="1" dirty="0"/>
              <a:t>reverse complement </a:t>
            </a:r>
            <a:r>
              <a:rPr lang="en-US" sz="1200" dirty="0"/>
              <a:t>sequence</a:t>
            </a:r>
          </a:p>
          <a:p>
            <a:endParaRPr lang="en-US" sz="1200" dirty="0"/>
          </a:p>
          <a:p>
            <a:r>
              <a:rPr lang="en-US" sz="1200" dirty="0"/>
              <a:t>To identify each open reading frame (ORF):</a:t>
            </a:r>
          </a:p>
          <a:p>
            <a:pPr marL="171450" indent="-171450">
              <a:buFont typeface="Arial" panose="020B0604020202020204" pitchFamily="34" charset="0"/>
              <a:buChar char="•"/>
            </a:pPr>
            <a:r>
              <a:rPr lang="en-US" sz="1200" dirty="0"/>
              <a:t>Find the start codon and stop codons in each reading frame </a:t>
            </a:r>
          </a:p>
          <a:p>
            <a:pPr marL="171450" indent="-171450">
              <a:buFont typeface="Arial" panose="020B0604020202020204" pitchFamily="34" charset="0"/>
              <a:buChar char="•"/>
            </a:pPr>
            <a:r>
              <a:rPr lang="en-US" sz="1200" dirty="0"/>
              <a:t>Display the sequence stretch beginning with a start codon and ending in a stop codon</a:t>
            </a:r>
          </a:p>
        </p:txBody>
      </p:sp>
      <p:grpSp>
        <p:nvGrpSpPr>
          <p:cNvPr id="6" name="Group 5">
            <a:extLst>
              <a:ext uri="{FF2B5EF4-FFF2-40B4-BE49-F238E27FC236}">
                <a16:creationId xmlns:a16="http://schemas.microsoft.com/office/drawing/2014/main" id="{902BC687-33E8-4B6D-858C-54EF24ACCF86}"/>
              </a:ext>
            </a:extLst>
          </p:cNvPr>
          <p:cNvGrpSpPr/>
          <p:nvPr/>
        </p:nvGrpSpPr>
        <p:grpSpPr>
          <a:xfrm>
            <a:off x="2573121" y="1117004"/>
            <a:ext cx="3997758" cy="523220"/>
            <a:chOff x="2208328" y="1065799"/>
            <a:chExt cx="3997758" cy="523220"/>
          </a:xfrm>
        </p:grpSpPr>
        <p:sp>
          <p:nvSpPr>
            <p:cNvPr id="5" name="TextBox 4">
              <a:extLst>
                <a:ext uri="{FF2B5EF4-FFF2-40B4-BE49-F238E27FC236}">
                  <a16:creationId xmlns:a16="http://schemas.microsoft.com/office/drawing/2014/main" id="{D6896631-DECE-48DD-BA4A-37F107D736C4}"/>
                </a:ext>
              </a:extLst>
            </p:cNvPr>
            <p:cNvSpPr txBox="1"/>
            <p:nvPr/>
          </p:nvSpPr>
          <p:spPr>
            <a:xfrm>
              <a:off x="2357429" y="1065799"/>
              <a:ext cx="3699557" cy="261610"/>
            </a:xfrm>
            <a:prstGeom prst="rect">
              <a:avLst/>
            </a:prstGeom>
            <a:noFill/>
          </p:spPr>
          <p:txBody>
            <a:bodyPr wrap="square" rtlCol="0">
              <a:spAutoFit/>
            </a:bodyPr>
            <a:lstStyle/>
            <a:p>
              <a:pPr algn="ctr"/>
              <a:r>
                <a:rPr lang="en-US" sz="1100" dirty="0">
                  <a:hlinkClick r:id="rId2"/>
                </a:rPr>
                <a:t>https://en.wikipedia.org/wiki/Open_reading_frame</a:t>
              </a:r>
              <a:endParaRPr lang="en-US" sz="1100" dirty="0"/>
            </a:p>
          </p:txBody>
        </p:sp>
        <p:sp>
          <p:nvSpPr>
            <p:cNvPr id="7" name="Rectangle 6">
              <a:extLst>
                <a:ext uri="{FF2B5EF4-FFF2-40B4-BE49-F238E27FC236}">
                  <a16:creationId xmlns:a16="http://schemas.microsoft.com/office/drawing/2014/main" id="{054C0B8A-36E9-4B83-AB9D-3BD5020D6ACD}"/>
                </a:ext>
              </a:extLst>
            </p:cNvPr>
            <p:cNvSpPr/>
            <p:nvPr/>
          </p:nvSpPr>
          <p:spPr>
            <a:xfrm>
              <a:off x="2208328" y="1327409"/>
              <a:ext cx="3997758" cy="261610"/>
            </a:xfrm>
            <a:prstGeom prst="rect">
              <a:avLst/>
            </a:prstGeom>
          </p:spPr>
          <p:txBody>
            <a:bodyPr wrap="square">
              <a:spAutoFit/>
            </a:bodyPr>
            <a:lstStyle/>
            <a:p>
              <a:r>
                <a:rPr lang="en-US" sz="1100" dirty="0">
                  <a:hlinkClick r:id="rId3"/>
                </a:rPr>
                <a:t>http://vlab.amrita.edu/?sub=3&amp;brch=273&amp;sim=1432&amp;cnt=1</a:t>
              </a:r>
              <a:endParaRPr lang="en-US" sz="1100" dirty="0"/>
            </a:p>
          </p:txBody>
        </p:sp>
      </p:grpSp>
      <p:sp>
        <p:nvSpPr>
          <p:cNvPr id="9" name="TextBox 8">
            <a:extLst>
              <a:ext uri="{FF2B5EF4-FFF2-40B4-BE49-F238E27FC236}">
                <a16:creationId xmlns:a16="http://schemas.microsoft.com/office/drawing/2014/main" id="{742B327F-B52E-44A4-ABB7-11F53293194A}"/>
              </a:ext>
            </a:extLst>
          </p:cNvPr>
          <p:cNvSpPr txBox="1"/>
          <p:nvPr/>
        </p:nvSpPr>
        <p:spPr>
          <a:xfrm>
            <a:off x="577901" y="570586"/>
            <a:ext cx="841248" cy="369332"/>
          </a:xfrm>
          <a:prstGeom prst="rect">
            <a:avLst/>
          </a:prstGeom>
          <a:noFill/>
          <a:ln w="12700">
            <a:solidFill>
              <a:srgbClr val="7030A0"/>
            </a:solidFill>
          </a:ln>
        </p:spPr>
        <p:txBody>
          <a:bodyPr wrap="square" rtlCol="0">
            <a:spAutoFit/>
          </a:bodyPr>
          <a:lstStyle/>
          <a:p>
            <a:pPr algn="ctr"/>
            <a:r>
              <a:rPr lang="en-US" b="1" dirty="0">
                <a:solidFill>
                  <a:srgbClr val="7030A0"/>
                </a:solidFill>
              </a:rPr>
              <a:t>10 pts</a:t>
            </a:r>
          </a:p>
        </p:txBody>
      </p:sp>
      <p:sp>
        <p:nvSpPr>
          <p:cNvPr id="4" name="Slide Number Placeholder 3">
            <a:extLst>
              <a:ext uri="{FF2B5EF4-FFF2-40B4-BE49-F238E27FC236}">
                <a16:creationId xmlns:a16="http://schemas.microsoft.com/office/drawing/2014/main" id="{93D31048-47F7-4CF8-8828-5148ECFBB552}"/>
              </a:ext>
            </a:extLst>
          </p:cNvPr>
          <p:cNvSpPr>
            <a:spLocks noGrp="1"/>
          </p:cNvSpPr>
          <p:nvPr>
            <p:ph type="sldNum" sz="quarter" idx="12"/>
          </p:nvPr>
        </p:nvSpPr>
        <p:spPr/>
        <p:txBody>
          <a:bodyPr/>
          <a:lstStyle/>
          <a:p>
            <a:fld id="{1AF7FFAD-783D-4810-A9CB-C51F00BE5B3E}" type="slidenum">
              <a:rPr lang="en-US" smtClean="0"/>
              <a:t>9</a:t>
            </a:fld>
            <a:endParaRPr lang="en-US"/>
          </a:p>
        </p:txBody>
      </p:sp>
    </p:spTree>
    <p:extLst>
      <p:ext uri="{BB962C8B-B14F-4D97-AF65-F5344CB8AC3E}">
        <p14:creationId xmlns:p14="http://schemas.microsoft.com/office/powerpoint/2010/main" val="12547965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TotalTime>
  <Words>981</Words>
  <Application>Microsoft Office PowerPoint</Application>
  <PresentationFormat>On-screen Show (4:3)</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David MSN Biersach</cp:lastModifiedBy>
  <cp:revision>78</cp:revision>
  <cp:lastPrinted>2018-04-15T05:36:16Z</cp:lastPrinted>
  <dcterms:created xsi:type="dcterms:W3CDTF">2018-04-14T16:55:56Z</dcterms:created>
  <dcterms:modified xsi:type="dcterms:W3CDTF">2020-05-24T03:19:34Z</dcterms:modified>
</cp:coreProperties>
</file>