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96" r:id="rId2"/>
    <p:sldId id="256" r:id="rId3"/>
    <p:sldId id="264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AD59-9D48-48BB-8EF4-798822FFF5A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9D76-A1C2-473C-BAA5-4752E2C9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55B-3634-4BC9-81D5-8538227F5BA8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89F1-48A6-4324-AFD1-3EC079BC4F99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BD-13BB-4F52-849A-274E079381D0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0E6-F8D9-4825-A9D6-C37AF1154F69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A9F-4F33-47E2-BCB6-74E79BC19394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2370-96AE-4D11-A0C2-121376BBDA55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2F2-1EA8-421C-B8F8-D8CA1E3EFF62}" type="datetime1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D7DA-5058-420F-9DBC-85DE61D477C2}" type="datetime1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225B-7C69-40F3-B61C-519BFAC1134E}" type="datetime1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7071-FDDA-440A-98D6-E8E6F92A50F1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FC63-6CD2-42EF-9476-C30364AABDD9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66A-8FD1-4A76-8D41-2F10BEB35D78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FFAD-783D-4810-A9CB-C51F00BE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 1</a:t>
            </a:r>
          </a:p>
          <a:p>
            <a:pPr algn="ctr"/>
            <a:r>
              <a:rPr lang="en-US" dirty="0"/>
              <a:t>Total of 100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0A802-9A57-42D9-B1CD-81A10143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51" y="1840423"/>
            <a:ext cx="4796198" cy="3603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1795422"/>
            <a:ext cx="32775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two or more elements appear an equal number of times within a list, the list is said to be </a:t>
            </a:r>
            <a:r>
              <a:rPr lang="en-US" i="1" dirty="0"/>
              <a:t>multimodal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b="1" dirty="0"/>
              <a:t>q09</a:t>
            </a:r>
            <a:r>
              <a:rPr lang="en-US" dirty="0"/>
              <a:t> folder, edit the C++ console application to return all of the modes of a list</a:t>
            </a:r>
          </a:p>
          <a:p>
            <a:endParaRPr lang="en-US" dirty="0"/>
          </a:p>
          <a:p>
            <a:r>
              <a:rPr lang="en-US" dirty="0"/>
              <a:t>Specifically, you must implement the </a:t>
            </a:r>
            <a:r>
              <a:rPr lang="en-US" b="1" dirty="0" err="1"/>
              <a:t>FindModes</a:t>
            </a:r>
            <a:r>
              <a:rPr lang="en-US" dirty="0"/>
              <a:t>() function by populating the </a:t>
            </a:r>
            <a:r>
              <a:rPr lang="en-US" b="1" dirty="0">
                <a:solidFill>
                  <a:srgbClr val="00B050"/>
                </a:solidFill>
              </a:rPr>
              <a:t>modes</a:t>
            </a:r>
            <a:r>
              <a:rPr lang="en-US" dirty="0"/>
              <a:t> vector from the passed in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vector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Multimodal Sets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10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232108-3247-434F-B70E-F8070345161E}"/>
              </a:ext>
            </a:extLst>
          </p:cNvPr>
          <p:cNvSpPr/>
          <p:nvPr/>
        </p:nvSpPr>
        <p:spPr>
          <a:xfrm rot="3720309">
            <a:off x="7249625" y="2606737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634666" y="1453462"/>
                <a:ext cx="4042842" cy="511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b="1" dirty="0"/>
                  <a:t>q10</a:t>
                </a:r>
                <a:r>
                  <a:rPr lang="en-US" dirty="0"/>
                  <a:t> folder, edit the C++ console application to calculate the integer lattice points in a circle</a:t>
                </a:r>
              </a:p>
              <a:p>
                <a:endParaRPr lang="en-US" dirty="0"/>
              </a:p>
              <a:p>
                <a:r>
                  <a:rPr lang="en-US" dirty="0"/>
                  <a:t>Specifically you must write the </a:t>
                </a:r>
                <a:r>
                  <a:rPr lang="en-US" b="1" dirty="0" err="1"/>
                  <a:t>LatticePoints</a:t>
                </a:r>
                <a:r>
                  <a:rPr lang="en-US" dirty="0"/>
                  <a:t>() function, which receives an integer radius, and must count all the lattice points within that radius</a:t>
                </a:r>
              </a:p>
              <a:p>
                <a:endParaRPr lang="en-US" dirty="0"/>
              </a:p>
              <a:p>
                <a:r>
                  <a:rPr lang="en-US" dirty="0"/>
                  <a:t>This is known as the Gauss Circle Problem, and Gauss was the first one to prove the number of lattice points is bounded by this expression: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6" y="1453462"/>
                <a:ext cx="4042842" cy="5110951"/>
              </a:xfrm>
              <a:prstGeom prst="rect">
                <a:avLst/>
              </a:prstGeom>
              <a:blipFill>
                <a:blip r:embed="rId2"/>
                <a:stretch>
                  <a:fillRect l="-1207" t="-596" r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10. Circle Lattice Points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3D063-693D-4D1E-A3FB-549F9BA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05" y="1410863"/>
            <a:ext cx="2443834" cy="245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CFED-0FE6-4AE5-AE30-D8D64AB6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81" y="4429680"/>
            <a:ext cx="2743199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b="1" dirty="0"/>
                  <a:t>q01</a:t>
                </a:r>
                <a:r>
                  <a:rPr lang="en-US" dirty="0"/>
                  <a:t> folder, edit the C++ console application to calculate and display the square root of a random integer greater than one million,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Heron's Method</a:t>
                </a:r>
                <a:r>
                  <a:rPr lang="en-US" dirty="0"/>
                  <a:t>, to 8 digits of precision to the right of the decimal point</a:t>
                </a:r>
              </a:p>
              <a:p>
                <a:endParaRPr lang="en-US" b="1" dirty="0"/>
              </a:p>
              <a:p>
                <a:r>
                  <a:rPr lang="en-US" dirty="0"/>
                  <a:t>Specifically you must implement the missing code in the function </a:t>
                </a:r>
                <a:r>
                  <a:rPr lang="en-US" b="1" dirty="0"/>
                  <a:t>heron</a:t>
                </a:r>
                <a:r>
                  <a:rPr lang="en-US" dirty="0"/>
                  <a:t>() to return the estimate of the square root of the parameter </a:t>
                </a:r>
                <a:r>
                  <a:rPr lang="en-US" b="1" dirty="0"/>
                  <a:t>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You may stop iterating when your current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estimate is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−06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:r>
                  <a:rPr lang="en-US" b="1" dirty="0"/>
                  <a:t>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blipFill>
                <a:blip r:embed="rId2"/>
                <a:stretch>
                  <a:fillRect l="-1331" t="-767" r="-1479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Implement Heron’s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5492858" y="1320786"/>
                <a:ext cx="310360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58" y="1320786"/>
                <a:ext cx="3103607" cy="309637"/>
              </a:xfrm>
              <a:prstGeom prst="rect">
                <a:avLst/>
              </a:prstGeom>
              <a:blipFill>
                <a:blip r:embed="rId3"/>
                <a:stretch>
                  <a:fillRect l="-589" t="-146000" r="-18271" b="-2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5342496" y="1860437"/>
                <a:ext cx="3422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96" y="1860437"/>
                <a:ext cx="3422604" cy="276999"/>
              </a:xfrm>
              <a:prstGeom prst="rect">
                <a:avLst/>
              </a:prstGeom>
              <a:blipFill>
                <a:blip r:embed="rId4"/>
                <a:stretch>
                  <a:fillRect l="-1068"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5556722" y="2882793"/>
                <a:ext cx="2994153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2" y="2882793"/>
                <a:ext cx="2994153" cy="832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5777423" y="5738881"/>
                <a:ext cx="255275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23" y="5738881"/>
                <a:ext cx="2552750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5884343" y="4227673"/>
                <a:ext cx="233891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43" y="4227673"/>
                <a:ext cx="2338910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5356122" y="4947177"/>
                <a:ext cx="3395353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22" y="4947177"/>
                <a:ext cx="3395353" cy="720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48682A9-764B-4EFA-BF5A-6FC404E175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7174" y="5914643"/>
            <a:ext cx="2282160" cy="441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6894871" y="5757971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6ECFDE-0364-4174-96FC-04347BB1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44" y="1646582"/>
            <a:ext cx="3130320" cy="192087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CEFC8-D716-4724-91F5-D5C322689B3F}"/>
              </a:ext>
            </a:extLst>
          </p:cNvPr>
          <p:cNvCxnSpPr>
            <a:cxnSpLocks/>
          </p:cNvCxnSpPr>
          <p:nvPr/>
        </p:nvCxnSpPr>
        <p:spPr>
          <a:xfrm>
            <a:off x="5236707" y="2883694"/>
            <a:ext cx="0" cy="49529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47FE3-5855-4FEF-86DA-7DFF52E9481B}"/>
              </a:ext>
            </a:extLst>
          </p:cNvPr>
          <p:cNvCxnSpPr>
            <a:cxnSpLocks/>
          </p:cNvCxnSpPr>
          <p:nvPr/>
        </p:nvCxnSpPr>
        <p:spPr>
          <a:xfrm>
            <a:off x="6852783" y="2028825"/>
            <a:ext cx="0" cy="135016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49B656-A905-4EB2-B102-C55B6AD52ABD}"/>
              </a:ext>
            </a:extLst>
          </p:cNvPr>
          <p:cNvCxnSpPr>
            <a:cxnSpLocks/>
          </p:cNvCxnSpPr>
          <p:nvPr/>
        </p:nvCxnSpPr>
        <p:spPr>
          <a:xfrm flipV="1">
            <a:off x="5236707" y="2883694"/>
            <a:ext cx="1616075" cy="1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E9E81E4-15E3-4B98-AB24-A662A2336D41}"/>
              </a:ext>
            </a:extLst>
          </p:cNvPr>
          <p:cNvSpPr/>
          <p:nvPr/>
        </p:nvSpPr>
        <p:spPr>
          <a:xfrm>
            <a:off x="6852782" y="2028825"/>
            <a:ext cx="269860" cy="9134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6D461-9EFA-424F-9E48-8E3F99E72932}"/>
                  </a:ext>
                </a:extLst>
              </p:cNvPr>
              <p:cNvSpPr txBox="1"/>
              <p:nvPr/>
            </p:nvSpPr>
            <p:spPr>
              <a:xfrm>
                <a:off x="4751286" y="2411632"/>
                <a:ext cx="508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6D461-9EFA-424F-9E48-8E3F99E7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86" y="2411632"/>
                <a:ext cx="508280" cy="276999"/>
              </a:xfrm>
              <a:prstGeom prst="rect">
                <a:avLst/>
              </a:prstGeom>
              <a:blipFill>
                <a:blip r:embed="rId3"/>
                <a:stretch>
                  <a:fillRect l="-15476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C0FEB90-55BF-4B16-8C76-19F156F6333B}"/>
              </a:ext>
            </a:extLst>
          </p:cNvPr>
          <p:cNvSpPr/>
          <p:nvPr/>
        </p:nvSpPr>
        <p:spPr>
          <a:xfrm>
            <a:off x="5187709" y="283649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677FB4-2E70-4783-92FA-FED9A289769E}"/>
              </a:ext>
            </a:extLst>
          </p:cNvPr>
          <p:cNvSpPr/>
          <p:nvPr/>
        </p:nvSpPr>
        <p:spPr>
          <a:xfrm>
            <a:off x="6804871" y="198004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4563E8-18BE-4CEC-9EC6-F25B7AC1B6F3}"/>
                  </a:ext>
                </a:extLst>
              </p:cNvPr>
              <p:cNvSpPr txBox="1"/>
              <p:nvPr/>
            </p:nvSpPr>
            <p:spPr>
              <a:xfrm>
                <a:off x="5777645" y="1569227"/>
                <a:ext cx="1052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4563E8-18BE-4CEC-9EC6-F25B7AC1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45" y="1569227"/>
                <a:ext cx="1052276" cy="276999"/>
              </a:xfrm>
              <a:prstGeom prst="rect">
                <a:avLst/>
              </a:prstGeom>
              <a:blipFill>
                <a:blip r:embed="rId4"/>
                <a:stretch>
                  <a:fillRect l="-7558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0B86F-6F47-49C0-B52D-D1EAFADDFE39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5005426" y="2688631"/>
            <a:ext cx="195674" cy="161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6998A1-1333-44B8-85C3-A36FFD4E58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328607" y="1839362"/>
            <a:ext cx="489655" cy="154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04E1CB-DB9E-486E-81B0-B4A207145148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6850591" y="2071485"/>
            <a:ext cx="0" cy="81220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1C2460-C68D-4573-984F-FEEA398752F8}"/>
                  </a:ext>
                </a:extLst>
              </p:cNvPr>
              <p:cNvSpPr/>
              <p:nvPr/>
            </p:nvSpPr>
            <p:spPr>
              <a:xfrm>
                <a:off x="5938682" y="2584592"/>
                <a:ext cx="505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1C2460-C68D-4573-984F-FEEA39875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682" y="2584592"/>
                <a:ext cx="5058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44870" y="1589098"/>
            <a:ext cx="352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q02</a:t>
            </a:r>
            <a:r>
              <a:rPr lang="en-US" sz="1600" dirty="0"/>
              <a:t> folder, edit the C++ console application to calculate the following integral using the </a:t>
            </a:r>
            <a:r>
              <a:rPr lang="en-US" sz="1600" b="1" dirty="0">
                <a:solidFill>
                  <a:srgbClr val="FF0000"/>
                </a:solidFill>
              </a:rPr>
              <a:t>midpoint rule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Adaptive Quadrature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/>
              <p:nvPr/>
            </p:nvSpPr>
            <p:spPr>
              <a:xfrm>
                <a:off x="808065" y="2607021"/>
                <a:ext cx="2742610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65" y="2607021"/>
                <a:ext cx="2742610" cy="622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D312563-361D-4965-B69A-32AC2BBD4D5B}"/>
              </a:ext>
            </a:extLst>
          </p:cNvPr>
          <p:cNvSpPr txBox="1"/>
          <p:nvPr/>
        </p:nvSpPr>
        <p:spPr>
          <a:xfrm>
            <a:off x="544870" y="3542162"/>
            <a:ext cx="352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Specifically you must complete the function </a:t>
            </a:r>
            <a:r>
              <a:rPr lang="en-US" sz="1600" b="1" dirty="0" err="1"/>
              <a:t>midPointAdaptive</a:t>
            </a:r>
            <a:r>
              <a:rPr lang="en-US" sz="1600" dirty="0"/>
              <a:t>() that, while using the midpoint area, will ensure that the maximum </a:t>
            </a:r>
            <a:r>
              <a:rPr lang="en-US" sz="1600" i="1" dirty="0"/>
              <a:t>change</a:t>
            </a:r>
            <a:r>
              <a:rPr lang="en-US" sz="1600" dirty="0"/>
              <a:t> in the function value between the left and right side of any interval is under the limit of </a:t>
            </a:r>
            <a:r>
              <a:rPr lang="en-US" sz="1600" b="1" dirty="0"/>
              <a:t>0.001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/>
              <p:nvPr/>
            </p:nvSpPr>
            <p:spPr>
              <a:xfrm>
                <a:off x="7486650" y="1822437"/>
                <a:ext cx="1442930" cy="66312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This large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makes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exceed the limit</a:t>
                </a:r>
              </a:p>
            </p:txBody>
          </p:sp>
        </mc:Choice>
        <mc:Fallback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50" y="1822437"/>
                <a:ext cx="1442930" cy="66312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  <a:blipFill>
                <a:blip r:embed="rId7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/>
              <p:nvPr/>
            </p:nvSpPr>
            <p:spPr>
              <a:xfrm>
                <a:off x="5514608" y="3752026"/>
                <a:ext cx="2294664" cy="643439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 need to reduce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to the keep change in the function value across the interval under .001</a:t>
                </a:r>
              </a:p>
            </p:txBody>
          </p:sp>
        </mc:Choice>
        <mc:Fallback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08" y="3752026"/>
                <a:ext cx="2294664" cy="643439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  <a:blipFill>
                <a:blip r:embed="rId8"/>
                <a:stretch>
                  <a:fillRect r="-529" b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44870" y="5268902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 </a:t>
            </a:r>
            <a:r>
              <a:rPr lang="en-US" sz="1600" b="1" dirty="0" err="1"/>
              <a:t>midPointFixed</a:t>
            </a:r>
            <a:r>
              <a:rPr lang="en-US" sz="1600" dirty="0"/>
              <a:t>() is set to use 1 million fixed width intervals.  How does the adaptive quadrature compare in terms of relative % error and overall execution time?</a:t>
            </a:r>
            <a:endParaRPr lang="en-US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B13145-12EB-49F6-9E17-E0103858FB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1313" y="4772841"/>
            <a:ext cx="3624939" cy="1467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477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235885-ACDE-46F0-9721-1D0165ADA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4" y="2819369"/>
            <a:ext cx="7523809" cy="34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q03</a:t>
            </a:r>
            <a:r>
              <a:rPr lang="en-US" dirty="0"/>
              <a:t> folder, edit the C++ console application to calculate and display the sum of all natural numbers less than 1,900 that are fully (cleanly, evenly) divisible by </a:t>
            </a:r>
            <a:r>
              <a:rPr lang="en-US" u="sng" dirty="0"/>
              <a:t>both</a:t>
            </a:r>
            <a:r>
              <a:rPr lang="en-US" dirty="0"/>
              <a:t> 7 and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Sum of Multiples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EE433E-5470-475C-8A5A-0272FAF400E5}"/>
              </a:ext>
            </a:extLst>
          </p:cNvPr>
          <p:cNvSpPr/>
          <p:nvPr/>
        </p:nvSpPr>
        <p:spPr>
          <a:xfrm rot="2336746">
            <a:off x="4223644" y="3660767"/>
            <a:ext cx="16093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q04</a:t>
            </a:r>
            <a:r>
              <a:rPr lang="en-US" dirty="0"/>
              <a:t> folder, edit the C++ console application copied from Session 02 Lab 03 to display the same range in temperatures as before, but this time converting from Celsius degrees to Fahrenheit degrees</a:t>
            </a:r>
          </a:p>
          <a:p>
            <a:endParaRPr lang="en-US" dirty="0"/>
          </a:p>
          <a:p>
            <a:r>
              <a:rPr lang="en-US" dirty="0"/>
              <a:t>Be sure to make the human readable output make sense because you are flipping which scale is on which side of the equality symbol</a:t>
            </a:r>
          </a:p>
          <a:p>
            <a:endParaRPr lang="en-US" dirty="0"/>
          </a:p>
          <a:p>
            <a:r>
              <a:rPr lang="en-US" dirty="0"/>
              <a:t>Your code changes must successfully compile and run as expected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 Temperature Converter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2897850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q05 </a:t>
            </a:r>
            <a:r>
              <a:rPr lang="en-US" sz="1600" dirty="0"/>
              <a:t>folder, edit the C++ console application to implement the </a:t>
            </a:r>
            <a:r>
              <a:rPr lang="en-US" sz="1600" b="1" dirty="0" err="1"/>
              <a:t>MedianOfThree</a:t>
            </a:r>
            <a:r>
              <a:rPr lang="en-US" sz="1600" dirty="0"/>
              <a:t>() function: a, b, c are the values, ai, bi, ci are the indexes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806936" y="646753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5. Quicksort Optimization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12563-361D-4965-B69A-32AC2BBD4D5B}"/>
              </a:ext>
            </a:extLst>
          </p:cNvPr>
          <p:cNvSpPr txBox="1"/>
          <p:nvPr/>
        </p:nvSpPr>
        <p:spPr>
          <a:xfrm>
            <a:off x="577901" y="1460789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Research Hoare’s Quicksort algorithm and understand the benefit of partitioning using the </a:t>
            </a:r>
            <a:r>
              <a:rPr lang="en-US" sz="1600" b="1" i="1" dirty="0">
                <a:solidFill>
                  <a:srgbClr val="7030A0"/>
                </a:solidFill>
              </a:rPr>
              <a:t>median of three</a:t>
            </a:r>
            <a:r>
              <a:rPr lang="en-US" sz="1600" dirty="0"/>
              <a:t> for the pivot element  - how does this effect the </a:t>
            </a:r>
            <a:r>
              <a:rPr lang="en-US" sz="1600" b="1" dirty="0">
                <a:solidFill>
                  <a:srgbClr val="FF0000"/>
                </a:solidFill>
              </a:rPr>
              <a:t>total run time</a:t>
            </a:r>
            <a:r>
              <a:rPr lang="en-US" sz="1600" dirty="0"/>
              <a:t>?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77901" y="4218145"/>
            <a:ext cx="3689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function should return the </a:t>
            </a:r>
            <a:r>
              <a:rPr lang="en-US" sz="1600" i="1" dirty="0">
                <a:solidFill>
                  <a:srgbClr val="FF0000"/>
                </a:solidFill>
              </a:rPr>
              <a:t>index</a:t>
            </a:r>
            <a:r>
              <a:rPr lang="en-US" sz="1600" dirty="0"/>
              <a:t> </a:t>
            </a:r>
          </a:p>
          <a:p>
            <a:r>
              <a:rPr lang="en-US" sz="1600" dirty="0"/>
              <a:t>(ai, bi, or ci) corresponding to the </a:t>
            </a:r>
            <a:r>
              <a:rPr lang="en-US" sz="1600" b="1" dirty="0"/>
              <a:t>median</a:t>
            </a:r>
            <a:r>
              <a:rPr lang="en-US" sz="1600" dirty="0"/>
              <a:t> of the three values (a, b, or c)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3D4E4B-F391-402A-AB6E-7B2FF890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47" y="1651657"/>
            <a:ext cx="4080803" cy="30606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8B47C8-97D9-465B-8460-5F3DF537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6" y="5269936"/>
            <a:ext cx="5341192" cy="102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58DCFB2-C748-4B35-9225-0589F989C90C}"/>
              </a:ext>
            </a:extLst>
          </p:cNvPr>
          <p:cNvSpPr/>
          <p:nvPr/>
        </p:nvSpPr>
        <p:spPr>
          <a:xfrm>
            <a:off x="6353904" y="4763855"/>
            <a:ext cx="2057400" cy="1498988"/>
          </a:xfrm>
          <a:prstGeom prst="wedgeRectCallout">
            <a:avLst>
              <a:gd name="adj1" fmla="val -105369"/>
              <a:gd name="adj2" fmla="val 182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code initially is not using median of three. Run it as-is, then see how the total time changes once you implement the correct function.</a:t>
            </a:r>
          </a:p>
        </p:txBody>
      </p:sp>
    </p:spTree>
    <p:extLst>
      <p:ext uri="{BB962C8B-B14F-4D97-AF65-F5344CB8AC3E}">
        <p14:creationId xmlns:p14="http://schemas.microsoft.com/office/powerpoint/2010/main" val="132602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D9DEA-7EB8-4100-8522-1B389108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69" y="1662620"/>
            <a:ext cx="4152381" cy="43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628650" y="2274838"/>
            <a:ext cx="3139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q06</a:t>
            </a:r>
            <a:r>
              <a:rPr lang="en-US" dirty="0"/>
              <a:t> folder, edit the C++ console application to calculate the lowest common multiple (LCM) of two integers a &amp; b, </a:t>
            </a:r>
          </a:p>
          <a:p>
            <a:r>
              <a:rPr lang="en-US" dirty="0"/>
              <a:t>using only </a:t>
            </a:r>
            <a:r>
              <a:rPr lang="en-US" b="1" u="sng" dirty="0">
                <a:solidFill>
                  <a:srgbClr val="00B050"/>
                </a:solidFill>
              </a:rPr>
              <a:t>basic</a:t>
            </a:r>
            <a:r>
              <a:rPr lang="en-US" dirty="0"/>
              <a:t> arithmetic operators (</a:t>
            </a:r>
            <a:r>
              <a:rPr lang="en-US" b="1" i="1" dirty="0"/>
              <a:t>no looping</a:t>
            </a:r>
            <a:r>
              <a:rPr lang="en-US" dirty="0"/>
              <a:t>) and the greatest common divisor (</a:t>
            </a:r>
            <a:r>
              <a:rPr lang="en-US" b="1" dirty="0"/>
              <a:t>GCD</a:t>
            </a:r>
            <a:r>
              <a:rPr lang="en-US" dirty="0"/>
              <a:t>) function which is already provided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Lowest Common Multiple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7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2C9B6FC-9E58-4951-8051-B732DECCD75F}"/>
              </a:ext>
            </a:extLst>
          </p:cNvPr>
          <p:cNvSpPr/>
          <p:nvPr/>
        </p:nvSpPr>
        <p:spPr>
          <a:xfrm rot="16200000">
            <a:off x="4951543" y="3207706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8A5E25-DF41-41B2-A7D1-8FC616CCC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60" y="1729642"/>
            <a:ext cx="4623580" cy="3987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1991729"/>
            <a:ext cx="306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q07</a:t>
            </a:r>
            <a:r>
              <a:rPr lang="en-US" dirty="0"/>
              <a:t> folder, edit the C++ console application to calculate the addition of two vectors</a:t>
            </a:r>
          </a:p>
          <a:p>
            <a:endParaRPr lang="en-US" dirty="0"/>
          </a:p>
          <a:p>
            <a:r>
              <a:rPr lang="en-US" dirty="0"/>
              <a:t>In particular, complete the function </a:t>
            </a:r>
            <a:r>
              <a:rPr lang="en-US" b="1" dirty="0" err="1"/>
              <a:t>SumVectors</a:t>
            </a:r>
            <a:r>
              <a:rPr lang="en-US" dirty="0"/>
              <a:t>() by providing values for each element of </a:t>
            </a:r>
            <a:r>
              <a:rPr lang="en-US" b="1" dirty="0"/>
              <a:t>vec3</a:t>
            </a:r>
            <a:r>
              <a:rPr lang="en-US" dirty="0"/>
              <a:t> using some form of looping construct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7. Vector Addition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8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E54AC86-44E9-4B33-8E6B-2313EB791DF7}"/>
              </a:ext>
            </a:extLst>
          </p:cNvPr>
          <p:cNvSpPr/>
          <p:nvPr/>
        </p:nvSpPr>
        <p:spPr>
          <a:xfrm rot="16200000">
            <a:off x="4387566" y="3484975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E521E-92B5-4158-8490-50CE46D3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78" y="1394990"/>
            <a:ext cx="4657143" cy="46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480821" y="1692236"/>
            <a:ext cx="3350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q08</a:t>
            </a:r>
            <a:r>
              <a:rPr lang="en-US" dirty="0"/>
              <a:t> folder, edit the C++ console application to calculate the Base 2 </a:t>
            </a:r>
            <a:r>
              <a:rPr lang="en-US" i="1" dirty="0">
                <a:solidFill>
                  <a:srgbClr val="FF0000"/>
                </a:solidFill>
              </a:rPr>
              <a:t>Hamming Weight </a:t>
            </a:r>
            <a:r>
              <a:rPr lang="en-US" dirty="0"/>
              <a:t>of a given natural number  </a:t>
            </a:r>
          </a:p>
          <a:p>
            <a:endParaRPr lang="en-US" b="1" dirty="0"/>
          </a:p>
          <a:p>
            <a:r>
              <a:rPr lang="en-US" dirty="0"/>
              <a:t>You must write the correct code to find the </a:t>
            </a:r>
            <a:r>
              <a:rPr lang="en-US" b="1" dirty="0" err="1"/>
              <a:t>PopCount</a:t>
            </a:r>
            <a:r>
              <a:rPr lang="en-US" dirty="0"/>
              <a:t>() for the passed in variable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Hamming Weight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9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046B1B-D376-449C-8CA3-A9FA177815BA}"/>
              </a:ext>
            </a:extLst>
          </p:cNvPr>
          <p:cNvSpPr/>
          <p:nvPr/>
        </p:nvSpPr>
        <p:spPr>
          <a:xfrm rot="16200000">
            <a:off x="4675301" y="2557656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1857</TotalTime>
  <Words>868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116</cp:revision>
  <cp:lastPrinted>2018-04-15T05:36:16Z</cp:lastPrinted>
  <dcterms:created xsi:type="dcterms:W3CDTF">2018-04-14T16:55:56Z</dcterms:created>
  <dcterms:modified xsi:type="dcterms:W3CDTF">2020-06-07T06:13:34Z</dcterms:modified>
</cp:coreProperties>
</file>