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96" r:id="rId2"/>
    <p:sldId id="256" r:id="rId3"/>
    <p:sldId id="264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9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AAD59-9D48-48BB-8EF4-798822FFF5A4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D9D76-A1C2-473C-BAA5-4752E2C9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355B-3634-4BC9-81D5-8538227F5BA8}" type="datetime1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89F1-48A6-4324-AFD1-3EC079BC4F99}" type="datetime1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3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44BD-13BB-4F52-849A-274E079381D0}" type="datetime1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4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20E6-F8D9-4825-A9D6-C37AF1154F69}" type="datetime1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7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DA9F-4F33-47E2-BCB6-74E79BC19394}" type="datetime1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4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2370-96AE-4D11-A0C2-121376BBDA55}" type="datetime1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9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82F2-1EA8-421C-B8F8-D8CA1E3EFF62}" type="datetime1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D7DA-5058-420F-9DBC-85DE61D477C2}" type="datetime1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7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225B-7C69-40F3-B61C-519BFAC1134E}" type="datetime1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9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7071-FDDA-440A-98D6-E8E6F92A50F1}" type="datetime1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3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FC63-6CD2-42EF-9476-C30364AABDD9}" type="datetime1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6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6766A-8FD1-4A76-8D41-2F10BEB35D78}" type="datetime1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FFAD-783D-4810-A9CB-C51F00BE5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4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biersach@bnl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3301" y="2505982"/>
            <a:ext cx="25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/>
              <a:t>Brookhaven National Laboratory</a:t>
            </a:r>
          </a:p>
          <a:p>
            <a:pPr algn="ctr"/>
            <a:r>
              <a:rPr lang="en-US" dirty="0">
                <a:hlinkClick r:id="rId6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(SciComp 301)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Exam 1</a:t>
            </a:r>
          </a:p>
          <a:p>
            <a:pPr algn="ctr"/>
            <a:r>
              <a:rPr lang="en-US" dirty="0"/>
              <a:t>Total of 100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A0B48-AFF4-4E99-AA90-F4AE7531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20A802-9A57-42D9-B1CD-81A101435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851" y="1840423"/>
            <a:ext cx="4796198" cy="36033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577901" y="1795422"/>
            <a:ext cx="32775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two or more elements appear an equal number of times within a list, the list is said to be </a:t>
            </a:r>
            <a:r>
              <a:rPr lang="en-US" i="1" dirty="0"/>
              <a:t>multimodal</a:t>
            </a:r>
          </a:p>
          <a:p>
            <a:endParaRPr lang="en-US" dirty="0"/>
          </a:p>
          <a:p>
            <a:r>
              <a:rPr lang="en-US" dirty="0"/>
              <a:t>In the </a:t>
            </a:r>
            <a:r>
              <a:rPr lang="en-US" b="1" dirty="0"/>
              <a:t>q09</a:t>
            </a:r>
            <a:r>
              <a:rPr lang="en-US" dirty="0"/>
              <a:t> folder, edit the C++ console application to return all of the modes of a list</a:t>
            </a:r>
          </a:p>
          <a:p>
            <a:endParaRPr lang="en-US" dirty="0"/>
          </a:p>
          <a:p>
            <a:r>
              <a:rPr lang="en-US" dirty="0"/>
              <a:t>Specifically, you must implement the </a:t>
            </a:r>
            <a:r>
              <a:rPr lang="en-US" b="1" dirty="0" err="1"/>
              <a:t>FindModes</a:t>
            </a:r>
            <a:r>
              <a:rPr lang="en-US" dirty="0"/>
              <a:t>() function by populating the </a:t>
            </a:r>
            <a:r>
              <a:rPr lang="en-US" b="1" dirty="0">
                <a:solidFill>
                  <a:srgbClr val="00B050"/>
                </a:solidFill>
              </a:rPr>
              <a:t>modes</a:t>
            </a:r>
            <a:r>
              <a:rPr lang="en-US" dirty="0"/>
              <a:t> vector from the passed in </a:t>
            </a:r>
            <a:r>
              <a:rPr lang="en-US" b="1" dirty="0">
                <a:solidFill>
                  <a:srgbClr val="0070C0"/>
                </a:solidFill>
              </a:rPr>
              <a:t>data</a:t>
            </a:r>
            <a:r>
              <a:rPr lang="en-US" dirty="0"/>
              <a:t> vector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9. Multimodal Sets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10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10</a:t>
            </a:fld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232108-3247-434F-B70E-F8070345161E}"/>
              </a:ext>
            </a:extLst>
          </p:cNvPr>
          <p:cNvSpPr/>
          <p:nvPr/>
        </p:nvSpPr>
        <p:spPr>
          <a:xfrm rot="3720309">
            <a:off x="7249625" y="2606737"/>
            <a:ext cx="15531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8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634666" y="1453462"/>
                <a:ext cx="4042842" cy="5110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the </a:t>
                </a:r>
                <a:r>
                  <a:rPr lang="en-US" b="1" dirty="0"/>
                  <a:t>q10</a:t>
                </a:r>
                <a:r>
                  <a:rPr lang="en-US" dirty="0"/>
                  <a:t> folder, edit the C++ console application to calculate the integer lattice points in a circle</a:t>
                </a:r>
              </a:p>
              <a:p>
                <a:endParaRPr lang="en-US" dirty="0"/>
              </a:p>
              <a:p>
                <a:r>
                  <a:rPr lang="en-US" dirty="0"/>
                  <a:t>Specifically you must write the </a:t>
                </a:r>
                <a:r>
                  <a:rPr lang="en-US" b="1" dirty="0" err="1"/>
                  <a:t>LatticePoints</a:t>
                </a:r>
                <a:r>
                  <a:rPr lang="en-US" dirty="0"/>
                  <a:t>() function, which receives an integer radius, and must count all the lattice points within that radius</a:t>
                </a:r>
              </a:p>
              <a:p>
                <a:endParaRPr lang="en-US" dirty="0"/>
              </a:p>
              <a:p>
                <a:r>
                  <a:rPr lang="en-US" dirty="0"/>
                  <a:t>This is known as the Gauss Circle Problem, and Gauss was the first one to prove the number of lattice points is bounded by this expression: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66" y="1453462"/>
                <a:ext cx="4042842" cy="5110951"/>
              </a:xfrm>
              <a:prstGeom prst="rect">
                <a:avLst/>
              </a:prstGeom>
              <a:blipFill>
                <a:blip r:embed="rId2"/>
                <a:stretch>
                  <a:fillRect l="-1207" t="-596" r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10. Circle Lattice Points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10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D3D063-693D-4D1E-A3FB-549F9BA3E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205" y="1410863"/>
            <a:ext cx="2443834" cy="2459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54CFED-0FE6-4AE5-AE30-D8D64AB6F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381" y="4429680"/>
            <a:ext cx="2743199" cy="17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2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577900" y="1787653"/>
                <a:ext cx="412070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the </a:t>
                </a:r>
                <a:r>
                  <a:rPr lang="en-US" b="1" dirty="0"/>
                  <a:t>q01</a:t>
                </a:r>
                <a:r>
                  <a:rPr lang="en-US" dirty="0"/>
                  <a:t> folder, edit the C++ console application to calculate and display the square root of a random integer greater than one million, using </a:t>
                </a:r>
                <a:r>
                  <a:rPr lang="en-US" b="1" dirty="0">
                    <a:solidFill>
                      <a:srgbClr val="FF0000"/>
                    </a:solidFill>
                  </a:rPr>
                  <a:t>Heron's Method</a:t>
                </a:r>
                <a:r>
                  <a:rPr lang="en-US" dirty="0"/>
                  <a:t>, to 8 digits of precision to the right of the decimal point</a:t>
                </a:r>
              </a:p>
              <a:p>
                <a:endParaRPr lang="en-US" b="1" dirty="0"/>
              </a:p>
              <a:p>
                <a:r>
                  <a:rPr lang="en-US" dirty="0"/>
                  <a:t>Specifically you must implement the missing code in the function </a:t>
                </a:r>
                <a:r>
                  <a:rPr lang="en-US" b="1" dirty="0"/>
                  <a:t>heron</a:t>
                </a:r>
                <a:r>
                  <a:rPr lang="en-US" dirty="0"/>
                  <a:t>() to return the estimate of the square root of the parameter </a:t>
                </a:r>
                <a:r>
                  <a:rPr lang="en-US" b="1" dirty="0"/>
                  <a:t>S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You may stop iterating when your current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estimate is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−06</m:t>
                        </m:r>
                      </m:sup>
                    </m:sSup>
                  </m:oMath>
                </a14:m>
                <a:r>
                  <a:rPr lang="en-US" dirty="0"/>
                  <a:t> of </a:t>
                </a:r>
                <a:r>
                  <a:rPr lang="en-US" b="1" dirty="0"/>
                  <a:t>S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0" y="1787653"/>
                <a:ext cx="4120709" cy="3970318"/>
              </a:xfrm>
              <a:prstGeom prst="rect">
                <a:avLst/>
              </a:prstGeom>
              <a:blipFill>
                <a:blip r:embed="rId2"/>
                <a:stretch>
                  <a:fillRect l="-1331" t="-767" r="-1479" b="-1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1. Implement Heron’s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CFBDB1-DEA9-4167-8DD4-686460D42F27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15 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/>
              <p:nvPr/>
            </p:nvSpPr>
            <p:spPr>
              <a:xfrm>
                <a:off x="5492858" y="1320786"/>
                <a:ext cx="3103607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𝑔𝑢𝑒𝑠𝑠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858" y="1320786"/>
                <a:ext cx="3103607" cy="309637"/>
              </a:xfrm>
              <a:prstGeom prst="rect">
                <a:avLst/>
              </a:prstGeom>
              <a:blipFill>
                <a:blip r:embed="rId3"/>
                <a:stretch>
                  <a:fillRect l="-589" t="-146000" r="-18271" b="-2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/>
              <p:nvPr/>
            </p:nvSpPr>
            <p:spPr>
              <a:xfrm>
                <a:off x="5342496" y="1860437"/>
                <a:ext cx="34226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496" y="1860437"/>
                <a:ext cx="3422604" cy="276999"/>
              </a:xfrm>
              <a:prstGeom prst="rect">
                <a:avLst/>
              </a:prstGeom>
              <a:blipFill>
                <a:blip r:embed="rId4"/>
                <a:stretch>
                  <a:fillRect l="-1068" t="-434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/>
              <p:nvPr/>
            </p:nvSpPr>
            <p:spPr>
              <a:xfrm>
                <a:off x="6390251" y="2208814"/>
                <a:ext cx="1327095" cy="60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251" y="2208814"/>
                <a:ext cx="1327095" cy="6026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/>
              <p:nvPr/>
            </p:nvSpPr>
            <p:spPr>
              <a:xfrm>
                <a:off x="5556722" y="2882793"/>
                <a:ext cx="2994153" cy="832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𝐴𝑠𝑠𝑢𝑚𝑒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722" y="2882793"/>
                <a:ext cx="2994153" cy="832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/>
              <p:nvPr/>
            </p:nvSpPr>
            <p:spPr>
              <a:xfrm>
                <a:off x="6079814" y="3786963"/>
                <a:ext cx="1947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814" y="3786963"/>
                <a:ext cx="19479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/>
              <p:nvPr/>
            </p:nvSpPr>
            <p:spPr>
              <a:xfrm>
                <a:off x="5777423" y="5738881"/>
                <a:ext cx="255275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423" y="5738881"/>
                <a:ext cx="2552750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/>
              <p:nvPr/>
            </p:nvSpPr>
            <p:spPr>
              <a:xfrm>
                <a:off x="5884343" y="4227673"/>
                <a:ext cx="2338910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343" y="4227673"/>
                <a:ext cx="2338910" cy="6481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/>
              <p:nvPr/>
            </p:nvSpPr>
            <p:spPr>
              <a:xfrm>
                <a:off x="5356122" y="4947177"/>
                <a:ext cx="3395353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122" y="4947177"/>
                <a:ext cx="3395353" cy="7203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48682A9-764B-4EFA-BF5A-6FC404E175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7174" y="5914643"/>
            <a:ext cx="2282160" cy="4417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75C5D1-DEC3-4AFB-8A30-52F16AF49DF6}"/>
              </a:ext>
            </a:extLst>
          </p:cNvPr>
          <p:cNvSpPr/>
          <p:nvPr/>
        </p:nvSpPr>
        <p:spPr>
          <a:xfrm>
            <a:off x="6894871" y="5757971"/>
            <a:ext cx="1328382" cy="695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2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544870" y="1589098"/>
            <a:ext cx="3524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the </a:t>
            </a:r>
            <a:r>
              <a:rPr lang="en-US" sz="1600" b="1" dirty="0"/>
              <a:t>q02</a:t>
            </a:r>
            <a:r>
              <a:rPr lang="en-US" sz="1600" dirty="0"/>
              <a:t> folder, edit the C++ console application to calculate the following integral using the </a:t>
            </a:r>
            <a:r>
              <a:rPr lang="en-US" sz="1600" b="1" dirty="0">
                <a:solidFill>
                  <a:srgbClr val="FF0000"/>
                </a:solidFill>
              </a:rPr>
              <a:t>midpoint rule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2. Adaptive Quadrature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20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EB4A63-4595-4188-82BB-0C3143BE5CA2}"/>
                  </a:ext>
                </a:extLst>
              </p:cNvPr>
              <p:cNvSpPr txBox="1"/>
              <p:nvPr/>
            </p:nvSpPr>
            <p:spPr>
              <a:xfrm>
                <a:off x="919753" y="2607021"/>
                <a:ext cx="2759345" cy="622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EB4A63-4595-4188-82BB-0C3143BE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53" y="2607021"/>
                <a:ext cx="2759345" cy="6227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D312563-361D-4965-B69A-32AC2BBD4D5B}"/>
              </a:ext>
            </a:extLst>
          </p:cNvPr>
          <p:cNvSpPr txBox="1"/>
          <p:nvPr/>
        </p:nvSpPr>
        <p:spPr>
          <a:xfrm>
            <a:off x="544870" y="3542162"/>
            <a:ext cx="3524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Specifically you must complete the function </a:t>
            </a:r>
            <a:r>
              <a:rPr lang="en-US" sz="1600" b="1" dirty="0" err="1"/>
              <a:t>midPointAdaptive</a:t>
            </a:r>
            <a:r>
              <a:rPr lang="en-US" sz="1600" dirty="0"/>
              <a:t>() that while using the midpoint rule will ensure that the maximum slope of any given interval on the curve will be less than </a:t>
            </a:r>
            <a:r>
              <a:rPr lang="en-US" sz="1600" b="1" dirty="0"/>
              <a:t>0.001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A5C10D-D626-439C-B95D-1BC7AF098660}"/>
              </a:ext>
            </a:extLst>
          </p:cNvPr>
          <p:cNvGrpSpPr/>
          <p:nvPr/>
        </p:nvGrpSpPr>
        <p:grpSpPr>
          <a:xfrm>
            <a:off x="4491279" y="1345059"/>
            <a:ext cx="3130320" cy="2778211"/>
            <a:chOff x="4491279" y="1345059"/>
            <a:chExt cx="3130320" cy="27782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6ECFDE-0364-4174-96FC-04347BB10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1279" y="1646582"/>
              <a:ext cx="3130320" cy="1920878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36CEFC8-D716-4724-91F5-D5C322689B3F}"/>
                </a:ext>
              </a:extLst>
            </p:cNvPr>
            <p:cNvCxnSpPr>
              <a:cxnSpLocks/>
            </p:cNvCxnSpPr>
            <p:nvPr/>
          </p:nvCxnSpPr>
          <p:spPr>
            <a:xfrm>
              <a:off x="5460142" y="2883694"/>
              <a:ext cx="0" cy="49529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847FE3-5855-4FEF-86DA-7DFF52E9481B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18" y="2028825"/>
              <a:ext cx="0" cy="135016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49B656-A905-4EB2-B102-C55B6AD52A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0142" y="2028825"/>
              <a:ext cx="1616076" cy="854869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B683B0F-674C-4C36-802F-2FA3FF16226B}"/>
                </a:ext>
              </a:extLst>
            </p:cNvPr>
            <p:cNvCxnSpPr>
              <a:cxnSpLocks/>
            </p:cNvCxnSpPr>
            <p:nvPr/>
          </p:nvCxnSpPr>
          <p:spPr>
            <a:xfrm>
              <a:off x="5730018" y="2797175"/>
              <a:ext cx="0" cy="581818"/>
            </a:xfrm>
            <a:prstGeom prst="line">
              <a:avLst/>
            </a:prstGeom>
            <a:ln w="127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327309-D1CE-4011-9C3E-39A22C6962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0141" y="2803126"/>
              <a:ext cx="269877" cy="80568"/>
            </a:xfrm>
            <a:prstGeom prst="line">
              <a:avLst/>
            </a:prstGeom>
            <a:ln w="127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Speech Bubble: Rectangle 28">
                  <a:extLst>
                    <a:ext uri="{FF2B5EF4-FFF2-40B4-BE49-F238E27FC236}">
                      <a16:creationId xmlns:a16="http://schemas.microsoft.com/office/drawing/2014/main" id="{4350F087-342D-4D1B-A736-80DAFF9BBB7E}"/>
                    </a:ext>
                  </a:extLst>
                </p:cNvPr>
                <p:cNvSpPr/>
                <p:nvPr/>
              </p:nvSpPr>
              <p:spPr>
                <a:xfrm>
                  <a:off x="5178615" y="1345059"/>
                  <a:ext cx="1616068" cy="611689"/>
                </a:xfrm>
                <a:prstGeom prst="wedgeRectCallout">
                  <a:avLst>
                    <a:gd name="adj1" fmla="val 14474"/>
                    <a:gd name="adj2" fmla="val 13186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The </a:t>
                  </a:r>
                  <a14:m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1200" dirty="0"/>
                    <a:t> for this interval is too wide as it makes the slope too great</a:t>
                  </a:r>
                </a:p>
              </p:txBody>
            </p:sp>
          </mc:Choice>
          <mc:Fallback xmlns="">
            <p:sp>
              <p:nvSpPr>
                <p:cNvPr id="29" name="Speech Bubble: Rectangle 28">
                  <a:extLst>
                    <a:ext uri="{FF2B5EF4-FFF2-40B4-BE49-F238E27FC236}">
                      <a16:creationId xmlns:a16="http://schemas.microsoft.com/office/drawing/2014/main" id="{4350F087-342D-4D1B-A736-80DAFF9BBB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8615" y="1345059"/>
                  <a:ext cx="1616068" cy="611689"/>
                </a:xfrm>
                <a:prstGeom prst="wedgeRectCallout">
                  <a:avLst>
                    <a:gd name="adj1" fmla="val 14474"/>
                    <a:gd name="adj2" fmla="val 131862"/>
                  </a:avLst>
                </a:prstGeom>
                <a:blipFill>
                  <a:blip r:embed="rId4"/>
                  <a:stretch>
                    <a:fillRect t="-1075" r="-11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Speech Bubble: Rectangle 29">
                  <a:extLst>
                    <a:ext uri="{FF2B5EF4-FFF2-40B4-BE49-F238E27FC236}">
                      <a16:creationId xmlns:a16="http://schemas.microsoft.com/office/drawing/2014/main" id="{346598F6-40D9-4E38-AFD8-1B799FB2C53A}"/>
                    </a:ext>
                  </a:extLst>
                </p:cNvPr>
                <p:cNvSpPr/>
                <p:nvPr/>
              </p:nvSpPr>
              <p:spPr>
                <a:xfrm>
                  <a:off x="5391455" y="3715324"/>
                  <a:ext cx="2057400" cy="407946"/>
                </a:xfrm>
                <a:prstGeom prst="wedgeRectCallout">
                  <a:avLst>
                    <a:gd name="adj1" fmla="val -39424"/>
                    <a:gd name="adj2" fmla="val -11867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So we need to reduce the </a:t>
                  </a:r>
                  <a14:m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1200" dirty="0"/>
                    <a:t> to keep the slope under .001</a:t>
                  </a:r>
                </a:p>
              </p:txBody>
            </p:sp>
          </mc:Choice>
          <mc:Fallback xmlns="">
            <p:sp>
              <p:nvSpPr>
                <p:cNvPr id="30" name="Speech Bubble: Rectangle 29">
                  <a:extLst>
                    <a:ext uri="{FF2B5EF4-FFF2-40B4-BE49-F238E27FC236}">
                      <a16:creationId xmlns:a16="http://schemas.microsoft.com/office/drawing/2014/main" id="{346598F6-40D9-4E38-AFD8-1B799FB2C5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455" y="3715324"/>
                  <a:ext cx="2057400" cy="407946"/>
                </a:xfrm>
                <a:prstGeom prst="wedgeRectCallout">
                  <a:avLst>
                    <a:gd name="adj1" fmla="val -39424"/>
                    <a:gd name="adj2" fmla="val -118677"/>
                  </a:avLst>
                </a:prstGeom>
                <a:blipFill>
                  <a:blip r:embed="rId5"/>
                  <a:stretch>
                    <a:fillRect b="-94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FE2C19D-6C68-4D50-BB9E-BAB3D2A2F38C}"/>
              </a:ext>
            </a:extLst>
          </p:cNvPr>
          <p:cNvSpPr txBox="1"/>
          <p:nvPr/>
        </p:nvSpPr>
        <p:spPr>
          <a:xfrm>
            <a:off x="544870" y="5032912"/>
            <a:ext cx="3524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function </a:t>
            </a:r>
            <a:r>
              <a:rPr lang="en-US" sz="1600" b="1" dirty="0" err="1"/>
              <a:t>midPointFixed</a:t>
            </a:r>
            <a:r>
              <a:rPr lang="en-US" sz="1600" dirty="0"/>
              <a:t>() is set to use 1 million fixed width intervals.  How does the adaptive quadrature compare to this in terms of relative % error?</a:t>
            </a:r>
            <a:endParaRPr lang="en-US" sz="1600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DB13145-12EB-49F6-9E17-E0103858F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5710" y="4506192"/>
            <a:ext cx="3624939" cy="14672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477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235885-ACDE-46F0-9721-1D0165ADA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34" y="2819369"/>
            <a:ext cx="7523809" cy="3409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1504149" y="1589098"/>
            <a:ext cx="6135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b="1" dirty="0"/>
              <a:t>q03</a:t>
            </a:r>
            <a:r>
              <a:rPr lang="en-US" dirty="0"/>
              <a:t> folder, edit the C++ console application to calculate and display the sum of all natural numbers less than 1,900 that are fully (cleanly, evenly) divisible by </a:t>
            </a:r>
            <a:r>
              <a:rPr lang="en-US" u="sng" dirty="0"/>
              <a:t>both</a:t>
            </a:r>
            <a:r>
              <a:rPr lang="en-US" dirty="0"/>
              <a:t> 7 and 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3. Sum of Multiples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10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4</a:t>
            </a:fld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1EE433E-5470-475C-8A5A-0272FAF400E5}"/>
              </a:ext>
            </a:extLst>
          </p:cNvPr>
          <p:cNvSpPr/>
          <p:nvPr/>
        </p:nvSpPr>
        <p:spPr>
          <a:xfrm rot="2336746">
            <a:off x="4223644" y="3660767"/>
            <a:ext cx="16093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7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1504149" y="1589098"/>
            <a:ext cx="61357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b="1" dirty="0"/>
              <a:t>q04</a:t>
            </a:r>
            <a:r>
              <a:rPr lang="en-US" dirty="0"/>
              <a:t> folder, edit the C++ console application copied from Session 02 Lab 03 to display the same range in temperatures as before, but this time converting from Celsius degrees to Fahrenheit degrees</a:t>
            </a:r>
          </a:p>
          <a:p>
            <a:endParaRPr lang="en-US" dirty="0"/>
          </a:p>
          <a:p>
            <a:r>
              <a:rPr lang="en-US" dirty="0"/>
              <a:t>Be sure to make the human readable output make sense because you are flipping which scale is on which side of the equality symbol</a:t>
            </a:r>
          </a:p>
          <a:p>
            <a:endParaRPr lang="en-US" dirty="0"/>
          </a:p>
          <a:p>
            <a:r>
              <a:rPr lang="en-US" dirty="0"/>
              <a:t>Your code changes must successfully compile and run as expected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4. Temperature Converter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5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0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577901" y="2897850"/>
            <a:ext cx="3524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the </a:t>
            </a:r>
            <a:r>
              <a:rPr lang="en-US" sz="1600" b="1" dirty="0"/>
              <a:t>q05 </a:t>
            </a:r>
            <a:r>
              <a:rPr lang="en-US" sz="1600" dirty="0"/>
              <a:t>folder, edit the C++ console application to implement the </a:t>
            </a:r>
            <a:r>
              <a:rPr lang="en-US" sz="1600" b="1" dirty="0" err="1"/>
              <a:t>MedianOfThree</a:t>
            </a:r>
            <a:r>
              <a:rPr lang="en-US" sz="1600" dirty="0"/>
              <a:t>() function: a, b, c are the values, ai, bi, ci are the indexes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806936" y="646753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5. Quicksort Optimization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10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12563-361D-4965-B69A-32AC2BBD4D5B}"/>
              </a:ext>
            </a:extLst>
          </p:cNvPr>
          <p:cNvSpPr txBox="1"/>
          <p:nvPr/>
        </p:nvSpPr>
        <p:spPr>
          <a:xfrm>
            <a:off x="577901" y="1460789"/>
            <a:ext cx="3524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Research Hoare’s Quicksort algorithm and understand the benefit of partitioning using the </a:t>
            </a:r>
            <a:r>
              <a:rPr lang="en-US" sz="1600" b="1" i="1" dirty="0">
                <a:solidFill>
                  <a:srgbClr val="7030A0"/>
                </a:solidFill>
              </a:rPr>
              <a:t>median of three</a:t>
            </a:r>
            <a:r>
              <a:rPr lang="en-US" sz="1600" dirty="0"/>
              <a:t> for the pivot element  - how does this effect the </a:t>
            </a:r>
            <a:r>
              <a:rPr lang="en-US" sz="1600" b="1" dirty="0">
                <a:solidFill>
                  <a:srgbClr val="FF0000"/>
                </a:solidFill>
              </a:rPr>
              <a:t>total run time</a:t>
            </a:r>
            <a:r>
              <a:rPr lang="en-US" sz="1600" dirty="0"/>
              <a:t>?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E2C19D-6C68-4D50-BB9E-BAB3D2A2F38C}"/>
              </a:ext>
            </a:extLst>
          </p:cNvPr>
          <p:cNvSpPr txBox="1"/>
          <p:nvPr/>
        </p:nvSpPr>
        <p:spPr>
          <a:xfrm>
            <a:off x="577901" y="4218145"/>
            <a:ext cx="3689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Your function should return the </a:t>
            </a:r>
            <a:r>
              <a:rPr lang="en-US" sz="1600" i="1" dirty="0">
                <a:solidFill>
                  <a:srgbClr val="FF0000"/>
                </a:solidFill>
              </a:rPr>
              <a:t>index</a:t>
            </a:r>
            <a:r>
              <a:rPr lang="en-US" sz="1600" dirty="0"/>
              <a:t> </a:t>
            </a:r>
          </a:p>
          <a:p>
            <a:r>
              <a:rPr lang="en-US" sz="1600" dirty="0"/>
              <a:t>(ai, bi, or ci) corresponding to the </a:t>
            </a:r>
            <a:r>
              <a:rPr lang="en-US" sz="1600" b="1" dirty="0"/>
              <a:t>median</a:t>
            </a:r>
            <a:r>
              <a:rPr lang="en-US" sz="1600" dirty="0"/>
              <a:t> of the three values (a, b, or c)</a:t>
            </a:r>
            <a:endParaRPr lang="en-US" sz="1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3D4E4B-F391-402A-AB6E-7B2FF890A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547" y="1651657"/>
            <a:ext cx="4080803" cy="30606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28B47C8-97D9-465B-8460-5F3DF5370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96" y="5269936"/>
            <a:ext cx="5341192" cy="1022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258DCFB2-C748-4B35-9225-0589F989C90C}"/>
              </a:ext>
            </a:extLst>
          </p:cNvPr>
          <p:cNvSpPr/>
          <p:nvPr/>
        </p:nvSpPr>
        <p:spPr>
          <a:xfrm>
            <a:off x="6353904" y="4763855"/>
            <a:ext cx="2057400" cy="1498988"/>
          </a:xfrm>
          <a:prstGeom prst="wedgeRectCallout">
            <a:avLst>
              <a:gd name="adj1" fmla="val -105369"/>
              <a:gd name="adj2" fmla="val 182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code initially is not using median of three. Run it as-is, then see how the total time changes once you implement the correct function.</a:t>
            </a:r>
          </a:p>
        </p:txBody>
      </p:sp>
    </p:spTree>
    <p:extLst>
      <p:ext uri="{BB962C8B-B14F-4D97-AF65-F5344CB8AC3E}">
        <p14:creationId xmlns:p14="http://schemas.microsoft.com/office/powerpoint/2010/main" val="132602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ED9DEA-7EB8-4100-8522-1B3891086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969" y="1662620"/>
            <a:ext cx="4152381" cy="43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628650" y="2274838"/>
            <a:ext cx="31395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b="1" dirty="0"/>
              <a:t>q06</a:t>
            </a:r>
            <a:r>
              <a:rPr lang="en-US" dirty="0"/>
              <a:t> folder, edit the C++ console application to calculate the lowest common multiple (LCM) of two integers a &amp; b, </a:t>
            </a:r>
          </a:p>
          <a:p>
            <a:r>
              <a:rPr lang="en-US" dirty="0"/>
              <a:t>using only </a:t>
            </a:r>
            <a:r>
              <a:rPr lang="en-US" b="1" u="sng" dirty="0">
                <a:solidFill>
                  <a:srgbClr val="00B050"/>
                </a:solidFill>
              </a:rPr>
              <a:t>basic</a:t>
            </a:r>
            <a:r>
              <a:rPr lang="en-US" dirty="0"/>
              <a:t> arithmetic operators (</a:t>
            </a:r>
            <a:r>
              <a:rPr lang="en-US" b="1" i="1" dirty="0"/>
              <a:t>no looping</a:t>
            </a:r>
            <a:r>
              <a:rPr lang="en-US" dirty="0"/>
              <a:t>) and the greatest common divisor (</a:t>
            </a:r>
            <a:r>
              <a:rPr lang="en-US" b="1" dirty="0"/>
              <a:t>GCD</a:t>
            </a:r>
            <a:r>
              <a:rPr lang="en-US" dirty="0"/>
              <a:t>) function which is already provided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6. Lowest Common Multiple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5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7</a:t>
            </a:fld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2C9B6FC-9E58-4951-8051-B732DECCD75F}"/>
              </a:ext>
            </a:extLst>
          </p:cNvPr>
          <p:cNvSpPr/>
          <p:nvPr/>
        </p:nvSpPr>
        <p:spPr>
          <a:xfrm rot="16200000">
            <a:off x="4951543" y="3207706"/>
            <a:ext cx="15531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7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8A5E25-DF41-41B2-A7D1-8FC616CCC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160" y="1729642"/>
            <a:ext cx="4623580" cy="39878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577901" y="1991729"/>
            <a:ext cx="3064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b="1" dirty="0"/>
              <a:t>q07</a:t>
            </a:r>
            <a:r>
              <a:rPr lang="en-US" dirty="0"/>
              <a:t> folder, edit the C++ console application to calculate the addition of two vectors</a:t>
            </a:r>
          </a:p>
          <a:p>
            <a:endParaRPr lang="en-US" dirty="0"/>
          </a:p>
          <a:p>
            <a:r>
              <a:rPr lang="en-US" dirty="0"/>
              <a:t>In particular, complete the function </a:t>
            </a:r>
            <a:r>
              <a:rPr lang="en-US" b="1" dirty="0" err="1"/>
              <a:t>SumVectors</a:t>
            </a:r>
            <a:r>
              <a:rPr lang="en-US" dirty="0"/>
              <a:t>() by providing values for each element of </a:t>
            </a:r>
            <a:r>
              <a:rPr lang="en-US" b="1" dirty="0"/>
              <a:t>vec3</a:t>
            </a:r>
            <a:r>
              <a:rPr lang="en-US" dirty="0"/>
              <a:t> using some form of looping construct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7. Vector Addition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5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8</a:t>
            </a:fld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E54AC86-44E9-4B33-8E6B-2313EB791DF7}"/>
              </a:ext>
            </a:extLst>
          </p:cNvPr>
          <p:cNvSpPr/>
          <p:nvPr/>
        </p:nvSpPr>
        <p:spPr>
          <a:xfrm rot="16200000">
            <a:off x="4387566" y="3484975"/>
            <a:ext cx="15531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6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7E521E-92B5-4158-8490-50CE46D32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378" y="1394990"/>
            <a:ext cx="4657143" cy="4657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480821" y="1692236"/>
            <a:ext cx="33503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b="1" dirty="0"/>
              <a:t>q08</a:t>
            </a:r>
            <a:r>
              <a:rPr lang="en-US" dirty="0"/>
              <a:t> folder, edit the C++ console application to calculate the Base 2 </a:t>
            </a:r>
            <a:r>
              <a:rPr lang="en-US" i="1" dirty="0">
                <a:solidFill>
                  <a:srgbClr val="FF0000"/>
                </a:solidFill>
              </a:rPr>
              <a:t>Hamming Weight </a:t>
            </a:r>
            <a:r>
              <a:rPr lang="en-US" dirty="0"/>
              <a:t>of a given natural number  </a:t>
            </a:r>
          </a:p>
          <a:p>
            <a:endParaRPr lang="en-US" b="1" dirty="0"/>
          </a:p>
          <a:p>
            <a:r>
              <a:rPr lang="en-US" dirty="0"/>
              <a:t>You must write the correct code to find the </a:t>
            </a:r>
            <a:r>
              <a:rPr lang="en-US" b="1" dirty="0" err="1"/>
              <a:t>PopCount</a:t>
            </a:r>
            <a:r>
              <a:rPr lang="en-US" dirty="0"/>
              <a:t>() for the passed in variable </a:t>
            </a:r>
            <a:r>
              <a:rPr lang="en-US" b="1" dirty="0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1737899" y="629107"/>
            <a:ext cx="566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8. Hamming Weight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DBA1-2B97-492E-93D4-42EC38645383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20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9</a:t>
            </a:fld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9046B1B-D376-449C-8CA3-A9FA177815BA}"/>
              </a:ext>
            </a:extLst>
          </p:cNvPr>
          <p:cNvSpPr/>
          <p:nvPr/>
        </p:nvSpPr>
        <p:spPr>
          <a:xfrm rot="16200000">
            <a:off x="4675301" y="2557656"/>
            <a:ext cx="155314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4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1732</TotalTime>
  <Words>853</Words>
  <Application>Microsoft Office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107</cp:revision>
  <cp:lastPrinted>2018-04-15T05:36:16Z</cp:lastPrinted>
  <dcterms:created xsi:type="dcterms:W3CDTF">2018-04-14T16:55:56Z</dcterms:created>
  <dcterms:modified xsi:type="dcterms:W3CDTF">2020-05-31T23:21:59Z</dcterms:modified>
</cp:coreProperties>
</file>