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6" r:id="rId2"/>
    <p:sldId id="256" r:id="rId3"/>
    <p:sldId id="26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1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0A802-9A57-42D9-B1CD-81A10143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51" y="1840423"/>
            <a:ext cx="4796198" cy="3603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795422"/>
            <a:ext cx="3277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or more elements appear an equal number of times within a list, the list is said to be </a:t>
            </a:r>
            <a:r>
              <a:rPr lang="en-US" i="1" dirty="0"/>
              <a:t>multimodal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/>
              <a:t>q09</a:t>
            </a:r>
            <a:r>
              <a:rPr lang="en-US" dirty="0"/>
              <a:t> folder, edit the C++ console application to return all of the modes of a list   </a:t>
            </a:r>
          </a:p>
          <a:p>
            <a:endParaRPr lang="en-US" dirty="0"/>
          </a:p>
          <a:p>
            <a:r>
              <a:rPr lang="en-US" dirty="0"/>
              <a:t>Specifically, you must implement the </a:t>
            </a:r>
            <a:r>
              <a:rPr lang="en-US" b="1" dirty="0" err="1"/>
              <a:t>FindModes</a:t>
            </a:r>
            <a:r>
              <a:rPr lang="en-US" dirty="0"/>
              <a:t>() function by populating the </a:t>
            </a:r>
            <a:r>
              <a:rPr lang="en-US" b="1" dirty="0">
                <a:solidFill>
                  <a:srgbClr val="00B050"/>
                </a:solidFill>
              </a:rPr>
              <a:t>modes</a:t>
            </a:r>
            <a:r>
              <a:rPr lang="en-US" dirty="0"/>
              <a:t> vector from the passed in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Multimodal 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232108-3247-434F-B70E-F8070345161E}"/>
              </a:ext>
            </a:extLst>
          </p:cNvPr>
          <p:cNvSpPr/>
          <p:nvPr/>
        </p:nvSpPr>
        <p:spPr>
          <a:xfrm rot="3720309">
            <a:off x="7249625" y="2606737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q10</a:t>
                </a:r>
                <a:r>
                  <a:rPr lang="en-US" dirty="0"/>
                  <a:t> folder, edit the C++ console application to calculate the integer lattice points in a circle</a:t>
                </a:r>
              </a:p>
              <a:p>
                <a:endParaRPr lang="en-US" dirty="0"/>
              </a:p>
              <a:p>
                <a:r>
                  <a:rPr lang="en-US" dirty="0"/>
                  <a:t>Specifically you must write the </a:t>
                </a:r>
                <a:r>
                  <a:rPr lang="en-US" b="1" dirty="0" err="1"/>
                  <a:t>LatticePoints</a:t>
                </a:r>
                <a:r>
                  <a:rPr lang="en-US" dirty="0"/>
                  <a:t>() function, which receives an integer radius, and must count all the lattice points within that radius</a:t>
                </a:r>
              </a:p>
              <a:p>
                <a:endParaRPr lang="en-US" dirty="0"/>
              </a:p>
              <a:p>
                <a:r>
                  <a:rPr lang="en-US" dirty="0"/>
                  <a:t>This is known as the Gauss Circle Problem, and Gauss was the first one to prove the number of lattice points is bounded by this expression: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blipFill>
                <a:blip r:embed="rId2"/>
                <a:stretch>
                  <a:fillRect l="-1207" t="-596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10. Circle Lattice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05" y="1410863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81" y="4429680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q01</a:t>
                </a:r>
                <a:r>
                  <a:rPr lang="en-US" dirty="0"/>
                  <a:t> folder, edit the C++ console application to calculate and display the square root of a random integer greater than one million,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Heron's Method</a:t>
                </a:r>
                <a:r>
                  <a:rPr lang="en-US" dirty="0"/>
                  <a:t>, to 8 digits of precision to the right of the decimal point</a:t>
                </a:r>
              </a:p>
              <a:p>
                <a:endParaRPr lang="en-US" b="1" dirty="0"/>
              </a:p>
              <a:p>
                <a:r>
                  <a:rPr lang="en-US" dirty="0"/>
                  <a:t>Specifically you must implement the missing code in the function </a:t>
                </a:r>
                <a:r>
                  <a:rPr lang="en-US" b="1" dirty="0"/>
                  <a:t>heron</a:t>
                </a:r>
                <a:r>
                  <a:rPr lang="en-US" dirty="0"/>
                  <a:t>() to return the estimate of the square root of the parameter </a:t>
                </a:r>
                <a:r>
                  <a:rPr lang="en-US" b="1" dirty="0"/>
                  <a:t>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 may stop iterating when your current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estimate is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−06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S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blipFill>
                <a:blip r:embed="rId2"/>
                <a:stretch>
                  <a:fillRect l="-1331" t="-767" r="-1479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Implement Heron’s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5836766" y="1380596"/>
                <a:ext cx="2434064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6" y="1380596"/>
                <a:ext cx="2434064" cy="309637"/>
              </a:xfrm>
              <a:prstGeom prst="rect">
                <a:avLst/>
              </a:prstGeom>
              <a:blipFill>
                <a:blip r:embed="rId3"/>
                <a:stretch>
                  <a:fillRect l="-1000" r="-1750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blipFill>
                <a:blip r:embed="rId4"/>
                <a:stretch>
                  <a:fillRect l="-1068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q02</a:t>
            </a:r>
            <a:r>
              <a:rPr lang="en-US" sz="1600" dirty="0"/>
              <a:t> folder, edit the C++ console application to 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Adaptive Quadrature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44870" y="354216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Specifically you must complete the function </a:t>
            </a:r>
            <a:r>
              <a:rPr lang="en-US" sz="1600" b="1" dirty="0" err="1"/>
              <a:t>midPointAdaptive</a:t>
            </a:r>
            <a:r>
              <a:rPr lang="en-US" sz="1600" dirty="0"/>
              <a:t>() that while using the midpoint rule will ensure that the maximum slope of any given interval on the curve will be less than </a:t>
            </a:r>
            <a:r>
              <a:rPr lang="en-US" sz="1600" b="1" dirty="0"/>
              <a:t>0.001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5C10D-D626-439C-B95D-1BC7AF098660}"/>
              </a:ext>
            </a:extLst>
          </p:cNvPr>
          <p:cNvGrpSpPr/>
          <p:nvPr/>
        </p:nvGrpSpPr>
        <p:grpSpPr>
          <a:xfrm>
            <a:off x="4491279" y="1345059"/>
            <a:ext cx="3130320" cy="2778211"/>
            <a:chOff x="4491279" y="1345059"/>
            <a:chExt cx="3130320" cy="2778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1279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460142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18" y="2028825"/>
              <a:ext cx="0" cy="135016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2" y="2028825"/>
              <a:ext cx="1616076" cy="854869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683B0F-674C-4C36-802F-2FA3FF16226B}"/>
                </a:ext>
              </a:extLst>
            </p:cNvPr>
            <p:cNvCxnSpPr>
              <a:cxnSpLocks/>
            </p:cNvCxnSpPr>
            <p:nvPr/>
          </p:nvCxnSpPr>
          <p:spPr>
            <a:xfrm>
              <a:off x="5730018" y="2797175"/>
              <a:ext cx="0" cy="58181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327309-D1CE-4011-9C3E-39A22C696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1" y="2803126"/>
              <a:ext cx="269877" cy="8056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/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for this interval is too wide as it makes the slope too great</a:t>
                  </a:r>
                </a:p>
              </p:txBody>
            </p:sp>
          </mc:Choice>
          <mc:Fallback xmlns="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  <a:blipFill>
                  <a:blip r:embed="rId4"/>
                  <a:stretch>
                    <a:fillRect t="-1075" r="-11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/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So we need to reduce 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to keep the slope under .001</a:t>
                  </a:r>
                </a:p>
              </p:txBody>
            </p:sp>
          </mc:Choice>
          <mc:Fallback xmlns="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  <a:blipFill>
                  <a:blip r:embed="rId5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032912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midPointFixed</a:t>
            </a:r>
            <a:r>
              <a:rPr lang="en-US" sz="1600" dirty="0"/>
              <a:t>() is set to use 1 million fixed width intervals.  How does the adaptive quadrature compare to this in terms of relative % error?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710" y="4506192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5885-ACDE-46F0-9721-1D0165AD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4" y="2819369"/>
            <a:ext cx="7523809" cy="34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C++ console application to calculate and display the sum of all natural numbers less than 1,900 that are fully (cleanly, evenly) divisible by </a:t>
            </a:r>
            <a:r>
              <a:rPr lang="en-US" u="sng" dirty="0"/>
              <a:t>both</a:t>
            </a:r>
            <a:r>
              <a:rPr lang="en-US" dirty="0"/>
              <a:t> 7 and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Sum of Multiples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EE433E-5470-475C-8A5A-0272FAF400E5}"/>
              </a:ext>
            </a:extLst>
          </p:cNvPr>
          <p:cNvSpPr/>
          <p:nvPr/>
        </p:nvSpPr>
        <p:spPr>
          <a:xfrm rot="2336746">
            <a:off x="4223644" y="3660767"/>
            <a:ext cx="16093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q04</a:t>
            </a:r>
            <a:r>
              <a:rPr lang="en-US" dirty="0"/>
              <a:t> folder, edit the C++ console application copied from Session 02 Lab 03 to display the same range in temperatures as before, but this time converting from Celsius degrees to Fahrenheit degrees</a:t>
            </a:r>
          </a:p>
          <a:p>
            <a:endParaRPr lang="en-US" dirty="0"/>
          </a:p>
          <a:p>
            <a:r>
              <a:rPr lang="en-US" dirty="0"/>
              <a:t>Be sure to make the human readable output make sense because you are flipping which scale is on which side of the equality symbol</a:t>
            </a:r>
          </a:p>
          <a:p>
            <a:endParaRPr lang="en-US" dirty="0"/>
          </a:p>
          <a:p>
            <a:r>
              <a:rPr lang="en-US" dirty="0"/>
              <a:t>Your code changes must successfully compile and run as expected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Temperature Converter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2897850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q05 </a:t>
            </a:r>
            <a:r>
              <a:rPr lang="en-US" sz="1600" dirty="0"/>
              <a:t>folder, edit the C++ console application to implement the </a:t>
            </a:r>
            <a:r>
              <a:rPr lang="en-US" sz="1600" b="1" dirty="0" err="1"/>
              <a:t>MedianOfThree</a:t>
            </a:r>
            <a:r>
              <a:rPr lang="en-US" sz="1600" dirty="0"/>
              <a:t>() function: a, b, c are the values, ai, bi, ci are the indexes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806936" y="646753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Quicksort 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77901" y="1460789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Research Hoare’s Quicksort algorithm and understand the benefit of partitioning using the </a:t>
            </a:r>
            <a:r>
              <a:rPr lang="en-US" sz="1600" b="1" i="1" dirty="0">
                <a:solidFill>
                  <a:srgbClr val="7030A0"/>
                </a:solidFill>
              </a:rPr>
              <a:t>median of three</a:t>
            </a:r>
            <a:r>
              <a:rPr lang="en-US" sz="1600" dirty="0"/>
              <a:t> for the pivot element  - how does this effect the </a:t>
            </a:r>
            <a:r>
              <a:rPr lang="en-US" sz="1600" b="1" dirty="0">
                <a:solidFill>
                  <a:srgbClr val="FF0000"/>
                </a:solidFill>
              </a:rPr>
              <a:t>total run time</a:t>
            </a:r>
            <a:r>
              <a:rPr lang="en-US" sz="1600" dirty="0"/>
              <a:t>?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77901" y="4218145"/>
            <a:ext cx="368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function should return the </a:t>
            </a:r>
            <a:r>
              <a:rPr lang="en-US" sz="1600" i="1" dirty="0">
                <a:solidFill>
                  <a:srgbClr val="FF0000"/>
                </a:solidFill>
              </a:rPr>
              <a:t>index</a:t>
            </a:r>
            <a:r>
              <a:rPr lang="en-US" sz="1600" dirty="0"/>
              <a:t> of the median of the three passed in </a:t>
            </a:r>
            <a:r>
              <a:rPr lang="en-US" sz="1600" u="sng" dirty="0"/>
              <a:t>values</a:t>
            </a:r>
            <a:r>
              <a:rPr lang="en-US" sz="1600" dirty="0"/>
              <a:t> of a, b, and c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D4E4B-F391-402A-AB6E-7B2FF890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47" y="1651657"/>
            <a:ext cx="4080803" cy="30606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8B47C8-97D9-465B-8460-5F3DF537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6" y="5269936"/>
            <a:ext cx="5341192" cy="102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58DCFB2-C748-4B35-9225-0589F989C90C}"/>
              </a:ext>
            </a:extLst>
          </p:cNvPr>
          <p:cNvSpPr/>
          <p:nvPr/>
        </p:nvSpPr>
        <p:spPr>
          <a:xfrm>
            <a:off x="6353904" y="4763855"/>
            <a:ext cx="2057400" cy="1498988"/>
          </a:xfrm>
          <a:prstGeom prst="wedgeRectCallout">
            <a:avLst>
              <a:gd name="adj1" fmla="val -105369"/>
              <a:gd name="adj2" fmla="val 182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code initially is not using median of three. Run it as-is, then see how the total time changes once you implement the correct function.</a:t>
            </a:r>
          </a:p>
        </p:txBody>
      </p:sp>
    </p:spTree>
    <p:extLst>
      <p:ext uri="{BB962C8B-B14F-4D97-AF65-F5344CB8AC3E}">
        <p14:creationId xmlns:p14="http://schemas.microsoft.com/office/powerpoint/2010/main" val="132602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D9DEA-7EB8-4100-8522-1B389108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69" y="1662620"/>
            <a:ext cx="4152381" cy="43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28650" y="2274838"/>
            <a:ext cx="3139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console application to calculate the lowest common multiple (LCM) of two integers a &amp; b, </a:t>
            </a:r>
          </a:p>
          <a:p>
            <a:r>
              <a:rPr lang="en-US" dirty="0"/>
              <a:t>using only </a:t>
            </a:r>
            <a:r>
              <a:rPr lang="en-US" b="1" u="sng" dirty="0">
                <a:solidFill>
                  <a:srgbClr val="00B050"/>
                </a:solidFill>
              </a:rPr>
              <a:t>basic</a:t>
            </a:r>
            <a:r>
              <a:rPr lang="en-US" dirty="0"/>
              <a:t> arithmetic (</a:t>
            </a:r>
            <a:r>
              <a:rPr lang="en-US" b="1" i="1" dirty="0"/>
              <a:t>no looping</a:t>
            </a:r>
            <a:r>
              <a:rPr lang="en-US" dirty="0"/>
              <a:t>) and the greatest common divisor (</a:t>
            </a:r>
            <a:r>
              <a:rPr lang="en-US" b="1" dirty="0"/>
              <a:t>GCD</a:t>
            </a:r>
            <a:r>
              <a:rPr lang="en-US" dirty="0"/>
              <a:t>) function which is already provided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Lowest Common 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2C9B6FC-9E58-4951-8051-B732DECCD75F}"/>
              </a:ext>
            </a:extLst>
          </p:cNvPr>
          <p:cNvSpPr/>
          <p:nvPr/>
        </p:nvSpPr>
        <p:spPr>
          <a:xfrm rot="16200000">
            <a:off x="4951543" y="320770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A5E25-DF41-41B2-A7D1-8FC616CC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60" y="1729642"/>
            <a:ext cx="4623580" cy="398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991729"/>
            <a:ext cx="306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console application to calculate the addition of two vectors</a:t>
            </a:r>
          </a:p>
          <a:p>
            <a:endParaRPr lang="en-US" dirty="0"/>
          </a:p>
          <a:p>
            <a:r>
              <a:rPr lang="en-US" dirty="0"/>
              <a:t>In particular, complete the function </a:t>
            </a:r>
            <a:r>
              <a:rPr lang="en-US" b="1" dirty="0" err="1"/>
              <a:t>SumVectors</a:t>
            </a:r>
            <a:r>
              <a:rPr lang="en-US" dirty="0"/>
              <a:t>() by providing values for each element of </a:t>
            </a:r>
            <a:r>
              <a:rPr lang="en-US" b="1" dirty="0"/>
              <a:t>vec3</a:t>
            </a:r>
            <a:r>
              <a:rPr lang="en-US" dirty="0"/>
              <a:t> using some form of looping construct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Vector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E54AC86-44E9-4B33-8E6B-2313EB791DF7}"/>
              </a:ext>
            </a:extLst>
          </p:cNvPr>
          <p:cNvSpPr/>
          <p:nvPr/>
        </p:nvSpPr>
        <p:spPr>
          <a:xfrm rot="16200000">
            <a:off x="4387566" y="3484975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E521E-92B5-4158-8490-50CE46D3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78" y="1394990"/>
            <a:ext cx="4657143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480821" y="1692236"/>
            <a:ext cx="335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q08</a:t>
            </a:r>
            <a:r>
              <a:rPr lang="en-US" dirty="0"/>
              <a:t> folder, edit the C++ console application to calculate the Base 2 </a:t>
            </a:r>
            <a:r>
              <a:rPr lang="en-US" i="1" dirty="0">
                <a:solidFill>
                  <a:srgbClr val="FF0000"/>
                </a:solidFill>
              </a:rPr>
              <a:t>Hamming Weight </a:t>
            </a:r>
            <a:r>
              <a:rPr lang="en-US" dirty="0"/>
              <a:t>of a given natural number  </a:t>
            </a:r>
          </a:p>
          <a:p>
            <a:endParaRPr lang="en-US" b="1" dirty="0"/>
          </a:p>
          <a:p>
            <a:r>
              <a:rPr lang="en-US" dirty="0"/>
              <a:t>You must write the correct code for function </a:t>
            </a:r>
            <a:r>
              <a:rPr lang="en-US" b="1" dirty="0" err="1"/>
              <a:t>PopCount</a:t>
            </a:r>
            <a:r>
              <a:rPr lang="en-US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Hamming Weight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046B1B-D376-449C-8CA3-A9FA177815BA}"/>
              </a:ext>
            </a:extLst>
          </p:cNvPr>
          <p:cNvSpPr/>
          <p:nvPr/>
        </p:nvSpPr>
        <p:spPr>
          <a:xfrm rot="16200000">
            <a:off x="4675301" y="255765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835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102</cp:revision>
  <cp:lastPrinted>2018-04-15T05:36:16Z</cp:lastPrinted>
  <dcterms:created xsi:type="dcterms:W3CDTF">2018-04-14T16:55:56Z</dcterms:created>
  <dcterms:modified xsi:type="dcterms:W3CDTF">2020-05-08T05:41:30Z</dcterms:modified>
</cp:coreProperties>
</file>