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344" r:id="rId2"/>
    <p:sldId id="345" r:id="rId3"/>
    <p:sldId id="346" r:id="rId4"/>
    <p:sldId id="347" r:id="rId5"/>
    <p:sldId id="348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91" r:id="rId22"/>
    <p:sldId id="366" r:id="rId23"/>
    <p:sldId id="367" r:id="rId24"/>
    <p:sldId id="368" r:id="rId25"/>
    <p:sldId id="369" r:id="rId26"/>
    <p:sldId id="370" r:id="rId27"/>
    <p:sldId id="372" r:id="rId28"/>
    <p:sldId id="373" r:id="rId29"/>
    <p:sldId id="393" r:id="rId30"/>
    <p:sldId id="392" r:id="rId31"/>
    <p:sldId id="395" r:id="rId32"/>
    <p:sldId id="374" r:id="rId33"/>
    <p:sldId id="375" r:id="rId34"/>
    <p:sldId id="396" r:id="rId35"/>
    <p:sldId id="376" r:id="rId36"/>
    <p:sldId id="377" r:id="rId37"/>
    <p:sldId id="378" r:id="rId38"/>
    <p:sldId id="379" r:id="rId39"/>
    <p:sldId id="380" r:id="rId40"/>
    <p:sldId id="383" r:id="rId41"/>
    <p:sldId id="384" r:id="rId42"/>
    <p:sldId id="385" r:id="rId43"/>
    <p:sldId id="386" r:id="rId44"/>
    <p:sldId id="387" r:id="rId45"/>
    <p:sldId id="388" r:id="rId46"/>
    <p:sldId id="389" r:id="rId47"/>
    <p:sldId id="390" r:id="rId48"/>
    <p:sldId id="381" r:id="rId49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SN Biersach" initials="DMB" lastIdx="1" clrIdx="0">
    <p:extLst>
      <p:ext uri="{19B8F6BF-5375-455C-9EA6-DF929625EA0E}">
        <p15:presenceInfo xmlns:p15="http://schemas.microsoft.com/office/powerpoint/2012/main" userId="39cd53c9c648fe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18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0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7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iersach" userId="14a9feb0-85a7-4da4-be8a-c1e22b637acc" providerId="ADAL" clId="{93B43D6C-5A43-4908-9264-83FCD55A39AB}"/>
    <pc:docChg chg="modSld">
      <pc:chgData name="David Biersach" userId="14a9feb0-85a7-4da4-be8a-c1e22b637acc" providerId="ADAL" clId="{93B43D6C-5A43-4908-9264-83FCD55A39AB}" dt="2018-02-07T01:49:56.465" v="31" actId="6549"/>
      <pc:docMkLst>
        <pc:docMk/>
      </pc:docMkLst>
      <pc:sldChg chg="modSp">
        <pc:chgData name="David Biersach" userId="14a9feb0-85a7-4da4-be8a-c1e22b637acc" providerId="ADAL" clId="{93B43D6C-5A43-4908-9264-83FCD55A39AB}" dt="2018-02-07T01:42:36.138" v="9" actId="20577"/>
        <pc:sldMkLst>
          <pc:docMk/>
          <pc:sldMk cId="2085073982" sldId="367"/>
        </pc:sldMkLst>
        <pc:spChg chg="mod">
          <ac:chgData name="David Biersach" userId="14a9feb0-85a7-4da4-be8a-c1e22b637acc" providerId="ADAL" clId="{93B43D6C-5A43-4908-9264-83FCD55A39AB}" dt="2018-02-07T01:42:36.138" v="9" actId="20577"/>
          <ac:spMkLst>
            <pc:docMk/>
            <pc:sldMk cId="2085073982" sldId="367"/>
            <ac:spMk id="3" creationId="{00000000-0000-0000-0000-000000000000}"/>
          </ac:spMkLst>
        </pc:spChg>
      </pc:sldChg>
      <pc:sldChg chg="modSp">
        <pc:chgData name="David Biersach" userId="14a9feb0-85a7-4da4-be8a-c1e22b637acc" providerId="ADAL" clId="{93B43D6C-5A43-4908-9264-83FCD55A39AB}" dt="2018-02-07T01:49:56.465" v="31" actId="6549"/>
        <pc:sldMkLst>
          <pc:docMk/>
          <pc:sldMk cId="671643499" sldId="390"/>
        </pc:sldMkLst>
        <pc:spChg chg="mod">
          <ac:chgData name="David Biersach" userId="14a9feb0-85a7-4da4-be8a-c1e22b637acc" providerId="ADAL" clId="{93B43D6C-5A43-4908-9264-83FCD55A39AB}" dt="2018-02-07T01:49:56.465" v="31" actId="6549"/>
          <ac:spMkLst>
            <pc:docMk/>
            <pc:sldMk cId="671643499" sldId="39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85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7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0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60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0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41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23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80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5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B38-4B5D-4283-8E15-FE93E08FAF84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3450-A447-48A0-9457-3FB7612E3B3E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786E-BB76-4E38-89A5-6FE9967FC57A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8BAC-7C3F-4B8B-BB4D-A7A9E3609392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B050-5714-445C-912D-621C2295C709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061C-B0C6-4042-A003-F2796999A75E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C2D0-1103-427F-A53D-3DB425301E5C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ECB7-421D-4C96-83E2-73DE11B4BBC0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42B7-F61C-4164-AC0B-EFC218D98C4A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5A45-8C50-4BDD-AEDC-C980473C31CA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027F-7577-4792-B323-5210C387791A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63355-C7DD-484F-8733-09D07B3905A1}" type="datetime1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biersach@bnl.go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3301" y="2505982"/>
            <a:ext cx="252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/>
              <a:t>Brookhaven National Laboratory</a:t>
            </a:r>
          </a:p>
          <a:p>
            <a:pPr algn="ctr"/>
            <a:r>
              <a:rPr lang="en-US" dirty="0">
                <a:hlinkClick r:id="rId6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5697345" y="814191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Survey of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dirty="0"/>
              <a:t>(SciComp 301)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5961841" y="4371869"/>
            <a:ext cx="264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06</a:t>
            </a:r>
          </a:p>
          <a:p>
            <a:pPr algn="ctr"/>
            <a:r>
              <a:rPr lang="en-US" dirty="0"/>
              <a:t>Statistics,</a:t>
            </a:r>
          </a:p>
          <a:p>
            <a:pPr algn="ctr"/>
            <a:r>
              <a:rPr lang="en-US" dirty="0"/>
              <a:t>Euler Line</a:t>
            </a:r>
          </a:p>
        </p:txBody>
      </p: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 vs. Standard Deviation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52" y="1680295"/>
            <a:ext cx="6198895" cy="44643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55657" y="2184399"/>
            <a:ext cx="2068285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Note: Standard Deviation (</a:t>
            </a:r>
            <a:r>
              <a:rPr lang="en-US" sz="2000" b="1" dirty="0">
                <a:sym typeface="Symbol" panose="05050102010706020507" pitchFamily="18" charset="2"/>
              </a:rPr>
              <a:t></a:t>
            </a:r>
            <a:r>
              <a:rPr lang="en-US" sz="2000" dirty="0"/>
              <a:t>) is the square root of the Variance (</a:t>
            </a:r>
            <a:r>
              <a:rPr lang="en-US" sz="2000" b="1" dirty="0">
                <a:sym typeface="Symbol" panose="05050102010706020507" pitchFamily="18" charset="2"/>
              </a:rPr>
              <a:t></a:t>
            </a:r>
            <a:r>
              <a:rPr lang="en-US" sz="2000" b="1" baseline="30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7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Mean, Variance, Standard Deviation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64"/>
          <a:stretch/>
        </p:blipFill>
        <p:spPr>
          <a:xfrm>
            <a:off x="5265174" y="2786143"/>
            <a:ext cx="1806825" cy="1285714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457950" y="1981200"/>
            <a:ext cx="1727200" cy="486228"/>
          </a:xfrm>
          <a:prstGeom prst="borderCallout2">
            <a:avLst>
              <a:gd name="adj1" fmla="val 45616"/>
              <a:gd name="adj2" fmla="val -5812"/>
              <a:gd name="adj3" fmla="val 54571"/>
              <a:gd name="adj4" fmla="val -16667"/>
              <a:gd name="adj5" fmla="val 248321"/>
              <a:gd name="adj6" fmla="val -55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89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Mean, Variance, Standard Deviation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64"/>
          <a:stretch/>
        </p:blipFill>
        <p:spPr>
          <a:xfrm>
            <a:off x="5265174" y="2786143"/>
            <a:ext cx="1806825" cy="1285714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457950" y="1981200"/>
            <a:ext cx="1727200" cy="486228"/>
          </a:xfrm>
          <a:prstGeom prst="borderCallout2">
            <a:avLst>
              <a:gd name="adj1" fmla="val 45616"/>
              <a:gd name="adj2" fmla="val -5812"/>
              <a:gd name="adj3" fmla="val 54571"/>
              <a:gd name="adj4" fmla="val -16667"/>
              <a:gd name="adj5" fmla="val 248321"/>
              <a:gd name="adj6" fmla="val -55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2EE2DA-5F01-4D21-9085-A73071617C65}"/>
                  </a:ext>
                </a:extLst>
              </p:cNvPr>
              <p:cNvSpPr txBox="1"/>
              <p:nvPr/>
            </p:nvSpPr>
            <p:spPr>
              <a:xfrm>
                <a:off x="1571860" y="3653745"/>
                <a:ext cx="34540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2, 9, 11, 5, 6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2EE2DA-5F01-4D21-9085-A73071617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860" y="3653745"/>
                <a:ext cx="3454022" cy="369332"/>
              </a:xfrm>
              <a:prstGeom prst="rect">
                <a:avLst/>
              </a:prstGeom>
              <a:blipFill>
                <a:blip r:embed="rId3"/>
                <a:stretch>
                  <a:fillRect l="-883" r="-1943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ADB3B9-D153-4E67-B897-FE0C5FE26794}"/>
                  </a:ext>
                </a:extLst>
              </p:cNvPr>
              <p:cNvSpPr txBox="1"/>
              <p:nvPr/>
            </p:nvSpPr>
            <p:spPr>
              <a:xfrm>
                <a:off x="988142" y="4264281"/>
                <a:ext cx="466711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2+9+11+5+6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=33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ADB3B9-D153-4E67-B897-FE0C5FE26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42" y="4264281"/>
                <a:ext cx="4667111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01A019-E802-490F-BDEB-AD44330CC904}"/>
                  </a:ext>
                </a:extLst>
              </p:cNvPr>
              <p:cNvSpPr txBox="1"/>
              <p:nvPr/>
            </p:nvSpPr>
            <p:spPr>
              <a:xfrm>
                <a:off x="1549737" y="5403786"/>
                <a:ext cx="1788054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=6.6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01A019-E802-490F-BDEB-AD44330C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737" y="5403786"/>
                <a:ext cx="1788054" cy="693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29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Mean, Variance, Standard Deviation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00" y="2786143"/>
            <a:ext cx="5000000" cy="1285714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457950" y="1981200"/>
            <a:ext cx="1727200" cy="486228"/>
          </a:xfrm>
          <a:prstGeom prst="borderCallout2">
            <a:avLst>
              <a:gd name="adj1" fmla="val 45616"/>
              <a:gd name="adj2" fmla="val -5812"/>
              <a:gd name="adj3" fmla="val 54571"/>
              <a:gd name="adj4" fmla="val -16667"/>
              <a:gd name="adj5" fmla="val 248321"/>
              <a:gd name="adj6" fmla="val -55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1494064" y="1787296"/>
            <a:ext cx="1727200" cy="486228"/>
          </a:xfrm>
          <a:prstGeom prst="borderCallout2">
            <a:avLst>
              <a:gd name="adj1" fmla="val 115765"/>
              <a:gd name="adj2" fmla="val 38726"/>
              <a:gd name="adj3" fmla="val 194870"/>
              <a:gd name="adj4" fmla="val 29131"/>
              <a:gd name="adj5" fmla="val 275186"/>
              <a:gd name="adj6" fmla="val 4156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Arrow: Curved Left 2"/>
          <p:cNvSpPr/>
          <p:nvPr/>
        </p:nvSpPr>
        <p:spPr>
          <a:xfrm rot="5400000">
            <a:off x="4599879" y="3003823"/>
            <a:ext cx="394066" cy="14674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4A674C-B959-42CE-9848-3450E74BCAA9}"/>
                  </a:ext>
                </a:extLst>
              </p:cNvPr>
              <p:cNvSpPr txBox="1"/>
              <p:nvPr/>
            </p:nvSpPr>
            <p:spPr>
              <a:xfrm>
                <a:off x="2198487" y="4518459"/>
                <a:ext cx="38098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2, 9, 11, 5, 6</m:t>
                          </m:r>
                        </m:e>
                      </m:d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=5, 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=6.6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4A674C-B959-42CE-9848-3450E74BC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487" y="4518459"/>
                <a:ext cx="3809826" cy="307777"/>
              </a:xfrm>
              <a:prstGeom prst="rect">
                <a:avLst/>
              </a:prstGeom>
              <a:blipFill>
                <a:blip r:embed="rId3"/>
                <a:stretch>
                  <a:fillRect l="-480" r="-960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C335FE-BF4F-4786-985B-797C0552CD5F}"/>
                  </a:ext>
                </a:extLst>
              </p:cNvPr>
              <p:cNvSpPr txBox="1"/>
              <p:nvPr/>
            </p:nvSpPr>
            <p:spPr>
              <a:xfrm>
                <a:off x="1083813" y="4885306"/>
                <a:ext cx="6774034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(2−6.6)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−6.6)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−6.6)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+…=49.2</m:t>
                      </m:r>
                    </m:oMath>
                  </m:oMathPara>
                </a14:m>
                <a:endParaRPr lang="en-US" sz="2000" b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C335FE-BF4F-4786-985B-797C0552C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813" y="4885306"/>
                <a:ext cx="6774034" cy="840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80BE92-5B58-48A8-B0D9-E47869D2594E}"/>
                  </a:ext>
                </a:extLst>
              </p:cNvPr>
              <p:cNvSpPr txBox="1"/>
              <p:nvPr/>
            </p:nvSpPr>
            <p:spPr>
              <a:xfrm>
                <a:off x="2072000" y="5732994"/>
                <a:ext cx="1974580" cy="57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49.2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=9.84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80BE92-5B58-48A8-B0D9-E47869D25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000" y="5732994"/>
                <a:ext cx="1974580" cy="5781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51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Mean, Variance, Standard Deviation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00" y="2786143"/>
            <a:ext cx="5000000" cy="1285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85" y="4488862"/>
            <a:ext cx="2487030" cy="667020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457950" y="1981200"/>
            <a:ext cx="1727200" cy="486228"/>
          </a:xfrm>
          <a:prstGeom prst="borderCallout2">
            <a:avLst>
              <a:gd name="adj1" fmla="val 45616"/>
              <a:gd name="adj2" fmla="val -5812"/>
              <a:gd name="adj3" fmla="val 54571"/>
              <a:gd name="adj4" fmla="val -16667"/>
              <a:gd name="adj5" fmla="val 248321"/>
              <a:gd name="adj6" fmla="val -55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1494064" y="1787296"/>
            <a:ext cx="1727200" cy="486228"/>
          </a:xfrm>
          <a:prstGeom prst="borderCallout2">
            <a:avLst>
              <a:gd name="adj1" fmla="val 115765"/>
              <a:gd name="adj2" fmla="val 38726"/>
              <a:gd name="adj3" fmla="val 194870"/>
              <a:gd name="adj4" fmla="val 29131"/>
              <a:gd name="adj5" fmla="val 275186"/>
              <a:gd name="adj6" fmla="val 4156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Variance</a:t>
            </a:r>
          </a:p>
        </p:txBody>
      </p:sp>
      <p:sp>
        <p:nvSpPr>
          <p:cNvPr id="12" name="Line Callout 2 11"/>
          <p:cNvSpPr/>
          <p:nvPr/>
        </p:nvSpPr>
        <p:spPr>
          <a:xfrm>
            <a:off x="1087663" y="5389419"/>
            <a:ext cx="2729593" cy="486228"/>
          </a:xfrm>
          <a:prstGeom prst="borderCallout2">
            <a:avLst>
              <a:gd name="adj1" fmla="val -17071"/>
              <a:gd name="adj2" fmla="val 51626"/>
              <a:gd name="adj3" fmla="val -72294"/>
              <a:gd name="adj4" fmla="val 63022"/>
              <a:gd name="adj5" fmla="val -100934"/>
              <a:gd name="adj6" fmla="val 7823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Standard Deviation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Arrow: Curved Left 2"/>
          <p:cNvSpPr/>
          <p:nvPr/>
        </p:nvSpPr>
        <p:spPr>
          <a:xfrm rot="5400000">
            <a:off x="4599879" y="3003823"/>
            <a:ext cx="394066" cy="14674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6F9BEF-82D4-4DF3-B240-27094235CE2D}"/>
                  </a:ext>
                </a:extLst>
              </p:cNvPr>
              <p:cNvSpPr txBox="1"/>
              <p:nvPr/>
            </p:nvSpPr>
            <p:spPr>
              <a:xfrm>
                <a:off x="5981627" y="5632533"/>
                <a:ext cx="11588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=9.84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6F9BEF-82D4-4DF3-B240-27094235C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627" y="5632533"/>
                <a:ext cx="1158842" cy="307777"/>
              </a:xfrm>
              <a:prstGeom prst="rect">
                <a:avLst/>
              </a:prstGeom>
              <a:blipFill>
                <a:blip r:embed="rId4"/>
                <a:stretch>
                  <a:fillRect l="-2632" t="-4000" r="-4737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0534FE-8C81-4864-AA46-F2D8834E41A6}"/>
                  </a:ext>
                </a:extLst>
              </p:cNvPr>
              <p:cNvSpPr txBox="1"/>
              <p:nvPr/>
            </p:nvSpPr>
            <p:spPr>
              <a:xfrm>
                <a:off x="6117222" y="5203615"/>
                <a:ext cx="19740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={2, 9, 11, 5, 6}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0534FE-8C81-4864-AA46-F2D8834E4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222" y="5203615"/>
                <a:ext cx="1974002" cy="307777"/>
              </a:xfrm>
              <a:prstGeom prst="rect">
                <a:avLst/>
              </a:prstGeom>
              <a:blipFill>
                <a:blip r:embed="rId5"/>
                <a:stretch>
                  <a:fillRect l="-1235" t="-4000" r="-4012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626DC-95B6-40AE-B4E0-CF337831C971}"/>
                  </a:ext>
                </a:extLst>
              </p:cNvPr>
              <p:cNvSpPr txBox="1"/>
              <p:nvPr/>
            </p:nvSpPr>
            <p:spPr>
              <a:xfrm>
                <a:off x="6117222" y="6012282"/>
                <a:ext cx="2014590" cy="344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9.84</m:t>
                          </m:r>
                        </m:e>
                      </m:rad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≅3.13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626DC-95B6-40AE-B4E0-CF337831C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222" y="6012282"/>
                <a:ext cx="2014590" cy="344069"/>
              </a:xfrm>
              <a:prstGeom prst="rect">
                <a:avLst/>
              </a:prstGeom>
              <a:blipFill>
                <a:blip r:embed="rId6"/>
                <a:stretch>
                  <a:fillRect l="-1208" r="-2417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85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20E069-88F7-4BF4-94B5-2CD2981D7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98" y="2938140"/>
            <a:ext cx="6071804" cy="9982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Pseudorandom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Speech Bubble: Rectangle 6"/>
          <p:cNvSpPr/>
          <p:nvPr/>
        </p:nvSpPr>
        <p:spPr>
          <a:xfrm>
            <a:off x="2516444" y="1650768"/>
            <a:ext cx="2859343" cy="717464"/>
          </a:xfrm>
          <a:prstGeom prst="wedgeRectCallout">
            <a:avLst>
              <a:gd name="adj1" fmla="val -17045"/>
              <a:gd name="adj2" fmla="val 1350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We will all use 2016 to verify your code with mine</a:t>
            </a:r>
          </a:p>
        </p:txBody>
      </p:sp>
      <p:sp>
        <p:nvSpPr>
          <p:cNvPr id="8" name="Speech Bubble: Rectangle 7"/>
          <p:cNvSpPr/>
          <p:nvPr/>
        </p:nvSpPr>
        <p:spPr>
          <a:xfrm>
            <a:off x="5784440" y="1932039"/>
            <a:ext cx="1855225" cy="687339"/>
          </a:xfrm>
          <a:prstGeom prst="wedgeRectCallout">
            <a:avLst>
              <a:gd name="adj1" fmla="val -64331"/>
              <a:gd name="adj2" fmla="val 13242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Generator initialized to seed</a:t>
            </a:r>
          </a:p>
        </p:txBody>
      </p:sp>
      <p:sp>
        <p:nvSpPr>
          <p:cNvPr id="9" name="Speech Bubble: Rectangle 8"/>
          <p:cNvSpPr/>
          <p:nvPr/>
        </p:nvSpPr>
        <p:spPr>
          <a:xfrm>
            <a:off x="1763046" y="4421858"/>
            <a:ext cx="2123154" cy="967560"/>
          </a:xfrm>
          <a:prstGeom prst="wedgeRectCallout">
            <a:avLst>
              <a:gd name="adj1" fmla="val 24949"/>
              <a:gd name="adj2" fmla="val -10445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Emits random integers using a uniform distribution</a:t>
            </a:r>
          </a:p>
        </p:txBody>
      </p:sp>
      <p:sp>
        <p:nvSpPr>
          <p:cNvPr id="10" name="Speech Bubble: Rectangle 9"/>
          <p:cNvSpPr/>
          <p:nvPr/>
        </p:nvSpPr>
        <p:spPr>
          <a:xfrm>
            <a:off x="5784439" y="4330819"/>
            <a:ext cx="1597129" cy="956478"/>
          </a:xfrm>
          <a:prstGeom prst="wedgeRectCallout">
            <a:avLst>
              <a:gd name="adj1" fmla="val -782"/>
              <a:gd name="adj2" fmla="val -9800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Sets low &amp; high range,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 both inclusive</a:t>
            </a:r>
          </a:p>
        </p:txBody>
      </p:sp>
    </p:spTree>
    <p:extLst>
      <p:ext uri="{BB962C8B-B14F-4D97-AF65-F5344CB8AC3E}">
        <p14:creationId xmlns:p14="http://schemas.microsoft.com/office/powerpoint/2010/main" val="345080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B5602-0E49-45CC-B9D9-0B7BD33F4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94" y="2168279"/>
            <a:ext cx="7547412" cy="30673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Pseudorandom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Speech Bubble: Rectangle 10"/>
          <p:cNvSpPr/>
          <p:nvPr/>
        </p:nvSpPr>
        <p:spPr>
          <a:xfrm>
            <a:off x="6002594" y="4022036"/>
            <a:ext cx="2757948" cy="1442242"/>
          </a:xfrm>
          <a:prstGeom prst="wedgeRectCallout">
            <a:avLst>
              <a:gd name="adj1" fmla="val -51295"/>
              <a:gd name="adj2" fmla="val -7150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Calls the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distribution1d6()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function three times.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Each call moves the generator to the </a:t>
            </a:r>
            <a:r>
              <a:rPr lang="en-US" i="1" dirty="0">
                <a:solidFill>
                  <a:srgbClr val="FF0000"/>
                </a:solidFill>
              </a:rPr>
              <a:t>next</a:t>
            </a:r>
            <a:r>
              <a:rPr lang="en-US" dirty="0">
                <a:solidFill>
                  <a:srgbClr val="FF0000"/>
                </a:solidFill>
              </a:rPr>
              <a:t> state</a:t>
            </a:r>
          </a:p>
        </p:txBody>
      </p:sp>
    </p:spTree>
    <p:extLst>
      <p:ext uri="{BB962C8B-B14F-4D97-AF65-F5344CB8AC3E}">
        <p14:creationId xmlns:p14="http://schemas.microsoft.com/office/powerpoint/2010/main" val="285815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62" y="2177362"/>
            <a:ext cx="6190476" cy="3247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Pseudorandom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sp>
        <p:nvSpPr>
          <p:cNvPr id="11" name="Speech Bubble: Rectangle 10"/>
          <p:cNvSpPr/>
          <p:nvPr/>
        </p:nvSpPr>
        <p:spPr>
          <a:xfrm>
            <a:off x="6077217" y="3553106"/>
            <a:ext cx="2351485" cy="1011520"/>
          </a:xfrm>
          <a:prstGeom prst="wedgeRectCallout">
            <a:avLst>
              <a:gd name="adj1" fmla="val -132194"/>
              <a:gd name="adj2" fmla="val 5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.reset() </a:t>
            </a:r>
            <a:r>
              <a:rPr lang="en-US" dirty="0">
                <a:solidFill>
                  <a:srgbClr val="FF0000"/>
                </a:solidFill>
              </a:rPr>
              <a:t>returns the distribution back to the original seed value</a:t>
            </a:r>
          </a:p>
        </p:txBody>
      </p:sp>
    </p:spTree>
    <p:extLst>
      <p:ext uri="{BB962C8B-B14F-4D97-AF65-F5344CB8AC3E}">
        <p14:creationId xmlns:p14="http://schemas.microsoft.com/office/powerpoint/2010/main" val="1472266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1 – Hero 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589689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Update a program to generate </a:t>
                </a:r>
                <a:r>
                  <a:rPr lang="en-US" sz="2400" b="1" dirty="0"/>
                  <a:t>1,000,000</a:t>
                </a:r>
                <a:r>
                  <a:rPr lang="en-US" sz="2400" dirty="0"/>
                  <a:t> hero ability scores, comparing the </a:t>
                </a:r>
                <a:r>
                  <a:rPr lang="en-US" sz="2400" i="1" dirty="0"/>
                  <a:t>mean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standard deviation </a:t>
                </a:r>
                <a:r>
                  <a:rPr lang="en-US" sz="2400" dirty="0"/>
                  <a:t>of the 1d20 versus the 3d6 dice roll methods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In particular, write the missing code to correctly calculate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CalcStdDev1d20</a:t>
                </a:r>
                <a:r>
                  <a:rPr lang="en-US" sz="2400" dirty="0"/>
                  <a:t> function</a:t>
                </a:r>
                <a:endParaRPr lang="en-US" sz="2400" i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</a:t>
                </a:r>
                <a:r>
                  <a:rPr lang="en-US" sz="2400" b="1" dirty="0"/>
                  <a:t>pow</a:t>
                </a:r>
                <a:r>
                  <a:rPr lang="en-US" sz="2400" dirty="0"/>
                  <a:t>(x, y) 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</m:oMath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Which dice roll method would you want to use to generate your hero’s abilities?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589689"/>
              </a:xfrm>
              <a:blipFill>
                <a:blip r:embed="rId2"/>
                <a:stretch>
                  <a:fillRect l="-1005" t="-1859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6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AD494E-E87C-4FE5-B90C-56AD5C001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809" y="1327355"/>
            <a:ext cx="6552381" cy="53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1 – Hero Abilities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21077" y="5484184"/>
            <a:ext cx="2536723" cy="2050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71569" y="4721941"/>
            <a:ext cx="4190998" cy="2070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4248D3-109A-45EB-B8D6-9B62B4E12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0" y="5215450"/>
            <a:ext cx="1263307" cy="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4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Generate </a:t>
            </a:r>
            <a:r>
              <a:rPr lang="en-US" sz="2400" b="1" dirty="0">
                <a:solidFill>
                  <a:srgbClr val="00B050"/>
                </a:solidFill>
              </a:rPr>
              <a:t>Hero ability scores </a:t>
            </a:r>
            <a:r>
              <a:rPr lang="en-US" sz="2400" dirty="0"/>
              <a:t>in role-playing games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and call </a:t>
            </a:r>
            <a:r>
              <a:rPr lang="en-US" sz="2400" b="1" dirty="0"/>
              <a:t>functions</a:t>
            </a:r>
            <a:r>
              <a:rPr lang="en-US" sz="2400" dirty="0"/>
              <a:t> in C++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Calculate the </a:t>
            </a:r>
            <a:r>
              <a:rPr lang="en-US" sz="2400" b="1" dirty="0">
                <a:solidFill>
                  <a:srgbClr val="FF0000"/>
                </a:solidFill>
              </a:rPr>
              <a:t>mean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0000"/>
                </a:solidFill>
              </a:rPr>
              <a:t>variance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FF0000"/>
                </a:solidFill>
              </a:rPr>
              <a:t>standard deviation</a:t>
            </a:r>
            <a:r>
              <a:rPr lang="en-US" sz="2400" dirty="0"/>
              <a:t> of a sequence of numbers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request “random” integers within a given range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Develop a </a:t>
            </a:r>
            <a:r>
              <a:rPr lang="en-US" sz="2400" b="1" dirty="0">
                <a:solidFill>
                  <a:srgbClr val="0070C0"/>
                </a:solidFill>
              </a:rPr>
              <a:t>computational mathematics experiment </a:t>
            </a:r>
            <a:r>
              <a:rPr lang="en-US" sz="2400" dirty="0"/>
              <a:t>that uncovers a </a:t>
            </a:r>
            <a:r>
              <a:rPr lang="en-US" sz="2400" b="1" dirty="0">
                <a:solidFill>
                  <a:srgbClr val="7030A0"/>
                </a:solidFill>
              </a:rPr>
              <a:t>magic number </a:t>
            </a:r>
            <a:r>
              <a:rPr lang="en-US" sz="2400" dirty="0"/>
              <a:t>hidden in all </a:t>
            </a:r>
            <a:r>
              <a:rPr lang="en-US" sz="2400" u="sng" dirty="0"/>
              <a:t>uniform</a:t>
            </a:r>
            <a:r>
              <a:rPr lang="en-US" sz="2400" dirty="0"/>
              <a:t> random number distributions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Draw </a:t>
            </a:r>
            <a:r>
              <a:rPr lang="en-US" sz="2400" b="1" dirty="0">
                <a:solidFill>
                  <a:srgbClr val="FF0000"/>
                </a:solidFill>
              </a:rPr>
              <a:t>Euler’s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8A1B2-6DE9-4842-9F39-2A4A75473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488" y="5064411"/>
            <a:ext cx="1149023" cy="15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7C68A2-10D0-4E03-AFF7-1048B02BA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92" y="1972126"/>
            <a:ext cx="7821007" cy="2242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1 – Hero Abilities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35278" y="2870313"/>
            <a:ext cx="3878826" cy="38908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613D874-68A5-4F8B-A302-04D141AFB6CF}"/>
              </a:ext>
            </a:extLst>
          </p:cNvPr>
          <p:cNvGrpSpPr/>
          <p:nvPr/>
        </p:nvGrpSpPr>
        <p:grpSpPr>
          <a:xfrm>
            <a:off x="3382294" y="1374679"/>
            <a:ext cx="1635063" cy="631101"/>
            <a:chOff x="3256936" y="1500041"/>
            <a:chExt cx="1635063" cy="6311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F848E0F-B7F0-451B-996B-04DBDD714028}"/>
                    </a:ext>
                  </a:extLst>
                </p:cNvPr>
                <p:cNvSpPr txBox="1"/>
                <p:nvPr/>
              </p:nvSpPr>
              <p:spPr>
                <a:xfrm>
                  <a:off x="3256936" y="1500041"/>
                  <a:ext cx="16350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𝒕𝒐𝒕𝒂𝒍𝑹𝒐𝒍𝒍𝒔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F848E0F-B7F0-451B-996B-04DBDD714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6936" y="1500041"/>
                  <a:ext cx="163506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358" r="-1866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5463FF9-5DE6-4D0F-BC10-7F46254D1D2C}"/>
                </a:ext>
              </a:extLst>
            </p:cNvPr>
            <p:cNvCxnSpPr>
              <a:stCxn id="11" idx="2"/>
            </p:cNvCxnSpPr>
            <p:nvPr/>
          </p:nvCxnSpPr>
          <p:spPr>
            <a:xfrm>
              <a:off x="4074468" y="1777040"/>
              <a:ext cx="114074" cy="35410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EAB2D83-CAA6-4AFC-85B0-2964D2A59E3D}"/>
              </a:ext>
            </a:extLst>
          </p:cNvPr>
          <p:cNvGrpSpPr/>
          <p:nvPr/>
        </p:nvGrpSpPr>
        <p:grpSpPr>
          <a:xfrm>
            <a:off x="5669458" y="1374679"/>
            <a:ext cx="1134926" cy="631101"/>
            <a:chOff x="5544100" y="1500041"/>
            <a:chExt cx="1134926" cy="6311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E585E0D-9981-4F81-A421-CBFB976BEB1C}"/>
                    </a:ext>
                  </a:extLst>
                </p:cNvPr>
                <p:cNvSpPr txBox="1"/>
                <p:nvPr/>
              </p:nvSpPr>
              <p:spPr>
                <a:xfrm>
                  <a:off x="5544100" y="1500041"/>
                  <a:ext cx="11349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𝒎𝒆𝒂𝒏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E585E0D-9981-4F81-A421-CBFB976BEB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4100" y="1500041"/>
                  <a:ext cx="113492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674" r="-4278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8CDB5DF-D613-4F89-B848-4C55BF75E443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5862484" y="1777040"/>
              <a:ext cx="249079" cy="35410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1C253C3-7E5F-4324-AD39-40994A3F6654}"/>
              </a:ext>
            </a:extLst>
          </p:cNvPr>
          <p:cNvGrpSpPr/>
          <p:nvPr/>
        </p:nvGrpSpPr>
        <p:grpSpPr>
          <a:xfrm>
            <a:off x="1359269" y="1374679"/>
            <a:ext cx="1288066" cy="1495634"/>
            <a:chOff x="1233911" y="1500041"/>
            <a:chExt cx="1288066" cy="1495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BCF8CF5-134C-4A59-AF3B-2CBA72021802}"/>
                    </a:ext>
                  </a:extLst>
                </p:cNvPr>
                <p:cNvSpPr txBox="1"/>
                <p:nvPr/>
              </p:nvSpPr>
              <p:spPr>
                <a:xfrm>
                  <a:off x="1233911" y="1500041"/>
                  <a:ext cx="9857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𝒓𝒐𝒍𝒍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BCF8CF5-134C-4A59-AF3B-2CBA72021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3911" y="1500041"/>
                  <a:ext cx="98578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556" r="-185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1155AE5-03F7-4A16-9231-D882432ABD86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726803" y="1777040"/>
              <a:ext cx="795174" cy="1218635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27BE31-B386-4F5A-A7EF-963C293FC02B}"/>
              </a:ext>
            </a:extLst>
          </p:cNvPr>
          <p:cNvGrpSpPr/>
          <p:nvPr/>
        </p:nvGrpSpPr>
        <p:grpSpPr>
          <a:xfrm>
            <a:off x="5161935" y="3131498"/>
            <a:ext cx="3159889" cy="670761"/>
            <a:chOff x="5161935" y="3131498"/>
            <a:chExt cx="3159889" cy="6707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C2DED1-4115-4A1C-B17F-826705FC99B0}"/>
                    </a:ext>
                  </a:extLst>
                </p:cNvPr>
                <p:cNvSpPr txBox="1"/>
                <p:nvPr/>
              </p:nvSpPr>
              <p:spPr>
                <a:xfrm>
                  <a:off x="6251065" y="3131498"/>
                  <a:ext cx="2070759" cy="670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𝒔𝒖𝒎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C2DED1-4115-4A1C-B17F-826705FC99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1065" y="3131498"/>
                  <a:ext cx="2070759" cy="67076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0048666-B124-47C8-B09F-381562D2A31B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 flipV="1">
              <a:off x="5161935" y="3185652"/>
              <a:ext cx="1089130" cy="28122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E2E6B27-ADF5-42D3-8B5E-226B1AE2D859}"/>
              </a:ext>
            </a:extLst>
          </p:cNvPr>
          <p:cNvGrpSpPr/>
          <p:nvPr/>
        </p:nvGrpSpPr>
        <p:grpSpPr>
          <a:xfrm>
            <a:off x="1366644" y="3591865"/>
            <a:ext cx="2415661" cy="1361002"/>
            <a:chOff x="1233911" y="3525499"/>
            <a:chExt cx="2415661" cy="1361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F73DD97-8CFD-434E-9209-39DC4ECF86BD}"/>
                    </a:ext>
                  </a:extLst>
                </p:cNvPr>
                <p:cNvSpPr txBox="1"/>
                <p:nvPr/>
              </p:nvSpPr>
              <p:spPr>
                <a:xfrm>
                  <a:off x="1233911" y="4408165"/>
                  <a:ext cx="2415661" cy="4783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𝒗𝒂𝒓𝒊𝒂𝒏𝒄𝒆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𝒔𝒖𝒎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F73DD97-8CFD-434E-9209-39DC4ECF86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3911" y="4408165"/>
                  <a:ext cx="2415661" cy="478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2FA3B4-2F99-4401-BD90-7AFC63DCD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6802" y="3525499"/>
              <a:ext cx="596069" cy="97928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9C88B4D-E07C-4563-B4FB-429183EBC30D}"/>
              </a:ext>
            </a:extLst>
          </p:cNvPr>
          <p:cNvGrpSpPr/>
          <p:nvPr/>
        </p:nvGrpSpPr>
        <p:grpSpPr>
          <a:xfrm>
            <a:off x="3974688" y="3794430"/>
            <a:ext cx="2145068" cy="1093740"/>
            <a:chOff x="3841955" y="3728064"/>
            <a:chExt cx="2145068" cy="10937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F2C50C2-1F50-4C97-A40F-D7C8846582FA}"/>
                    </a:ext>
                  </a:extLst>
                </p:cNvPr>
                <p:cNvSpPr txBox="1"/>
                <p:nvPr/>
              </p:nvSpPr>
              <p:spPr>
                <a:xfrm>
                  <a:off x="4406590" y="4472862"/>
                  <a:ext cx="1580433" cy="3489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𝒔𝒕𝒅𝑫𝒆𝒗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F2C50C2-1F50-4C97-A40F-D7C884658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590" y="4472862"/>
                  <a:ext cx="1580433" cy="348942"/>
                </a:xfrm>
                <a:prstGeom prst="rect">
                  <a:avLst/>
                </a:prstGeom>
                <a:blipFill>
                  <a:blip r:embed="rId8"/>
                  <a:stretch>
                    <a:fillRect l="-3861" r="-1544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3541A4-CC02-4BE8-9569-3AD4AA9499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41955" y="3728064"/>
              <a:ext cx="985237" cy="77671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2F94D38-9DD4-4502-A173-6F1977D3D6E1}"/>
              </a:ext>
            </a:extLst>
          </p:cNvPr>
          <p:cNvGrpSpPr/>
          <p:nvPr/>
        </p:nvGrpSpPr>
        <p:grpSpPr>
          <a:xfrm>
            <a:off x="2518918" y="5326744"/>
            <a:ext cx="4219554" cy="988142"/>
            <a:chOff x="2957469" y="1378974"/>
            <a:chExt cx="4219554" cy="9881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9E87BD-DC95-4701-9D78-18D85DDE4ABD}"/>
                    </a:ext>
                  </a:extLst>
                </p:cNvPr>
                <p:cNvSpPr txBox="1"/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9E87BD-DC95-4701-9D78-18D85DDE4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E936A29-3A47-4833-A0B2-A0CAD1C73000}"/>
                </a:ext>
              </a:extLst>
            </p:cNvPr>
            <p:cNvSpPr/>
            <p:nvPr/>
          </p:nvSpPr>
          <p:spPr>
            <a:xfrm>
              <a:off x="2957469" y="1378974"/>
              <a:ext cx="4219554" cy="988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441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7C68A2-10D0-4E03-AFF7-1048B02BA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92" y="1972126"/>
            <a:ext cx="7821007" cy="2242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1 – Hero Abilities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35278" y="2870313"/>
            <a:ext cx="3878826" cy="38908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25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04B891-8F6E-4440-A38E-9E92DAE10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90" y="1909952"/>
            <a:ext cx="5647619" cy="30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1 – Hero Abilities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Speech Bubble: Rectangle 5"/>
          <p:cNvSpPr/>
          <p:nvPr/>
        </p:nvSpPr>
        <p:spPr>
          <a:xfrm>
            <a:off x="6155609" y="3246622"/>
            <a:ext cx="2359741" cy="1491142"/>
          </a:xfrm>
          <a:prstGeom prst="wedgeRectCallout">
            <a:avLst>
              <a:gd name="adj1" fmla="val -70994"/>
              <a:gd name="adj2" fmla="val -3727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Which roll type will most likely give you the highest </a:t>
            </a:r>
            <a:r>
              <a:rPr lang="en-US" b="1" dirty="0">
                <a:solidFill>
                  <a:schemeClr val="tx1"/>
                </a:solidFill>
              </a:rPr>
              <a:t>average</a:t>
            </a:r>
            <a:r>
              <a:rPr lang="en-US" dirty="0">
                <a:solidFill>
                  <a:srgbClr val="FF0000"/>
                </a:solidFill>
              </a:rPr>
              <a:t> score across all abilities?</a:t>
            </a:r>
          </a:p>
        </p:txBody>
      </p:sp>
    </p:spTree>
    <p:extLst>
      <p:ext uri="{BB962C8B-B14F-4D97-AF65-F5344CB8AC3E}">
        <p14:creationId xmlns:p14="http://schemas.microsoft.com/office/powerpoint/2010/main" val="262028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00093" cy="35011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Given an existing program that can: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Generate 15 sets of </a:t>
            </a:r>
            <a:r>
              <a:rPr lang="en-US" sz="2000" b="1" dirty="0">
                <a:solidFill>
                  <a:srgbClr val="FF0000"/>
                </a:solidFill>
              </a:rPr>
              <a:t>random size </a:t>
            </a:r>
            <a:r>
              <a:rPr lang="en-US" sz="2000" dirty="0"/>
              <a:t>between 1 million &amp; 2 million items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Within each set, every item is a random integer chosen within a range between a </a:t>
            </a:r>
            <a:r>
              <a:rPr lang="en-US" sz="2000" b="1" dirty="0">
                <a:solidFill>
                  <a:srgbClr val="00B050"/>
                </a:solidFill>
              </a:rPr>
              <a:t>lower limit </a:t>
            </a:r>
            <a:r>
              <a:rPr lang="en-US" sz="2000" dirty="0"/>
              <a:t>and an </a:t>
            </a:r>
            <a:r>
              <a:rPr lang="en-US" sz="2000" b="1" dirty="0">
                <a:solidFill>
                  <a:srgbClr val="0070C0"/>
                </a:solidFill>
              </a:rPr>
              <a:t>upper limit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B050"/>
                </a:solidFill>
              </a:rPr>
              <a:t>lower limit </a:t>
            </a:r>
            <a:r>
              <a:rPr lang="en-US" sz="2000" dirty="0"/>
              <a:t>is a random number between </a:t>
            </a:r>
            <a:r>
              <a:rPr lang="en-US" sz="2000" b="1" dirty="0">
                <a:solidFill>
                  <a:srgbClr val="FF0000"/>
                </a:solidFill>
              </a:rPr>
              <a:t>0 and 1000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70C0"/>
                </a:solidFill>
              </a:rPr>
              <a:t>upper limit </a:t>
            </a:r>
            <a:r>
              <a:rPr lang="en-US" sz="2000" dirty="0"/>
              <a:t>is </a:t>
            </a:r>
            <a:r>
              <a:rPr lang="en-US" sz="2000" b="1" dirty="0"/>
              <a:t>2x</a:t>
            </a:r>
            <a:r>
              <a:rPr lang="en-US" sz="2000" dirty="0"/>
              <a:t> that set’s lower limit </a:t>
            </a:r>
            <a:r>
              <a:rPr lang="en-US" sz="2000" b="1" dirty="0"/>
              <a:t>+</a:t>
            </a:r>
            <a:r>
              <a:rPr lang="en-US" sz="2000" dirty="0"/>
              <a:t> another random number between 0 and 1000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Calculate the mean (</a:t>
            </a:r>
            <a:r>
              <a:rPr lang="en-US" sz="2000" b="1" dirty="0">
                <a:sym typeface="Symbol" panose="05050102010706020507" pitchFamily="18" charset="2"/>
              </a:rPr>
              <a:t>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r>
              <a:rPr lang="en-US" sz="2000" dirty="0"/>
              <a:t> and variance (</a:t>
            </a:r>
            <a:r>
              <a:rPr lang="en-US" sz="2000" b="1" dirty="0">
                <a:sym typeface="Symbol" panose="05050102010706020507" pitchFamily="18" charset="2"/>
              </a:rPr>
              <a:t></a:t>
            </a:r>
            <a:r>
              <a:rPr lang="en-US" sz="2000" b="1" baseline="30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r>
              <a:rPr lang="en-US" sz="2000" dirty="0"/>
              <a:t> for each set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BFDCB0-DE7B-446B-A390-516D10D4538E}"/>
              </a:ext>
            </a:extLst>
          </p:cNvPr>
          <p:cNvGrpSpPr/>
          <p:nvPr/>
        </p:nvGrpSpPr>
        <p:grpSpPr>
          <a:xfrm>
            <a:off x="2518918" y="5326744"/>
            <a:ext cx="4219554" cy="988142"/>
            <a:chOff x="2957469" y="1378974"/>
            <a:chExt cx="4219554" cy="9881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53C80B-2826-46F0-A63D-5BCC5E599418}"/>
                    </a:ext>
                  </a:extLst>
                </p:cNvPr>
                <p:cNvSpPr txBox="1"/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53C80B-2826-46F0-A63D-5BCC5E599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F74F43-38FB-42EA-9CDA-F9CE1EDB9246}"/>
                </a:ext>
              </a:extLst>
            </p:cNvPr>
            <p:cNvSpPr/>
            <p:nvPr/>
          </p:nvSpPr>
          <p:spPr>
            <a:xfrm>
              <a:off x="2957469" y="1378974"/>
              <a:ext cx="4219554" cy="988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507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89" y="4423322"/>
            <a:ext cx="1423961" cy="1679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3"/>
            <a:ext cx="8000093" cy="413974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assignment is to discover a magic number hidden in </a:t>
            </a:r>
            <a:r>
              <a:rPr lang="en-US" sz="2400" b="1" u="sng" dirty="0">
                <a:solidFill>
                  <a:srgbClr val="7030A0"/>
                </a:solidFill>
              </a:rPr>
              <a:t>all</a:t>
            </a:r>
            <a:r>
              <a:rPr lang="en-US" sz="2400" dirty="0"/>
              <a:t> uniform random number distributions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Calculate and display this “constant” for each set: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Is this number the same for ALL uniform distributions?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Can we use this value to test if dice are loaded?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9771" y="3079319"/>
                <a:ext cx="5412932" cy="68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 err="1">
                    <a:solidFill>
                      <a:srgbClr val="FF0000"/>
                    </a:solidFill>
                  </a:rPr>
                  <a:t>magicNumber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𝒖𝒑𝒑𝒆𝒓𝑳𝒊𝒎𝒊𝒕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𝒍𝒐𝒘𝒆𝒓𝑳𝒊𝒎𝒊𝒕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771" y="3079319"/>
                <a:ext cx="5412932" cy="681405"/>
              </a:xfrm>
              <a:prstGeom prst="rect">
                <a:avLst/>
              </a:prstGeom>
              <a:blipFill>
                <a:blip r:embed="rId3"/>
                <a:stretch>
                  <a:fillRect l="-1126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7059D2-2BC2-4749-877C-7F249B646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33" y="1537655"/>
            <a:ext cx="7133333" cy="46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2 – 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Speech Bubble: Rectangle 5"/>
          <p:cNvSpPr/>
          <p:nvPr/>
        </p:nvSpPr>
        <p:spPr>
          <a:xfrm>
            <a:off x="5314074" y="4412651"/>
            <a:ext cx="1887792" cy="543714"/>
          </a:xfrm>
          <a:prstGeom prst="wedgeRectCallout">
            <a:avLst>
              <a:gd name="adj1" fmla="val -102040"/>
              <a:gd name="adj2" fmla="val -4559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Fix this formula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3518" y="4315197"/>
            <a:ext cx="393895" cy="2391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74105" y="4430055"/>
            <a:ext cx="7666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C02CDA1-495E-4F1E-8D5F-20EA0AE90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012" y="5008972"/>
            <a:ext cx="1263307" cy="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1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D88DE7-0A92-4BE2-9958-5C9E422E3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536192"/>
            <a:ext cx="7132320" cy="46883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2 – 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47752" y="4321618"/>
            <a:ext cx="3363426" cy="2875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0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59ED2A-D459-4E4E-8E5A-CF88A014D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774" y="1188071"/>
            <a:ext cx="5360453" cy="313071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24751" y="365126"/>
            <a:ext cx="8094498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2 – 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76762" y="4509692"/>
                <a:ext cx="7790476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lnSpc>
                    <a:spcPct val="9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Every set had a different lower and upper limit, size, mean, and variance… yet the magic number was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sz="2000" dirty="0"/>
                  <a:t> for all of them!</a:t>
                </a:r>
              </a:p>
              <a:p>
                <a:pPr marL="228600" indent="-228600">
                  <a:lnSpc>
                    <a:spcPct val="9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Why would Mother Nature pick the value 12 for this magic number?  What is so special about 12?  Why not pick a nice even 10?</a:t>
                </a:r>
              </a:p>
              <a:p>
                <a:pPr marL="228600" indent="-228600">
                  <a:lnSpc>
                    <a:spcPct val="9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Boundless natural curiosity is what makes a good scientist…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62" y="4509692"/>
                <a:ext cx="7790476" cy="1785104"/>
              </a:xfrm>
              <a:prstGeom prst="rect">
                <a:avLst/>
              </a:prstGeom>
              <a:blipFill>
                <a:blip r:embed="rId3"/>
                <a:stretch>
                  <a:fillRect l="-704" t="-3754" b="-5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43754" y="1440445"/>
            <a:ext cx="524929" cy="1992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4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5FE20A-3169-4217-9533-DB00D8A26651}"/>
              </a:ext>
            </a:extLst>
          </p:cNvPr>
          <p:cNvGrpSpPr/>
          <p:nvPr/>
        </p:nvGrpSpPr>
        <p:grpSpPr>
          <a:xfrm>
            <a:off x="1385870" y="2687085"/>
            <a:ext cx="2470355" cy="1850689"/>
            <a:chOff x="1635700" y="3027188"/>
            <a:chExt cx="2470355" cy="18506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6FE75DF-E919-4DC6-A41B-27C852131F79}"/>
                    </a:ext>
                  </a:extLst>
                </p:cNvPr>
                <p:cNvSpPr txBox="1"/>
                <p:nvPr/>
              </p:nvSpPr>
              <p:spPr>
                <a:xfrm>
                  <a:off x="1635700" y="3027188"/>
                  <a:ext cx="247035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The </a:t>
                  </a:r>
                  <a:r>
                    <a:rPr lang="en-US" i="1" dirty="0"/>
                    <a:t>expected</a:t>
                  </a:r>
                  <a:r>
                    <a:rPr lang="en-US" dirty="0"/>
                    <a:t> value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</m:d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 of a random variable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r>
                    <a:rPr lang="en-US" dirty="0"/>
                    <a:t> is its </a:t>
                  </a:r>
                  <a:r>
                    <a:rPr lang="en-US" u="sng" dirty="0"/>
                    <a:t>mean</a:t>
                  </a:r>
                  <a:r>
                    <a:rPr lang="en-US" dirty="0"/>
                    <a:t> value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6FE75DF-E919-4DC6-A41B-27C852131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700" y="3027188"/>
                  <a:ext cx="2470355" cy="923330"/>
                </a:xfrm>
                <a:prstGeom prst="rect">
                  <a:avLst/>
                </a:prstGeom>
                <a:blipFill>
                  <a:blip r:embed="rId2"/>
                  <a:stretch>
                    <a:fillRect t="-397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E7793BE-8550-44DC-BF2F-4E27BD6C2217}"/>
                    </a:ext>
                  </a:extLst>
                </p:cNvPr>
                <p:cNvSpPr/>
                <p:nvPr/>
              </p:nvSpPr>
              <p:spPr>
                <a:xfrm>
                  <a:off x="1779521" y="4029311"/>
                  <a:ext cx="2182713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E7793BE-8550-44DC-BF2F-4E27BD6C2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9521" y="4029311"/>
                  <a:ext cx="2182713" cy="84856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9F51EC-2395-430F-AE55-255E45973465}"/>
              </a:ext>
            </a:extLst>
          </p:cNvPr>
          <p:cNvGrpSpPr/>
          <p:nvPr/>
        </p:nvGrpSpPr>
        <p:grpSpPr>
          <a:xfrm>
            <a:off x="4914800" y="2687085"/>
            <a:ext cx="2843330" cy="1461346"/>
            <a:chOff x="1171180" y="4838197"/>
            <a:chExt cx="2843330" cy="146134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DF92482-7F38-4034-873C-CA23BC97A9AB}"/>
                    </a:ext>
                  </a:extLst>
                </p:cNvPr>
                <p:cNvSpPr txBox="1"/>
                <p:nvPr/>
              </p:nvSpPr>
              <p:spPr>
                <a:xfrm>
                  <a:off x="1171180" y="4838197"/>
                  <a:ext cx="284333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Variance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dirty="0"/>
                    <a:t> is the mean difference </a:t>
                  </a:r>
                  <a:r>
                    <a:rPr lang="en-US" i="1" dirty="0"/>
                    <a:t>squared</a:t>
                  </a:r>
                  <a:r>
                    <a:rPr lang="en-US" dirty="0"/>
                    <a:t> between every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r>
                    <a:rPr lang="en-US" dirty="0"/>
                    <a:t> and its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DF92482-7F38-4034-873C-CA23BC97A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180" y="4838197"/>
                  <a:ext cx="2843330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1285" t="-3974" r="-2355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981D5F-59D3-4E78-9BFB-95821ECA1BB9}"/>
                    </a:ext>
                  </a:extLst>
                </p:cNvPr>
                <p:cNvSpPr/>
                <p:nvPr/>
              </p:nvSpPr>
              <p:spPr>
                <a:xfrm>
                  <a:off x="1502419" y="5839865"/>
                  <a:ext cx="2180853" cy="4596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981D5F-59D3-4E78-9BFB-95821ECA1B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2419" y="5839865"/>
                  <a:ext cx="2180853" cy="45967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5A3A55-08DC-45D4-9A23-99789D543083}"/>
              </a:ext>
            </a:extLst>
          </p:cNvPr>
          <p:cNvGrpSpPr/>
          <p:nvPr/>
        </p:nvGrpSpPr>
        <p:grpSpPr>
          <a:xfrm>
            <a:off x="2462223" y="1344749"/>
            <a:ext cx="4219554" cy="988142"/>
            <a:chOff x="2957469" y="1378974"/>
            <a:chExt cx="4219554" cy="9881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679FCE-857F-4861-A9D4-F7AC46AD3DF0}"/>
                    </a:ext>
                  </a:extLst>
                </p:cNvPr>
                <p:cNvSpPr txBox="1"/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679FCE-857F-4861-A9D4-F7AC46AD3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9F95C6-5099-433F-9C04-729CCA3E079A}"/>
                </a:ext>
              </a:extLst>
            </p:cNvPr>
            <p:cNvSpPr/>
            <p:nvPr/>
          </p:nvSpPr>
          <p:spPr>
            <a:xfrm>
              <a:off x="2957469" y="1378974"/>
              <a:ext cx="4219554" cy="988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16F0F88-A407-4C60-8B17-588940826976}"/>
                  </a:ext>
                </a:extLst>
              </p:cNvPr>
              <p:cNvSpPr txBox="1"/>
              <p:nvPr/>
            </p:nvSpPr>
            <p:spPr>
              <a:xfrm>
                <a:off x="1005720" y="4921274"/>
                <a:ext cx="2642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 </a:t>
                </a:r>
                <a:r>
                  <a:rPr lang="en-US" i="1" dirty="0"/>
                  <a:t>expected</a:t>
                </a:r>
                <a:r>
                  <a:rPr lang="en-US" dirty="0"/>
                  <a:t> value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</m:d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returns a </a:t>
                </a:r>
                <a:r>
                  <a:rPr lang="en-US" b="1" dirty="0"/>
                  <a:t>constant</a:t>
                </a:r>
                <a:r>
                  <a:rPr lang="en-US" dirty="0"/>
                  <a:t> value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16F0F88-A407-4C60-8B17-588940826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20" y="4921274"/>
                <a:ext cx="2642216" cy="646331"/>
              </a:xfrm>
              <a:prstGeom prst="rect">
                <a:avLst/>
              </a:prstGeom>
              <a:blipFill>
                <a:blip r:embed="rId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10966F4-7683-4D2F-A850-2F86E76EB7A1}"/>
                  </a:ext>
                </a:extLst>
              </p:cNvPr>
              <p:cNvSpPr/>
              <p:nvPr/>
            </p:nvSpPr>
            <p:spPr>
              <a:xfrm>
                <a:off x="3960465" y="5059773"/>
                <a:ext cx="1165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10966F4-7683-4D2F-A850-2F86E76EB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465" y="5059773"/>
                <a:ext cx="1165575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2B553F-2F46-4E75-AFE0-67E91D18379C}"/>
                  </a:ext>
                </a:extLst>
              </p:cNvPr>
              <p:cNvSpPr/>
              <p:nvPr/>
            </p:nvSpPr>
            <p:spPr>
              <a:xfrm>
                <a:off x="3973778" y="5932452"/>
                <a:ext cx="1158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2B553F-2F46-4E75-AFE0-67E91D183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778" y="5932452"/>
                <a:ext cx="1158522" cy="369332"/>
              </a:xfrm>
              <a:prstGeom prst="rect">
                <a:avLst/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1542AAE-67AC-4970-B290-E63CD8C7FA09}"/>
                  </a:ext>
                </a:extLst>
              </p:cNvPr>
              <p:cNvSpPr txBox="1"/>
              <p:nvPr/>
            </p:nvSpPr>
            <p:spPr>
              <a:xfrm>
                <a:off x="1005720" y="5657834"/>
                <a:ext cx="26422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 </a:t>
                </a:r>
                <a:r>
                  <a:rPr lang="en-US" i="1" dirty="0"/>
                  <a:t>expected</a:t>
                </a:r>
                <a:r>
                  <a:rPr lang="en-US" dirty="0"/>
                  <a:t> value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dirty="0"/>
                  <a:t>of a </a:t>
                </a:r>
                <a:r>
                  <a:rPr lang="en-US" b="1" dirty="0"/>
                  <a:t>constant</a:t>
                </a:r>
                <a:r>
                  <a:rPr lang="en-US" dirty="0"/>
                  <a:t> value returns that same value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1542AAE-67AC-4970-B290-E63CD8C7F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20" y="5657834"/>
                <a:ext cx="2642216" cy="923330"/>
              </a:xfrm>
              <a:prstGeom prst="rect">
                <a:avLst/>
              </a:prstGeom>
              <a:blipFill>
                <a:blip r:embed="rId10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CE5729D-3C2F-442A-A6D5-0BCDCB3968BC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 flipV="1">
            <a:off x="3647936" y="5244439"/>
            <a:ext cx="312529" cy="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CF2A274-4513-4445-9D60-3845E7CBD54F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 flipV="1">
            <a:off x="3647936" y="6117118"/>
            <a:ext cx="325842" cy="238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4DAF4CF-399F-4BD1-8F7D-658FC566562B}"/>
              </a:ext>
            </a:extLst>
          </p:cNvPr>
          <p:cNvCxnSpPr>
            <a:cxnSpLocks/>
            <a:stCxn id="29" idx="3"/>
            <a:endCxn id="60" idx="1"/>
          </p:cNvCxnSpPr>
          <p:nvPr/>
        </p:nvCxnSpPr>
        <p:spPr>
          <a:xfrm>
            <a:off x="5126040" y="5244439"/>
            <a:ext cx="773315" cy="42148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5FEA51E-9BE6-4093-9D58-29BC82A451EC}"/>
              </a:ext>
            </a:extLst>
          </p:cNvPr>
          <p:cNvCxnSpPr>
            <a:cxnSpLocks/>
            <a:stCxn id="28" idx="3"/>
            <a:endCxn id="60" idx="1"/>
          </p:cNvCxnSpPr>
          <p:nvPr/>
        </p:nvCxnSpPr>
        <p:spPr>
          <a:xfrm flipV="1">
            <a:off x="5132300" y="5665924"/>
            <a:ext cx="767055" cy="45119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7082627-FD52-45F2-BDF6-A64F8830760E}"/>
                  </a:ext>
                </a:extLst>
              </p:cNvPr>
              <p:cNvSpPr/>
              <p:nvPr/>
            </p:nvSpPr>
            <p:spPr>
              <a:xfrm>
                <a:off x="6222776" y="5193819"/>
                <a:ext cx="1881349" cy="404983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7082627-FD52-45F2-BDF6-A64F883076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776" y="5193819"/>
                <a:ext cx="1881349" cy="4049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C5987B-C090-4499-AB71-2329AE8EFA71}"/>
                  </a:ext>
                </a:extLst>
              </p:cNvPr>
              <p:cNvSpPr/>
              <p:nvPr/>
            </p:nvSpPr>
            <p:spPr>
              <a:xfrm>
                <a:off x="5810484" y="5614980"/>
                <a:ext cx="2293641" cy="50687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C5987B-C090-4499-AB71-2329AE8EFA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484" y="5614980"/>
                <a:ext cx="2293641" cy="5068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0EB6CAC4-B130-48B6-A0CC-674764DBC4E4}"/>
              </a:ext>
            </a:extLst>
          </p:cNvPr>
          <p:cNvSpPr/>
          <p:nvPr/>
        </p:nvSpPr>
        <p:spPr>
          <a:xfrm>
            <a:off x="5899355" y="5193819"/>
            <a:ext cx="2238925" cy="944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82786C-48D2-4FF1-844A-2CEA31C8BFDE}"/>
              </a:ext>
            </a:extLst>
          </p:cNvPr>
          <p:cNvSpPr/>
          <p:nvPr/>
        </p:nvSpPr>
        <p:spPr>
          <a:xfrm>
            <a:off x="3647936" y="1651819"/>
            <a:ext cx="924064" cy="366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0E9F840-4553-4963-A394-B123230C47F5}"/>
              </a:ext>
            </a:extLst>
          </p:cNvPr>
          <p:cNvSpPr/>
          <p:nvPr/>
        </p:nvSpPr>
        <p:spPr>
          <a:xfrm>
            <a:off x="6094753" y="3691234"/>
            <a:ext cx="1242570" cy="457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3C72572A-DD32-431D-9589-3C3296E8C5C1}"/>
              </a:ext>
            </a:extLst>
          </p:cNvPr>
          <p:cNvCxnSpPr>
            <a:stCxn id="79" idx="2"/>
            <a:endCxn id="80" idx="2"/>
          </p:cNvCxnSpPr>
          <p:nvPr/>
        </p:nvCxnSpPr>
        <p:spPr>
          <a:xfrm rot="16200000" flipH="1">
            <a:off x="4347835" y="1780227"/>
            <a:ext cx="2130337" cy="2606070"/>
          </a:xfrm>
          <a:prstGeom prst="bentConnector3">
            <a:avLst>
              <a:gd name="adj1" fmla="val 1159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65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28" grpId="0"/>
      <p:bldP spid="31" grpId="0"/>
      <p:bldP spid="30" grpId="0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4725772" y="2639631"/>
                <a:ext cx="2180853" cy="459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2639631"/>
                <a:ext cx="2180853" cy="4596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4755268" y="3261806"/>
                <a:ext cx="32946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268" y="3261806"/>
                <a:ext cx="32946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4725772" y="4795925"/>
                <a:ext cx="3669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4795925"/>
                <a:ext cx="3669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4725772" y="5246640"/>
                <a:ext cx="32828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5246640"/>
                <a:ext cx="32828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4725772" y="5697355"/>
                <a:ext cx="22778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5697355"/>
                <a:ext cx="22778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4725772" y="6148070"/>
                <a:ext cx="1916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6148070"/>
                <a:ext cx="1916871" cy="369332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E7793BE-8550-44DC-BF2F-4E27BD6C2217}"/>
                  </a:ext>
                </a:extLst>
              </p:cNvPr>
              <p:cNvSpPr/>
              <p:nvPr/>
            </p:nvSpPr>
            <p:spPr>
              <a:xfrm>
                <a:off x="1754758" y="2674163"/>
                <a:ext cx="218271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E7793BE-8550-44DC-BF2F-4E27BD6C2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758" y="2674163"/>
                <a:ext cx="2182713" cy="8485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5981D5F-59D3-4E78-9BFB-95821ECA1BB9}"/>
                  </a:ext>
                </a:extLst>
              </p:cNvPr>
              <p:cNvSpPr/>
              <p:nvPr/>
            </p:nvSpPr>
            <p:spPr>
              <a:xfrm>
                <a:off x="1754758" y="3606497"/>
                <a:ext cx="2180853" cy="459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5981D5F-59D3-4E78-9BFB-95821ECA1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758" y="3606497"/>
                <a:ext cx="2180853" cy="4596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5FB9E35B-8A41-4EB0-BE38-0F5D9260ADD7}"/>
              </a:ext>
            </a:extLst>
          </p:cNvPr>
          <p:cNvGrpSpPr/>
          <p:nvPr/>
        </p:nvGrpSpPr>
        <p:grpSpPr>
          <a:xfrm>
            <a:off x="2957469" y="1378974"/>
            <a:ext cx="4219554" cy="988142"/>
            <a:chOff x="2957469" y="1378974"/>
            <a:chExt cx="4219554" cy="9881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956EE7E-C054-4611-8581-0926928AAA32}"/>
                    </a:ext>
                  </a:extLst>
                </p:cNvPr>
                <p:cNvSpPr txBox="1"/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956EE7E-C054-4611-8581-0926928AA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44E2B5-B1E4-42E9-B741-EF059353EA91}"/>
                </a:ext>
              </a:extLst>
            </p:cNvPr>
            <p:cNvSpPr/>
            <p:nvPr/>
          </p:nvSpPr>
          <p:spPr>
            <a:xfrm>
              <a:off x="2957469" y="1378974"/>
              <a:ext cx="4219554" cy="988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C5E3D21-304B-4673-A794-5ACA0E17E8C9}"/>
                  </a:ext>
                </a:extLst>
              </p:cNvPr>
              <p:cNvSpPr/>
              <p:nvPr/>
            </p:nvSpPr>
            <p:spPr>
              <a:xfrm>
                <a:off x="1754758" y="4603043"/>
                <a:ext cx="1881349" cy="404983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C5E3D21-304B-4673-A794-5ACA0E17E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758" y="4603043"/>
                <a:ext cx="1881349" cy="4049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AD1FCB-8509-4321-B2AD-CA0DDC993A17}"/>
                  </a:ext>
                </a:extLst>
              </p:cNvPr>
              <p:cNvSpPr/>
              <p:nvPr/>
            </p:nvSpPr>
            <p:spPr>
              <a:xfrm>
                <a:off x="4725772" y="4309559"/>
                <a:ext cx="401853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AD1FCB-8509-4321-B2AD-CA0DDC993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4309559"/>
                <a:ext cx="4018536" cy="4049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E5362DD-4059-4508-A481-B7C114B0C132}"/>
                  </a:ext>
                </a:extLst>
              </p:cNvPr>
              <p:cNvSpPr/>
              <p:nvPr/>
            </p:nvSpPr>
            <p:spPr>
              <a:xfrm>
                <a:off x="4725772" y="3889622"/>
                <a:ext cx="366933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Note: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 is a distributive liner operator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E5362DD-4059-4508-A481-B7C114B0C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3889622"/>
                <a:ext cx="3669338" cy="338554"/>
              </a:xfrm>
              <a:prstGeom prst="rect">
                <a:avLst/>
              </a:prstGeom>
              <a:blipFill>
                <a:blip r:embed="rId13"/>
                <a:stretch>
                  <a:fillRect l="-831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C799D80-0DD1-49B9-8917-B8FF2C1773BD}"/>
              </a:ext>
            </a:extLst>
          </p:cNvPr>
          <p:cNvSpPr/>
          <p:nvPr/>
        </p:nvSpPr>
        <p:spPr>
          <a:xfrm>
            <a:off x="5346282" y="3311016"/>
            <a:ext cx="213851" cy="2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F32F55-2C86-48C8-A6AE-F23A6AD41C69}"/>
              </a:ext>
            </a:extLst>
          </p:cNvPr>
          <p:cNvSpPr/>
          <p:nvPr/>
        </p:nvSpPr>
        <p:spPr>
          <a:xfrm>
            <a:off x="5628960" y="3315932"/>
            <a:ext cx="270387" cy="2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97161A-942D-4FA4-A0CC-5266D9A93441}"/>
              </a:ext>
            </a:extLst>
          </p:cNvPr>
          <p:cNvSpPr/>
          <p:nvPr/>
        </p:nvSpPr>
        <p:spPr>
          <a:xfrm>
            <a:off x="6168112" y="3311016"/>
            <a:ext cx="738513" cy="2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824056-94AE-475D-8234-D9E94DE6320A}"/>
              </a:ext>
            </a:extLst>
          </p:cNvPr>
          <p:cNvSpPr/>
          <p:nvPr/>
        </p:nvSpPr>
        <p:spPr>
          <a:xfrm>
            <a:off x="7175392" y="3311016"/>
            <a:ext cx="655994" cy="272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AB60B7A-65CC-4280-AF6A-DADBD6032765}"/>
              </a:ext>
            </a:extLst>
          </p:cNvPr>
          <p:cNvCxnSpPr>
            <a:stCxn id="3" idx="2"/>
            <a:endCxn id="27" idx="2"/>
          </p:cNvCxnSpPr>
          <p:nvPr/>
        </p:nvCxnSpPr>
        <p:spPr>
          <a:xfrm rot="16200000" flipH="1">
            <a:off x="5606223" y="3401349"/>
            <a:ext cx="4916" cy="310946"/>
          </a:xfrm>
          <a:prstGeom prst="bentConnector3">
            <a:avLst>
              <a:gd name="adj1" fmla="val 3103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ECB4048-C279-4567-8F4F-30BEC143BC0C}"/>
              </a:ext>
            </a:extLst>
          </p:cNvPr>
          <p:cNvCxnSpPr>
            <a:cxnSpLocks/>
            <a:stCxn id="3" idx="2"/>
            <a:endCxn id="28" idx="2"/>
          </p:cNvCxnSpPr>
          <p:nvPr/>
        </p:nvCxnSpPr>
        <p:spPr>
          <a:xfrm rot="16200000" flipH="1">
            <a:off x="5995288" y="3012283"/>
            <a:ext cx="12700" cy="1084161"/>
          </a:xfrm>
          <a:prstGeom prst="bentConnector3">
            <a:avLst>
              <a:gd name="adj1" fmla="val 1687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4F1C8D2-5B2F-4B7A-9ED3-E4525C19727F}"/>
              </a:ext>
            </a:extLst>
          </p:cNvPr>
          <p:cNvCxnSpPr>
            <a:cxnSpLocks/>
            <a:stCxn id="3" idx="2"/>
            <a:endCxn id="29" idx="2"/>
          </p:cNvCxnSpPr>
          <p:nvPr/>
        </p:nvCxnSpPr>
        <p:spPr>
          <a:xfrm rot="16200000" flipH="1">
            <a:off x="6463642" y="2543929"/>
            <a:ext cx="29312" cy="2050181"/>
          </a:xfrm>
          <a:prstGeom prst="bentConnector3">
            <a:avLst>
              <a:gd name="adj1" fmla="val 879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E30CB39-AE2F-4171-AE75-ADEAF276F948}"/>
                  </a:ext>
                </a:extLst>
              </p:cNvPr>
              <p:cNvSpPr/>
              <p:nvPr/>
            </p:nvSpPr>
            <p:spPr>
              <a:xfrm>
                <a:off x="1667650" y="5310265"/>
                <a:ext cx="2355067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E30CB39-AE2F-4171-AE75-ADEAF276F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50" y="5310265"/>
                <a:ext cx="2355067" cy="84856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29DE3344-DA01-4222-A625-EDFA37A0B674}"/>
              </a:ext>
            </a:extLst>
          </p:cNvPr>
          <p:cNvSpPr/>
          <p:nvPr/>
        </p:nvSpPr>
        <p:spPr>
          <a:xfrm>
            <a:off x="5324160" y="5992947"/>
            <a:ext cx="1318483" cy="475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32D4CB-8365-426B-8E80-C12CB3ACE36F}"/>
              </a:ext>
            </a:extLst>
          </p:cNvPr>
          <p:cNvSpPr/>
          <p:nvPr/>
        </p:nvSpPr>
        <p:spPr>
          <a:xfrm>
            <a:off x="2330237" y="5222482"/>
            <a:ext cx="1605374" cy="934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D87242A-10D0-4BEC-A579-F51EE1ACF243}"/>
              </a:ext>
            </a:extLst>
          </p:cNvPr>
          <p:cNvCxnSpPr>
            <a:stCxn id="42" idx="2"/>
            <a:endCxn id="43" idx="2"/>
          </p:cNvCxnSpPr>
          <p:nvPr/>
        </p:nvCxnSpPr>
        <p:spPr>
          <a:xfrm rot="5400000" flipH="1">
            <a:off x="4402441" y="4887937"/>
            <a:ext cx="311444" cy="2850478"/>
          </a:xfrm>
          <a:prstGeom prst="bentConnector3">
            <a:avLst>
              <a:gd name="adj1" fmla="val -734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46D344-1CFA-426A-94A8-2305E0FC163B}"/>
              </a:ext>
            </a:extLst>
          </p:cNvPr>
          <p:cNvSpPr txBox="1"/>
          <p:nvPr/>
        </p:nvSpPr>
        <p:spPr>
          <a:xfrm>
            <a:off x="7003575" y="2704781"/>
            <a:ext cx="82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FOIL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1EAF455-4303-478D-A893-04118A6BDDB5}"/>
                  </a:ext>
                </a:extLst>
              </p:cNvPr>
              <p:cNvSpPr/>
              <p:nvPr/>
            </p:nvSpPr>
            <p:spPr>
              <a:xfrm>
                <a:off x="2113829" y="4149943"/>
                <a:ext cx="1143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1EAF455-4303-478D-A893-04118A6BD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29" y="4149943"/>
                <a:ext cx="1143711" cy="369332"/>
              </a:xfrm>
              <a:prstGeom prst="rect">
                <a:avLst/>
              </a:prstGeom>
              <a:blipFill>
                <a:blip r:embed="rId1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D0E6CBD0-783C-49A4-83FA-1F5C557EF83F}"/>
              </a:ext>
            </a:extLst>
          </p:cNvPr>
          <p:cNvSpPr txBox="1"/>
          <p:nvPr/>
        </p:nvSpPr>
        <p:spPr>
          <a:xfrm>
            <a:off x="127573" y="5257571"/>
            <a:ext cx="127352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Faster because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only </a:t>
            </a:r>
            <a:r>
              <a:rPr lang="en-US" sz="1400" u="sng" dirty="0">
                <a:solidFill>
                  <a:srgbClr val="0070C0"/>
                </a:solidFill>
              </a:rPr>
              <a:t>one</a:t>
            </a:r>
            <a:r>
              <a:rPr lang="en-US" sz="1400" dirty="0">
                <a:solidFill>
                  <a:srgbClr val="0070C0"/>
                </a:solidFill>
              </a:rPr>
              <a:t> subtraction is required!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E50ACA1-466E-463C-8570-EE8F40E1D96F}"/>
              </a:ext>
            </a:extLst>
          </p:cNvPr>
          <p:cNvCxnSpPr>
            <a:cxnSpLocks/>
            <a:stCxn id="49" idx="0"/>
            <a:endCxn id="24" idx="1"/>
          </p:cNvCxnSpPr>
          <p:nvPr/>
        </p:nvCxnSpPr>
        <p:spPr>
          <a:xfrm rot="5400000" flipH="1" flipV="1">
            <a:off x="168639" y="2468741"/>
            <a:ext cx="3384526" cy="2193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60B10B6-C239-447A-88F9-E4CBBEF9F7CB}"/>
              </a:ext>
            </a:extLst>
          </p:cNvPr>
          <p:cNvCxnSpPr>
            <a:cxnSpLocks/>
            <a:stCxn id="41" idx="1"/>
            <a:endCxn id="49" idx="3"/>
          </p:cNvCxnSpPr>
          <p:nvPr/>
        </p:nvCxnSpPr>
        <p:spPr>
          <a:xfrm rot="10800000" flipV="1">
            <a:off x="1401098" y="5734547"/>
            <a:ext cx="266553" cy="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73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2" grpId="0"/>
      <p:bldP spid="3" grpId="0" animBg="1"/>
      <p:bldP spid="3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41" grpId="0"/>
      <p:bldP spid="47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Generating Hero Ability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4364264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most role-playing games, heroes have abilities such as strength, dexterity, intelligence, charism, etc.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Initial abilities are often measured in ranges like </a:t>
            </a:r>
            <a:r>
              <a:rPr lang="en-US" sz="2400" b="1" dirty="0">
                <a:solidFill>
                  <a:srgbClr val="FF0000"/>
                </a:solidFill>
              </a:rPr>
              <a:t>3 – 18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At the beginning of the game, players </a:t>
            </a:r>
            <a:r>
              <a:rPr lang="en-US" sz="2400" b="1" i="1" dirty="0">
                <a:solidFill>
                  <a:srgbClr val="0070C0"/>
                </a:solidFill>
              </a:rPr>
              <a:t>roll dice </a:t>
            </a:r>
            <a:r>
              <a:rPr lang="en-US" sz="2400" dirty="0"/>
              <a:t>to determine the initial values for each ability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higher the value, the more likely the player will succeed while adventuring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77" y="3940189"/>
            <a:ext cx="3201029" cy="2416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753" y="1399277"/>
            <a:ext cx="3590879" cy="228146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8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FCBF3B-CD8D-47B9-A325-DE687E448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08" y="1767683"/>
            <a:ext cx="3371429" cy="23428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4F029C-9A58-4A90-9BC2-6381E08F4AF7}"/>
                  </a:ext>
                </a:extLst>
              </p:cNvPr>
              <p:cNvSpPr txBox="1"/>
              <p:nvPr/>
            </p:nvSpPr>
            <p:spPr>
              <a:xfrm>
                <a:off x="653246" y="1514747"/>
                <a:ext cx="39187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average value of the function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4F029C-9A58-4A90-9BC2-6381E08F4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46" y="1514747"/>
                <a:ext cx="3918754" cy="276999"/>
              </a:xfrm>
              <a:prstGeom prst="rect">
                <a:avLst/>
              </a:prstGeom>
              <a:blipFill>
                <a:blip r:embed="rId3"/>
                <a:stretch>
                  <a:fillRect l="-2799" t="-28261" r="-93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8EE6C5-A363-4529-9C3F-D2212715F18F}"/>
                  </a:ext>
                </a:extLst>
              </p:cNvPr>
              <p:cNvSpPr txBox="1"/>
              <p:nvPr/>
            </p:nvSpPr>
            <p:spPr>
              <a:xfrm>
                <a:off x="5603170" y="2439654"/>
                <a:ext cx="2777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8EE6C5-A363-4529-9C3F-D2212715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170" y="2439654"/>
                <a:ext cx="277710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7EAA7B-44A6-455F-AA32-E3F7D25B50DA}"/>
                  </a:ext>
                </a:extLst>
              </p:cNvPr>
              <p:cNvSpPr txBox="1"/>
              <p:nvPr/>
            </p:nvSpPr>
            <p:spPr>
              <a:xfrm>
                <a:off x="5638320" y="4676470"/>
                <a:ext cx="2618409" cy="628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7EAA7B-44A6-455F-AA32-E3F7D25B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320" y="4676470"/>
                <a:ext cx="2618409" cy="6283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6C9935-6733-4C64-9C19-A55DBC7BF6F9}"/>
                  </a:ext>
                </a:extLst>
              </p:cNvPr>
              <p:cNvSpPr/>
              <p:nvPr/>
            </p:nvSpPr>
            <p:spPr>
              <a:xfrm>
                <a:off x="5638320" y="1888779"/>
                <a:ext cx="2320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𝑐𝑢𝑟𝑣𝑒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6C9935-6733-4C64-9C19-A55DBC7BF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320" y="1888779"/>
                <a:ext cx="23205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99E63F5-E1C6-4B90-97BC-45986EFE9BE0}"/>
              </a:ext>
            </a:extLst>
          </p:cNvPr>
          <p:cNvSpPr txBox="1"/>
          <p:nvPr/>
        </p:nvSpPr>
        <p:spPr>
          <a:xfrm>
            <a:off x="5174346" y="1468581"/>
            <a:ext cx="324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Mean Value Theorem </a:t>
            </a:r>
            <a:r>
              <a:rPr lang="en-US" dirty="0"/>
              <a:t>(</a:t>
            </a:r>
            <a:r>
              <a:rPr lang="en-US" i="1" dirty="0"/>
              <a:t>Integrals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277A31-03FC-4DD1-AE47-9098702E8A64}"/>
                  </a:ext>
                </a:extLst>
              </p:cNvPr>
              <p:cNvSpPr txBox="1"/>
              <p:nvPr/>
            </p:nvSpPr>
            <p:spPr>
              <a:xfrm>
                <a:off x="5544279" y="2858784"/>
                <a:ext cx="2373598" cy="628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𝑐𝑢𝑟𝑣𝑒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277A31-03FC-4DD1-AE47-9098702E8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279" y="2858784"/>
                <a:ext cx="2373598" cy="6283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0168A3-715E-42A9-9EC8-A5B2C2A45B2F}"/>
                  </a:ext>
                </a:extLst>
              </p:cNvPr>
              <p:cNvSpPr/>
              <p:nvPr/>
            </p:nvSpPr>
            <p:spPr>
              <a:xfrm>
                <a:off x="5383221" y="3772674"/>
                <a:ext cx="3032305" cy="720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0168A3-715E-42A9-9EC8-A5B2C2A45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221" y="3772674"/>
                <a:ext cx="3032305" cy="7206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777DB533-8BEF-4536-AF19-0DF7992E9F98}"/>
              </a:ext>
            </a:extLst>
          </p:cNvPr>
          <p:cNvGrpSpPr/>
          <p:nvPr/>
        </p:nvGrpSpPr>
        <p:grpSpPr>
          <a:xfrm>
            <a:off x="464647" y="4747453"/>
            <a:ext cx="3093934" cy="848566"/>
            <a:chOff x="628650" y="4363476"/>
            <a:chExt cx="3093934" cy="8485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C05DBBC-22E8-4982-939F-2043A1843719}"/>
                    </a:ext>
                  </a:extLst>
                </p:cNvPr>
                <p:cNvSpPr/>
                <p:nvPr/>
              </p:nvSpPr>
              <p:spPr>
                <a:xfrm>
                  <a:off x="1974093" y="4363476"/>
                  <a:ext cx="1748491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C05DBBC-22E8-4982-939F-2043A18437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4093" y="4363476"/>
                  <a:ext cx="1748491" cy="84856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EB1C4C-2970-4B5C-A264-21CF28F253B3}"/>
                </a:ext>
              </a:extLst>
            </p:cNvPr>
            <p:cNvSpPr txBox="1"/>
            <p:nvPr/>
          </p:nvSpPr>
          <p:spPr>
            <a:xfrm>
              <a:off x="628650" y="4603093"/>
              <a:ext cx="1303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Discrete: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CC22F4-6E20-4D80-A548-F0346D12014E}"/>
              </a:ext>
            </a:extLst>
          </p:cNvPr>
          <p:cNvGrpSpPr/>
          <p:nvPr/>
        </p:nvGrpSpPr>
        <p:grpSpPr>
          <a:xfrm>
            <a:off x="464647" y="5687322"/>
            <a:ext cx="3854682" cy="720647"/>
            <a:chOff x="653246" y="5451918"/>
            <a:chExt cx="3854682" cy="72064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433911-E2FF-4DDA-9BE6-65D4CBD799E0}"/>
                </a:ext>
              </a:extLst>
            </p:cNvPr>
            <p:cNvSpPr txBox="1"/>
            <p:nvPr/>
          </p:nvSpPr>
          <p:spPr>
            <a:xfrm>
              <a:off x="653246" y="5627575"/>
              <a:ext cx="1320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Continuous: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00F289D-0775-47D4-A513-A5060ED9B5DA}"/>
                    </a:ext>
                  </a:extLst>
                </p:cNvPr>
                <p:cNvSpPr/>
                <p:nvPr/>
              </p:nvSpPr>
              <p:spPr>
                <a:xfrm>
                  <a:off x="1974093" y="5451918"/>
                  <a:ext cx="2533835" cy="7206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00F289D-0775-47D4-A513-A5060ED9B5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4093" y="5451918"/>
                  <a:ext cx="2533835" cy="72064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4B72FF4-5732-4C73-8E05-C5AC81094A1F}"/>
              </a:ext>
            </a:extLst>
          </p:cNvPr>
          <p:cNvSpPr txBox="1"/>
          <p:nvPr/>
        </p:nvSpPr>
        <p:spPr>
          <a:xfrm>
            <a:off x="464647" y="4335511"/>
            <a:ext cx="397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Variable (Uniform Distribution)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C284F97-DEAE-46F3-A76F-7F9A4F8404E4}"/>
                  </a:ext>
                </a:extLst>
              </p:cNvPr>
              <p:cNvSpPr/>
              <p:nvPr/>
            </p:nvSpPr>
            <p:spPr>
              <a:xfrm>
                <a:off x="5918431" y="5612298"/>
                <a:ext cx="19618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C284F97-DEAE-46F3-A76F-7F9A4F840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431" y="5612298"/>
                <a:ext cx="196188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632D29A-C499-453B-ADB7-C4050AD8E2E7}"/>
              </a:ext>
            </a:extLst>
          </p:cNvPr>
          <p:cNvCxnSpPr>
            <a:stCxn id="23" idx="3"/>
            <a:endCxn id="27" idx="3"/>
          </p:cNvCxnSpPr>
          <p:nvPr/>
        </p:nvCxnSpPr>
        <p:spPr>
          <a:xfrm>
            <a:off x="3558581" y="5171736"/>
            <a:ext cx="760748" cy="875910"/>
          </a:xfrm>
          <a:prstGeom prst="bentConnector3">
            <a:avLst>
              <a:gd name="adj1" fmla="val 13004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46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9" grpId="0"/>
      <p:bldP spid="20" grpId="0"/>
      <p:bldP spid="21" grpId="0"/>
      <p:bldP spid="22" grpId="0"/>
      <p:bldP spid="31" grpId="0"/>
      <p:bldP spid="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7918" b="65908"/>
          <a:stretch/>
        </p:blipFill>
        <p:spPr>
          <a:xfrm>
            <a:off x="417494" y="2899391"/>
            <a:ext cx="4905530" cy="11785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27355" y="1868100"/>
            <a:ext cx="3704714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Moment Generating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86C26-30AD-4176-A26C-7C9CC39B9C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0" r="2498"/>
          <a:stretch/>
        </p:blipFill>
        <p:spPr>
          <a:xfrm>
            <a:off x="3779703" y="3609966"/>
            <a:ext cx="3240881" cy="5428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2D27E7-3910-4E99-BB9C-45D5CD06142A}"/>
                  </a:ext>
                </a:extLst>
              </p:cNvPr>
              <p:cNvSpPr txBox="1"/>
              <p:nvPr/>
            </p:nvSpPr>
            <p:spPr>
              <a:xfrm>
                <a:off x="7192645" y="3613532"/>
                <a:ext cx="1639103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18+3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2D27E7-3910-4E99-BB9C-45D5CD061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645" y="3613532"/>
                <a:ext cx="1639103" cy="535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5988128" y="2641255"/>
                <a:ext cx="172393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2641255"/>
                <a:ext cx="17239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B3C48BE-5A32-4711-A0FB-54BD8C344321}"/>
                  </a:ext>
                </a:extLst>
              </p:cNvPr>
              <p:cNvSpPr/>
              <p:nvPr/>
            </p:nvSpPr>
            <p:spPr>
              <a:xfrm>
                <a:off x="5988128" y="1316085"/>
                <a:ext cx="2271391" cy="650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B3C48BE-5A32-4711-A0FB-54BD8C344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1316085"/>
                <a:ext cx="2271391" cy="6508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6D488B-5085-4536-8D69-4BC673C0B2E1}"/>
                  </a:ext>
                </a:extLst>
              </p:cNvPr>
              <p:cNvSpPr/>
              <p:nvPr/>
            </p:nvSpPr>
            <p:spPr>
              <a:xfrm>
                <a:off x="5988128" y="1978670"/>
                <a:ext cx="2471382" cy="650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6D488B-5085-4536-8D69-4BC673C0B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1978670"/>
                <a:ext cx="2471382" cy="6508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F7954CF-5072-4ECE-83B0-4AE09197B5C7}"/>
              </a:ext>
            </a:extLst>
          </p:cNvPr>
          <p:cNvSpPr txBox="1"/>
          <p:nvPr/>
        </p:nvSpPr>
        <p:spPr>
          <a:xfrm>
            <a:off x="4625853" y="4224929"/>
            <a:ext cx="154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Lab 1 Results</a:t>
            </a:r>
          </a:p>
        </p:txBody>
      </p:sp>
    </p:spTree>
    <p:extLst>
      <p:ext uri="{BB962C8B-B14F-4D97-AF65-F5344CB8AC3E}">
        <p14:creationId xmlns:p14="http://schemas.microsoft.com/office/powerpoint/2010/main" val="387524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8" grpId="0"/>
      <p:bldP spid="7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1184"/>
          <a:stretch/>
        </p:blipFill>
        <p:spPr>
          <a:xfrm>
            <a:off x="417493" y="2899391"/>
            <a:ext cx="7901623" cy="23789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27355" y="1868100"/>
            <a:ext cx="3704714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Moment Generating Function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2B61441-AC9B-4FCA-97C5-E1C1F8220BAB}"/>
              </a:ext>
            </a:extLst>
          </p:cNvPr>
          <p:cNvGrpSpPr/>
          <p:nvPr/>
        </p:nvGrpSpPr>
        <p:grpSpPr>
          <a:xfrm>
            <a:off x="5988128" y="1316085"/>
            <a:ext cx="2471382" cy="1663724"/>
            <a:chOff x="5988128" y="1316085"/>
            <a:chExt cx="2471382" cy="16637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958C24D-76DF-4638-9A47-903D2CE3BD0F}"/>
                    </a:ext>
                  </a:extLst>
                </p:cNvPr>
                <p:cNvSpPr/>
                <p:nvPr/>
              </p:nvSpPr>
              <p:spPr>
                <a:xfrm>
                  <a:off x="5988128" y="2641255"/>
                  <a:ext cx="172393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958C24D-76DF-4638-9A47-903D2CE3BD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128" y="2641255"/>
                  <a:ext cx="1723933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B2B5803-1220-4550-9997-FE5C09400B5C}"/>
                    </a:ext>
                  </a:extLst>
                </p:cNvPr>
                <p:cNvSpPr/>
                <p:nvPr/>
              </p:nvSpPr>
              <p:spPr>
                <a:xfrm>
                  <a:off x="5988128" y="1316085"/>
                  <a:ext cx="2271391" cy="6508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B2B5803-1220-4550-9997-FE5C09400B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128" y="1316085"/>
                  <a:ext cx="2271391" cy="65081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903F310-0904-4715-B363-890E8A4F6FE6}"/>
                    </a:ext>
                  </a:extLst>
                </p:cNvPr>
                <p:cNvSpPr/>
                <p:nvPr/>
              </p:nvSpPr>
              <p:spPr>
                <a:xfrm>
                  <a:off x="5988128" y="1978670"/>
                  <a:ext cx="2471382" cy="6508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903F310-0904-4715-B363-890E8A4F6F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128" y="1978670"/>
                  <a:ext cx="2471382" cy="65081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46030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93" y="2899391"/>
            <a:ext cx="7901623" cy="34569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75566" y="5773789"/>
            <a:ext cx="892277" cy="530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27355" y="1868100"/>
            <a:ext cx="3704714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Moment Generating Function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6059470" y="2629489"/>
            <a:ext cx="1675459" cy="33855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57780" y="5343234"/>
            <a:ext cx="1675459" cy="33855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85A39C-8294-494E-B55C-37F57F6866B8}"/>
              </a:ext>
            </a:extLst>
          </p:cNvPr>
          <p:cNvGrpSpPr/>
          <p:nvPr/>
        </p:nvGrpSpPr>
        <p:grpSpPr>
          <a:xfrm>
            <a:off x="5988128" y="1316085"/>
            <a:ext cx="2471382" cy="1663724"/>
            <a:chOff x="5988128" y="1316085"/>
            <a:chExt cx="2471382" cy="16637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F2AD33C-F656-4BBE-9A69-9AF354CAD010}"/>
                    </a:ext>
                  </a:extLst>
                </p:cNvPr>
                <p:cNvSpPr/>
                <p:nvPr/>
              </p:nvSpPr>
              <p:spPr>
                <a:xfrm>
                  <a:off x="5988128" y="2641255"/>
                  <a:ext cx="172393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F2AD33C-F656-4BBE-9A69-9AF354CAD0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128" y="2641255"/>
                  <a:ext cx="1723933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79933E5-B8EB-42F6-A95D-AC18823EC69D}"/>
                    </a:ext>
                  </a:extLst>
                </p:cNvPr>
                <p:cNvSpPr/>
                <p:nvPr/>
              </p:nvSpPr>
              <p:spPr>
                <a:xfrm>
                  <a:off x="5988128" y="1316085"/>
                  <a:ext cx="2271391" cy="6508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79933E5-B8EB-42F6-A95D-AC18823EC6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128" y="1316085"/>
                  <a:ext cx="2271391" cy="65081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B90A211-72F9-4983-8F3A-D5386F88DACB}"/>
                    </a:ext>
                  </a:extLst>
                </p:cNvPr>
                <p:cNvSpPr/>
                <p:nvPr/>
              </p:nvSpPr>
              <p:spPr>
                <a:xfrm>
                  <a:off x="5988128" y="1978670"/>
                  <a:ext cx="2471382" cy="6508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B90A211-72F9-4983-8F3A-D5386F88DA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128" y="1978670"/>
                  <a:ext cx="2471382" cy="65081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9317C9-B477-4D07-81E0-E2151E4A2CA2}"/>
                  </a:ext>
                </a:extLst>
              </p:cNvPr>
              <p:cNvSpPr txBox="1"/>
              <p:nvPr/>
            </p:nvSpPr>
            <p:spPr>
              <a:xfrm>
                <a:off x="4074451" y="5946122"/>
                <a:ext cx="3902929" cy="5927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12=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𝒖𝒑𝒑𝒆𝒓𝑳𝒊𝒎𝒊𝒕</m:t>
                              </m:r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sz="1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𝒍𝒐𝒘𝒆𝒓𝑳𝒊𝒎𝒊𝒕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9317C9-B477-4D07-81E0-E2151E4A2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451" y="5946122"/>
                <a:ext cx="3902929" cy="5927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97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Understanding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991782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probability of a continuous random variable having an </a:t>
            </a:r>
            <a:r>
              <a:rPr lang="en-US" sz="2400" u="sng" dirty="0"/>
              <a:t>exact</a:t>
            </a:r>
            <a:r>
              <a:rPr lang="en-US" sz="2400" dirty="0"/>
              <a:t> value is </a:t>
            </a:r>
            <a:r>
              <a:rPr lang="en-US" sz="2400" b="1" dirty="0">
                <a:solidFill>
                  <a:srgbClr val="FF0000"/>
                </a:solidFill>
              </a:rPr>
              <a:t>zero!!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We can never measure continuous distributions </a:t>
            </a:r>
            <a:r>
              <a:rPr lang="en-US" sz="2000" u="sng" dirty="0"/>
              <a:t>exactly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measurement changes as we increase magnification/precision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Accumulating statistics may enable accurate trend prediction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Single events may happen in a </a:t>
            </a:r>
            <a:r>
              <a:rPr lang="en-US" sz="2000" b="1" dirty="0">
                <a:solidFill>
                  <a:srgbClr val="FF0000"/>
                </a:solidFill>
              </a:rPr>
              <a:t>non-deterministic</a:t>
            </a:r>
            <a:r>
              <a:rPr lang="en-US" sz="2000" dirty="0"/>
              <a:t> manner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Yet the aggregate </a:t>
            </a:r>
            <a:r>
              <a:rPr lang="en-US" sz="2000" i="1" dirty="0"/>
              <a:t>ensemble</a:t>
            </a:r>
            <a:r>
              <a:rPr lang="en-US" sz="2000" dirty="0"/>
              <a:t> behavior might be </a:t>
            </a:r>
            <a:r>
              <a:rPr lang="en-US" sz="2000" b="1" dirty="0">
                <a:solidFill>
                  <a:srgbClr val="00B050"/>
                </a:solidFill>
              </a:rPr>
              <a:t>deterministic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paradox? Think Lotto: small odds for all, yet someone always wins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Scientific </a:t>
            </a:r>
            <a:r>
              <a:rPr lang="en-US" sz="2400" i="1" dirty="0"/>
              <a:t>observables</a:t>
            </a:r>
            <a:r>
              <a:rPr lang="en-US" sz="2400" dirty="0"/>
              <a:t> are governed by averages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Statistical Mechanics</a:t>
            </a:r>
            <a:r>
              <a:rPr lang="en-US" sz="2000" dirty="0"/>
              <a:t>: temperate = average kinetic energy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Quantum Mechanics: Shape of electron orbitals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 Straws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8604"/>
            <a:ext cx="5485432" cy="464774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a program to perform </a:t>
            </a:r>
            <a:r>
              <a:rPr lang="en-US" sz="2400" b="1" dirty="0"/>
              <a:t>ten</a:t>
            </a:r>
            <a:r>
              <a:rPr lang="en-US" sz="2400" dirty="0"/>
              <a:t> </a:t>
            </a:r>
            <a:r>
              <a:rPr lang="en-US" sz="2400" b="1" dirty="0"/>
              <a:t>million runs</a:t>
            </a:r>
            <a:r>
              <a:rPr lang="en-US" sz="2400" dirty="0"/>
              <a:t> of an experiment that places a varying number of straws </a:t>
            </a:r>
            <a:r>
              <a:rPr lang="en-US" sz="2400" b="1" i="1" dirty="0">
                <a:solidFill>
                  <a:srgbClr val="0070C0"/>
                </a:solidFill>
              </a:rPr>
              <a:t>end-to-end</a:t>
            </a:r>
            <a:r>
              <a:rPr lang="en-US" sz="2400" dirty="0"/>
              <a:t> each run</a:t>
            </a:r>
            <a:endParaRPr lang="en-US" sz="2400" b="1" i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each run, start with a single straw of </a:t>
            </a:r>
            <a:r>
              <a:rPr lang="en-US" sz="2400" b="1" dirty="0">
                <a:solidFill>
                  <a:srgbClr val="00B050"/>
                </a:solidFill>
              </a:rPr>
              <a:t>random</a:t>
            </a:r>
            <a:r>
              <a:rPr lang="en-US" sz="2400" dirty="0"/>
              <a:t> length between 0 ≤ n &lt; 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Then enter a loop that keeps adding additional straws of </a:t>
            </a:r>
            <a:r>
              <a:rPr lang="en-US" sz="2400" b="1" dirty="0">
                <a:solidFill>
                  <a:srgbClr val="00B050"/>
                </a:solidFill>
              </a:rPr>
              <a:t>random</a:t>
            </a:r>
            <a:r>
              <a:rPr lang="en-US" sz="2400" dirty="0"/>
              <a:t> length        (0 ≤ n &lt; 1) until the </a:t>
            </a:r>
            <a:r>
              <a:rPr lang="en-US" sz="2400" u="sng" dirty="0"/>
              <a:t>total</a:t>
            </a:r>
            <a:r>
              <a:rPr lang="en-US" sz="2400" dirty="0"/>
              <a:t> length is &gt; 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Find the </a:t>
            </a:r>
            <a:r>
              <a:rPr lang="en-US" sz="2400" b="1" dirty="0"/>
              <a:t>mean</a:t>
            </a:r>
            <a:r>
              <a:rPr lang="en-US" sz="2400" dirty="0"/>
              <a:t> number of straws added before the total length exceeds 1, across </a:t>
            </a:r>
            <a:r>
              <a:rPr lang="en-US" sz="2400" i="1" dirty="0"/>
              <a:t>all</a:t>
            </a:r>
            <a:r>
              <a:rPr lang="en-US" sz="2400" dirty="0"/>
              <a:t> million runs of the 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463" y="1787631"/>
            <a:ext cx="2141887" cy="21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 Straws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58685" y="1785257"/>
            <a:ext cx="5304972" cy="36286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45943" y="1468581"/>
            <a:ext cx="53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917" y="1941676"/>
            <a:ext cx="82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Straws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0917" y="2297685"/>
            <a:ext cx="2300511" cy="369332"/>
            <a:chOff x="420917" y="2297685"/>
            <a:chExt cx="2300511" cy="369332"/>
          </a:xfrm>
        </p:grpSpPr>
        <p:sp>
          <p:nvSpPr>
            <p:cNvPr id="7" name="Can 6"/>
            <p:cNvSpPr/>
            <p:nvPr/>
          </p:nvSpPr>
          <p:spPr>
            <a:xfrm rot="16200000">
              <a:off x="1988457" y="1850980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0917" y="229768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8" name="Can 7"/>
          <p:cNvSpPr/>
          <p:nvPr/>
        </p:nvSpPr>
        <p:spPr>
          <a:xfrm rot="16200000">
            <a:off x="1988457" y="2254332"/>
            <a:ext cx="203200" cy="12627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0.13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24547" y="2697830"/>
            <a:ext cx="5504539" cy="372535"/>
            <a:chOff x="424547" y="2697830"/>
            <a:chExt cx="5504539" cy="372535"/>
          </a:xfrm>
        </p:grpSpPr>
        <p:sp>
          <p:nvSpPr>
            <p:cNvPr id="9" name="Can 8"/>
            <p:cNvSpPr/>
            <p:nvPr/>
          </p:nvSpPr>
          <p:spPr>
            <a:xfrm rot="16200000">
              <a:off x="3871689" y="1603097"/>
              <a:ext cx="203200" cy="257628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0.63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7718" y="2701033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0.76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4547" y="269783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58686" y="3238663"/>
            <a:ext cx="3802747" cy="203200"/>
            <a:chOff x="1458686" y="3238663"/>
            <a:chExt cx="3802747" cy="203200"/>
          </a:xfrm>
        </p:grpSpPr>
        <p:sp>
          <p:nvSpPr>
            <p:cNvPr id="11" name="Can 10"/>
            <p:cNvSpPr/>
            <p:nvPr/>
          </p:nvSpPr>
          <p:spPr>
            <a:xfrm rot="16200000">
              <a:off x="1988458" y="2708891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12" name="Can 11"/>
            <p:cNvSpPr/>
            <p:nvPr/>
          </p:nvSpPr>
          <p:spPr>
            <a:xfrm rot="16200000">
              <a:off x="3871690" y="2052119"/>
              <a:ext cx="203200" cy="257628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0.63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4547" y="3132216"/>
            <a:ext cx="7565569" cy="392711"/>
            <a:chOff x="424547" y="3132216"/>
            <a:chExt cx="7565569" cy="392711"/>
          </a:xfrm>
        </p:grpSpPr>
        <p:sp>
          <p:nvSpPr>
            <p:cNvPr id="13" name="Can 12"/>
            <p:cNvSpPr/>
            <p:nvPr/>
          </p:nvSpPr>
          <p:spPr>
            <a:xfrm rot="16200000">
              <a:off x="6154064" y="2309748"/>
              <a:ext cx="203200" cy="206102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0.45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8748" y="3155595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4547" y="3132216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7287" y="3768465"/>
            <a:ext cx="5715002" cy="369332"/>
            <a:chOff x="417287" y="3768465"/>
            <a:chExt cx="5715002" cy="369332"/>
          </a:xfrm>
        </p:grpSpPr>
        <p:sp>
          <p:nvSpPr>
            <p:cNvPr id="23" name="Can 22"/>
            <p:cNvSpPr/>
            <p:nvPr/>
          </p:nvSpPr>
          <p:spPr>
            <a:xfrm rot="16200000">
              <a:off x="3692073" y="1614515"/>
              <a:ext cx="203200" cy="467723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0.89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7287" y="376846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37" name="Can 36"/>
          <p:cNvSpPr/>
          <p:nvPr/>
        </p:nvSpPr>
        <p:spPr>
          <a:xfrm rot="16200000">
            <a:off x="3692074" y="2014659"/>
            <a:ext cx="203200" cy="467723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0.89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20917" y="4168610"/>
            <a:ext cx="7616369" cy="371939"/>
            <a:chOff x="420917" y="4168610"/>
            <a:chExt cx="7616369" cy="371939"/>
          </a:xfrm>
        </p:grpSpPr>
        <p:sp>
          <p:nvSpPr>
            <p:cNvPr id="29" name="TextBox 28"/>
            <p:cNvSpPr txBox="1"/>
            <p:nvPr/>
          </p:nvSpPr>
          <p:spPr>
            <a:xfrm>
              <a:off x="7405918" y="4171217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1.02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0917" y="416861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8" name="Can 37"/>
            <p:cNvSpPr/>
            <p:nvPr/>
          </p:nvSpPr>
          <p:spPr>
            <a:xfrm rot="16200000">
              <a:off x="6625777" y="3721904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4547" y="4902995"/>
            <a:ext cx="2300511" cy="369332"/>
            <a:chOff x="424547" y="4902995"/>
            <a:chExt cx="2300511" cy="369332"/>
          </a:xfrm>
        </p:grpSpPr>
        <p:sp>
          <p:nvSpPr>
            <p:cNvPr id="41" name="Can 40"/>
            <p:cNvSpPr/>
            <p:nvPr/>
          </p:nvSpPr>
          <p:spPr>
            <a:xfrm rot="16200000">
              <a:off x="1992087" y="4456290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4547" y="490299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4" name="Can 43"/>
          <p:cNvSpPr/>
          <p:nvPr/>
        </p:nvSpPr>
        <p:spPr>
          <a:xfrm rot="16200000">
            <a:off x="1988457" y="4858518"/>
            <a:ext cx="203200" cy="12627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0.13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24547" y="5302016"/>
            <a:ext cx="3686624" cy="374837"/>
            <a:chOff x="424547" y="5302016"/>
            <a:chExt cx="3686624" cy="374837"/>
          </a:xfrm>
        </p:grpSpPr>
        <p:sp>
          <p:nvSpPr>
            <p:cNvPr id="45" name="Can 44"/>
            <p:cNvSpPr/>
            <p:nvPr/>
          </p:nvSpPr>
          <p:spPr>
            <a:xfrm rot="16200000">
              <a:off x="2968175" y="5103541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79803" y="5307521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0.20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4547" y="5302016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51425" y="5827297"/>
            <a:ext cx="1995718" cy="204920"/>
            <a:chOff x="1451425" y="5827297"/>
            <a:chExt cx="1995718" cy="204920"/>
          </a:xfrm>
        </p:grpSpPr>
        <p:sp>
          <p:nvSpPr>
            <p:cNvPr id="50" name="Can 49"/>
            <p:cNvSpPr/>
            <p:nvPr/>
          </p:nvSpPr>
          <p:spPr>
            <a:xfrm rot="16200000">
              <a:off x="1981197" y="5299245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51" name="Can 50"/>
            <p:cNvSpPr/>
            <p:nvPr/>
          </p:nvSpPr>
          <p:spPr>
            <a:xfrm rot="16200000">
              <a:off x="2960915" y="5544268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7287" y="5742743"/>
            <a:ext cx="5098139" cy="369332"/>
            <a:chOff x="417287" y="5742743"/>
            <a:chExt cx="5098139" cy="369332"/>
          </a:xfrm>
        </p:grpSpPr>
        <p:sp>
          <p:nvSpPr>
            <p:cNvPr id="52" name="TextBox 51"/>
            <p:cNvSpPr txBox="1"/>
            <p:nvPr/>
          </p:nvSpPr>
          <p:spPr>
            <a:xfrm>
              <a:off x="4884058" y="5742743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0.45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7287" y="5742743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4" name="Can 63"/>
            <p:cNvSpPr/>
            <p:nvPr/>
          </p:nvSpPr>
          <p:spPr>
            <a:xfrm rot="16200000">
              <a:off x="4015017" y="5217026"/>
              <a:ext cx="203200" cy="141877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0.25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51425" y="6283210"/>
            <a:ext cx="3374578" cy="207404"/>
            <a:chOff x="1451425" y="6283210"/>
            <a:chExt cx="3374578" cy="207404"/>
          </a:xfrm>
        </p:grpSpPr>
        <p:sp>
          <p:nvSpPr>
            <p:cNvPr id="65" name="Can 64"/>
            <p:cNvSpPr/>
            <p:nvPr/>
          </p:nvSpPr>
          <p:spPr>
            <a:xfrm rot="16200000">
              <a:off x="1981197" y="5757642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66" name="Can 65"/>
            <p:cNvSpPr/>
            <p:nvPr/>
          </p:nvSpPr>
          <p:spPr>
            <a:xfrm rot="16200000">
              <a:off x="2960915" y="6002665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  <p:sp>
          <p:nvSpPr>
            <p:cNvPr id="69" name="Can 68"/>
            <p:cNvSpPr/>
            <p:nvPr/>
          </p:nvSpPr>
          <p:spPr>
            <a:xfrm rot="16200000">
              <a:off x="4015017" y="5675423"/>
              <a:ext cx="203200" cy="141877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0.25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17287" y="6201140"/>
            <a:ext cx="8413747" cy="369332"/>
            <a:chOff x="417287" y="6201140"/>
            <a:chExt cx="8413747" cy="369332"/>
          </a:xfrm>
        </p:grpSpPr>
        <p:sp>
          <p:nvSpPr>
            <p:cNvPr id="67" name="TextBox 66"/>
            <p:cNvSpPr txBox="1"/>
            <p:nvPr/>
          </p:nvSpPr>
          <p:spPr>
            <a:xfrm>
              <a:off x="8199666" y="6201140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1.21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7287" y="620114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0" name="Can 69"/>
            <p:cNvSpPr/>
            <p:nvPr/>
          </p:nvSpPr>
          <p:spPr>
            <a:xfrm rot="16200000">
              <a:off x="6394224" y="4680965"/>
              <a:ext cx="203200" cy="3407689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0.76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 rot="16200000">
            <a:off x="13091" y="2765024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1</a:t>
            </a:r>
          </a:p>
        </p:txBody>
      </p:sp>
      <p:sp>
        <p:nvSpPr>
          <p:cNvPr id="55" name="TextBox 54"/>
          <p:cNvSpPr txBox="1"/>
          <p:nvPr/>
        </p:nvSpPr>
        <p:spPr>
          <a:xfrm rot="16200000">
            <a:off x="13091" y="4014557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2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11271" y="5519360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3</a:t>
            </a:r>
          </a:p>
        </p:txBody>
      </p:sp>
    </p:spTree>
    <p:extLst>
      <p:ext uri="{BB962C8B-B14F-4D97-AF65-F5344CB8AC3E}">
        <p14:creationId xmlns:p14="http://schemas.microsoft.com/office/powerpoint/2010/main" val="29715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 animBg="1"/>
      <p:bldP spid="44" grpId="0" animBg="1"/>
      <p:bldP spid="5" grpId="0"/>
      <p:bldP spid="55" grpId="0"/>
      <p:bldP spid="5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B69105-A5F5-4B96-8CD3-13627C749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95" y="1468581"/>
            <a:ext cx="7123809" cy="46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3 – Random Straws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98715" y="4724049"/>
            <a:ext cx="2033175" cy="216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peech Bubble: Rectangle 6"/>
          <p:cNvSpPr/>
          <p:nvPr/>
        </p:nvSpPr>
        <p:spPr>
          <a:xfrm>
            <a:off x="5393386" y="3492085"/>
            <a:ext cx="1954161" cy="1011520"/>
          </a:xfrm>
          <a:prstGeom prst="wedgeRectCallout">
            <a:avLst>
              <a:gd name="adj1" fmla="val -101942"/>
              <a:gd name="adj2" fmla="val 8167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Write code to perform each step of the experiment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1A91C-2DA2-4EC3-BEF6-2F603D6C5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388" y="4915679"/>
            <a:ext cx="1263307" cy="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2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1DD687-36F3-4B41-AF58-611CBDCC4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95" y="1470210"/>
            <a:ext cx="7123809" cy="46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3 – Random Straws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7962" y="4732725"/>
            <a:ext cx="3552509" cy="12698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CAA9C6-7ECD-4A8D-823B-30408CCB1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00" y="1417228"/>
            <a:ext cx="6600000" cy="24952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3 – Random Straws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509" y="4327543"/>
            <a:ext cx="1993491" cy="1613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000" y="4367741"/>
            <a:ext cx="3933333" cy="15333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12457" y="2176247"/>
            <a:ext cx="914401" cy="48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8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4364264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Two ways of rolling for initial abilities between </a:t>
            </a:r>
            <a:r>
              <a:rPr lang="en-US" sz="2400" b="1" dirty="0">
                <a:solidFill>
                  <a:srgbClr val="00B0F0"/>
                </a:solidFill>
              </a:rPr>
              <a:t>3 and 18</a:t>
            </a:r>
            <a:endParaRPr lang="en-US" sz="2400" dirty="0"/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20</a:t>
            </a:r>
            <a:r>
              <a:rPr lang="en-US" sz="2400" dirty="0"/>
              <a:t>-sided die just </a:t>
            </a:r>
            <a:r>
              <a:rPr lang="en-US" sz="2400" u="sng" dirty="0"/>
              <a:t>once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FF0000"/>
                </a:solidFill>
              </a:rPr>
              <a:t>1d20</a:t>
            </a:r>
            <a:r>
              <a:rPr lang="en-US" sz="2400" dirty="0"/>
              <a:t>), but </a:t>
            </a:r>
            <a:r>
              <a:rPr lang="en-US" sz="2400" i="1" dirty="0"/>
              <a:t>reroll</a:t>
            </a:r>
            <a:r>
              <a:rPr lang="en-US" sz="2400" dirty="0"/>
              <a:t> if face value is 1, 2, 19, or 20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6</a:t>
            </a:r>
            <a:r>
              <a:rPr lang="en-US" sz="2400" dirty="0"/>
              <a:t>-sided die </a:t>
            </a:r>
            <a:r>
              <a:rPr lang="en-US" sz="2400" u="sng" dirty="0"/>
              <a:t>three times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3d6</a:t>
            </a:r>
            <a:r>
              <a:rPr lang="en-US" sz="2400" dirty="0"/>
              <a:t>), summing the value of each roll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Using the </a:t>
            </a:r>
            <a:r>
              <a:rPr lang="en-US" sz="2400" b="1" dirty="0"/>
              <a:t>1d20</a:t>
            </a:r>
            <a:r>
              <a:rPr lang="en-US" sz="2400" dirty="0"/>
              <a:t> method is faster than </a:t>
            </a:r>
            <a:r>
              <a:rPr lang="en-US" sz="2400" b="1" dirty="0"/>
              <a:t>3d6</a:t>
            </a:r>
            <a:r>
              <a:rPr lang="en-US" sz="2400" dirty="0"/>
              <a:t>, especially when having to roll for six separate abilities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23" y="1669609"/>
            <a:ext cx="3201029" cy="2416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018" y="4421065"/>
            <a:ext cx="2704038" cy="2117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5828" y="2096040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5828" y="243296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5828" y="2737441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5828" y="3078549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5828" y="3398977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5828" y="370345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latin typeface="+mn-lt"/>
              </a:rPr>
              <a:t>Generating Hero Ability Values</a:t>
            </a:r>
            <a:endParaRPr lang="en-US" sz="32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 Geometry Gem the Greeks Overlooked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98" y="1649728"/>
            <a:ext cx="3503458" cy="3503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74911" y="1758338"/>
                <a:ext cx="402955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FFC000"/>
                    </a:solidFill>
                  </a:rPr>
                  <a:t>Centroid</a:t>
                </a:r>
                <a:r>
                  <a:rPr lang="en-US" sz="2400" dirty="0"/>
                  <a:t> = center of mass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00B050"/>
                    </a:solidFill>
                  </a:rPr>
                  <a:t>Circumcenter</a:t>
                </a:r>
                <a:r>
                  <a:rPr lang="en-US" sz="2400" dirty="0"/>
                  <a:t> = intersection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side</a:t>
                </a:r>
                <a:r>
                  <a:rPr lang="en-US" sz="2400" dirty="0"/>
                  <a:t> bisectors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Orthocenter</a:t>
                </a:r>
                <a:r>
                  <a:rPr lang="en-US" sz="2400" dirty="0"/>
                  <a:t> = intersection of the altitudes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911" y="1758338"/>
                <a:ext cx="4029558" cy="2246769"/>
              </a:xfrm>
              <a:prstGeom prst="rect">
                <a:avLst/>
              </a:prstGeom>
              <a:blipFill>
                <a:blip r:embed="rId3"/>
                <a:stretch>
                  <a:fillRect l="-1967" t="-2168" r="-1210" b="-5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A7075B9-441E-4256-BDFD-7ED4676A48DE}"/>
              </a:ext>
            </a:extLst>
          </p:cNvPr>
          <p:cNvSpPr/>
          <p:nvPr/>
        </p:nvSpPr>
        <p:spPr>
          <a:xfrm>
            <a:off x="2448232" y="1909916"/>
            <a:ext cx="1157749" cy="617928"/>
          </a:xfrm>
          <a:prstGeom prst="wedgeRoundRectCallout">
            <a:avLst>
              <a:gd name="adj1" fmla="val 1460"/>
              <a:gd name="adj2" fmla="val 1621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</a:t>
            </a:r>
          </a:p>
          <a:p>
            <a:pPr algn="ctr"/>
            <a:r>
              <a:rPr lang="en-US" dirty="0"/>
              <a:t>Euler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B7C575-3F06-49AE-990A-8EB2046C3350}"/>
              </a:ext>
            </a:extLst>
          </p:cNvPr>
          <p:cNvSpPr txBox="1"/>
          <p:nvPr/>
        </p:nvSpPr>
        <p:spPr>
          <a:xfrm>
            <a:off x="4339712" y="4481337"/>
            <a:ext cx="4236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Euler was the first to realize and prove those </a:t>
            </a:r>
            <a:r>
              <a:rPr lang="en-US" sz="2000" b="1" dirty="0"/>
              <a:t>three</a:t>
            </a:r>
            <a:r>
              <a:rPr lang="en-US" sz="2000" dirty="0"/>
              <a:t> points are </a:t>
            </a:r>
            <a:r>
              <a:rPr lang="en-US" sz="2000" b="1" dirty="0">
                <a:solidFill>
                  <a:srgbClr val="FF0000"/>
                </a:solidFill>
              </a:rPr>
              <a:t>always colinear</a:t>
            </a:r>
            <a:r>
              <a:rPr lang="en-US" sz="2000" dirty="0"/>
              <a:t> for </a:t>
            </a:r>
            <a:r>
              <a:rPr lang="en-US" sz="2000" u="sng" dirty="0"/>
              <a:t>any</a:t>
            </a:r>
            <a:r>
              <a:rPr lang="en-US" sz="2000" dirty="0"/>
              <a:t> given triangle!</a:t>
            </a:r>
          </a:p>
        </p:txBody>
      </p:sp>
    </p:spTree>
    <p:extLst>
      <p:ext uri="{BB962C8B-B14F-4D97-AF65-F5344CB8AC3E}">
        <p14:creationId xmlns:p14="http://schemas.microsoft.com/office/powerpoint/2010/main" val="110170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Euler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98" y="1649728"/>
            <a:ext cx="3503458" cy="35034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785" y="1468581"/>
            <a:ext cx="4441565" cy="44348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A72259-A7E9-4E58-A917-619ED9F476BA}"/>
              </a:ext>
            </a:extLst>
          </p:cNvPr>
          <p:cNvSpPr/>
          <p:nvPr/>
        </p:nvSpPr>
        <p:spPr>
          <a:xfrm>
            <a:off x="5973098" y="1592826"/>
            <a:ext cx="678426" cy="184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62CD1D-C1B4-43D5-8A3F-78E617227A3D}"/>
              </a:ext>
            </a:extLst>
          </p:cNvPr>
          <p:cNvSpPr/>
          <p:nvPr/>
        </p:nvSpPr>
        <p:spPr>
          <a:xfrm>
            <a:off x="5955354" y="2725777"/>
            <a:ext cx="502596" cy="184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0893E6-49D2-4087-BC1E-DBCC0C28C772}"/>
              </a:ext>
            </a:extLst>
          </p:cNvPr>
          <p:cNvSpPr/>
          <p:nvPr/>
        </p:nvSpPr>
        <p:spPr>
          <a:xfrm>
            <a:off x="5973098" y="5148053"/>
            <a:ext cx="678426" cy="184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1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2D36DE-33D8-4AB9-A813-044BF1300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27" y="1479329"/>
            <a:ext cx="7383349" cy="4120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83" y="365126"/>
            <a:ext cx="5106367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 The Euler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9912" y="5162653"/>
            <a:ext cx="106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(-30,-30)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9813" y="3814789"/>
            <a:ext cx="106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(10,-10)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23479" y="2435435"/>
            <a:ext cx="106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(-10,10)</a:t>
            </a:r>
          </a:p>
        </p:txBody>
      </p:sp>
      <p:sp>
        <p:nvSpPr>
          <p:cNvPr id="13" name="Oval 12"/>
          <p:cNvSpPr/>
          <p:nvPr/>
        </p:nvSpPr>
        <p:spPr>
          <a:xfrm>
            <a:off x="821410" y="5540644"/>
            <a:ext cx="144328" cy="1472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19813" y="4110504"/>
            <a:ext cx="144328" cy="1472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64655" y="2776363"/>
            <a:ext cx="144328" cy="1472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57493" y="1144393"/>
            <a:ext cx="106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(30, 30)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93431" y="4424766"/>
            <a:ext cx="2443388" cy="377149"/>
            <a:chOff x="893431" y="4424766"/>
            <a:chExt cx="2443388" cy="377149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893431" y="4424766"/>
              <a:ext cx="2443388" cy="7749"/>
            </a:xfrm>
            <a:prstGeom prst="straightConnector1">
              <a:avLst/>
            </a:prstGeom>
            <a:ln w="57150">
              <a:solidFill>
                <a:srgbClr val="7030A0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84308" y="4432583"/>
              <a:ext cx="1061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(20)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 rot="16200000">
            <a:off x="3067670" y="1978267"/>
            <a:ext cx="1395526" cy="377149"/>
            <a:chOff x="893431" y="4424766"/>
            <a:chExt cx="2443388" cy="377149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893431" y="4424766"/>
              <a:ext cx="2443388" cy="7749"/>
            </a:xfrm>
            <a:prstGeom prst="straightConnector1">
              <a:avLst/>
            </a:prstGeom>
            <a:ln w="57150">
              <a:solidFill>
                <a:srgbClr val="7030A0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584308" y="4432583"/>
              <a:ext cx="1061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(20)</a:t>
              </a:r>
            </a:p>
          </p:txBody>
        </p:sp>
      </p:grpSp>
      <p:sp>
        <p:nvSpPr>
          <p:cNvPr id="24" name="Oval 23"/>
          <p:cNvSpPr/>
          <p:nvPr/>
        </p:nvSpPr>
        <p:spPr>
          <a:xfrm>
            <a:off x="2683074" y="4807909"/>
            <a:ext cx="144328" cy="1472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684787" y="1890603"/>
            <a:ext cx="144328" cy="1472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55491" y="3275510"/>
            <a:ext cx="144328" cy="1472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28" name="Straight Connector 27"/>
          <p:cNvCxnSpPr>
            <a:stCxn id="25" idx="5"/>
            <a:endCxn id="26" idx="1"/>
          </p:cNvCxnSpPr>
          <p:nvPr/>
        </p:nvCxnSpPr>
        <p:spPr>
          <a:xfrm>
            <a:off x="4807979" y="2016276"/>
            <a:ext cx="2468648" cy="128079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  <a:endCxn id="26" idx="3"/>
          </p:cNvCxnSpPr>
          <p:nvPr/>
        </p:nvCxnSpPr>
        <p:spPr>
          <a:xfrm flipV="1">
            <a:off x="2827402" y="3401183"/>
            <a:ext cx="4449225" cy="148034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4" idx="7"/>
            <a:endCxn id="25" idx="3"/>
          </p:cNvCxnSpPr>
          <p:nvPr/>
        </p:nvCxnSpPr>
        <p:spPr>
          <a:xfrm flipV="1">
            <a:off x="2806266" y="2016276"/>
            <a:ext cx="1899657" cy="28131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48170" y="4977987"/>
            <a:ext cx="49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v1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10109" y="1522955"/>
            <a:ext cx="49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v3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34413" y="3112406"/>
            <a:ext cx="49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v2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791977" y="4424766"/>
            <a:ext cx="2443388" cy="377149"/>
            <a:chOff x="893431" y="4424766"/>
            <a:chExt cx="2443388" cy="377149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893431" y="4424766"/>
              <a:ext cx="2443388" cy="7749"/>
            </a:xfrm>
            <a:prstGeom prst="straightConnector1">
              <a:avLst/>
            </a:prstGeom>
            <a:ln w="57150">
              <a:solidFill>
                <a:srgbClr val="7030A0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584308" y="4432583"/>
              <a:ext cx="1061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(20)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58A63144-5F18-44B1-8F0F-5A06925F1E3D}"/>
              </a:ext>
            </a:extLst>
          </p:cNvPr>
          <p:cNvSpPr/>
          <p:nvPr/>
        </p:nvSpPr>
        <p:spPr>
          <a:xfrm>
            <a:off x="8163665" y="1427549"/>
            <a:ext cx="144328" cy="1472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FD13A5-2D04-4614-9E55-503C09E0F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72" y="653733"/>
            <a:ext cx="3009003" cy="5015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FF2005-7411-4691-B871-53B69BC34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154" y="4673160"/>
            <a:ext cx="2494549" cy="18576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FCFC4B-C267-4079-98CF-A0C44F1EFD17}"/>
              </a:ext>
            </a:extLst>
          </p:cNvPr>
          <p:cNvSpPr txBox="1"/>
          <p:nvPr/>
        </p:nvSpPr>
        <p:spPr>
          <a:xfrm>
            <a:off x="4308650" y="3343629"/>
            <a:ext cx="68762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(0,0)</a:t>
            </a:r>
          </a:p>
        </p:txBody>
      </p:sp>
    </p:spTree>
    <p:extLst>
      <p:ext uri="{BB962C8B-B14F-4D97-AF65-F5344CB8AC3E}">
        <p14:creationId xmlns:p14="http://schemas.microsoft.com/office/powerpoint/2010/main" val="280175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4 </a:t>
            </a:r>
            <a:r>
              <a:rPr lang="en-US" sz="3200" dirty="0"/>
              <a:t>–</a:t>
            </a:r>
            <a:r>
              <a:rPr lang="en-US" sz="3200" dirty="0">
                <a:latin typeface="+mn-lt"/>
              </a:rPr>
              <a:t> Euler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A1D344-30C3-4D1F-BDCD-4E2C8640D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344" y="1679067"/>
            <a:ext cx="5623312" cy="42385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0ED259B-D31A-4C9F-AEF5-DC6119F9BBD0}"/>
              </a:ext>
            </a:extLst>
          </p:cNvPr>
          <p:cNvSpPr/>
          <p:nvPr/>
        </p:nvSpPr>
        <p:spPr>
          <a:xfrm>
            <a:off x="5943601" y="2773332"/>
            <a:ext cx="2005780" cy="1025013"/>
          </a:xfrm>
          <a:prstGeom prst="wedgeRoundRectCallout">
            <a:avLst>
              <a:gd name="adj1" fmla="val -42758"/>
              <a:gd name="adj2" fmla="val -769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Press the N key to draw a new random triangle</a:t>
            </a:r>
          </a:p>
        </p:txBody>
      </p:sp>
    </p:spTree>
    <p:extLst>
      <p:ext uri="{BB962C8B-B14F-4D97-AF65-F5344CB8AC3E}">
        <p14:creationId xmlns:p14="http://schemas.microsoft.com/office/powerpoint/2010/main" val="373682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Lab 4 </a:t>
            </a:r>
            <a:r>
              <a:rPr lang="en-US" sz="3200" dirty="0"/>
              <a:t>–</a:t>
            </a:r>
            <a:r>
              <a:rPr lang="en-US" sz="3200" dirty="0">
                <a:latin typeface="+mn-lt"/>
              </a:rPr>
              <a:t> Euler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47296-67E6-4875-9A06-B793C32D0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46" y="1532239"/>
            <a:ext cx="3579570" cy="33937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04C699-31BA-4A89-9878-19BBD44FE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768" y="1532239"/>
            <a:ext cx="4306687" cy="2463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1670BE-18BA-4B1B-A1F9-8B95A54C0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768" y="4212725"/>
            <a:ext cx="4306687" cy="1323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0A6516-5322-4E07-B57B-A23AE0376CB2}"/>
              </a:ext>
            </a:extLst>
          </p:cNvPr>
          <p:cNvSpPr txBox="1"/>
          <p:nvPr/>
        </p:nvSpPr>
        <p:spPr>
          <a:xfrm>
            <a:off x="628650" y="5340688"/>
            <a:ext cx="3060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Note</a:t>
            </a:r>
            <a:r>
              <a:rPr lang="en-US" sz="2000" dirty="0"/>
              <a:t>: This code only draws the line connecting the </a:t>
            </a:r>
            <a:r>
              <a:rPr lang="en-US" sz="2000" b="1" dirty="0">
                <a:solidFill>
                  <a:srgbClr val="FF9900"/>
                </a:solidFill>
              </a:rPr>
              <a:t>centroid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B050"/>
                </a:solidFill>
              </a:rPr>
              <a:t>circumcenter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DC08DA-3875-498F-8E36-6906D924B92E}"/>
              </a:ext>
            </a:extLst>
          </p:cNvPr>
          <p:cNvCxnSpPr>
            <a:cxnSpLocks/>
          </p:cNvCxnSpPr>
          <p:nvPr/>
        </p:nvCxnSpPr>
        <p:spPr>
          <a:xfrm flipV="1">
            <a:off x="3347884" y="4602297"/>
            <a:ext cx="1106129" cy="7383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2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4 </a:t>
            </a:r>
            <a:r>
              <a:rPr lang="en-US" sz="3200" dirty="0"/>
              <a:t>–</a:t>
            </a:r>
            <a:r>
              <a:rPr lang="en-US" sz="3200" dirty="0">
                <a:latin typeface="+mn-lt"/>
              </a:rPr>
              <a:t> Euler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56DFD5-715F-477C-90E6-BE5FF0C70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945" y="1605446"/>
            <a:ext cx="3291815" cy="34606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F64415-531B-4DC6-BE7F-F2E3CD4D5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40" y="1614948"/>
            <a:ext cx="3282777" cy="3451124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92252A3-9E77-49F7-8D34-357D542F57D0}"/>
              </a:ext>
            </a:extLst>
          </p:cNvPr>
          <p:cNvSpPr/>
          <p:nvPr/>
        </p:nvSpPr>
        <p:spPr>
          <a:xfrm>
            <a:off x="1719738" y="5265809"/>
            <a:ext cx="2005780" cy="1025013"/>
          </a:xfrm>
          <a:prstGeom prst="wedgeRoundRectCallout">
            <a:avLst>
              <a:gd name="adj1" fmla="val -21802"/>
              <a:gd name="adj2" fmla="val -905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Press the N key to draw a new random triangle</a:t>
            </a:r>
          </a:p>
        </p:txBody>
      </p:sp>
    </p:spTree>
    <p:extLst>
      <p:ext uri="{BB962C8B-B14F-4D97-AF65-F5344CB8AC3E}">
        <p14:creationId xmlns:p14="http://schemas.microsoft.com/office/powerpoint/2010/main" val="88771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EE32B-49BC-48E4-8024-1400F6A34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20" y="1605446"/>
            <a:ext cx="3291815" cy="34606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4 </a:t>
            </a:r>
            <a:r>
              <a:rPr lang="en-US" sz="3200" dirty="0"/>
              <a:t>–</a:t>
            </a:r>
            <a:r>
              <a:rPr lang="en-US" sz="3200" dirty="0">
                <a:latin typeface="+mn-lt"/>
              </a:rPr>
              <a:t> Euler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92252A3-9E77-49F7-8D34-357D542F57D0}"/>
              </a:ext>
            </a:extLst>
          </p:cNvPr>
          <p:cNvSpPr/>
          <p:nvPr/>
        </p:nvSpPr>
        <p:spPr>
          <a:xfrm>
            <a:off x="2730003" y="4075322"/>
            <a:ext cx="1841997" cy="990750"/>
          </a:xfrm>
          <a:prstGeom prst="wedgeRoundRectCallout">
            <a:avLst>
              <a:gd name="adj1" fmla="val -43499"/>
              <a:gd name="adj2" fmla="val -1019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Left click &amp; drag to draw a zoom rectangle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6C61C0-70CC-4204-8880-FED7D7BAE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736" y="1605446"/>
            <a:ext cx="3291815" cy="346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9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4 – Euler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704" y="1810877"/>
            <a:ext cx="8007349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Recall Euler proved the </a:t>
            </a:r>
            <a:r>
              <a:rPr lang="en-US" sz="2400" b="1" dirty="0">
                <a:solidFill>
                  <a:srgbClr val="0070C0"/>
                </a:solidFill>
              </a:rPr>
              <a:t>orthocenter</a:t>
            </a:r>
            <a:r>
              <a:rPr lang="en-US" sz="2400" dirty="0"/>
              <a:t> (the intersection of the altitudes) is also on that </a:t>
            </a:r>
            <a:r>
              <a:rPr lang="en-US" sz="2400" i="1" u="sng" dirty="0"/>
              <a:t>same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line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orthocenter</a:t>
            </a:r>
            <a:r>
              <a:rPr lang="en-US" sz="2400" dirty="0"/>
              <a:t> is similar to the circumcenter, except instead of using the midpoint of each side, </a:t>
            </a:r>
            <a:r>
              <a:rPr lang="en-US" sz="2400" b="1" dirty="0"/>
              <a:t>we use the vertex opposite each side</a:t>
            </a:r>
            <a:r>
              <a:rPr lang="en-US" sz="2400" dirty="0"/>
              <a:t>, to find the point-slope form of each altitude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v1 and the negative reciprocal of slope v2v3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v2 and the negative reciprocal of slope v1v3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Add code to </a:t>
            </a:r>
            <a:r>
              <a:rPr lang="en-US" sz="2400" b="1" dirty="0"/>
              <a:t>Lab 4</a:t>
            </a:r>
            <a:r>
              <a:rPr lang="en-US" sz="2400" dirty="0"/>
              <a:t> to calculate and draw the </a:t>
            </a:r>
            <a:r>
              <a:rPr lang="en-US" sz="2400" b="1" dirty="0">
                <a:solidFill>
                  <a:srgbClr val="0070C0"/>
                </a:solidFill>
              </a:rPr>
              <a:t>orthocenter</a:t>
            </a:r>
            <a:r>
              <a:rPr lang="en-US" sz="2400" dirty="0"/>
              <a:t>, to visually confirm it falls on the same line formed from the centroid and circumcenter – </a:t>
            </a:r>
            <a:r>
              <a:rPr lang="en-US" sz="2400" b="1" dirty="0">
                <a:solidFill>
                  <a:srgbClr val="00B050"/>
                </a:solidFill>
              </a:rPr>
              <a:t>for all triangles</a:t>
            </a:r>
            <a:r>
              <a:rPr lang="en-US" sz="2400" dirty="0">
                <a:solidFill>
                  <a:srgbClr val="00B050"/>
                </a:solidFill>
              </a:rPr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4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1665" y="1825625"/>
                <a:ext cx="4310673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 to calculate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Mean</a:t>
                </a:r>
                <a:r>
                  <a:rPr lang="en-US" sz="2400" dirty="0"/>
                  <a:t>,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Variance</a:t>
                </a:r>
                <a:r>
                  <a:rPr lang="en-US" sz="2400" dirty="0"/>
                  <a:t>,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Standard Deviation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Variance is just another average: it is the average distance between each data point and the mean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of the entire set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Create and call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custom functions</a:t>
                </a:r>
                <a:r>
                  <a:rPr lang="en-US" sz="2400" dirty="0"/>
                  <a:t> to organize code into named scopes having specific purposes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665" y="1825625"/>
                <a:ext cx="4310673" cy="4351338"/>
              </a:xfrm>
              <a:blipFill>
                <a:blip r:embed="rId2"/>
                <a:stretch>
                  <a:fillRect l="-1836" t="-1961" r="-2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5142035" y="1825625"/>
                <a:ext cx="353304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 seemingly random process hides a different universal constant: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Some statistics are only meaningful after generating a </a:t>
                </a:r>
                <a:r>
                  <a:rPr lang="en-US" sz="2400" b="1" dirty="0"/>
                  <a:t>very large</a:t>
                </a:r>
                <a:r>
                  <a:rPr lang="en-US" sz="2400" dirty="0"/>
                  <a:t> sample set – everything in scientific computing is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big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035" y="1825625"/>
                <a:ext cx="3533042" cy="4351338"/>
              </a:xfrm>
              <a:prstGeom prst="rect">
                <a:avLst/>
              </a:prstGeom>
              <a:blipFill>
                <a:blip r:embed="rId3"/>
                <a:stretch>
                  <a:fillRect l="-2418" t="-1961" r="-2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8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0993"/>
            <a:ext cx="7886700" cy="4843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 can declare and define your own custom functions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Function names use </a:t>
            </a:r>
            <a:r>
              <a:rPr lang="en-US" sz="2000" b="1" dirty="0"/>
              <a:t>CamelCase #1</a:t>
            </a:r>
            <a:r>
              <a:rPr lang="en-US" sz="2000" dirty="0"/>
              <a:t> – the </a:t>
            </a:r>
            <a:r>
              <a:rPr lang="en-US" sz="2000" i="1" dirty="0"/>
              <a:t>first</a:t>
            </a:r>
            <a:r>
              <a:rPr lang="en-US" sz="2000" dirty="0"/>
              <a:t> letter is Capitalized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function is essentially a custom scope (a group of statements)</a:t>
            </a:r>
            <a:endParaRPr lang="en-US" sz="2000" b="1" u="sng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Functions </a:t>
            </a:r>
            <a:r>
              <a:rPr lang="en-US" sz="2400" u="sng" dirty="0"/>
              <a:t>receive</a:t>
            </a:r>
            <a:r>
              <a:rPr lang="en-US" sz="2400" dirty="0"/>
              <a:t> value via a </a:t>
            </a:r>
            <a:r>
              <a:rPr lang="en-US" sz="2400" b="1" dirty="0">
                <a:solidFill>
                  <a:srgbClr val="FF0000"/>
                </a:solidFill>
              </a:rPr>
              <a:t>parameter list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function can get inbound values passed to it from somewhere else in the source code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Each parameter has a data type and variable identifier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Functions </a:t>
            </a:r>
            <a:r>
              <a:rPr lang="en-US" sz="2400" u="sng" dirty="0"/>
              <a:t>output</a:t>
            </a:r>
            <a:r>
              <a:rPr lang="en-US" sz="2400" dirty="0"/>
              <a:t> a value via the </a:t>
            </a:r>
            <a:r>
              <a:rPr lang="en-US" sz="2400" b="1" dirty="0">
                <a:solidFill>
                  <a:srgbClr val="0070C0"/>
                </a:solidFill>
              </a:rPr>
              <a:t>return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statement</a:t>
            </a:r>
            <a:endParaRPr lang="en-US" sz="2400" b="1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function can only return one intrinsic data type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70C0"/>
                </a:solidFill>
              </a:rPr>
              <a:t>return</a:t>
            </a:r>
            <a:r>
              <a:rPr lang="en-US" sz="2000" dirty="0"/>
              <a:t> statement is usually at the end of the function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82427F-ADCE-4448-B4FF-96D26B6B3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562"/>
          <a:stretch/>
        </p:blipFill>
        <p:spPr>
          <a:xfrm>
            <a:off x="2429669" y="2369729"/>
            <a:ext cx="5696692" cy="2216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Defining a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Speech Bubble: Rectangle 5"/>
          <p:cNvSpPr/>
          <p:nvPr/>
        </p:nvSpPr>
        <p:spPr>
          <a:xfrm>
            <a:off x="3970325" y="4936362"/>
            <a:ext cx="2615380" cy="1069816"/>
          </a:xfrm>
          <a:prstGeom prst="wedgeRectCallout">
            <a:avLst>
              <a:gd name="adj1" fmla="val -51293"/>
              <a:gd name="adj2" fmla="val -10332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function ends at </a:t>
            </a:r>
            <a:r>
              <a:rPr lang="en-US" b="1" dirty="0">
                <a:solidFill>
                  <a:srgbClr val="3C318F"/>
                </a:solidFill>
              </a:rPr>
              <a:t>return</a:t>
            </a:r>
            <a:r>
              <a:rPr lang="en-US" dirty="0">
                <a:solidFill>
                  <a:srgbClr val="FF0000"/>
                </a:solidFill>
              </a:rPr>
              <a:t> and sends the value back to the </a:t>
            </a:r>
            <a:r>
              <a:rPr lang="en-US" i="1" dirty="0">
                <a:solidFill>
                  <a:srgbClr val="FF0000"/>
                </a:solidFill>
              </a:rPr>
              <a:t>calling </a:t>
            </a:r>
            <a:r>
              <a:rPr lang="en-US" dirty="0">
                <a:solidFill>
                  <a:srgbClr val="FF0000"/>
                </a:solidFill>
              </a:rPr>
              <a:t>function</a:t>
            </a:r>
          </a:p>
        </p:txBody>
      </p:sp>
      <p:sp>
        <p:nvSpPr>
          <p:cNvPr id="7" name="Speech Bubble: Rectangle 6"/>
          <p:cNvSpPr/>
          <p:nvPr/>
        </p:nvSpPr>
        <p:spPr>
          <a:xfrm>
            <a:off x="5943599" y="1416860"/>
            <a:ext cx="2372647" cy="502293"/>
          </a:xfrm>
          <a:prstGeom prst="wedgeRectCallout">
            <a:avLst>
              <a:gd name="adj1" fmla="val -37611"/>
              <a:gd name="adj2" fmla="val 12237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Inbound</a:t>
            </a:r>
            <a:r>
              <a:rPr lang="en-US" dirty="0">
                <a:solidFill>
                  <a:srgbClr val="FF0000"/>
                </a:solidFill>
              </a:rPr>
              <a:t> Parameter List</a:t>
            </a:r>
          </a:p>
        </p:txBody>
      </p:sp>
      <p:sp>
        <p:nvSpPr>
          <p:cNvPr id="8" name="Speech Bubble: Rectangle 7"/>
          <p:cNvSpPr/>
          <p:nvPr/>
        </p:nvSpPr>
        <p:spPr>
          <a:xfrm>
            <a:off x="408040" y="2799671"/>
            <a:ext cx="1465005" cy="502293"/>
          </a:xfrm>
          <a:prstGeom prst="wedgeRectCallout">
            <a:avLst>
              <a:gd name="adj1" fmla="val 82656"/>
              <a:gd name="adj2" fmla="val -6260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</a:t>
            </a:r>
            <a:r>
              <a:rPr lang="en-US" b="1" dirty="0">
                <a:solidFill>
                  <a:srgbClr val="FF0000"/>
                </a:solidFill>
              </a:rPr>
              <a:t>open</a:t>
            </a:r>
            <a:r>
              <a:rPr lang="en-US" dirty="0">
                <a:solidFill>
                  <a:srgbClr val="FF0000"/>
                </a:solidFill>
              </a:rPr>
              <a:t> a scope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B3F916D-4117-42E1-842A-FC67A1987CDE}"/>
              </a:ext>
            </a:extLst>
          </p:cNvPr>
          <p:cNvSpPr/>
          <p:nvPr/>
        </p:nvSpPr>
        <p:spPr>
          <a:xfrm>
            <a:off x="408040" y="4522774"/>
            <a:ext cx="1465005" cy="502293"/>
          </a:xfrm>
          <a:prstGeom prst="wedgeRectCallout">
            <a:avLst>
              <a:gd name="adj1" fmla="val 82656"/>
              <a:gd name="adj2" fmla="val -6260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</a:t>
            </a:r>
            <a:r>
              <a:rPr lang="en-US" b="1" dirty="0">
                <a:solidFill>
                  <a:srgbClr val="FF0000"/>
                </a:solidFill>
              </a:rPr>
              <a:t>close</a:t>
            </a:r>
            <a:r>
              <a:rPr lang="en-US" dirty="0">
                <a:solidFill>
                  <a:srgbClr val="FF0000"/>
                </a:solidFill>
              </a:rPr>
              <a:t> a scope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E7B48DB5-64DA-4D28-8F5F-41952CB261DD}"/>
              </a:ext>
            </a:extLst>
          </p:cNvPr>
          <p:cNvSpPr/>
          <p:nvPr/>
        </p:nvSpPr>
        <p:spPr>
          <a:xfrm>
            <a:off x="3647768" y="1416860"/>
            <a:ext cx="1703440" cy="502293"/>
          </a:xfrm>
          <a:prstGeom prst="wedgeRectCallout">
            <a:avLst>
              <a:gd name="adj1" fmla="val -37611"/>
              <a:gd name="adj2" fmla="val 12237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 name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ED3D7E3-FFF8-453F-A48C-28A3CECE5738}"/>
              </a:ext>
            </a:extLst>
          </p:cNvPr>
          <p:cNvSpPr/>
          <p:nvPr/>
        </p:nvSpPr>
        <p:spPr>
          <a:xfrm>
            <a:off x="1469923" y="1416860"/>
            <a:ext cx="1703440" cy="502293"/>
          </a:xfrm>
          <a:prstGeom prst="wedgeRectCallout">
            <a:avLst>
              <a:gd name="adj1" fmla="val 19965"/>
              <a:gd name="adj2" fmla="val 14880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Return Type</a:t>
            </a:r>
          </a:p>
        </p:txBody>
      </p:sp>
    </p:spTree>
    <p:extLst>
      <p:ext uri="{BB962C8B-B14F-4D97-AF65-F5344CB8AC3E}">
        <p14:creationId xmlns:p14="http://schemas.microsoft.com/office/powerpoint/2010/main" val="265692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B8B19A-2732-4C06-8CA0-66AC98D22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76" y="1739989"/>
            <a:ext cx="5860449" cy="32375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Calling a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Speech Bubble: Rectangle 5"/>
          <p:cNvSpPr/>
          <p:nvPr/>
        </p:nvSpPr>
        <p:spPr>
          <a:xfrm>
            <a:off x="1307076" y="3107637"/>
            <a:ext cx="2047567" cy="502293"/>
          </a:xfrm>
          <a:prstGeom prst="wedgeRectCallout">
            <a:avLst>
              <a:gd name="adj1" fmla="val 38692"/>
              <a:gd name="adj2" fmla="val 9595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Return value stored in a local variable</a:t>
            </a:r>
          </a:p>
        </p:txBody>
      </p:sp>
      <p:sp>
        <p:nvSpPr>
          <p:cNvPr id="7" name="Speech Bubble: Rectangle 6"/>
          <p:cNvSpPr/>
          <p:nvPr/>
        </p:nvSpPr>
        <p:spPr>
          <a:xfrm>
            <a:off x="5444210" y="2246457"/>
            <a:ext cx="1873660" cy="1201789"/>
          </a:xfrm>
          <a:prstGeom prst="wedgeRectCallout">
            <a:avLst>
              <a:gd name="adj1" fmla="val -43473"/>
              <a:gd name="adj2" fmla="val 7955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Don’t need types in front of the parameters when </a:t>
            </a:r>
            <a:r>
              <a:rPr lang="en-US" b="1" dirty="0">
                <a:solidFill>
                  <a:schemeClr val="tx1"/>
                </a:solidFill>
              </a:rPr>
              <a:t>calling</a:t>
            </a:r>
            <a:r>
              <a:rPr lang="en-US" dirty="0">
                <a:solidFill>
                  <a:srgbClr val="FF0000"/>
                </a:solidFill>
              </a:rPr>
              <a:t> a function</a:t>
            </a:r>
          </a:p>
        </p:txBody>
      </p:sp>
    </p:spTree>
    <p:extLst>
      <p:ext uri="{BB962C8B-B14F-4D97-AF65-F5344CB8AC3E}">
        <p14:creationId xmlns:p14="http://schemas.microsoft.com/office/powerpoint/2010/main" val="145590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4364264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Two ways of rolling for initial abilities between </a:t>
            </a:r>
            <a:r>
              <a:rPr lang="en-US" sz="2400" b="1" dirty="0">
                <a:solidFill>
                  <a:srgbClr val="00B0F0"/>
                </a:solidFill>
              </a:rPr>
              <a:t>3 and 18</a:t>
            </a:r>
            <a:r>
              <a:rPr lang="en-US" sz="2400" dirty="0"/>
              <a:t>: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20</a:t>
            </a:r>
            <a:r>
              <a:rPr lang="en-US" sz="2400" dirty="0"/>
              <a:t>-sided die just </a:t>
            </a:r>
            <a:r>
              <a:rPr lang="en-US" sz="2400" u="sng" dirty="0"/>
              <a:t>once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FF0000"/>
                </a:solidFill>
              </a:rPr>
              <a:t>1d20</a:t>
            </a:r>
            <a:r>
              <a:rPr lang="en-US" sz="2400" dirty="0"/>
              <a:t>), but </a:t>
            </a:r>
            <a:r>
              <a:rPr lang="en-US" sz="2400" i="1" dirty="0"/>
              <a:t>reroll</a:t>
            </a:r>
            <a:r>
              <a:rPr lang="en-US" sz="2400" dirty="0"/>
              <a:t> if face value  is 1, 2, 19, or 20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6</a:t>
            </a:r>
            <a:r>
              <a:rPr lang="en-US" sz="2400" dirty="0"/>
              <a:t>-sided die </a:t>
            </a:r>
            <a:r>
              <a:rPr lang="en-US" sz="2400" u="sng" dirty="0"/>
              <a:t>three times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3d6</a:t>
            </a:r>
            <a:r>
              <a:rPr lang="en-US" sz="2400" dirty="0"/>
              <a:t>), summing the value of each roll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B050"/>
                </a:solidFill>
              </a:rPr>
              <a:t>Which method would you want to use?  Why?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23" y="1669609"/>
            <a:ext cx="3201029" cy="2416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018" y="4421065"/>
            <a:ext cx="2704038" cy="2117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5828" y="2096040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5828" y="243296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5828" y="2737441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5828" y="3078549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5828" y="3398977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5828" y="370345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Down Arrow 12"/>
          <p:cNvSpPr/>
          <p:nvPr/>
        </p:nvSpPr>
        <p:spPr>
          <a:xfrm rot="5400000">
            <a:off x="4666874" y="4799373"/>
            <a:ext cx="292336" cy="1361233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Generating Hero Ability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05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3"/>
                <a:ext cx="7886700" cy="4530727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Imagine two different classes take the same test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period students score between 50 and 100 </a:t>
                </a:r>
                <a:r>
                  <a:rPr lang="en-US" sz="2000" dirty="0">
                    <a:sym typeface="Symbol" panose="05050102010706020507" pitchFamily="18" charset="2"/>
                  </a:rPr>
                  <a:t>with </a:t>
                </a:r>
                <a:r>
                  <a:rPr lang="en-US" sz="2000" b="1" dirty="0">
                    <a:sym typeface="Symbol" panose="05050102010706020507" pitchFamily="18" charset="2"/>
                  </a:rPr>
                  <a:t></a:t>
                </a:r>
                <a:r>
                  <a:rPr lang="en-US" sz="2000" dirty="0"/>
                  <a:t> = 75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period students score between 70 and 80 </a:t>
                </a:r>
                <a:r>
                  <a:rPr lang="en-US" sz="2000" dirty="0">
                    <a:sym typeface="Symbol" panose="05050102010706020507" pitchFamily="18" charset="2"/>
                  </a:rPr>
                  <a:t>with </a:t>
                </a:r>
                <a:r>
                  <a:rPr lang="en-US" sz="2000" b="1" dirty="0">
                    <a:sym typeface="Symbol" panose="05050102010706020507" pitchFamily="18" charset="2"/>
                  </a:rPr>
                  <a:t></a:t>
                </a:r>
                <a:r>
                  <a:rPr lang="en-US" sz="2000" dirty="0"/>
                  <a:t> = 75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Variance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average “distance” between each number in a set and the mean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</m:d>
                  </m:oMath>
                </a14:m>
                <a:r>
                  <a:rPr lang="en-US" sz="2400" dirty="0"/>
                  <a:t> of that set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period students have a greater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variance</a:t>
                </a:r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/>
                  <a:t>in scores than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period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Variance is a measure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central tendency </a:t>
                </a:r>
                <a:r>
                  <a:rPr lang="en-US" sz="2000" dirty="0"/>
                  <a:t>– on average how close around the mean do all the numbers fall?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For </a:t>
                </a:r>
                <a:r>
                  <a:rPr lang="en-US" sz="2000" u="sng" dirty="0"/>
                  <a:t>every</a:t>
                </a:r>
                <a:r>
                  <a:rPr lang="en-US" sz="2000" dirty="0"/>
                  <a:t> data point, we sum the </a:t>
                </a:r>
                <a:r>
                  <a:rPr lang="en-US" sz="2000" b="1" i="1" dirty="0"/>
                  <a:t>square</a:t>
                </a:r>
                <a:r>
                  <a:rPr lang="en-US" sz="2000" dirty="0"/>
                  <a:t> of the difference between the number and the mean.  Then we divide that sum by the total number of data points</a:t>
                </a: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3"/>
                <a:ext cx="7886700" cy="4530727"/>
              </a:xfrm>
              <a:blipFill>
                <a:blip r:embed="rId2"/>
                <a:stretch>
                  <a:fillRect l="-1005" t="-1882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 vs. Variance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2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4886</TotalTime>
  <Words>2114</Words>
  <Application>Microsoft Office PowerPoint</Application>
  <PresentationFormat>On-screen Show (4:3)</PresentationFormat>
  <Paragraphs>371</Paragraphs>
  <Slides>48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Goals</vt:lpstr>
      <vt:lpstr>Generating Hero Ability Values</vt:lpstr>
      <vt:lpstr>PowerPoint Presentation</vt:lpstr>
      <vt:lpstr>Functions</vt:lpstr>
      <vt:lpstr>Defining a Function</vt:lpstr>
      <vt:lpstr>Calling a Function</vt:lpstr>
      <vt:lpstr>Generating Hero Ability Values</vt:lpstr>
      <vt:lpstr>Mean vs. Variance</vt:lpstr>
      <vt:lpstr>Mean vs. Standard Deviation</vt:lpstr>
      <vt:lpstr>Mean, Variance, Standard Deviation</vt:lpstr>
      <vt:lpstr>Mean, Variance, Standard Deviation</vt:lpstr>
      <vt:lpstr>Mean, Variance, Standard Deviation</vt:lpstr>
      <vt:lpstr>Mean, Variance, Standard Deviation</vt:lpstr>
      <vt:lpstr>Pseudorandom Numbers</vt:lpstr>
      <vt:lpstr>Pseudorandom Numbers</vt:lpstr>
      <vt:lpstr>Pseudorandom Numbers</vt:lpstr>
      <vt:lpstr>Open Lab 1 – Hero Abilities</vt:lpstr>
      <vt:lpstr>Edit Lab 1 – Hero Abilities</vt:lpstr>
      <vt:lpstr>Edit Lab 1 – Hero Abilities</vt:lpstr>
      <vt:lpstr>Run Lab 1 – Hero Abilities</vt:lpstr>
      <vt:lpstr>Check Lab 1 – Hero Abilities</vt:lpstr>
      <vt:lpstr>Variance of Uniform Distributions</vt:lpstr>
      <vt:lpstr>Variance of Uniform Distributions</vt:lpstr>
      <vt:lpstr>Edit Lab 2 – Variance of Uniform Distributions</vt:lpstr>
      <vt:lpstr>Run Lab 2 – Variance of Uniform Distributions</vt:lpstr>
      <vt:lpstr>Check Lab 2 – Variance of Uniform Distributions</vt:lpstr>
      <vt:lpstr>Variance of Uniform Distributions</vt:lpstr>
      <vt:lpstr>Variance of Uniform Distributions</vt:lpstr>
      <vt:lpstr>Variance of Uniform Distributions</vt:lpstr>
      <vt:lpstr>Variance of Uniform Distributions</vt:lpstr>
      <vt:lpstr>Variance of Uniform Distributions</vt:lpstr>
      <vt:lpstr>Variance of Uniform Distributions</vt:lpstr>
      <vt:lpstr>Understanding Probability</vt:lpstr>
      <vt:lpstr>Random Straws</vt:lpstr>
      <vt:lpstr>Random Straws</vt:lpstr>
      <vt:lpstr>Edit Lab 3 – Random Straws</vt:lpstr>
      <vt:lpstr>Run Lab 3 – Random Straws</vt:lpstr>
      <vt:lpstr>Check Lab 3 – Random Straws</vt:lpstr>
      <vt:lpstr>A Geometry Gem the Greeks Overlooked</vt:lpstr>
      <vt:lpstr>The Euler Line</vt:lpstr>
      <vt:lpstr> The Euler Line</vt:lpstr>
      <vt:lpstr>Open Lab 4 – Euler Line</vt:lpstr>
      <vt:lpstr>View Lab 4 – Euler Line</vt:lpstr>
      <vt:lpstr>Run Lab 4 – Euler Line</vt:lpstr>
      <vt:lpstr>Check Lab 4 – Euler Line</vt:lpstr>
      <vt:lpstr>Edit Lab 4 – Euler Line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683</cp:revision>
  <cp:lastPrinted>2015-06-01T00:45:11Z</cp:lastPrinted>
  <dcterms:created xsi:type="dcterms:W3CDTF">2014-09-21T17:58:26Z</dcterms:created>
  <dcterms:modified xsi:type="dcterms:W3CDTF">2020-05-04T00:29:05Z</dcterms:modified>
</cp:coreProperties>
</file>