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96" r:id="rId2"/>
    <p:sldId id="403" r:id="rId3"/>
    <p:sldId id="397" r:id="rId4"/>
    <p:sldId id="398" r:id="rId5"/>
    <p:sldId id="400" r:id="rId6"/>
    <p:sldId id="399" r:id="rId7"/>
    <p:sldId id="402" r:id="rId8"/>
    <p:sldId id="256" r:id="rId9"/>
    <p:sldId id="404" r:id="rId10"/>
    <p:sldId id="42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20" r:id="rId25"/>
    <p:sldId id="421" r:id="rId26"/>
    <p:sldId id="426" r:id="rId2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AAD59-9D48-48BB-8EF4-798822FFF5A4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D9D76-A1C2-473C-BAA5-4752E2C9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355B-3634-4BC9-81D5-8538227F5BA8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89F1-48A6-4324-AFD1-3EC079BC4F99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4BD-13BB-4F52-849A-274E079381D0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20E6-F8D9-4825-A9D6-C37AF1154F69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A9F-4F33-47E2-BCB6-74E79BC19394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2370-96AE-4D11-A0C2-121376BBDA55}" type="datetime1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82F2-1EA8-421C-B8F8-D8CA1E3EFF62}" type="datetime1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D7DA-5058-420F-9DBC-85DE61D477C2}" type="datetime1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225B-7C69-40F3-B61C-519BFAC1134E}" type="datetime1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7071-FDDA-440A-98D6-E8E6F92A50F1}" type="datetime1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FC63-6CD2-42EF-9476-C30364AABDD9}" type="datetime1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AF7FFAD-783D-4810-A9CB-C51F00BE5B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766A-8FD1-4A76-8D41-2F10BEB35D78}" type="datetime1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FFAD-783D-4810-A9CB-C51F00BE5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en.wikipedia.org/wiki/Lotka%E2%80%93Volterra_equation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60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 3</a:t>
            </a:r>
          </a:p>
          <a:p>
            <a:pPr algn="ctr"/>
            <a:r>
              <a:rPr lang="en-US" dirty="0"/>
              <a:t>Total of 100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92111B2-B99E-4BC6-B188-62494139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11" y="2329731"/>
            <a:ext cx="5225666" cy="2198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High Frequency Filter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10</a:t>
            </a:fld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F643AB5-A7CE-49C5-95DD-01067369C972}"/>
              </a:ext>
            </a:extLst>
          </p:cNvPr>
          <p:cNvSpPr/>
          <p:nvPr/>
        </p:nvSpPr>
        <p:spPr>
          <a:xfrm>
            <a:off x="6384655" y="4304482"/>
            <a:ext cx="2152357" cy="845050"/>
          </a:xfrm>
          <a:prstGeom prst="wedgeRectCallout">
            <a:avLst>
              <a:gd name="adj1" fmla="val -50200"/>
              <a:gd name="adj2" fmla="val -106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Fix the bug in this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97282-6ECF-4041-A0F8-2F4596FC3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72" y="1601566"/>
            <a:ext cx="2458404" cy="3801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7BF4DA-FE2E-4E2F-ABD8-5588EA85B485}"/>
              </a:ext>
            </a:extLst>
          </p:cNvPr>
          <p:cNvSpPr/>
          <p:nvPr/>
        </p:nvSpPr>
        <p:spPr>
          <a:xfrm>
            <a:off x="700549" y="3428999"/>
            <a:ext cx="1403495" cy="324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892DA3-5F17-4E8E-8083-F16D0A670B29}"/>
              </a:ext>
            </a:extLst>
          </p:cNvPr>
          <p:cNvSpPr/>
          <p:nvPr/>
        </p:nvSpPr>
        <p:spPr>
          <a:xfrm>
            <a:off x="3507658" y="2359227"/>
            <a:ext cx="1403495" cy="324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2B4DF0D-E6BA-446F-A82B-21AB10340098}"/>
              </a:ext>
            </a:extLst>
          </p:cNvPr>
          <p:cNvCxnSpPr>
            <a:stCxn id="6" idx="3"/>
            <a:endCxn id="11" idx="0"/>
          </p:cNvCxnSpPr>
          <p:nvPr/>
        </p:nvCxnSpPr>
        <p:spPr>
          <a:xfrm flipV="1">
            <a:off x="2104044" y="2359227"/>
            <a:ext cx="2105362" cy="1232005"/>
          </a:xfrm>
          <a:prstGeom prst="bentConnector4">
            <a:avLst>
              <a:gd name="adj1" fmla="val 23176"/>
              <a:gd name="adj2" fmla="val 11855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3BA61A6-89D5-4D3C-9233-DF9F2B0CF2D1}"/>
              </a:ext>
            </a:extLst>
          </p:cNvPr>
          <p:cNvSpPr/>
          <p:nvPr/>
        </p:nvSpPr>
        <p:spPr>
          <a:xfrm>
            <a:off x="4100051" y="4351800"/>
            <a:ext cx="199103" cy="18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001E7-D395-4055-A5AB-58BC28C510D8}"/>
              </a:ext>
            </a:extLst>
          </p:cNvPr>
          <p:cNvSpPr/>
          <p:nvPr/>
        </p:nvSpPr>
        <p:spPr>
          <a:xfrm>
            <a:off x="781665" y="3980633"/>
            <a:ext cx="199103" cy="184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51BB81B-8482-4E8D-9BE7-9FD07E24B37A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 rot="5400000" flipH="1">
            <a:off x="2258962" y="2595514"/>
            <a:ext cx="463344" cy="3417938"/>
          </a:xfrm>
          <a:prstGeom prst="bentConnector4">
            <a:avLst>
              <a:gd name="adj1" fmla="val -49337"/>
              <a:gd name="adj2" fmla="val 1066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AE605-3E46-45B8-8AAD-CACC16D7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55" y="1694420"/>
            <a:ext cx="5973095" cy="46970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High Frequency Filter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5D2C5-E403-453E-9039-42EB79F847CC}"/>
              </a:ext>
            </a:extLst>
          </p:cNvPr>
          <p:cNvSpPr txBox="1"/>
          <p:nvPr/>
        </p:nvSpPr>
        <p:spPr>
          <a:xfrm>
            <a:off x="2679455" y="1251040"/>
            <a:ext cx="37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Expected Output (Approved Solution)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52438FD-FBD9-4B78-8E8F-75A353159F55}"/>
              </a:ext>
            </a:extLst>
          </p:cNvPr>
          <p:cNvSpPr/>
          <p:nvPr/>
        </p:nvSpPr>
        <p:spPr>
          <a:xfrm>
            <a:off x="5776034" y="4277032"/>
            <a:ext cx="2682165" cy="1041431"/>
          </a:xfrm>
          <a:prstGeom prst="wedgeRectCallout">
            <a:avLst>
              <a:gd name="adj1" fmla="val -76600"/>
              <a:gd name="adj2" fmla="val -5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reconstructed signal </a:t>
            </a:r>
            <a:r>
              <a:rPr lang="en-US" sz="16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(red)</a:t>
            </a:r>
            <a:r>
              <a:rPr lang="en-US" sz="1600" dirty="0"/>
              <a:t> no longer has the high frequency noise</a:t>
            </a:r>
          </a:p>
        </p:txBody>
      </p:sp>
    </p:spTree>
    <p:extLst>
      <p:ext uri="{BB962C8B-B14F-4D97-AF65-F5344CB8AC3E}">
        <p14:creationId xmlns:p14="http://schemas.microsoft.com/office/powerpoint/2010/main" val="26371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4. Newtonian Kinematics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391046" y="1446205"/>
                <a:ext cx="63619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 the </a:t>
                </a:r>
                <a:r>
                  <a:rPr lang="en-US" b="1" dirty="0"/>
                  <a:t>q04</a:t>
                </a:r>
                <a:r>
                  <a:rPr lang="en-US" dirty="0"/>
                  <a:t> folder, edit the C++ console application to calculate and display the constant acceleration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initial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values for a particle travelling these distances per time: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46" y="1446205"/>
                <a:ext cx="6361908" cy="923330"/>
              </a:xfrm>
              <a:prstGeom prst="rect">
                <a:avLst/>
              </a:prstGeom>
              <a:blipFill>
                <a:blip r:embed="rId2"/>
                <a:stretch>
                  <a:fillRect l="-479" t="-3289" r="-143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7170498-A941-4F2B-AD73-398D81DD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91" y="2724968"/>
            <a:ext cx="2241370" cy="2982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AEAE4C-1D14-4C00-B5FF-E3E597357A78}"/>
              </a:ext>
            </a:extLst>
          </p:cNvPr>
          <p:cNvSpPr txBox="1"/>
          <p:nvPr/>
        </p:nvSpPr>
        <p:spPr>
          <a:xfrm>
            <a:off x="4141017" y="2828416"/>
            <a:ext cx="3683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the </a:t>
            </a:r>
            <a:r>
              <a:rPr lang="en-US" b="1" dirty="0">
                <a:solidFill>
                  <a:srgbClr val="00B050"/>
                </a:solidFill>
              </a:rPr>
              <a:t>method of least squares</a:t>
            </a:r>
            <a:r>
              <a:rPr lang="en-US" dirty="0"/>
              <a:t>, fit an appropriate </a:t>
            </a:r>
            <a:r>
              <a:rPr lang="en-US" b="1" dirty="0"/>
              <a:t>quadratic</a:t>
            </a:r>
            <a:r>
              <a:rPr lang="en-US" dirty="0"/>
              <a:t> equation from </a:t>
            </a:r>
            <a:r>
              <a:rPr lang="en-US" b="1" dirty="0">
                <a:solidFill>
                  <a:srgbClr val="0070C0"/>
                </a:solidFill>
              </a:rPr>
              <a:t>kinematics</a:t>
            </a:r>
            <a:r>
              <a:rPr lang="en-US" dirty="0"/>
              <a:t> that governs the behavior of this particle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ECDFB-1D3C-4DA0-A8DF-ED91539B30D3}"/>
              </a:ext>
            </a:extLst>
          </p:cNvPr>
          <p:cNvSpPr txBox="1"/>
          <p:nvPr/>
        </p:nvSpPr>
        <p:spPr>
          <a:xfrm>
            <a:off x="5088521" y="4295001"/>
            <a:ext cx="186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Assume SI units</a:t>
            </a:r>
          </a:p>
        </p:txBody>
      </p:sp>
    </p:spTree>
    <p:extLst>
      <p:ext uri="{BB962C8B-B14F-4D97-AF65-F5344CB8AC3E}">
        <p14:creationId xmlns:p14="http://schemas.microsoft.com/office/powerpoint/2010/main" val="34806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3CE9D5-BC5C-460E-8766-4603960E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20" y="3756410"/>
            <a:ext cx="4511551" cy="1155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F18944-C3CE-498A-A8C8-2F7A2EBD7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932" y="2293513"/>
            <a:ext cx="5299622" cy="8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4. Newtonian Kinematics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13</a:t>
            </a:fld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93A2DE2-E5BC-465F-A5DA-F47E2ABB3480}"/>
              </a:ext>
            </a:extLst>
          </p:cNvPr>
          <p:cNvSpPr/>
          <p:nvPr/>
        </p:nvSpPr>
        <p:spPr>
          <a:xfrm>
            <a:off x="5475268" y="1532274"/>
            <a:ext cx="1965363" cy="555956"/>
          </a:xfrm>
          <a:prstGeom prst="wedgeRectCallout">
            <a:avLst>
              <a:gd name="adj1" fmla="val -45915"/>
              <a:gd name="adj2" fmla="val 127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the given data</a:t>
            </a:r>
          </a:p>
          <a:p>
            <a:pPr algn="ctr"/>
            <a:r>
              <a:rPr lang="en-US" sz="1600" dirty="0"/>
              <a:t>x = time, y = distance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E406856-A83C-4C9B-A9AB-3401813C44DC}"/>
              </a:ext>
            </a:extLst>
          </p:cNvPr>
          <p:cNvSpPr/>
          <p:nvPr/>
        </p:nvSpPr>
        <p:spPr>
          <a:xfrm>
            <a:off x="681114" y="5099173"/>
            <a:ext cx="2762633" cy="818270"/>
          </a:xfrm>
          <a:prstGeom prst="wedgeRectCallout">
            <a:avLst>
              <a:gd name="adj1" fmla="val 40804"/>
              <a:gd name="adj2" fmla="val -143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 the code to display the correct values for the constant acceleration and initial velocity</a:t>
            </a:r>
          </a:p>
        </p:txBody>
      </p:sp>
    </p:spTree>
    <p:extLst>
      <p:ext uri="{BB962C8B-B14F-4D97-AF65-F5344CB8AC3E}">
        <p14:creationId xmlns:p14="http://schemas.microsoft.com/office/powerpoint/2010/main" val="181640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5. Combustion of Octane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719865" y="1720160"/>
            <a:ext cx="570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q05</a:t>
            </a:r>
            <a:r>
              <a:rPr lang="en-US" dirty="0"/>
              <a:t> folder, edit file </a:t>
            </a:r>
            <a:r>
              <a:rPr lang="en-US" b="1" dirty="0">
                <a:solidFill>
                  <a:srgbClr val="FF0000"/>
                </a:solidFill>
              </a:rPr>
              <a:t>octane.txt </a:t>
            </a:r>
            <a:r>
              <a:rPr lang="en-US" dirty="0"/>
              <a:t>to correctly balance the combustion reaction equation of </a:t>
            </a:r>
            <a:r>
              <a:rPr lang="en-US" b="1" dirty="0">
                <a:solidFill>
                  <a:srgbClr val="7030A0"/>
                </a:solidFill>
              </a:rPr>
              <a:t>gasoline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Ensure the application emits the minimum molar ratios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C7A849-805A-46B7-A531-73385C62EC31}"/>
              </a:ext>
            </a:extLst>
          </p:cNvPr>
          <p:cNvSpPr txBox="1"/>
          <p:nvPr/>
        </p:nvSpPr>
        <p:spPr>
          <a:xfrm>
            <a:off x="2419281" y="3144747"/>
            <a:ext cx="430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 to </a:t>
            </a:r>
            <a:r>
              <a:rPr lang="en-US" b="1" dirty="0"/>
              <a:t>Session 17 </a:t>
            </a:r>
            <a:r>
              <a:rPr lang="en-US" dirty="0"/>
              <a:t>for assistance on how to encode a chemical equation into the expected input file format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6840E-C2F3-45BA-BEB9-B28B7542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3" y="4427690"/>
            <a:ext cx="3437775" cy="1429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2AFBD-C9E0-4B55-8357-298BC52E4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48" y="4750208"/>
            <a:ext cx="319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D604C-22E7-4448-86C1-F2AFC289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1" y="2484832"/>
            <a:ext cx="5259172" cy="3116547"/>
          </a:xfrm>
          <a:prstGeom prst="rect">
            <a:avLst/>
          </a:prstGeom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Hexagonal Fractal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734248" y="1461015"/>
            <a:ext cx="567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q06</a:t>
            </a:r>
            <a:r>
              <a:rPr lang="en-US" dirty="0"/>
              <a:t> folder, edit the C++ Allegro application to draw a </a:t>
            </a:r>
            <a:r>
              <a:rPr lang="en-US" b="1" dirty="0">
                <a:solidFill>
                  <a:srgbClr val="00B050"/>
                </a:solidFill>
              </a:rPr>
              <a:t>hexagonal</a:t>
            </a:r>
            <a:r>
              <a:rPr lang="en-US" dirty="0"/>
              <a:t> fractal using an </a:t>
            </a:r>
            <a:r>
              <a:rPr lang="en-US" b="1" dirty="0">
                <a:solidFill>
                  <a:srgbClr val="0070C0"/>
                </a:solidFill>
              </a:rPr>
              <a:t>Iterated Function System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C7A849-805A-46B7-A531-73385C62EC31}"/>
              </a:ext>
            </a:extLst>
          </p:cNvPr>
          <p:cNvSpPr txBox="1"/>
          <p:nvPr/>
        </p:nvSpPr>
        <p:spPr>
          <a:xfrm>
            <a:off x="6229973" y="2370493"/>
            <a:ext cx="2244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the final </a:t>
            </a:r>
            <a:r>
              <a:rPr lang="en-US" b="1" dirty="0"/>
              <a:t>coordinates</a:t>
            </a:r>
            <a:r>
              <a:rPr lang="en-US" dirty="0"/>
              <a:t> to create </a:t>
            </a:r>
            <a:r>
              <a:rPr lang="en-US" u="sng" dirty="0"/>
              <a:t>six</a:t>
            </a:r>
            <a:r>
              <a:rPr lang="en-US" dirty="0"/>
              <a:t> affine transforms (mappings) that cover a regular </a:t>
            </a:r>
            <a:r>
              <a:rPr lang="en-US" b="1" dirty="0">
                <a:solidFill>
                  <a:srgbClr val="00B050"/>
                </a:solidFill>
              </a:rPr>
              <a:t>hexagon</a:t>
            </a:r>
            <a:r>
              <a:rPr lang="en-US" dirty="0"/>
              <a:t> with side </a:t>
            </a:r>
            <a:r>
              <a:rPr lang="en-US" b="1" dirty="0">
                <a:solidFill>
                  <a:srgbClr val="FF0000"/>
                </a:solidFill>
              </a:rPr>
              <a:t>length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235D4-146A-49F9-A150-B98588950B71}"/>
              </a:ext>
            </a:extLst>
          </p:cNvPr>
          <p:cNvSpPr txBox="1"/>
          <p:nvPr/>
        </p:nvSpPr>
        <p:spPr>
          <a:xfrm>
            <a:off x="6229973" y="4626430"/>
            <a:ext cx="2508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</a:t>
            </a:r>
            <a:r>
              <a:rPr lang="en-US" b="1" dirty="0"/>
              <a:t>Session 24 </a:t>
            </a:r>
            <a:r>
              <a:rPr lang="en-US" dirty="0"/>
              <a:t>for assistance on how to encode mappings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57A08-0426-41B5-940C-FDF24786845A}"/>
              </a:ext>
            </a:extLst>
          </p:cNvPr>
          <p:cNvSpPr txBox="1"/>
          <p:nvPr/>
        </p:nvSpPr>
        <p:spPr>
          <a:xfrm>
            <a:off x="1219336" y="5745859"/>
            <a:ext cx="3866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This example is from </a:t>
            </a:r>
            <a:r>
              <a:rPr lang="en-US" sz="1600" i="1" dirty="0" err="1"/>
              <a:t>Sierpiński's</a:t>
            </a:r>
            <a:r>
              <a:rPr lang="en-US" sz="1600" i="1" dirty="0"/>
              <a:t> Triangle IFS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9066F-67C2-45C4-A6D2-A2D53518517C}"/>
              </a:ext>
            </a:extLst>
          </p:cNvPr>
          <p:cNvSpPr/>
          <p:nvPr/>
        </p:nvSpPr>
        <p:spPr>
          <a:xfrm>
            <a:off x="405581" y="2484832"/>
            <a:ext cx="5493774" cy="3744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Hexagonal Fractal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C7A849-805A-46B7-A531-73385C62EC31}"/>
                  </a:ext>
                </a:extLst>
              </p:cNvPr>
              <p:cNvSpPr txBox="1"/>
              <p:nvPr/>
            </p:nvSpPr>
            <p:spPr>
              <a:xfrm>
                <a:off x="5746653" y="1761381"/>
                <a:ext cx="23637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IFS base frame is a square measuring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30, 30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C7A849-805A-46B7-A531-73385C62E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653" y="1761381"/>
                <a:ext cx="2363734" cy="923330"/>
              </a:xfrm>
              <a:prstGeom prst="rect">
                <a:avLst/>
              </a:prstGeom>
              <a:blipFill>
                <a:blip r:embed="rId2"/>
                <a:stretch>
                  <a:fillRect l="-775" t="-3974" r="-2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8683A4C-023D-4A6F-BDC9-63C6D56E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1" y="1625113"/>
            <a:ext cx="5165221" cy="4252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5ABECA-43C9-4B51-9E85-0E35B2CC85DA}"/>
                  </a:ext>
                </a:extLst>
              </p:cNvPr>
              <p:cNvSpPr txBox="1"/>
              <p:nvPr/>
            </p:nvSpPr>
            <p:spPr>
              <a:xfrm>
                <a:off x="5828594" y="3135536"/>
                <a:ext cx="23637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hexagon is centered on point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15, 15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5ABECA-43C9-4B51-9E85-0E35B2CC8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94" y="3135536"/>
                <a:ext cx="2363734" cy="923330"/>
              </a:xfrm>
              <a:prstGeom prst="rect">
                <a:avLst/>
              </a:prstGeom>
              <a:blipFill>
                <a:blip r:embed="rId4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DDA09-E237-4632-A672-A9638F0E0774}"/>
                  </a:ext>
                </a:extLst>
              </p:cNvPr>
              <p:cNvSpPr txBox="1"/>
              <p:nvPr/>
            </p:nvSpPr>
            <p:spPr>
              <a:xfrm>
                <a:off x="5828594" y="4561277"/>
                <a:ext cx="23637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hexagon has side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2DDA09-E237-4632-A672-A9638F0E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94" y="4561277"/>
                <a:ext cx="2363734" cy="646331"/>
              </a:xfrm>
              <a:prstGeom prst="rect">
                <a:avLst/>
              </a:prstGeom>
              <a:blipFill>
                <a:blip r:embed="rId5"/>
                <a:stretch>
                  <a:fillRect t="-4717" r="-25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0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Hexagonal Fractal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C7A849-805A-46B7-A531-73385C62EC31}"/>
                  </a:ext>
                </a:extLst>
              </p:cNvPr>
              <p:cNvSpPr txBox="1"/>
              <p:nvPr/>
            </p:nvSpPr>
            <p:spPr>
              <a:xfrm>
                <a:off x="5787623" y="1761381"/>
                <a:ext cx="23637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Find the Cartesian coordinates for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C7A849-805A-46B7-A531-73385C62E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623" y="1761381"/>
                <a:ext cx="2363734" cy="923330"/>
              </a:xfrm>
              <a:prstGeom prst="rect">
                <a:avLst/>
              </a:prstGeom>
              <a:blipFill>
                <a:blip r:embed="rId2"/>
                <a:stretch>
                  <a:fillRect t="-3974" r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8683A4C-023D-4A6F-BDC9-63C6D56E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1" y="1625113"/>
            <a:ext cx="5165221" cy="42524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A10423-1938-4BFC-906B-4992A5178631}"/>
              </a:ext>
            </a:extLst>
          </p:cNvPr>
          <p:cNvSpPr txBox="1"/>
          <p:nvPr/>
        </p:nvSpPr>
        <p:spPr>
          <a:xfrm>
            <a:off x="5787623" y="3025128"/>
            <a:ext cx="2363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 these six mappings:</a:t>
            </a:r>
          </a:p>
          <a:p>
            <a:pPr algn="ctr"/>
            <a:endParaRPr lang="en-US" dirty="0"/>
          </a:p>
          <a:p>
            <a:pPr marL="342900" indent="-342900" algn="ctr">
              <a:buFont typeface="+mj-lt"/>
              <a:buAutoNum type="arabicPeriod"/>
            </a:pPr>
            <a:r>
              <a:rPr lang="en-US" b="0" dirty="0"/>
              <a:t>COD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0" dirty="0"/>
              <a:t>DOE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EOF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0" dirty="0"/>
              <a:t>FOA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AOB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b="0" dirty="0"/>
              <a:t>BOC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000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03EF0-421A-4A14-A75C-086538DF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290" y="2440788"/>
            <a:ext cx="4399319" cy="3382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Hexagonal Fractal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83A4C-023D-4A6F-BDC9-63C6D56E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58" y="1604178"/>
            <a:ext cx="3801673" cy="3129866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3746A6D-F6B9-42F5-B971-D651B080CF9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99456" y="3566382"/>
            <a:ext cx="2377227" cy="1561797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D441E04-8E8E-4A80-B248-CE94CFD5BDFF}"/>
              </a:ext>
            </a:extLst>
          </p:cNvPr>
          <p:cNvSpPr/>
          <p:nvPr/>
        </p:nvSpPr>
        <p:spPr>
          <a:xfrm>
            <a:off x="7590499" y="2875936"/>
            <a:ext cx="1209369" cy="781664"/>
          </a:xfrm>
          <a:prstGeom prst="wedgeRectCallout">
            <a:avLst>
              <a:gd name="adj1" fmla="val -83653"/>
              <a:gd name="adj2" fmla="val 129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&amp; Edit Code</a:t>
            </a:r>
          </a:p>
          <a:p>
            <a:pPr algn="ctr"/>
            <a:r>
              <a:rPr lang="en-US" sz="1600" dirty="0"/>
              <a:t>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9087A0-2E36-4339-B841-822675D6508C}"/>
              </a:ext>
            </a:extLst>
          </p:cNvPr>
          <p:cNvSpPr/>
          <p:nvPr/>
        </p:nvSpPr>
        <p:spPr>
          <a:xfrm>
            <a:off x="5176683" y="5028627"/>
            <a:ext cx="265471" cy="1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6DD1C0-A019-4B92-BC21-2EDBEAABBDCC}"/>
              </a:ext>
            </a:extLst>
          </p:cNvPr>
          <p:cNvCxnSpPr>
            <a:cxnSpLocks/>
          </p:cNvCxnSpPr>
          <p:nvPr/>
        </p:nvCxnSpPr>
        <p:spPr>
          <a:xfrm flipH="1" flipV="1">
            <a:off x="2215194" y="3188161"/>
            <a:ext cx="554168" cy="109366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85487E-BCDF-4CB6-A751-7751E5BBE102}"/>
              </a:ext>
            </a:extLst>
          </p:cNvPr>
          <p:cNvCxnSpPr>
            <a:cxnSpLocks/>
          </p:cNvCxnSpPr>
          <p:nvPr/>
        </p:nvCxnSpPr>
        <p:spPr>
          <a:xfrm flipH="1">
            <a:off x="2215194" y="3188160"/>
            <a:ext cx="1128081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FE03AB-B6C1-479F-9EAA-D845C465F256}"/>
              </a:ext>
            </a:extLst>
          </p:cNvPr>
          <p:cNvCxnSpPr>
            <a:cxnSpLocks/>
          </p:cNvCxnSpPr>
          <p:nvPr/>
        </p:nvCxnSpPr>
        <p:spPr>
          <a:xfrm flipH="1">
            <a:off x="2799456" y="3188160"/>
            <a:ext cx="543819" cy="10936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8BEE2D-73D5-449C-8E6F-01042ABB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14" y="1462723"/>
            <a:ext cx="4828571" cy="50761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6. Hexagonal Fractal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19</a:t>
            </a:fld>
            <a:endParaRPr lang="en-US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D441E04-8E8E-4A80-B248-CE94CFD5BDFF}"/>
              </a:ext>
            </a:extLst>
          </p:cNvPr>
          <p:cNvSpPr/>
          <p:nvPr/>
        </p:nvSpPr>
        <p:spPr>
          <a:xfrm>
            <a:off x="1163355" y="2444624"/>
            <a:ext cx="1882299" cy="586963"/>
          </a:xfrm>
          <a:prstGeom prst="wedgeRectCallout">
            <a:avLst>
              <a:gd name="adj1" fmla="val 60870"/>
              <a:gd name="adj2" fmla="val 138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just </a:t>
            </a:r>
            <a:r>
              <a:rPr lang="en-US" sz="1600" b="1" dirty="0"/>
              <a:t>one</a:t>
            </a:r>
            <a:r>
              <a:rPr lang="en-US" sz="1600" dirty="0"/>
              <a:t>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160077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 Predator-Prey Modelling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10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C87B4-BB88-4574-ACD1-6EF6797F84DA}"/>
              </a:ext>
            </a:extLst>
          </p:cNvPr>
          <p:cNvSpPr/>
          <p:nvPr/>
        </p:nvSpPr>
        <p:spPr>
          <a:xfrm>
            <a:off x="1482280" y="1172722"/>
            <a:ext cx="6179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https://en.wikipedia.org/wiki/Lotka%E2%80%93Volterra_equations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734952" y="1729695"/>
            <a:ext cx="567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q01</a:t>
            </a:r>
            <a:r>
              <a:rPr lang="en-US" dirty="0"/>
              <a:t> folder, edit the </a:t>
            </a:r>
            <a:r>
              <a:rPr lang="en-US" b="1" dirty="0">
                <a:solidFill>
                  <a:srgbClr val="0070C0"/>
                </a:solidFill>
              </a:rPr>
              <a:t>C++ CERN ROOT </a:t>
            </a:r>
            <a:r>
              <a:rPr lang="en-US" dirty="0"/>
              <a:t>application to visualize the </a:t>
            </a:r>
            <a:r>
              <a:rPr lang="en-US" b="1" dirty="0">
                <a:solidFill>
                  <a:srgbClr val="FF0000"/>
                </a:solidFill>
              </a:rPr>
              <a:t>Lotka-Volterra</a:t>
            </a:r>
            <a:r>
              <a:rPr lang="en-US" dirty="0"/>
              <a:t> (1920) differential equations with given characteristics &amp; initial conditions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EC61CD-3E94-4E05-B952-C9B799561C95}"/>
                  </a:ext>
                </a:extLst>
              </p:cNvPr>
              <p:cNvSpPr txBox="1"/>
              <p:nvPr/>
            </p:nvSpPr>
            <p:spPr>
              <a:xfrm>
                <a:off x="1970288" y="4067861"/>
                <a:ext cx="52034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 this model, at any time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represents the </a:t>
                </a:r>
                <a:r>
                  <a:rPr lang="en-US" b="1" dirty="0"/>
                  <a:t>prey</a:t>
                </a:r>
                <a:r>
                  <a:rPr lang="en-US" dirty="0"/>
                  <a:t> population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represents </a:t>
                </a:r>
                <a:r>
                  <a:rPr lang="en-US" b="1" dirty="0"/>
                  <a:t>predator</a:t>
                </a:r>
                <a:r>
                  <a:rPr lang="en-US" dirty="0"/>
                  <a:t> population</a:t>
                </a:r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EC61CD-3E94-4E05-B952-C9B79956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88" y="4067861"/>
                <a:ext cx="5203425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C7A849-805A-46B7-A531-73385C62EC31}"/>
              </a:ext>
            </a:extLst>
          </p:cNvPr>
          <p:cNvSpPr txBox="1"/>
          <p:nvPr/>
        </p:nvSpPr>
        <p:spPr>
          <a:xfrm>
            <a:off x="2017114" y="5298906"/>
            <a:ext cx="5109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solution to their system of </a:t>
            </a:r>
            <a:r>
              <a:rPr lang="en-US" i="1" dirty="0"/>
              <a:t>coupled</a:t>
            </a:r>
            <a:r>
              <a:rPr lang="en-US" dirty="0"/>
              <a:t> non-linear first order differential equations will be numerically estimated using the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baseline="30000" dirty="0">
                <a:solidFill>
                  <a:srgbClr val="0070C0"/>
                </a:solidFill>
              </a:rPr>
              <a:t>th</a:t>
            </a:r>
            <a:r>
              <a:rPr lang="en-US" b="1" dirty="0">
                <a:solidFill>
                  <a:srgbClr val="0070C0"/>
                </a:solidFill>
              </a:rPr>
              <a:t> order Runge-</a:t>
            </a:r>
            <a:r>
              <a:rPr lang="en-US" b="1" dirty="0" err="1">
                <a:solidFill>
                  <a:srgbClr val="0070C0"/>
                </a:solidFill>
              </a:rPr>
              <a:t>Kutta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method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61BAF-77D6-4655-9004-1C4D326A9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92" y="2947551"/>
            <a:ext cx="1619048" cy="190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A93DB-4B36-42D9-B1CE-23C6C9AB3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677" y="2887923"/>
            <a:ext cx="1569943" cy="202878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01520-0817-42CA-936F-24E4806410D3}"/>
              </a:ext>
            </a:extLst>
          </p:cNvPr>
          <p:cNvGrpSpPr/>
          <p:nvPr/>
        </p:nvGrpSpPr>
        <p:grpSpPr>
          <a:xfrm>
            <a:off x="2911450" y="2967397"/>
            <a:ext cx="3299155" cy="786092"/>
            <a:chOff x="2911450" y="2772461"/>
            <a:chExt cx="3299155" cy="7860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78ABF5-04C7-46BC-A5C6-497C9C94A659}"/>
                </a:ext>
              </a:extLst>
            </p:cNvPr>
            <p:cNvGrpSpPr/>
            <p:nvPr/>
          </p:nvGrpSpPr>
          <p:grpSpPr>
            <a:xfrm>
              <a:off x="3016093" y="2838518"/>
              <a:ext cx="3111814" cy="653979"/>
              <a:chOff x="3016093" y="2840510"/>
              <a:chExt cx="3111814" cy="6539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4D2210A-346B-4958-BFE6-BBF7058579BE}"/>
                      </a:ext>
                    </a:extLst>
                  </p:cNvPr>
                  <p:cNvSpPr txBox="1"/>
                  <p:nvPr/>
                </p:nvSpPr>
                <p:spPr>
                  <a:xfrm>
                    <a:off x="3016093" y="2840510"/>
                    <a:ext cx="31118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=0.9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4D2210A-346B-4958-BFE6-BBF7058579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6093" y="2840510"/>
                    <a:ext cx="311181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88" t="-4444" r="-1373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0046B14-520D-42D5-8EB0-BC4815AEFC99}"/>
                      </a:ext>
                    </a:extLst>
                  </p:cNvPr>
                  <p:cNvSpPr txBox="1"/>
                  <p:nvPr/>
                </p:nvSpPr>
                <p:spPr>
                  <a:xfrm>
                    <a:off x="3532549" y="3217490"/>
                    <a:ext cx="20789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0046B14-520D-42D5-8EB0-BC4815AEFC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2549" y="3217490"/>
                    <a:ext cx="207890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70" r="-2339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160D0-A85F-478F-903A-A8478FC9B5DD}"/>
                </a:ext>
              </a:extLst>
            </p:cNvPr>
            <p:cNvSpPr/>
            <p:nvPr/>
          </p:nvSpPr>
          <p:spPr>
            <a:xfrm>
              <a:off x="2911450" y="2772461"/>
              <a:ext cx="3299155" cy="78609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40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7. Surface Interpolation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20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505648" y="1401142"/>
            <a:ext cx="613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q07</a:t>
            </a:r>
            <a:r>
              <a:rPr lang="en-US" dirty="0"/>
              <a:t> folder, edit the C++ Allegro application to determine the optimal IDW </a:t>
            </a:r>
            <a:r>
              <a:rPr lang="en-US" b="1" dirty="0">
                <a:solidFill>
                  <a:srgbClr val="FF0000"/>
                </a:solidFill>
              </a:rPr>
              <a:t>power</a:t>
            </a:r>
            <a:r>
              <a:rPr lang="en-US" dirty="0"/>
              <a:t> that minimizes the RMSD of this model  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CB5A4A-4C54-4FA6-8A6B-C88C8A466AD1}"/>
                  </a:ext>
                </a:extLst>
              </p:cNvPr>
              <p:cNvSpPr txBox="1"/>
              <p:nvPr/>
            </p:nvSpPr>
            <p:spPr>
              <a:xfrm>
                <a:off x="2152683" y="2252336"/>
                <a:ext cx="483863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=−15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CB5A4A-4C54-4FA6-8A6B-C88C8A46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83" y="2252336"/>
                <a:ext cx="4838632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8E4E1A2-C7F5-48C7-BB58-FD67DC6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3291439"/>
            <a:ext cx="4286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8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80E088-2950-4FF1-B7E3-3C136D30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76" y="1582065"/>
            <a:ext cx="4181087" cy="7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7. Surface Interpolation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21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2F8A423-F69B-4ECA-AF7C-479C177E56F6}"/>
              </a:ext>
            </a:extLst>
          </p:cNvPr>
          <p:cNvSpPr/>
          <p:nvPr/>
        </p:nvSpPr>
        <p:spPr>
          <a:xfrm>
            <a:off x="2933144" y="1958256"/>
            <a:ext cx="1755690" cy="295424"/>
          </a:xfrm>
          <a:prstGeom prst="wedgeRectCallout">
            <a:avLst>
              <a:gd name="adj1" fmla="val -73236"/>
              <a:gd name="adj2" fmla="val -16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 this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9B126-36AA-4623-9F9C-5838A871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746" y="1309259"/>
            <a:ext cx="3571429" cy="1590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B24FC-8EBD-49FF-8BD7-617F8A2FB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93" y="3316260"/>
            <a:ext cx="2604200" cy="2737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96088-1521-4DF8-8E5A-F1E3C5364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899" y="3316260"/>
            <a:ext cx="2604200" cy="2737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CA9F8-CE1E-449A-BD0D-3A9AEBB80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506" y="3316260"/>
            <a:ext cx="2604201" cy="2737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826C56-0E0B-481D-9744-46376EAF9020}"/>
              </a:ext>
            </a:extLst>
          </p:cNvPr>
          <p:cNvSpPr txBox="1"/>
          <p:nvPr/>
        </p:nvSpPr>
        <p:spPr>
          <a:xfrm>
            <a:off x="3101521" y="6171685"/>
            <a:ext cx="29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This is the approved solution</a:t>
            </a:r>
          </a:p>
        </p:txBody>
      </p:sp>
    </p:spTree>
    <p:extLst>
      <p:ext uri="{BB962C8B-B14F-4D97-AF65-F5344CB8AC3E}">
        <p14:creationId xmlns:p14="http://schemas.microsoft.com/office/powerpoint/2010/main" val="155645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8. Standard Normal Monte Carlo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57037" y="1401142"/>
                <a:ext cx="54299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 the </a:t>
                </a:r>
                <a:r>
                  <a:rPr lang="en-US" b="1" dirty="0"/>
                  <a:t>q08</a:t>
                </a:r>
                <a:r>
                  <a:rPr lang="en-US" dirty="0"/>
                  <a:t> folder, edit the C++ Allegro application to use the </a:t>
                </a:r>
                <a:r>
                  <a:rPr lang="en-US" b="1" dirty="0">
                    <a:solidFill>
                      <a:srgbClr val="00B050"/>
                    </a:solidFill>
                  </a:rPr>
                  <a:t>Monte Carlo </a:t>
                </a:r>
                <a:r>
                  <a:rPr lang="en-US" dirty="0"/>
                  <a:t>method to estimate the probability that a normally distributed random variable will fall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the first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of its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37" y="1401142"/>
                <a:ext cx="5429927" cy="1200329"/>
              </a:xfrm>
              <a:prstGeom prst="rect">
                <a:avLst/>
              </a:prstGeom>
              <a:blipFill>
                <a:blip r:embed="rId2"/>
                <a:stretch>
                  <a:fillRect l="-787" t="-3046" r="-134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E4ACD67-8F73-4E8F-8AA2-FD5FAB23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6" y="2827678"/>
            <a:ext cx="4638675" cy="2581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9E170-01ED-4027-8210-FD40113F39D9}"/>
              </a:ext>
            </a:extLst>
          </p:cNvPr>
          <p:cNvSpPr txBox="1"/>
          <p:nvPr/>
        </p:nvSpPr>
        <p:spPr>
          <a:xfrm>
            <a:off x="4756355" y="3179312"/>
            <a:ext cx="3510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integral (the area under the curve) of a continuous probability distribution (CDF) indicates the probability an observation will fall within that interval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85B07E-B446-4808-8881-35D689C4B00C}"/>
              </a:ext>
            </a:extLst>
          </p:cNvPr>
          <p:cNvCxnSpPr/>
          <p:nvPr/>
        </p:nvCxnSpPr>
        <p:spPr>
          <a:xfrm>
            <a:off x="2626702" y="4311746"/>
            <a:ext cx="970671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784AE7-9CFB-4E16-BAE4-5E41A3B768A5}"/>
              </a:ext>
            </a:extLst>
          </p:cNvPr>
          <p:cNvSpPr txBox="1"/>
          <p:nvPr/>
        </p:nvSpPr>
        <p:spPr>
          <a:xfrm>
            <a:off x="1186119" y="5603967"/>
            <a:ext cx="677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Assume we have a </a:t>
            </a:r>
            <a:r>
              <a:rPr lang="en-US" b="1" dirty="0"/>
              <a:t>standard normal </a:t>
            </a:r>
            <a:r>
              <a:rPr lang="en-US" dirty="0"/>
              <a:t>distribution for this problem!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B7E4F0F-2879-4801-BFAB-282A7D3C604C}"/>
              </a:ext>
            </a:extLst>
          </p:cNvPr>
          <p:cNvCxnSpPr>
            <a:cxnSpLocks/>
          </p:cNvCxnSpPr>
          <p:nvPr/>
        </p:nvCxnSpPr>
        <p:spPr>
          <a:xfrm flipV="1">
            <a:off x="3112037" y="3594296"/>
            <a:ext cx="1563202" cy="717451"/>
          </a:xfrm>
          <a:prstGeom prst="bentConnector3">
            <a:avLst>
              <a:gd name="adj1" fmla="val 75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67185-0F1F-4221-B35A-DEA9C10D0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128" y="3855929"/>
            <a:ext cx="4218222" cy="24631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8347EC-1E45-44DE-8F90-F1F47B33A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3" y="1952904"/>
            <a:ext cx="3375490" cy="24631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8. Standard Normal Monte Carlo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23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857037" y="1401142"/>
            <a:ext cx="542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will use the </a:t>
            </a:r>
            <a:r>
              <a:rPr lang="en-US" b="1" dirty="0">
                <a:solidFill>
                  <a:srgbClr val="0070C0"/>
                </a:solidFill>
              </a:rPr>
              <a:t>Niederreiter</a:t>
            </a:r>
            <a:r>
              <a:rPr lang="en-US" dirty="0"/>
              <a:t> QRNG</a:t>
            </a:r>
            <a:endParaRPr lang="en-US" b="1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8714DF7-CE57-4793-9F03-5E3AD3B466EF}"/>
              </a:ext>
            </a:extLst>
          </p:cNvPr>
          <p:cNvSpPr/>
          <p:nvPr/>
        </p:nvSpPr>
        <p:spPr>
          <a:xfrm>
            <a:off x="3974152" y="2249665"/>
            <a:ext cx="2349275" cy="903645"/>
          </a:xfrm>
          <a:prstGeom prst="wedgeRectCallout">
            <a:avLst>
              <a:gd name="adj1" fmla="val -99284"/>
              <a:gd name="adj2" fmla="val 132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 the function for a </a:t>
            </a:r>
            <a:r>
              <a:rPr lang="en-US" sz="1600" b="1" dirty="0"/>
              <a:t>standard normal </a:t>
            </a:r>
            <a:r>
              <a:rPr lang="en-US" sz="1600" dirty="0"/>
              <a:t>CDF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A0D1ED9-0CC9-49AC-A7D6-39EB4E7CD51A}"/>
              </a:ext>
            </a:extLst>
          </p:cNvPr>
          <p:cNvSpPr/>
          <p:nvPr/>
        </p:nvSpPr>
        <p:spPr>
          <a:xfrm>
            <a:off x="1404454" y="4927218"/>
            <a:ext cx="2349275" cy="903645"/>
          </a:xfrm>
          <a:prstGeom prst="wedgeRectCallout">
            <a:avLst>
              <a:gd name="adj1" fmla="val 136536"/>
              <a:gd name="adj2" fmla="val -57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 this logic to only count points that are </a:t>
            </a:r>
            <a:r>
              <a:rPr lang="en-US" sz="1600" u="sng" dirty="0"/>
              <a:t>under</a:t>
            </a:r>
            <a:r>
              <a:rPr lang="en-US" sz="1600" dirty="0"/>
              <a:t> the curve </a:t>
            </a:r>
            <a:r>
              <a:rPr lang="en-US" sz="1600" b="1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971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571AB2-C819-4A31-A017-8B2224DC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672" y="1225644"/>
            <a:ext cx="4565678" cy="1620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8. Standard Normal Monte Carlo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24</a:t>
            </a:fld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8714DF7-CE57-4793-9F03-5E3AD3B466EF}"/>
              </a:ext>
            </a:extLst>
          </p:cNvPr>
          <p:cNvSpPr/>
          <p:nvPr/>
        </p:nvSpPr>
        <p:spPr>
          <a:xfrm>
            <a:off x="2195701" y="1370270"/>
            <a:ext cx="1600920" cy="843621"/>
          </a:xfrm>
          <a:prstGeom prst="wedgeRectCallout">
            <a:avLst>
              <a:gd name="adj1" fmla="val 118390"/>
              <a:gd name="adj2" fmla="val -3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the actual (expected) value for this 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7590D-E2B4-47C1-B4AD-0D596057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85490"/>
            <a:ext cx="2765978" cy="2907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8C46A-0E1C-4587-8EC0-ADE2B038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093" y="4476512"/>
            <a:ext cx="4285714" cy="17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C6C5C7-585A-4BB0-9632-BBBCE61B02C6}"/>
              </a:ext>
            </a:extLst>
          </p:cNvPr>
          <p:cNvSpPr txBox="1"/>
          <p:nvPr/>
        </p:nvSpPr>
        <p:spPr>
          <a:xfrm>
            <a:off x="4565406" y="4044679"/>
            <a:ext cx="37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Expected Output (Approved 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CE681-148E-494A-8F89-6567CF90029B}"/>
                  </a:ext>
                </a:extLst>
              </p:cNvPr>
              <p:cNvSpPr txBox="1"/>
              <p:nvPr/>
            </p:nvSpPr>
            <p:spPr>
              <a:xfrm>
                <a:off x="859288" y="2571093"/>
                <a:ext cx="2206310" cy="469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𝑑𝑜𝑡𝑠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𝑠𝑖𝑑𝑒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𝑑𝑜𝑡𝑠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𝑢𝑛𝑑𝑒𝑟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𝑐𝑢𝑟𝑣𝑒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𝑟𝑒𝑐𝑡𝑎𝑛𝑔𝑙𝑒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CE681-148E-494A-8F89-6567CF900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88" y="2571093"/>
                <a:ext cx="2206310" cy="469937"/>
              </a:xfrm>
              <a:prstGeom prst="rect">
                <a:avLst/>
              </a:prstGeom>
              <a:blipFill>
                <a:blip r:embed="rId5"/>
                <a:stretch>
                  <a:fillRect l="-1657" t="-1299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3B78D8-BB1B-4BCB-BB2C-D47336385F4D}"/>
              </a:ext>
            </a:extLst>
          </p:cNvPr>
          <p:cNvCxnSpPr/>
          <p:nvPr/>
        </p:nvCxnSpPr>
        <p:spPr>
          <a:xfrm>
            <a:off x="1664301" y="5883293"/>
            <a:ext cx="668215" cy="0"/>
          </a:xfrm>
          <a:prstGeom prst="line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1FCE1F-B96E-485D-95B3-3636DF226572}"/>
              </a:ext>
            </a:extLst>
          </p:cNvPr>
          <p:cNvSpPr txBox="1"/>
          <p:nvPr/>
        </p:nvSpPr>
        <p:spPr>
          <a:xfrm>
            <a:off x="1897559" y="5856862"/>
            <a:ext cx="215765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D3E34C-216B-426B-AB74-66F520A371E6}"/>
              </a:ext>
            </a:extLst>
          </p:cNvPr>
          <p:cNvCxnSpPr>
            <a:cxnSpLocks/>
          </p:cNvCxnSpPr>
          <p:nvPr/>
        </p:nvCxnSpPr>
        <p:spPr>
          <a:xfrm flipV="1">
            <a:off x="1542381" y="3832505"/>
            <a:ext cx="0" cy="1949970"/>
          </a:xfrm>
          <a:prstGeom prst="line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FD544A-5689-48F7-81DC-236CB1240ADD}"/>
              </a:ext>
            </a:extLst>
          </p:cNvPr>
          <p:cNvSpPr txBox="1"/>
          <p:nvPr/>
        </p:nvSpPr>
        <p:spPr>
          <a:xfrm>
            <a:off x="1050008" y="4653601"/>
            <a:ext cx="412748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0.5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E0B040-0E72-4944-AF89-E7990EC75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217" y="3512773"/>
            <a:ext cx="2132690" cy="251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480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12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9. kMeans Eviction Criteria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4571998" y="1432236"/>
            <a:ext cx="33128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q09</a:t>
            </a:r>
            <a:r>
              <a:rPr lang="en-US" dirty="0"/>
              <a:t> folder, within the C++ Allegro application, edit the </a:t>
            </a:r>
            <a:r>
              <a:rPr lang="en-US" b="1" dirty="0" err="1"/>
              <a:t>GetDistance</a:t>
            </a:r>
            <a:r>
              <a:rPr lang="en-US" b="1" dirty="0"/>
              <a:t>() </a:t>
            </a:r>
            <a:r>
              <a:rPr lang="en-US" dirty="0"/>
              <a:t>function to use the Manhattan (Taxicab) distance formula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using three clusters, determine the proper value for the </a:t>
            </a:r>
            <a:r>
              <a:rPr lang="en-US" b="1" dirty="0" err="1"/>
              <a:t>mean_multiple</a:t>
            </a:r>
            <a:r>
              <a:rPr lang="en-US" dirty="0"/>
              <a:t> variable that eliminates the data outlier, but does not evict reasonable data points from their assigned cluster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6E67E9-4174-4697-B99A-2C256E3D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0" y="1507091"/>
            <a:ext cx="3426700" cy="3588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35E3C5-3B8F-4CAB-912D-B80C0A2660F4}"/>
              </a:ext>
            </a:extLst>
          </p:cNvPr>
          <p:cNvSpPr txBox="1"/>
          <p:nvPr/>
        </p:nvSpPr>
        <p:spPr>
          <a:xfrm>
            <a:off x="1756688" y="4726032"/>
            <a:ext cx="129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 clusters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F062A0-E16E-4CE2-B9D7-9032B64C7432}"/>
              </a:ext>
            </a:extLst>
          </p:cNvPr>
          <p:cNvCxnSpPr>
            <a:cxnSpLocks/>
          </p:cNvCxnSpPr>
          <p:nvPr/>
        </p:nvCxnSpPr>
        <p:spPr>
          <a:xfrm>
            <a:off x="1422912" y="1991032"/>
            <a:ext cx="1421525" cy="357956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AB79C05-9A38-444E-BFA3-606108559B8C}"/>
              </a:ext>
            </a:extLst>
          </p:cNvPr>
          <p:cNvSpPr/>
          <p:nvPr/>
        </p:nvSpPr>
        <p:spPr>
          <a:xfrm>
            <a:off x="2609276" y="2109854"/>
            <a:ext cx="457200" cy="457200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AD6565-7B1B-4C00-8100-B6282137E325}"/>
                  </a:ext>
                </a:extLst>
              </p:cNvPr>
              <p:cNvSpPr txBox="1"/>
              <p:nvPr/>
            </p:nvSpPr>
            <p:spPr>
              <a:xfrm>
                <a:off x="3056394" y="1950878"/>
                <a:ext cx="313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AD6565-7B1B-4C00-8100-B6282137E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394" y="1950878"/>
                <a:ext cx="313997" cy="276999"/>
              </a:xfrm>
              <a:prstGeom prst="rect">
                <a:avLst/>
              </a:prstGeom>
              <a:blipFill>
                <a:blip r:embed="rId3"/>
                <a:stretch>
                  <a:fillRect l="-17308" r="-15385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2A00F8-E6B2-4EDC-BF06-A15C549C901E}"/>
                  </a:ext>
                </a:extLst>
              </p:cNvPr>
              <p:cNvSpPr txBox="1"/>
              <p:nvPr/>
            </p:nvSpPr>
            <p:spPr>
              <a:xfrm>
                <a:off x="1234314" y="2148973"/>
                <a:ext cx="313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2A00F8-E6B2-4EDC-BF06-A15C549C9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314" y="2148973"/>
                <a:ext cx="313997" cy="276999"/>
              </a:xfrm>
              <a:prstGeom prst="rect">
                <a:avLst/>
              </a:prstGeom>
              <a:blipFill>
                <a:blip r:embed="rId4"/>
                <a:stretch>
                  <a:fillRect l="-17308" r="-1538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C3E5521-40F6-4564-948A-31F630A77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772" y="5369797"/>
            <a:ext cx="2809524" cy="3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EB2B2E-78EC-4A73-A8ED-CDFA03951840}"/>
              </a:ext>
            </a:extLst>
          </p:cNvPr>
          <p:cNvSpPr/>
          <p:nvPr/>
        </p:nvSpPr>
        <p:spPr>
          <a:xfrm>
            <a:off x="6936721" y="3694471"/>
            <a:ext cx="245745" cy="22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A263D-D89D-43DA-ABBF-7531E6588FF4}"/>
              </a:ext>
            </a:extLst>
          </p:cNvPr>
          <p:cNvSpPr/>
          <p:nvPr/>
        </p:nvSpPr>
        <p:spPr>
          <a:xfrm>
            <a:off x="7388943" y="5508523"/>
            <a:ext cx="221226" cy="235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1A13251-11C4-4D07-895A-3D96EE85C2F5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7182466" y="3805084"/>
            <a:ext cx="427703" cy="1821187"/>
          </a:xfrm>
          <a:prstGeom prst="bentConnector3">
            <a:avLst>
              <a:gd name="adj1" fmla="val 1534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9. kMeans Eviction Criteria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26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6DAEB8-0D7A-4D22-B93A-A3F9E9E4C671}"/>
              </a:ext>
            </a:extLst>
          </p:cNvPr>
          <p:cNvGrpSpPr/>
          <p:nvPr/>
        </p:nvGrpSpPr>
        <p:grpSpPr>
          <a:xfrm>
            <a:off x="692828" y="1761520"/>
            <a:ext cx="7758345" cy="4384952"/>
            <a:chOff x="577901" y="1761520"/>
            <a:chExt cx="7758345" cy="43849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21B6DB-ED8D-4DAD-84EE-20156CA374FE}"/>
                </a:ext>
              </a:extLst>
            </p:cNvPr>
            <p:cNvGrpSpPr/>
            <p:nvPr/>
          </p:nvGrpSpPr>
          <p:grpSpPr>
            <a:xfrm>
              <a:off x="577901" y="1761521"/>
              <a:ext cx="3598919" cy="4384951"/>
              <a:chOff x="577901" y="1761521"/>
              <a:chExt cx="3598919" cy="438495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6E5661D-C2D8-45C2-8690-2150A58D1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7901" y="1761521"/>
                <a:ext cx="3598919" cy="379728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BA2E04-45EC-43E2-995D-3D19E654EB66}"/>
                  </a:ext>
                </a:extLst>
              </p:cNvPr>
              <p:cNvSpPr txBox="1"/>
              <p:nvPr/>
            </p:nvSpPr>
            <p:spPr>
              <a:xfrm>
                <a:off x="1105311" y="5777140"/>
                <a:ext cx="2544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7030A0"/>
                    </a:solidFill>
                  </a:rPr>
                  <a:t>Incorrect</a:t>
                </a:r>
                <a:r>
                  <a:rPr lang="en-US" i="1" dirty="0"/>
                  <a:t> </a:t>
                </a:r>
                <a:r>
                  <a:rPr lang="en-US" i="1" dirty="0" err="1"/>
                  <a:t>mean_multiple</a:t>
                </a:r>
                <a:endParaRPr lang="en-US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248CC1A-B09F-4C81-B64A-EFE422F6C347}"/>
                </a:ext>
              </a:extLst>
            </p:cNvPr>
            <p:cNvGrpSpPr/>
            <p:nvPr/>
          </p:nvGrpSpPr>
          <p:grpSpPr>
            <a:xfrm>
              <a:off x="4689989" y="1761520"/>
              <a:ext cx="3646257" cy="4384952"/>
              <a:chOff x="4689989" y="1761520"/>
              <a:chExt cx="3646257" cy="438495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71780C4-DD19-47AD-BDA7-B0E9E5A0B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9989" y="1761520"/>
                <a:ext cx="3646257" cy="3797285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C3CB50-AC05-4432-AB2E-0BF16ECB43C3}"/>
                  </a:ext>
                </a:extLst>
              </p:cNvPr>
              <p:cNvSpPr txBox="1"/>
              <p:nvPr/>
            </p:nvSpPr>
            <p:spPr>
              <a:xfrm>
                <a:off x="5241068" y="5777140"/>
                <a:ext cx="2544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rgbClr val="7030A0"/>
                    </a:solidFill>
                  </a:rPr>
                  <a:t>Correct</a:t>
                </a:r>
                <a:r>
                  <a:rPr lang="en-US" i="1" dirty="0"/>
                  <a:t> </a:t>
                </a:r>
                <a:r>
                  <a:rPr lang="en-US" i="1" dirty="0" err="1"/>
                  <a:t>mean_multiple</a:t>
                </a:r>
                <a:endParaRPr 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720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423912-1181-4FDB-A907-FC788534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48" y="1505280"/>
            <a:ext cx="4095238" cy="41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 Predator-Prey Modelling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0CCEE54-1D3D-42AB-9398-5EB9A1688E20}"/>
              </a:ext>
            </a:extLst>
          </p:cNvPr>
          <p:cNvSpPr/>
          <p:nvPr/>
        </p:nvSpPr>
        <p:spPr>
          <a:xfrm>
            <a:off x="4117092" y="2041257"/>
            <a:ext cx="1630188" cy="555956"/>
          </a:xfrm>
          <a:prstGeom prst="wedgeRectCallout">
            <a:avLst>
              <a:gd name="adj1" fmla="val -178825"/>
              <a:gd name="adj2" fmla="val -19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must write this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3C9B3FA-442F-4506-A901-4C90FA90DCCD}"/>
              </a:ext>
            </a:extLst>
          </p:cNvPr>
          <p:cNvSpPr/>
          <p:nvPr/>
        </p:nvSpPr>
        <p:spPr>
          <a:xfrm>
            <a:off x="4117092" y="3155475"/>
            <a:ext cx="1630188" cy="555956"/>
          </a:xfrm>
          <a:prstGeom prst="wedgeRectCallout">
            <a:avLst>
              <a:gd name="adj1" fmla="val -179730"/>
              <a:gd name="adj2" fmla="val -22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must write this function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D31CCA4-C707-49B9-A171-62841BF99D51}"/>
              </a:ext>
            </a:extLst>
          </p:cNvPr>
          <p:cNvSpPr/>
          <p:nvPr/>
        </p:nvSpPr>
        <p:spPr>
          <a:xfrm>
            <a:off x="4117092" y="4542536"/>
            <a:ext cx="1630188" cy="555956"/>
          </a:xfrm>
          <a:prstGeom prst="wedgeRectCallout">
            <a:avLst>
              <a:gd name="adj1" fmla="val -88689"/>
              <a:gd name="adj2" fmla="val 39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Provide these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EBB86E-D832-4258-BFAB-5A4B750DF967}"/>
                  </a:ext>
                </a:extLst>
              </p:cNvPr>
              <p:cNvSpPr txBox="1"/>
              <p:nvPr/>
            </p:nvSpPr>
            <p:spPr>
              <a:xfrm>
                <a:off x="6566915" y="2069359"/>
                <a:ext cx="130452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d_prey</a:t>
                </a:r>
                <a:r>
                  <a:rPr lang="en-US" sz="1400" dirty="0">
                    <a:latin typeface="Consolas" panose="020B0609020204030204" pitchFamily="49" charset="0"/>
                  </a:rPr>
                  <a:t>()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EBB86E-D832-4258-BFAB-5A4B750DF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915" y="2069359"/>
                <a:ext cx="1304524" cy="398955"/>
              </a:xfrm>
              <a:prstGeom prst="rect">
                <a:avLst/>
              </a:prstGeom>
              <a:blipFill>
                <a:blip r:embed="rId3"/>
                <a:stretch>
                  <a:fillRect l="-8411" r="-280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D6017-43F2-49BF-B572-F0F9BBC0392D}"/>
                  </a:ext>
                </a:extLst>
              </p:cNvPr>
              <p:cNvSpPr txBox="1"/>
              <p:nvPr/>
            </p:nvSpPr>
            <p:spPr>
              <a:xfrm>
                <a:off x="6161740" y="3177754"/>
                <a:ext cx="1709699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d</a:t>
                </a:r>
                <a:r>
                  <a:rPr lang="en-US" sz="1400" dirty="0" err="1">
                    <a:latin typeface="Consolas" panose="020B0609020204030204" pitchFamily="49" charset="0"/>
                  </a:rPr>
                  <a:t>_predator</a:t>
                </a:r>
                <a:r>
                  <a:rPr lang="en-US" sz="1400" dirty="0">
                    <a:latin typeface="Consolas" panose="020B0609020204030204" pitchFamily="49" charset="0"/>
                  </a:rPr>
                  <a:t>()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D6017-43F2-49BF-B572-F0F9BBC03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40" y="3177754"/>
                <a:ext cx="1709699" cy="398955"/>
              </a:xfrm>
              <a:prstGeom prst="rect">
                <a:avLst/>
              </a:prstGeom>
              <a:blipFill>
                <a:blip r:embed="rId4"/>
                <a:stretch>
                  <a:fillRect l="-6429" r="-285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9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1. Predator-Prey Modelling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56DA4-DCD1-4270-BC81-CCCB7B23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4" y="1915165"/>
            <a:ext cx="7280031" cy="422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0E58B-30B1-465F-8C9C-4A6B7D07CFFC}"/>
              </a:ext>
            </a:extLst>
          </p:cNvPr>
          <p:cNvSpPr txBox="1"/>
          <p:nvPr/>
        </p:nvSpPr>
        <p:spPr>
          <a:xfrm>
            <a:off x="2679455" y="1251040"/>
            <a:ext cx="37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Expected Output (Approved Solution)</a:t>
            </a:r>
          </a:p>
        </p:txBody>
      </p:sp>
    </p:spTree>
    <p:extLst>
      <p:ext uri="{BB962C8B-B14F-4D97-AF65-F5344CB8AC3E}">
        <p14:creationId xmlns:p14="http://schemas.microsoft.com/office/powerpoint/2010/main" val="356808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 Damped Pendulum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46790" y="1422726"/>
                <a:ext cx="54504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 the </a:t>
                </a:r>
                <a:r>
                  <a:rPr lang="en-US" b="1" dirty="0"/>
                  <a:t>q02</a:t>
                </a:r>
                <a:r>
                  <a:rPr lang="en-US" dirty="0"/>
                  <a:t> folder, edit the </a:t>
                </a:r>
                <a:r>
                  <a:rPr lang="en-US" b="1" dirty="0">
                    <a:solidFill>
                      <a:srgbClr val="0070C0"/>
                    </a:solidFill>
                  </a:rPr>
                  <a:t>C++ CERN ROOT </a:t>
                </a:r>
                <a:r>
                  <a:rPr lang="en-US" dirty="0"/>
                  <a:t>application to accurately model a pendulum damped with a frictional resistance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directly </a:t>
                </a:r>
                <a:r>
                  <a:rPr lang="en-US" i="1" dirty="0"/>
                  <a:t>proportional</a:t>
                </a:r>
                <a:r>
                  <a:rPr lang="en-US" dirty="0"/>
                  <a:t> to its </a:t>
                </a:r>
                <a:r>
                  <a:rPr lang="en-US" b="1" dirty="0"/>
                  <a:t>angular velocity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790" y="1422726"/>
                <a:ext cx="5450420" cy="923330"/>
              </a:xfrm>
              <a:prstGeom prst="rect">
                <a:avLst/>
              </a:prstGeom>
              <a:blipFill>
                <a:blip r:embed="rId2"/>
                <a:stretch>
                  <a:fillRect l="-1007" t="-3289" r="-167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C7A849-805A-46B7-A531-73385C62EC31}"/>
              </a:ext>
            </a:extLst>
          </p:cNvPr>
          <p:cNvSpPr txBox="1"/>
          <p:nvPr/>
        </p:nvSpPr>
        <p:spPr>
          <a:xfrm>
            <a:off x="1640175" y="2536069"/>
            <a:ext cx="586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Referring to Session 19 Lab 04, we must introduce an additional </a:t>
            </a:r>
            <a:r>
              <a:rPr lang="en-US" b="1" dirty="0"/>
              <a:t>resistive force term </a:t>
            </a:r>
            <a:r>
              <a:rPr lang="en-US" dirty="0"/>
              <a:t>into the equation of motion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41582F-5307-472A-A182-7171E7843161}"/>
                  </a:ext>
                </a:extLst>
              </p:cNvPr>
              <p:cNvSpPr/>
              <p:nvPr/>
            </p:nvSpPr>
            <p:spPr>
              <a:xfrm>
                <a:off x="3013260" y="3459570"/>
                <a:ext cx="224599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41582F-5307-472A-A182-7171E7843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260" y="3459570"/>
                <a:ext cx="2245999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9914F-6479-48DC-9E75-0B9C22F6E3E4}"/>
                  </a:ext>
                </a:extLst>
              </p:cNvPr>
              <p:cNvSpPr txBox="1"/>
              <p:nvPr/>
            </p:nvSpPr>
            <p:spPr>
              <a:xfrm>
                <a:off x="5794603" y="3543536"/>
                <a:ext cx="13647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Dampening force constant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9914F-6479-48DC-9E75-0B9C22F6E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603" y="3543536"/>
                <a:ext cx="1364761" cy="523220"/>
              </a:xfrm>
              <a:prstGeom prst="rect">
                <a:avLst/>
              </a:prstGeom>
              <a:blipFill>
                <a:blip r:embed="rId4"/>
                <a:stretch>
                  <a:fillRect l="-1345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CAAEE8E-9327-4F5B-8523-FEFAD95E97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03078" y="2701609"/>
            <a:ext cx="145444" cy="1802368"/>
          </a:xfrm>
          <a:prstGeom prst="curvedConnector3">
            <a:avLst>
              <a:gd name="adj1" fmla="val 257174"/>
            </a:avLst>
          </a:prstGeom>
          <a:ln w="190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C0CA67-37E7-4B69-87E2-C0D1E1F00F77}"/>
                  </a:ext>
                </a:extLst>
              </p:cNvPr>
              <p:cNvSpPr txBox="1"/>
              <p:nvPr/>
            </p:nvSpPr>
            <p:spPr>
              <a:xfrm>
                <a:off x="2033494" y="5561194"/>
                <a:ext cx="79566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C0CA67-37E7-4B69-87E2-C0D1E1F00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94" y="5561194"/>
                <a:ext cx="795666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11716C-2E34-4FEE-80C7-EAC10F9C7D3D}"/>
                  </a:ext>
                </a:extLst>
              </p:cNvPr>
              <p:cNvSpPr txBox="1"/>
              <p:nvPr/>
            </p:nvSpPr>
            <p:spPr>
              <a:xfrm>
                <a:off x="1972038" y="4856882"/>
                <a:ext cx="189667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11716C-2E34-4FEE-80C7-EAC10F9C7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038" y="4856882"/>
                <a:ext cx="1896673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327B76A-B8C2-41DB-9973-5080342D6DC8}"/>
              </a:ext>
            </a:extLst>
          </p:cNvPr>
          <p:cNvSpPr/>
          <p:nvPr/>
        </p:nvSpPr>
        <p:spPr>
          <a:xfrm>
            <a:off x="1750208" y="4649772"/>
            <a:ext cx="2295622" cy="16444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9AD9A5-0C03-42CC-B004-6EA93686142C}"/>
                  </a:ext>
                </a:extLst>
              </p:cNvPr>
              <p:cNvSpPr txBox="1"/>
              <p:nvPr/>
            </p:nvSpPr>
            <p:spPr>
              <a:xfrm>
                <a:off x="4694846" y="4871400"/>
                <a:ext cx="282397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9AD9A5-0C03-42CC-B004-6EA93686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46" y="4871400"/>
                <a:ext cx="2823978" cy="4743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F7821B-542D-4ACF-839D-13FEDD9C95B7}"/>
                  </a:ext>
                </a:extLst>
              </p:cNvPr>
              <p:cNvSpPr txBox="1"/>
              <p:nvPr/>
            </p:nvSpPr>
            <p:spPr>
              <a:xfrm>
                <a:off x="4694846" y="5685650"/>
                <a:ext cx="193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F7821B-542D-4ACF-839D-13FEDD9C9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46" y="5685650"/>
                <a:ext cx="1938095" cy="276999"/>
              </a:xfrm>
              <a:prstGeom prst="rect">
                <a:avLst/>
              </a:prstGeom>
              <a:blipFill>
                <a:blip r:embed="rId8"/>
                <a:stretch>
                  <a:fillRect l="-2201" r="-220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387087-B726-4934-A15B-E7C63A26AC0B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3868711" y="5108581"/>
            <a:ext cx="826135" cy="112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C27F15-584A-4C6F-9C8B-D9C4508E8CB3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 flipV="1">
            <a:off x="2829160" y="5824150"/>
            <a:ext cx="1865686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DAE717-DF92-4143-95BB-4F7BC0703EE8}"/>
              </a:ext>
            </a:extLst>
          </p:cNvPr>
          <p:cNvSpPr txBox="1"/>
          <p:nvPr/>
        </p:nvSpPr>
        <p:spPr>
          <a:xfrm>
            <a:off x="4694846" y="4523601"/>
            <a:ext cx="313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Euler-Cromer Difference Equations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F8996C7-3E9F-4297-BCAD-D2B98F3CBB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443" y="2802974"/>
            <a:ext cx="1290704" cy="145419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AB0276A-8857-4E27-A5FF-D383D0C5AF71}"/>
              </a:ext>
            </a:extLst>
          </p:cNvPr>
          <p:cNvGrpSpPr/>
          <p:nvPr/>
        </p:nvGrpSpPr>
        <p:grpSpPr>
          <a:xfrm>
            <a:off x="603948" y="3084534"/>
            <a:ext cx="445672" cy="415818"/>
            <a:chOff x="603948" y="3084534"/>
            <a:chExt cx="445672" cy="41581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59444FC-EC43-43D3-A93E-011247B521F7}"/>
                </a:ext>
              </a:extLst>
            </p:cNvPr>
            <p:cNvCxnSpPr/>
            <p:nvPr/>
          </p:nvCxnSpPr>
          <p:spPr>
            <a:xfrm flipV="1">
              <a:off x="715107" y="3265049"/>
              <a:ext cx="334513" cy="235303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78197EA-7851-4ECF-89D8-C9618764B6AD}"/>
                    </a:ext>
                  </a:extLst>
                </p:cNvPr>
                <p:cNvSpPr/>
                <p:nvPr/>
              </p:nvSpPr>
              <p:spPr>
                <a:xfrm rot="19083784">
                  <a:off x="603948" y="3084534"/>
                  <a:ext cx="3695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78197EA-7851-4ECF-89D8-C9618764B6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83784">
                  <a:off x="603948" y="3084534"/>
                  <a:ext cx="36958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827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7" grpId="0"/>
      <p:bldP spid="24" grpId="0"/>
      <p:bldP spid="25" grpId="0"/>
      <p:bldP spid="21" grpId="0" animBg="1"/>
      <p:bldP spid="26" grpId="0"/>
      <p:bldP spid="2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775701-9EBF-4D5A-B733-8D81CC48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33" y="3259256"/>
            <a:ext cx="7296356" cy="1674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 Damped Pendulum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6</a:t>
            </a:fld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B46DC8A-64B9-494D-AFA8-7602272D4719}"/>
              </a:ext>
            </a:extLst>
          </p:cNvPr>
          <p:cNvSpPr/>
          <p:nvPr/>
        </p:nvSpPr>
        <p:spPr>
          <a:xfrm>
            <a:off x="5155809" y="5309254"/>
            <a:ext cx="1630188" cy="555956"/>
          </a:xfrm>
          <a:prstGeom prst="wedgeRectCallout">
            <a:avLst>
              <a:gd name="adj1" fmla="val -59238"/>
              <a:gd name="adj2" fmla="val -207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Insert Cromer’s correction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3817F562-03A5-4CFE-8DDC-8E8375006102}"/>
              </a:ext>
            </a:extLst>
          </p:cNvPr>
          <p:cNvSpPr/>
          <p:nvPr/>
        </p:nvSpPr>
        <p:spPr>
          <a:xfrm>
            <a:off x="6195367" y="2402148"/>
            <a:ext cx="1630188" cy="555956"/>
          </a:xfrm>
          <a:prstGeom prst="wedgeRectCallout">
            <a:avLst>
              <a:gd name="adj1" fmla="val 37406"/>
              <a:gd name="adj2" fmla="val 232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damping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B95D33-3801-45ED-A573-BB5827FF2CAD}"/>
                  </a:ext>
                </a:extLst>
              </p:cNvPr>
              <p:cNvSpPr txBox="1"/>
              <p:nvPr/>
            </p:nvSpPr>
            <p:spPr>
              <a:xfrm>
                <a:off x="3054865" y="2287097"/>
                <a:ext cx="282397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B95D33-3801-45ED-A573-BB5827FF2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865" y="2287097"/>
                <a:ext cx="2823978" cy="474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3ECE78-3FC8-4ADE-AC8F-3164F75DB661}"/>
                  </a:ext>
                </a:extLst>
              </p:cNvPr>
              <p:cNvSpPr txBox="1"/>
              <p:nvPr/>
            </p:nvSpPr>
            <p:spPr>
              <a:xfrm>
                <a:off x="2950098" y="5032255"/>
                <a:ext cx="193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3ECE78-3FC8-4ADE-AC8F-3164F75DB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98" y="5032255"/>
                <a:ext cx="1938095" cy="276999"/>
              </a:xfrm>
              <a:prstGeom prst="rect">
                <a:avLst/>
              </a:prstGeom>
              <a:blipFill>
                <a:blip r:embed="rId4"/>
                <a:stretch>
                  <a:fillRect l="-2516" r="-188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A10FFA7-B015-42AA-8402-8AC306A2B4B5}"/>
                  </a:ext>
                </a:extLst>
              </p:cNvPr>
              <p:cNvSpPr txBox="1"/>
              <p:nvPr/>
            </p:nvSpPr>
            <p:spPr>
              <a:xfrm>
                <a:off x="1741644" y="1613031"/>
                <a:ext cx="545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Assume a damping factor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A10FFA7-B015-42AA-8402-8AC306A2B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44" y="1613031"/>
                <a:ext cx="545042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A95A75A4-50F6-4D75-964E-1834E43F1627}"/>
              </a:ext>
            </a:extLst>
          </p:cNvPr>
          <p:cNvSpPr/>
          <p:nvPr/>
        </p:nvSpPr>
        <p:spPr>
          <a:xfrm>
            <a:off x="4466492" y="3973450"/>
            <a:ext cx="211016" cy="123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CA45979-E235-4B35-9421-C61C69BFF4B7}"/>
              </a:ext>
            </a:extLst>
          </p:cNvPr>
          <p:cNvCxnSpPr>
            <a:cxnSpLocks/>
            <a:stCxn id="3" idx="3"/>
            <a:endCxn id="42" idx="0"/>
          </p:cNvCxnSpPr>
          <p:nvPr/>
        </p:nvCxnSpPr>
        <p:spPr>
          <a:xfrm>
            <a:off x="4224184" y="3063701"/>
            <a:ext cx="347816" cy="9097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70D5240-DB52-4E21-B125-6CF6C85F9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33" y="2914494"/>
            <a:ext cx="3580951" cy="2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6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2. Damped Pendulum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0E58B-30B1-465F-8C9C-4A6B7D07CFFC}"/>
              </a:ext>
            </a:extLst>
          </p:cNvPr>
          <p:cNvSpPr txBox="1"/>
          <p:nvPr/>
        </p:nvSpPr>
        <p:spPr>
          <a:xfrm>
            <a:off x="2679455" y="1251040"/>
            <a:ext cx="378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Expected Output (Approved Solution)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2448F-535A-481A-859C-FB9442A2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4" y="1922201"/>
            <a:ext cx="7280032" cy="42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High Frequency Filter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FBDB1-DEA9-4167-8DD4-686460D42F27}"/>
              </a:ext>
            </a:extLst>
          </p:cNvPr>
          <p:cNvSpPr txBox="1"/>
          <p:nvPr/>
        </p:nvSpPr>
        <p:spPr>
          <a:xfrm>
            <a:off x="577901" y="570586"/>
            <a:ext cx="841248" cy="369332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15 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8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1943303" y="1485429"/>
            <a:ext cx="525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</a:t>
            </a:r>
            <a:r>
              <a:rPr lang="en-US" b="1" dirty="0"/>
              <a:t>q03</a:t>
            </a:r>
            <a:r>
              <a:rPr lang="en-US" dirty="0"/>
              <a:t> folder, edit the </a:t>
            </a:r>
            <a:r>
              <a:rPr lang="en-US" b="1" dirty="0">
                <a:solidFill>
                  <a:srgbClr val="0070C0"/>
                </a:solidFill>
              </a:rPr>
              <a:t>C++ CERN ROOT </a:t>
            </a:r>
            <a:r>
              <a:rPr lang="en-US" dirty="0"/>
              <a:t>application to filter out the high frequency noise embedded in a signal using the methods learned in </a:t>
            </a:r>
            <a:r>
              <a:rPr lang="en-US" b="1" dirty="0"/>
              <a:t>Session 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466F2-ADA0-4719-A740-EB941531213A}"/>
              </a:ext>
            </a:extLst>
          </p:cNvPr>
          <p:cNvSpPr txBox="1"/>
          <p:nvPr/>
        </p:nvSpPr>
        <p:spPr>
          <a:xfrm>
            <a:off x="5597013" y="3016369"/>
            <a:ext cx="3045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frequency interference is distorting the capture of this clean primary signal</a:t>
            </a:r>
          </a:p>
          <a:p>
            <a:endParaRPr lang="en-US" dirty="0"/>
          </a:p>
          <a:p>
            <a:r>
              <a:rPr lang="en-US" dirty="0"/>
              <a:t>We want to remove this interference before using the inverse discrete Fourier transform (IDFT) to reconstruct the signal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459CA-0654-4B39-973F-013E2FF7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57040"/>
            <a:ext cx="4642272" cy="36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CAC85D-D3B4-4243-B49C-8368C542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98" y="3911395"/>
            <a:ext cx="3378152" cy="24932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3. High Frequency Filter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9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466F2-ADA0-4719-A740-EB941531213A}"/>
              </a:ext>
            </a:extLst>
          </p:cNvPr>
          <p:cNvSpPr txBox="1"/>
          <p:nvPr/>
        </p:nvSpPr>
        <p:spPr>
          <a:xfrm>
            <a:off x="4837262" y="1461566"/>
            <a:ext cx="3372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DFT identifies the constituent simple waves which compose a complicated wave</a:t>
            </a:r>
          </a:p>
          <a:p>
            <a:endParaRPr lang="en-US" dirty="0"/>
          </a:p>
          <a:p>
            <a:r>
              <a:rPr lang="en-US" dirty="0"/>
              <a:t>The interference can be filtered out by eliminating the simple waves that have a high frequency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4374C5B-A5C1-4142-932D-6EB597038812}"/>
              </a:ext>
            </a:extLst>
          </p:cNvPr>
          <p:cNvSpPr/>
          <p:nvPr/>
        </p:nvSpPr>
        <p:spPr>
          <a:xfrm>
            <a:off x="1747964" y="4181188"/>
            <a:ext cx="1630188" cy="555956"/>
          </a:xfrm>
          <a:prstGeom prst="wedgeRectCallout">
            <a:avLst>
              <a:gd name="adj1" fmla="val 95119"/>
              <a:gd name="adj2" fmla="val 30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the primary signal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44CF6B1-6616-4CD2-A190-85A6172C16AA}"/>
              </a:ext>
            </a:extLst>
          </p:cNvPr>
          <p:cNvSpPr/>
          <p:nvPr/>
        </p:nvSpPr>
        <p:spPr>
          <a:xfrm>
            <a:off x="5197615" y="4737144"/>
            <a:ext cx="1885467" cy="719423"/>
          </a:xfrm>
          <a:prstGeom prst="wedgeRectCallout">
            <a:avLst>
              <a:gd name="adj1" fmla="val -67533"/>
              <a:gd name="adj2" fmla="val 100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the high frequency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08AFC-10E5-49F5-8958-DCE816699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46" y="1194897"/>
            <a:ext cx="3257023" cy="25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1965</TotalTime>
  <Words>1079</Words>
  <Application>Microsoft Office PowerPoint</Application>
  <PresentationFormat>On-screen Show (4:3)</PresentationFormat>
  <Paragraphs>165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141</cp:revision>
  <cp:lastPrinted>2018-04-15T05:36:16Z</cp:lastPrinted>
  <dcterms:created xsi:type="dcterms:W3CDTF">2018-04-14T16:55:56Z</dcterms:created>
  <dcterms:modified xsi:type="dcterms:W3CDTF">2020-05-30T08:30:28Z</dcterms:modified>
</cp:coreProperties>
</file>