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handoutMasterIdLst>
    <p:handoutMasterId r:id="rId75"/>
  </p:handoutMasterIdLst>
  <p:sldIdLst>
    <p:sldId id="320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349" r:id="rId16"/>
    <p:sldId id="350" r:id="rId17"/>
    <p:sldId id="352" r:id="rId18"/>
    <p:sldId id="353" r:id="rId19"/>
    <p:sldId id="354" r:id="rId20"/>
    <p:sldId id="355" r:id="rId21"/>
    <p:sldId id="351" r:id="rId22"/>
    <p:sldId id="293" r:id="rId23"/>
    <p:sldId id="294" r:id="rId24"/>
    <p:sldId id="319" r:id="rId25"/>
    <p:sldId id="295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56" r:id="rId54"/>
    <p:sldId id="463" r:id="rId55"/>
    <p:sldId id="464" r:id="rId56"/>
    <p:sldId id="462" r:id="rId57"/>
    <p:sldId id="329" r:id="rId58"/>
    <p:sldId id="331" r:id="rId59"/>
    <p:sldId id="347" r:id="rId60"/>
    <p:sldId id="330" r:id="rId61"/>
    <p:sldId id="332" r:id="rId62"/>
    <p:sldId id="466" r:id="rId63"/>
    <p:sldId id="465" r:id="rId64"/>
    <p:sldId id="333" r:id="rId65"/>
    <p:sldId id="334" r:id="rId66"/>
    <p:sldId id="335" r:id="rId67"/>
    <p:sldId id="468" r:id="rId68"/>
    <p:sldId id="469" r:id="rId69"/>
    <p:sldId id="348" r:id="rId70"/>
    <p:sldId id="336" r:id="rId71"/>
    <p:sldId id="306" r:id="rId72"/>
    <p:sldId id="318" r:id="rId73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821" autoAdjust="0"/>
  </p:normalViewPr>
  <p:slideViewPr>
    <p:cSldViewPr snapToGrid="0">
      <p:cViewPr varScale="1">
        <p:scale>
          <a:sx n="130" d="100"/>
          <a:sy n="130" d="100"/>
        </p:scale>
        <p:origin x="10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61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6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09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67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83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20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0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25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40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03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11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87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08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4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31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20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8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06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77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88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80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10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1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887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512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622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814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029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27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729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623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1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340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718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901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320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05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41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02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69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53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2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FDDA-ABCA-40BA-9975-E0D9813D6353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1D5A-0E9C-4234-8101-7D03A627E047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CFD1-916E-43F8-82AE-847A5C597407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3FBD-CC30-47B9-AAEF-9352C2B49A77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3EE6-66B4-4BA5-A519-DBF2C2B1F177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C22D-AF68-411F-B815-467F4E1E6F7F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DAA3-81B6-4150-9666-800D021D6D0B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BD61-615A-4BDA-814B-0BC7DA5D9A6F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EF6D-6AEA-444D-99BC-5C6A5F166DE4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7B5-D421-434E-A3A4-CC9D8FC286B2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BAC9-1CBB-4637-B145-A7BE894F5231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DD64-F421-4412-A812-57F989544817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28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NULL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7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0.png"/><Relationship Id="rId4" Type="http://schemas.openxmlformats.org/officeDocument/2006/relationships/image" Target="../media/image7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1.png"/><Relationship Id="rId4" Type="http://schemas.openxmlformats.org/officeDocument/2006/relationships/image" Target="../media/image7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0.png"/><Relationship Id="rId4" Type="http://schemas.openxmlformats.org/officeDocument/2006/relationships/image" Target="../media/image7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4" Type="http://schemas.openxmlformats.org/officeDocument/2006/relationships/image" Target="../media/image52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7" Type="http://schemas.openxmlformats.org/officeDocument/2006/relationships/image" Target="../media/image6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38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03</a:t>
            </a:r>
          </a:p>
          <a:p>
            <a:pPr algn="ctr"/>
            <a:r>
              <a:rPr lang="en-US" dirty="0"/>
              <a:t>Loops, Conditionals, Modulus</a:t>
            </a:r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9610A2-31F9-4BDA-8EFE-71225EC31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54" y="1656679"/>
            <a:ext cx="7156692" cy="4250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1 – 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61187" y="3923070"/>
            <a:ext cx="2536724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E6736-D036-427A-818F-19B6FF8B0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247" y="5184060"/>
            <a:ext cx="1263307" cy="94748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D7FC91-388E-4E32-84CE-898DEE7BBD08}"/>
              </a:ext>
            </a:extLst>
          </p:cNvPr>
          <p:cNvCxnSpPr/>
          <p:nvPr/>
        </p:nvCxnSpPr>
        <p:spPr>
          <a:xfrm>
            <a:off x="1732935" y="4037370"/>
            <a:ext cx="10766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6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FDB7EE-5E16-47F9-A7C1-4610861CD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96" y="1655064"/>
            <a:ext cx="7159908" cy="4251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1 – 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2010" y="3895187"/>
            <a:ext cx="4404699" cy="669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D607EB-19E9-4CDE-87CF-872EEF73EE29}"/>
              </a:ext>
            </a:extLst>
          </p:cNvPr>
          <p:cNvCxnSpPr/>
          <p:nvPr/>
        </p:nvCxnSpPr>
        <p:spPr>
          <a:xfrm>
            <a:off x="1732935" y="4037370"/>
            <a:ext cx="10766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76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BD4B3A-5974-41CA-A5FA-7603AC7D1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63" y="1951285"/>
            <a:ext cx="6842675" cy="27347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1 – 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112159" y="2856559"/>
            <a:ext cx="2461137" cy="1253613"/>
          </a:xfrm>
          <a:prstGeom prst="wedgeRoundRectCallout">
            <a:avLst>
              <a:gd name="adj1" fmla="val -89156"/>
              <a:gd name="adj2" fmla="val -3867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 you notice anything special about these numbers?</a:t>
            </a:r>
          </a:p>
        </p:txBody>
      </p:sp>
      <p:sp>
        <p:nvSpPr>
          <p:cNvPr id="3" name="Rectangle 2"/>
          <p:cNvSpPr/>
          <p:nvPr/>
        </p:nvSpPr>
        <p:spPr>
          <a:xfrm>
            <a:off x="839391" y="5423413"/>
            <a:ext cx="746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400" dirty="0"/>
              <a:t>Bonus points:  Given a perfect number </a:t>
            </a:r>
            <a:r>
              <a:rPr lang="en-US" sz="2400" b="1" dirty="0"/>
              <a:t>n</a:t>
            </a:r>
            <a:r>
              <a:rPr lang="en-US" sz="2400" dirty="0"/>
              <a:t>, what is the</a:t>
            </a:r>
          </a:p>
          <a:p>
            <a:pPr algn="ctr"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sum</a:t>
            </a:r>
            <a:r>
              <a:rPr lang="en-US" sz="2400" dirty="0"/>
              <a:t> of the </a:t>
            </a:r>
            <a:r>
              <a:rPr lang="en-US" sz="2400" b="1" dirty="0">
                <a:solidFill>
                  <a:srgbClr val="FF0000"/>
                </a:solidFill>
              </a:rPr>
              <a:t>reciprocals</a:t>
            </a:r>
            <a:r>
              <a:rPr lang="en-US" sz="2400" dirty="0"/>
              <a:t> of its divisors (including </a:t>
            </a:r>
            <a:r>
              <a:rPr lang="en-US" sz="2400" b="1" dirty="0"/>
              <a:t>1</a:t>
            </a:r>
            <a:r>
              <a:rPr lang="en-US" sz="2400" dirty="0"/>
              <a:t> </a:t>
            </a:r>
            <a:r>
              <a:rPr lang="en-US" sz="2400" i="1" dirty="0"/>
              <a:t>and</a:t>
            </a:r>
            <a:r>
              <a:rPr lang="en-US" sz="2400" dirty="0"/>
              <a:t> </a:t>
            </a:r>
            <a:r>
              <a:rPr lang="en-US" sz="2400" b="1" dirty="0"/>
              <a:t>n</a:t>
            </a:r>
            <a:r>
              <a:rPr lang="en-US" sz="2400" dirty="0"/>
              <a:t>) ?</a:t>
            </a:r>
          </a:p>
        </p:txBody>
      </p:sp>
    </p:spTree>
    <p:extLst>
      <p:ext uri="{BB962C8B-B14F-4D97-AF65-F5344CB8AC3E}">
        <p14:creationId xmlns:p14="http://schemas.microsoft.com/office/powerpoint/2010/main" val="376029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63501" y="1670654"/>
                <a:ext cx="4069960" cy="1009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𝑝𝑒𝑟𝑓𝑒𝑐𝑡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𝐢𝐟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𝐨𝐧𝐥𝐲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𝐢𝐟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𝑝𝑟𝑖𝑚𝑒𝑠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501" y="1670654"/>
                <a:ext cx="4069960" cy="1009892"/>
              </a:xfrm>
              <a:prstGeom prst="rect">
                <a:avLst/>
              </a:prstGeom>
              <a:blipFill>
                <a:blip r:embed="rId3"/>
                <a:stretch>
                  <a:fillRect l="-750" r="-1199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554" y="3313627"/>
            <a:ext cx="6019460" cy="24096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70016" y="1778496"/>
            <a:ext cx="1428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</a:rPr>
              <a:t>Euclid–Euler theorem</a:t>
            </a:r>
          </a:p>
        </p:txBody>
      </p:sp>
    </p:spTree>
    <p:extLst>
      <p:ext uri="{BB962C8B-B14F-4D97-AF65-F5344CB8AC3E}">
        <p14:creationId xmlns:p14="http://schemas.microsoft.com/office/powerpoint/2010/main" val="3629093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Old School Square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10159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My first calculator back in 1977 could only add, subtract, multiply, and divide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As a 6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grader, I had heard of “Square Roots” and I knew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hat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But what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1977</m:t>
                        </m:r>
                      </m:e>
                    </m:rad>
                  </m:oMath>
                </a14:m>
                <a:r>
                  <a:rPr lang="en-US" sz="2400" dirty="0"/>
                  <a:t> 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can we find the square root of a number using only the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elementary</a:t>
                </a:r>
                <a:r>
                  <a:rPr lang="en-US" sz="2400" dirty="0"/>
                  <a:t>          (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+, -, *, /</a:t>
                </a:r>
                <a:r>
                  <a:rPr lang="en-US" sz="2400" dirty="0"/>
                  <a:t>) operations?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Newton had solved that </a:t>
                </a:r>
                <a:r>
                  <a:rPr lang="en-US" sz="2400" b="1" dirty="0"/>
                  <a:t>313</a:t>
                </a:r>
                <a:r>
                  <a:rPr lang="en-US" sz="2400" dirty="0"/>
                  <a:t> years before me!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101590" cy="4596946"/>
              </a:xfrm>
              <a:blipFill>
                <a:blip r:embed="rId3"/>
                <a:stretch>
                  <a:fillRect l="-1553" t="-1854" r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508" y="1890713"/>
            <a:ext cx="22002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6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Old School Square Roots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30795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Newton’s method for calculating the square root of any real </a:t>
                </a:r>
                <a:r>
                  <a:rPr lang="en-US" sz="2400" b="1" dirty="0"/>
                  <a:t>x</a:t>
                </a:r>
                <a:r>
                  <a:rPr lang="en-US" sz="2400" dirty="0"/>
                  <a:t> involves keeping track of “low end” and “high end” brackets which get successively closer to the actual root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We start with the </a:t>
                </a:r>
                <a:r>
                  <a:rPr lang="en-US" sz="2000" dirty="0">
                    <a:solidFill>
                      <a:srgbClr val="00B050"/>
                    </a:solidFill>
                  </a:rPr>
                  <a:t>lowEnd </a:t>
                </a:r>
                <a:r>
                  <a:rPr lang="en-US" sz="2000" dirty="0"/>
                  <a:t>= 0 and </a:t>
                </a:r>
                <a:r>
                  <a:rPr lang="en-US" sz="2000" dirty="0">
                    <a:solidFill>
                      <a:srgbClr val="00B050"/>
                    </a:solidFill>
                  </a:rPr>
                  <a:t>highEnd </a:t>
                </a:r>
                <a:r>
                  <a:rPr lang="en-US" sz="2000" dirty="0"/>
                  <a:t>= </a:t>
                </a:r>
                <a:r>
                  <a:rPr lang="en-US" sz="2000" b="1" dirty="0"/>
                  <a:t>x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 process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brackets inward</a:t>
                </a:r>
                <a:r>
                  <a:rPr lang="en-US" sz="2000" dirty="0"/>
                  <a:t> keeping </a:t>
                </a:r>
                <a:r>
                  <a:rPr lang="en-US" sz="2000" dirty="0" err="1">
                    <a:solidFill>
                      <a:srgbClr val="00B050"/>
                    </a:solidFill>
                  </a:rPr>
                  <a:t>lowEnd</a:t>
                </a:r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/>
                  <a:t>≤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rad>
                  </m:oMath>
                </a14:m>
                <a:r>
                  <a:rPr lang="en-US" sz="2000" dirty="0"/>
                  <a:t> ≤ </a:t>
                </a:r>
                <a:r>
                  <a:rPr lang="en-US" sz="2000" dirty="0" err="1">
                    <a:solidFill>
                      <a:srgbClr val="00B050"/>
                    </a:solidFill>
                  </a:rPr>
                  <a:t>highEnd</a:t>
                </a:r>
                <a:endParaRPr lang="en-US" sz="2000" b="1" baseline="30000" dirty="0">
                  <a:solidFill>
                    <a:srgbClr val="00B05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During each loop iteration, our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estimate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the </a:t>
                </a:r>
                <a:r>
                  <a:rPr lang="en-US" sz="2400" b="1" dirty="0"/>
                  <a:t>mean</a:t>
                </a:r>
                <a:r>
                  <a:rPr lang="en-US" sz="2400" dirty="0"/>
                  <a:t> of the current </a:t>
                </a:r>
                <a:r>
                  <a:rPr lang="en-US" sz="2400" dirty="0">
                    <a:solidFill>
                      <a:srgbClr val="00B050"/>
                    </a:solidFill>
                  </a:rPr>
                  <a:t>lowEnd </a:t>
                </a:r>
                <a:r>
                  <a:rPr lang="en-US" sz="2400" dirty="0"/>
                  <a:t>&amp; the </a:t>
                </a:r>
                <a:r>
                  <a:rPr lang="en-US" sz="2400" dirty="0" err="1">
                    <a:solidFill>
                      <a:srgbClr val="00B050"/>
                    </a:solidFill>
                  </a:rPr>
                  <a:t>highEnd</a:t>
                </a:r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brackets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Then if the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𝑒𝑠𝑡𝑖𝑚𝑎𝑡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&gt; </a:t>
                </a:r>
                <a:r>
                  <a:rPr lang="en-US" sz="2000" b="1" dirty="0"/>
                  <a:t>x</a:t>
                </a:r>
                <a:r>
                  <a:rPr lang="en-US" sz="2000" dirty="0"/>
                  <a:t>, move </a:t>
                </a:r>
                <a:r>
                  <a:rPr lang="en-US" sz="2000" dirty="0" err="1">
                    <a:solidFill>
                      <a:srgbClr val="00B050"/>
                    </a:solidFill>
                  </a:rPr>
                  <a:t>highEnd</a:t>
                </a:r>
                <a:r>
                  <a:rPr lang="en-US" sz="2000" dirty="0"/>
                  <a:t> down to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estimate</a:t>
                </a:r>
                <a:endParaRPr lang="en-US" sz="2000" i="1" dirty="0">
                  <a:solidFill>
                    <a:srgbClr val="00B05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Alternatively, if the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𝑒𝑠𝑡𝑖𝑚𝑎𝑡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&lt; </a:t>
                </a:r>
                <a:r>
                  <a:rPr lang="en-US" sz="2000" b="1" dirty="0"/>
                  <a:t>x</a:t>
                </a:r>
                <a:r>
                  <a:rPr lang="en-US" sz="2000" dirty="0"/>
                  <a:t>, move </a:t>
                </a:r>
                <a:r>
                  <a:rPr lang="en-US" sz="2000" dirty="0" err="1">
                    <a:solidFill>
                      <a:srgbClr val="00B050"/>
                    </a:solidFill>
                  </a:rPr>
                  <a:t>lowEnd</a:t>
                </a:r>
                <a:r>
                  <a:rPr lang="en-US" sz="2000" dirty="0"/>
                  <a:t> up to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estimate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Stop when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𝑒𝑠𝑡𝑖𝑚𝑎𝑡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ɛ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30795" cy="4351338"/>
              </a:xfrm>
              <a:blipFill>
                <a:blip r:embed="rId2"/>
                <a:stretch>
                  <a:fillRect l="-1063" t="-1961" r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4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FE8C99-024B-4160-8434-9BFEADC1A87D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8280810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8069888" y="351868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7784652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3475833" y="2094060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33" y="2094060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4118458" y="3509509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24.5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4571998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4306840" y="4206748"/>
                <a:ext cx="1583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24.5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840" y="4206748"/>
                <a:ext cx="1583702" cy="276999"/>
              </a:xfrm>
              <a:prstGeom prst="rect">
                <a:avLst/>
              </a:prstGeom>
              <a:blipFill>
                <a:blip r:embed="rId6"/>
                <a:stretch>
                  <a:fillRect l="-3475" t="-4348" r="-386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A874A10-D9F1-41DB-89FB-B8B38D6446B4}"/>
              </a:ext>
            </a:extLst>
          </p:cNvPr>
          <p:cNvSpPr txBox="1"/>
          <p:nvPr/>
        </p:nvSpPr>
        <p:spPr>
          <a:xfrm>
            <a:off x="6073298" y="5013422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5150238" y="4667308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600.25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38" y="4667308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E85A31-AFC9-4612-86BE-E719933A387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820717" y="3703355"/>
            <a:ext cx="3249171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26B4A672-5EFD-47C3-9129-6AF2AB178AE7}"/>
              </a:ext>
            </a:extLst>
          </p:cNvPr>
          <p:cNvSpPr/>
          <p:nvPr/>
        </p:nvSpPr>
        <p:spPr>
          <a:xfrm>
            <a:off x="2809037" y="2765146"/>
            <a:ext cx="1192364" cy="301790"/>
          </a:xfrm>
          <a:prstGeom prst="wedgeRectCallout">
            <a:avLst>
              <a:gd name="adj1" fmla="val 87757"/>
              <a:gd name="adj2" fmla="val 8431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estimate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4302010C-D333-4759-A045-C1E92467D038}"/>
              </a:ext>
            </a:extLst>
          </p:cNvPr>
          <p:cNvSpPr/>
          <p:nvPr/>
        </p:nvSpPr>
        <p:spPr>
          <a:xfrm>
            <a:off x="6048668" y="2092628"/>
            <a:ext cx="1656885" cy="893677"/>
          </a:xfrm>
          <a:prstGeom prst="wedgeRectCallout">
            <a:avLst>
              <a:gd name="adj1" fmla="val -129837"/>
              <a:gd name="adj2" fmla="val 72038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highEnd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down to the estimate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9B2CE3-7D08-46D8-A1F9-0D3F5BEF70F7}"/>
              </a:ext>
            </a:extLst>
          </p:cNvPr>
          <p:cNvCxnSpPr>
            <a:cxnSpLocks/>
          </p:cNvCxnSpPr>
          <p:nvPr/>
        </p:nvCxnSpPr>
        <p:spPr>
          <a:xfrm flipH="1" flipV="1">
            <a:off x="6048668" y="5013423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62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4" grpId="0"/>
      <p:bldP spid="25" grpId="0"/>
      <p:bldP spid="13" grpId="0"/>
      <p:bldP spid="28" grpId="0"/>
      <p:bldP spid="33" grpId="0"/>
      <p:bldP spid="34" grpId="0"/>
      <p:bldP spid="35" grpId="0"/>
      <p:bldP spid="45" grpId="0" animBg="1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4593949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4249530" y="3482035"/>
            <a:ext cx="68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4097793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1634731" y="2094060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731" y="2094060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2267712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2721253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2448779" y="4206748"/>
                <a:ext cx="1968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12.25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=150.0625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779" y="4206748"/>
                <a:ext cx="1968424" cy="276999"/>
              </a:xfrm>
              <a:prstGeom prst="rect">
                <a:avLst/>
              </a:prstGeom>
              <a:blipFill>
                <a:blip r:embed="rId6"/>
                <a:stretch>
                  <a:fillRect l="-2477" t="-4348" r="-278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3411046" y="4657035"/>
                <a:ext cx="15565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150.0625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46" y="4657035"/>
                <a:ext cx="1556516" cy="276999"/>
              </a:xfrm>
              <a:prstGeom prst="rect">
                <a:avLst/>
              </a:prstGeom>
              <a:blipFill>
                <a:blip r:embed="rId7"/>
                <a:stretch>
                  <a:fillRect l="-3529" r="-313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6B6C47-F9B9-4852-B73E-18BFEB688456}"/>
              </a:ext>
            </a:extLst>
          </p:cNvPr>
          <p:cNvCxnSpPr>
            <a:cxnSpLocks/>
          </p:cNvCxnSpPr>
          <p:nvPr/>
        </p:nvCxnSpPr>
        <p:spPr>
          <a:xfrm>
            <a:off x="3013862" y="3666701"/>
            <a:ext cx="1358113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F46FA97-7430-4A00-A62A-E8E8669A323C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124C5C-E058-4670-AEAC-E38BF3B96AD6}"/>
              </a:ext>
            </a:extLst>
          </p:cNvPr>
          <p:cNvSpPr txBox="1"/>
          <p:nvPr/>
        </p:nvSpPr>
        <p:spPr>
          <a:xfrm>
            <a:off x="4572000" y="4979813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8CF846-2F0E-45BE-B595-64585A710FA8}"/>
              </a:ext>
            </a:extLst>
          </p:cNvPr>
          <p:cNvCxnSpPr>
            <a:cxnSpLocks/>
          </p:cNvCxnSpPr>
          <p:nvPr/>
        </p:nvCxnSpPr>
        <p:spPr>
          <a:xfrm flipH="1" flipV="1">
            <a:off x="4547370" y="4979814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85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8" grpId="0"/>
      <p:bldP spid="33" grpId="0"/>
      <p:bldP spid="35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2721260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267722" y="3482035"/>
            <a:ext cx="90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232421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698386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86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345996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1794552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462853" y="4109380"/>
                <a:ext cx="1711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6.125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=37.515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53" y="4109380"/>
                <a:ext cx="1711944" cy="276999"/>
              </a:xfrm>
              <a:prstGeom prst="rect">
                <a:avLst/>
              </a:prstGeom>
              <a:blipFill>
                <a:blip r:embed="rId6"/>
                <a:stretch>
                  <a:fillRect l="-2847" t="-4348" r="-320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2425120" y="4559667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37.515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120" y="4559667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6B6C47-F9B9-4852-B73E-18BFEB688456}"/>
              </a:ext>
            </a:extLst>
          </p:cNvPr>
          <p:cNvCxnSpPr>
            <a:cxnSpLocks/>
          </p:cNvCxnSpPr>
          <p:nvPr/>
        </p:nvCxnSpPr>
        <p:spPr>
          <a:xfrm flipH="1">
            <a:off x="938214" y="3663044"/>
            <a:ext cx="571499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49607E-32AB-4FD6-80E4-CBC7495C19EF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A92A9D-CCF8-4401-B9A2-69DD95B9BBBD}"/>
              </a:ext>
            </a:extLst>
          </p:cNvPr>
          <p:cNvSpPr txBox="1"/>
          <p:nvPr/>
        </p:nvSpPr>
        <p:spPr>
          <a:xfrm>
            <a:off x="3379623" y="4836666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</a:t>
            </a:r>
            <a:r>
              <a:rPr lang="en-US" i="1" u="sng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low</a:t>
            </a:r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DC96BE-CF34-49CF-AEAF-DB9EEADCDBC5}"/>
              </a:ext>
            </a:extLst>
          </p:cNvPr>
          <p:cNvCxnSpPr>
            <a:cxnSpLocks/>
          </p:cNvCxnSpPr>
          <p:nvPr/>
        </p:nvCxnSpPr>
        <p:spPr>
          <a:xfrm flipH="1" flipV="1">
            <a:off x="3354993" y="4836667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D615A03C-6B07-40C7-B8CC-CB8BC1617603}"/>
              </a:ext>
            </a:extLst>
          </p:cNvPr>
          <p:cNvSpPr/>
          <p:nvPr/>
        </p:nvSpPr>
        <p:spPr>
          <a:xfrm>
            <a:off x="681270" y="5171211"/>
            <a:ext cx="1656885" cy="893677"/>
          </a:xfrm>
          <a:prstGeom prst="wedgeRectCallout">
            <a:avLst>
              <a:gd name="adj1" fmla="val 19442"/>
              <a:gd name="adj2" fmla="val -135116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lowEnd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up to the estimate</a:t>
            </a:r>
          </a:p>
        </p:txBody>
      </p:sp>
    </p:spTree>
    <p:extLst>
      <p:ext uri="{BB962C8B-B14F-4D97-AF65-F5344CB8AC3E}">
        <p14:creationId xmlns:p14="http://schemas.microsoft.com/office/powerpoint/2010/main" val="231031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29" grpId="0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BE38939-ABBD-4528-89B8-273AD4F3C586}"/>
              </a:ext>
            </a:extLst>
          </p:cNvPr>
          <p:cNvGrpSpPr/>
          <p:nvPr/>
        </p:nvGrpSpPr>
        <p:grpSpPr>
          <a:xfrm>
            <a:off x="1789560" y="3035807"/>
            <a:ext cx="931700" cy="438912"/>
            <a:chOff x="1789560" y="3035807"/>
            <a:chExt cx="931700" cy="43891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56F3EC-F1A2-42E9-9B7D-A3D2E52D2471}"/>
                </a:ext>
              </a:extLst>
            </p:cNvPr>
            <p:cNvCxnSpPr/>
            <p:nvPr/>
          </p:nvCxnSpPr>
          <p:spPr>
            <a:xfrm>
              <a:off x="17895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654F66-79BE-44A9-8375-A7D19F924F13}"/>
                </a:ext>
              </a:extLst>
            </p:cNvPr>
            <p:cNvCxnSpPr/>
            <p:nvPr/>
          </p:nvCxnSpPr>
          <p:spPr>
            <a:xfrm>
              <a:off x="27212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1801883" y="3869570"/>
            <a:ext cx="90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9.1875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371350" y="3474439"/>
            <a:ext cx="7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964447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554288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1159243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243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345996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255408" y="2765146"/>
            <a:ext cx="1" cy="11044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910475" y="4432279"/>
                <a:ext cx="1840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9.1875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=84.410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475" y="4432279"/>
                <a:ext cx="1840184" cy="276999"/>
              </a:xfrm>
              <a:prstGeom prst="rect">
                <a:avLst/>
              </a:prstGeom>
              <a:blipFill>
                <a:blip r:embed="rId6"/>
                <a:stretch>
                  <a:fillRect l="-2318" t="-4348" r="-29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3016026" y="4883806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84.410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026" y="4883806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98CAF09-6C9C-422B-ABE1-72ED8B5675AB}"/>
              </a:ext>
            </a:extLst>
          </p:cNvPr>
          <p:cNvCxnSpPr>
            <a:cxnSpLocks/>
            <a:stCxn id="11" idx="3"/>
            <a:endCxn id="23" idx="3"/>
          </p:cNvCxnSpPr>
          <p:nvPr/>
        </p:nvCxnSpPr>
        <p:spPr>
          <a:xfrm flipV="1">
            <a:off x="2708934" y="3659105"/>
            <a:ext cx="371991" cy="395131"/>
          </a:xfrm>
          <a:prstGeom prst="bentConnector3">
            <a:avLst>
              <a:gd name="adj1" fmla="val 161453"/>
            </a:avLst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5306FEE-A0D4-4C94-81ED-A2AAEF0548E8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4FA3C8-3AA9-4AA2-88C2-2E4EA1292E5A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7C2B0A-76AC-477F-A38A-7E732E57A0C8}"/>
              </a:ext>
            </a:extLst>
          </p:cNvPr>
          <p:cNvSpPr txBox="1"/>
          <p:nvPr/>
        </p:nvSpPr>
        <p:spPr>
          <a:xfrm>
            <a:off x="3933129" y="5254824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B2D742-A4B7-4E78-87BE-DC1510E0E51E}"/>
              </a:ext>
            </a:extLst>
          </p:cNvPr>
          <p:cNvCxnSpPr>
            <a:cxnSpLocks/>
          </p:cNvCxnSpPr>
          <p:nvPr/>
        </p:nvCxnSpPr>
        <p:spPr>
          <a:xfrm flipH="1" flipV="1">
            <a:off x="3908499" y="5254825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AA833699-5BFA-4D10-B852-D93A1EE93D4E}"/>
              </a:ext>
            </a:extLst>
          </p:cNvPr>
          <p:cNvSpPr/>
          <p:nvPr/>
        </p:nvSpPr>
        <p:spPr>
          <a:xfrm>
            <a:off x="4770433" y="2682282"/>
            <a:ext cx="1656885" cy="893677"/>
          </a:xfrm>
          <a:prstGeom prst="wedgeRectCallout">
            <a:avLst>
              <a:gd name="adj1" fmla="val -129837"/>
              <a:gd name="adj2" fmla="val 7203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highEnd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down to the estimate</a:t>
            </a:r>
          </a:p>
        </p:txBody>
      </p:sp>
    </p:spTree>
    <p:extLst>
      <p:ext uri="{BB962C8B-B14F-4D97-AF65-F5344CB8AC3E}">
        <p14:creationId xmlns:p14="http://schemas.microsoft.com/office/powerpoint/2010/main" val="222600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Introduce the </a:t>
            </a:r>
            <a:r>
              <a:rPr lang="en-US" sz="2400" b="1" dirty="0">
                <a:solidFill>
                  <a:srgbClr val="0070C0"/>
                </a:solidFill>
              </a:rPr>
              <a:t>bool</a:t>
            </a:r>
            <a:r>
              <a:rPr lang="en-US" sz="2400" dirty="0"/>
              <a:t> data type and </a:t>
            </a:r>
            <a:r>
              <a:rPr lang="en-US" sz="2400" b="1" dirty="0">
                <a:solidFill>
                  <a:srgbClr val="FF0000"/>
                </a:solidFill>
              </a:rPr>
              <a:t>logical operators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rgbClr val="0070C0"/>
                </a:solidFill>
              </a:rPr>
              <a:t>if() </a:t>
            </a:r>
            <a:r>
              <a:rPr lang="en-US" sz="2400" dirty="0"/>
              <a:t>statement for </a:t>
            </a:r>
            <a:r>
              <a:rPr lang="en-US" sz="2400" b="1" i="1" dirty="0"/>
              <a:t>conditional</a:t>
            </a:r>
            <a:r>
              <a:rPr lang="en-US" sz="2400" dirty="0"/>
              <a:t> code execution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Learn about the </a:t>
            </a:r>
            <a:r>
              <a:rPr lang="en-US" sz="2400" b="1" dirty="0">
                <a:solidFill>
                  <a:srgbClr val="0070C0"/>
                </a:solidFill>
              </a:rPr>
              <a:t>while()</a:t>
            </a:r>
            <a:r>
              <a:rPr lang="en-US" sz="2400" dirty="0"/>
              <a:t> loop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Appreciate the </a:t>
            </a:r>
            <a:r>
              <a:rPr lang="en-US" sz="2400" b="1" dirty="0">
                <a:solidFill>
                  <a:srgbClr val="00B050"/>
                </a:solidFill>
              </a:rPr>
              <a:t>%</a:t>
            </a:r>
            <a:r>
              <a:rPr lang="en-US" sz="2400" dirty="0"/>
              <a:t> “modulus” (remainder) operator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Generate a list of </a:t>
            </a:r>
            <a:r>
              <a:rPr lang="en-US" sz="2400" b="1" dirty="0">
                <a:solidFill>
                  <a:srgbClr val="7030A0"/>
                </a:solidFill>
              </a:rPr>
              <a:t>perfect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an algorithm to find </a:t>
            </a:r>
            <a:r>
              <a:rPr lang="en-US" sz="2400" b="1" dirty="0">
                <a:solidFill>
                  <a:srgbClr val="00B050"/>
                </a:solidFill>
              </a:rPr>
              <a:t>square roots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Consider one approach to handling very large integers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code to </a:t>
            </a:r>
            <a:r>
              <a:rPr lang="en-US" sz="2400" b="1" dirty="0">
                <a:solidFill>
                  <a:srgbClr val="0070C0"/>
                </a:solidFill>
              </a:rPr>
              <a:t>factor</a:t>
            </a:r>
            <a:r>
              <a:rPr lang="en-US" sz="2400" dirty="0"/>
              <a:t> any </a:t>
            </a:r>
            <a:r>
              <a:rPr lang="en-US" sz="2400" b="1" dirty="0">
                <a:solidFill>
                  <a:srgbClr val="FF0000"/>
                </a:solidFill>
              </a:rPr>
              <a:t>quadratic</a:t>
            </a:r>
            <a:r>
              <a:rPr lang="en-US" sz="2400" dirty="0"/>
              <a:t> with </a:t>
            </a:r>
            <a:r>
              <a:rPr lang="en-US" sz="2400" i="1" dirty="0"/>
              <a:t>integer</a:t>
            </a:r>
            <a:r>
              <a:rPr lang="en-US" sz="2400" dirty="0"/>
              <a:t> coefficients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</a:t>
            </a:r>
            <a:r>
              <a:rPr lang="en-US" sz="2400" b="1" dirty="0"/>
              <a:t>Simpson’s Rule </a:t>
            </a:r>
            <a:r>
              <a:rPr lang="en-US" sz="2400" dirty="0"/>
              <a:t>to calculate area under a polynomial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5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430C1E0-7858-48FC-8EF3-B34792B65DD2}"/>
              </a:ext>
            </a:extLst>
          </p:cNvPr>
          <p:cNvGrpSpPr/>
          <p:nvPr/>
        </p:nvGrpSpPr>
        <p:grpSpPr>
          <a:xfrm>
            <a:off x="1789560" y="3035807"/>
            <a:ext cx="463529" cy="438912"/>
            <a:chOff x="1789560" y="3035807"/>
            <a:chExt cx="463529" cy="43891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56F3EC-F1A2-42E9-9B7D-A3D2E52D2471}"/>
                </a:ext>
              </a:extLst>
            </p:cNvPr>
            <p:cNvCxnSpPr/>
            <p:nvPr/>
          </p:nvCxnSpPr>
          <p:spPr>
            <a:xfrm>
              <a:off x="17895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654F66-79BE-44A9-8375-A7D19F924F13}"/>
                </a:ext>
              </a:extLst>
            </p:cNvPr>
            <p:cNvCxnSpPr/>
            <p:nvPr/>
          </p:nvCxnSpPr>
          <p:spPr>
            <a:xfrm>
              <a:off x="2253089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1477514" y="3904079"/>
            <a:ext cx="107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7.65625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151895" y="3474439"/>
            <a:ext cx="84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9.1875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905924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232421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917842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42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075333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>
            <a:cxnSpLocks/>
          </p:cNvCxnSpPr>
          <p:nvPr/>
        </p:nvCxnSpPr>
        <p:spPr>
          <a:xfrm>
            <a:off x="2021324" y="2765146"/>
            <a:ext cx="1" cy="11044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591934" y="4457139"/>
                <a:ext cx="1968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7.65625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=58.618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934" y="4457139"/>
                <a:ext cx="1968424" cy="276999"/>
              </a:xfrm>
              <a:prstGeom prst="rect">
                <a:avLst/>
              </a:prstGeom>
              <a:blipFill>
                <a:blip r:embed="rId6"/>
                <a:stretch>
                  <a:fillRect l="-2167" t="-4348" r="-278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2790078" y="4859670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58.618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078" y="4859670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98CAF09-6C9C-422B-ABE1-72ED8B5675AB}"/>
              </a:ext>
            </a:extLst>
          </p:cNvPr>
          <p:cNvCxnSpPr>
            <a:cxnSpLocks/>
            <a:stCxn id="11" idx="3"/>
            <a:endCxn id="23" idx="3"/>
          </p:cNvCxnSpPr>
          <p:nvPr/>
        </p:nvCxnSpPr>
        <p:spPr>
          <a:xfrm flipV="1">
            <a:off x="2550499" y="3659105"/>
            <a:ext cx="449899" cy="429640"/>
          </a:xfrm>
          <a:prstGeom prst="bentConnector3">
            <a:avLst>
              <a:gd name="adj1" fmla="val 150811"/>
            </a:avLst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685C0A-A87E-422C-885F-35C1A902F4A4}"/>
                  </a:ext>
                </a:extLst>
              </p:cNvPr>
              <p:cNvSpPr txBox="1"/>
              <p:nvPr/>
            </p:nvSpPr>
            <p:spPr>
              <a:xfrm>
                <a:off x="565316" y="5290620"/>
                <a:ext cx="2057400" cy="949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With each iteration we are closing in on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𝟒𝟗</m:t>
                        </m:r>
                      </m:e>
                    </m:rad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685C0A-A87E-422C-885F-35C1A902F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16" y="5290620"/>
                <a:ext cx="2057400" cy="949427"/>
              </a:xfrm>
              <a:prstGeom prst="rect">
                <a:avLst/>
              </a:prstGeom>
              <a:blipFill>
                <a:blip r:embed="rId8"/>
                <a:stretch>
                  <a:fillRect l="-2671" t="-3846" r="-2077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E06A5591-8A5E-4243-A7C4-3CA5759FD8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3657" y="4076521"/>
            <a:ext cx="1865986" cy="16841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F3113F-5518-47FE-9D76-50DB058170C9}"/>
              </a:ext>
            </a:extLst>
          </p:cNvPr>
          <p:cNvSpPr txBox="1"/>
          <p:nvPr/>
        </p:nvSpPr>
        <p:spPr>
          <a:xfrm>
            <a:off x="6489229" y="5773394"/>
            <a:ext cx="199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Isaac Newton (1642-1726)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7FDD65-028F-439D-B207-8A8F237631FD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9836BE-3B12-4A7A-8AA8-440D108874DE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A2B5BE-7598-4918-8263-77A9BC958B84}"/>
              </a:ext>
            </a:extLst>
          </p:cNvPr>
          <p:cNvSpPr txBox="1"/>
          <p:nvPr/>
        </p:nvSpPr>
        <p:spPr>
          <a:xfrm>
            <a:off x="3702523" y="5262201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B3232F-87C4-45B8-8617-BC319577B0EF}"/>
              </a:ext>
            </a:extLst>
          </p:cNvPr>
          <p:cNvCxnSpPr>
            <a:cxnSpLocks/>
          </p:cNvCxnSpPr>
          <p:nvPr/>
        </p:nvCxnSpPr>
        <p:spPr>
          <a:xfrm flipH="1" flipV="1">
            <a:off x="3677893" y="5262202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3547391-85AE-4FAA-BBC5-4FB3C6FFD499}"/>
              </a:ext>
            </a:extLst>
          </p:cNvPr>
          <p:cNvSpPr/>
          <p:nvPr/>
        </p:nvSpPr>
        <p:spPr>
          <a:xfrm>
            <a:off x="1591934" y="4457139"/>
            <a:ext cx="836712" cy="27699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75A42A6-1AD5-4A7E-BAB8-9AF2EA976242}"/>
              </a:ext>
            </a:extLst>
          </p:cNvPr>
          <p:cNvCxnSpPr>
            <a:stCxn id="14" idx="0"/>
            <a:endCxn id="18" idx="2"/>
          </p:cNvCxnSpPr>
          <p:nvPr/>
        </p:nvCxnSpPr>
        <p:spPr>
          <a:xfrm rot="5400000" flipH="1" flipV="1">
            <a:off x="1523912" y="4804242"/>
            <a:ext cx="556482" cy="416274"/>
          </a:xfrm>
          <a:prstGeom prst="bentConnector3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10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31" grpId="0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F804345-B5BD-4B39-A1E9-1CB5BD177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93" y="1591896"/>
            <a:ext cx="7415614" cy="47644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51CB8E-7107-4732-9C30-E89DE72783D1}"/>
              </a:ext>
            </a:extLst>
          </p:cNvPr>
          <p:cNvCxnSpPr>
            <a:cxnSpLocks/>
          </p:cNvCxnSpPr>
          <p:nvPr/>
        </p:nvCxnSpPr>
        <p:spPr>
          <a:xfrm flipH="1">
            <a:off x="3325763" y="1993900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62F8A6-861D-49FE-ADE8-9E1BFA72E945}"/>
              </a:ext>
            </a:extLst>
          </p:cNvPr>
          <p:cNvCxnSpPr>
            <a:cxnSpLocks/>
          </p:cNvCxnSpPr>
          <p:nvPr/>
        </p:nvCxnSpPr>
        <p:spPr>
          <a:xfrm flipH="1">
            <a:off x="3325762" y="2212258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57FA9D-2627-4799-92C6-0DE83822323C}"/>
              </a:ext>
            </a:extLst>
          </p:cNvPr>
          <p:cNvCxnSpPr>
            <a:cxnSpLocks/>
          </p:cNvCxnSpPr>
          <p:nvPr/>
        </p:nvCxnSpPr>
        <p:spPr>
          <a:xfrm flipH="1">
            <a:off x="3325761" y="2648974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0D5776-D728-458C-989C-FAC3832933F4}"/>
              </a:ext>
            </a:extLst>
          </p:cNvPr>
          <p:cNvCxnSpPr>
            <a:cxnSpLocks/>
          </p:cNvCxnSpPr>
          <p:nvPr/>
        </p:nvCxnSpPr>
        <p:spPr>
          <a:xfrm flipH="1">
            <a:off x="3325760" y="2881468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46D904-F07A-4985-AA37-09E282027741}"/>
              </a:ext>
            </a:extLst>
          </p:cNvPr>
          <p:cNvCxnSpPr>
            <a:cxnSpLocks/>
          </p:cNvCxnSpPr>
          <p:nvPr/>
        </p:nvCxnSpPr>
        <p:spPr>
          <a:xfrm flipH="1">
            <a:off x="3325760" y="3332729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06A752-DFA9-432D-9528-CCAF66E6C36D}"/>
              </a:ext>
            </a:extLst>
          </p:cNvPr>
          <p:cNvCxnSpPr>
            <a:cxnSpLocks/>
          </p:cNvCxnSpPr>
          <p:nvPr/>
        </p:nvCxnSpPr>
        <p:spPr>
          <a:xfrm flipH="1">
            <a:off x="2116394" y="2430616"/>
            <a:ext cx="1579304" cy="21794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5F2EED-20C6-47A7-BB76-E28C81041FBC}"/>
              </a:ext>
            </a:extLst>
          </p:cNvPr>
          <p:cNvCxnSpPr>
            <a:cxnSpLocks/>
          </p:cNvCxnSpPr>
          <p:nvPr/>
        </p:nvCxnSpPr>
        <p:spPr>
          <a:xfrm flipH="1">
            <a:off x="2116394" y="3107303"/>
            <a:ext cx="1579304" cy="21794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280A9-3DFA-4AD6-B150-9D49A120B95D}"/>
              </a:ext>
            </a:extLst>
          </p:cNvPr>
          <p:cNvSpPr/>
          <p:nvPr/>
        </p:nvSpPr>
        <p:spPr>
          <a:xfrm>
            <a:off x="6186928" y="6135329"/>
            <a:ext cx="862801" cy="221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A321A3-EBFD-4657-9D2C-82C9A08E8ADA}"/>
              </a:ext>
            </a:extLst>
          </p:cNvPr>
          <p:cNvCxnSpPr>
            <a:cxnSpLocks/>
          </p:cNvCxnSpPr>
          <p:nvPr/>
        </p:nvCxnSpPr>
        <p:spPr>
          <a:xfrm flipH="1">
            <a:off x="4572000" y="6237649"/>
            <a:ext cx="165040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4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2 – Newton’s Square Root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the square root of a given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double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/>
                  <a:t>x</a:t>
                </a:r>
                <a:r>
                  <a:rPr lang="en-US" sz="2400" dirty="0"/>
                  <a:t>, using only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elementary (+, -, *, /) </a:t>
                </a:r>
                <a:r>
                  <a:rPr lang="en-US" sz="2400" dirty="0"/>
                  <a:t>operations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Newton’s method to display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𝟏𝟔𝟖𝟗𝟐𝟑</m:t>
                        </m:r>
                      </m:e>
                    </m:rad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−14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current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𝑒𝑠𝑡𝑖𝑚𝑎𝑡𝑒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h𝑖𝑔h𝐸𝑛𝑑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𝑙𝑜𝑤𝐸𝑛𝑑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h𝑖𝑔h𝐸𝑛𝑑</m:t>
                    </m:r>
                  </m:oMath>
                </a14:m>
                <a:r>
                  <a:rPr lang="en-US" sz="2400" dirty="0"/>
                  <a:t> value must move </a:t>
                </a:r>
                <a:r>
                  <a:rPr lang="en-US" sz="2400" b="1" dirty="0"/>
                  <a:t>down</a:t>
                </a:r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𝑒𝑠𝑡𝑖𝑚𝑎𝑡𝑒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𝑙𝑜𝑤𝐸𝑛𝑑</m:t>
                    </m:r>
                  </m:oMath>
                </a14:m>
                <a:r>
                  <a:rPr lang="en-US" sz="2400" dirty="0"/>
                  <a:t> value must move </a:t>
                </a:r>
                <a:r>
                  <a:rPr lang="en-US" sz="2400" b="1" dirty="0"/>
                  <a:t>up</a:t>
                </a:r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𝑒𝑠𝑡𝑖𝑚𝑎𝑡𝑒</m:t>
                    </m:r>
                  </m:oMath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  <a:blipFill>
                <a:blip r:embed="rId3"/>
                <a:stretch>
                  <a:fillRect l="-1005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7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5B1DB3-E5D9-4E8A-949D-C8C022A2B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35" y="429520"/>
            <a:ext cx="5764455" cy="60633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348" y="365127"/>
            <a:ext cx="2557002" cy="147842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Lab 2</a:t>
            </a:r>
            <a:br>
              <a:rPr lang="en-US" sz="3200" dirty="0">
                <a:latin typeface="+mn-lt"/>
              </a:rPr>
            </a:br>
            <a:r>
              <a:rPr lang="en-US" sz="3200" b="1" dirty="0">
                <a:latin typeface="+mn-lt"/>
              </a:rPr>
              <a:t>Newton’s Square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B782ECA-0038-49AB-886B-7A37F011FEF6}"/>
              </a:ext>
            </a:extLst>
          </p:cNvPr>
          <p:cNvSpPr/>
          <p:nvPr/>
        </p:nvSpPr>
        <p:spPr>
          <a:xfrm>
            <a:off x="5060159" y="3352640"/>
            <a:ext cx="1539617" cy="543714"/>
          </a:xfrm>
          <a:prstGeom prst="wedgeRectCallout">
            <a:avLst>
              <a:gd name="adj1" fmla="val -143563"/>
              <a:gd name="adj2" fmla="val -2610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Fix these two lines of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CDBED7-5581-4FD5-B030-4A5D53040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731" y="5119585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7BA38D-7C10-4F43-ADA0-FBE247E84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" y="429768"/>
            <a:ext cx="5763617" cy="6062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348" y="365127"/>
            <a:ext cx="2557002" cy="147842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Lab 2  </a:t>
            </a:r>
            <a:br>
              <a:rPr lang="en-US" sz="3200" dirty="0">
                <a:latin typeface="+mn-lt"/>
              </a:rPr>
            </a:br>
            <a:r>
              <a:rPr lang="en-US" sz="3200" b="1" dirty="0">
                <a:latin typeface="+mn-lt"/>
              </a:rPr>
              <a:t>Newton’s Square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6182E7-28A6-48F0-ACDC-0D4239E0E439}"/>
              </a:ext>
            </a:extLst>
          </p:cNvPr>
          <p:cNvSpPr/>
          <p:nvPr/>
        </p:nvSpPr>
        <p:spPr>
          <a:xfrm>
            <a:off x="1836174" y="3045546"/>
            <a:ext cx="2330245" cy="803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9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A65FA6-5FA1-4230-BBDD-712D0102B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19" y="2257678"/>
            <a:ext cx="6650362" cy="19382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2 – Newton’s Square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93750" y="2789550"/>
            <a:ext cx="2187817" cy="252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0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Roots of Googol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Create a program to calculate the </a:t>
                </a:r>
                <a:r>
                  <a:rPr lang="en-US" sz="2400" b="1" dirty="0"/>
                  <a:t>integer square root </a:t>
                </a:r>
                <a:r>
                  <a:rPr lang="en-US" sz="2400" dirty="0"/>
                  <a:t>of an number with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100</a:t>
                </a:r>
                <a:r>
                  <a:rPr lang="en-US" sz="2400" dirty="0"/>
                  <a:t> random digits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This is bigger than a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googol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 program </a:t>
                </a:r>
                <a:r>
                  <a:rPr lang="en-US" sz="2000" u="sng" dirty="0"/>
                  <a:t>can still</a:t>
                </a:r>
                <a:r>
                  <a:rPr lang="en-US" sz="2000" dirty="0"/>
                  <a:t> use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Newton’s method</a:t>
                </a:r>
                <a:r>
                  <a:rPr lang="en-US" sz="2000" dirty="0"/>
                  <a:t> to calculate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begChr m:val="⌊"/>
                        <m:endChr m:val="⌋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e>
                    </m:d>
                  </m:oMath>
                </a14:m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Specifically, the code must compute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mean</a:t>
                </a:r>
                <a:r>
                  <a:rPr lang="en-US" sz="2400" dirty="0"/>
                  <a:t> of two very large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Base 10 </a:t>
                </a:r>
                <a:r>
                  <a:rPr lang="en-US" sz="2400" dirty="0"/>
                  <a:t>numbers represented as </a:t>
                </a:r>
                <a:r>
                  <a:rPr lang="en-US" sz="2400" b="1" dirty="0"/>
                  <a:t>vectors</a:t>
                </a:r>
                <a:r>
                  <a:rPr lang="en-US" sz="2400" dirty="0"/>
                  <a:t> of digits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 code will implement </a:t>
                </a:r>
                <a:r>
                  <a:rPr lang="en-US" sz="2000" i="1" dirty="0"/>
                  <a:t>column wise </a:t>
                </a:r>
                <a:r>
                  <a:rPr lang="en-US" sz="2000" dirty="0"/>
                  <a:t>addition and multiplication, just as you learned in grade school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 challenge is there is an </a:t>
                </a:r>
                <a:r>
                  <a:rPr lang="en-US" sz="2000" b="1" dirty="0"/>
                  <a:t>add() </a:t>
                </a:r>
                <a:r>
                  <a:rPr lang="en-US" sz="2000" dirty="0"/>
                  <a:t>&amp;</a:t>
                </a:r>
                <a:r>
                  <a:rPr lang="en-US" sz="2000" b="1" dirty="0"/>
                  <a:t> multiply()</a:t>
                </a:r>
                <a:r>
                  <a:rPr lang="en-US" sz="2000" dirty="0"/>
                  <a:t> function available for big integers, but there is no </a:t>
                </a:r>
                <a:r>
                  <a:rPr lang="en-US" sz="2000" b="1" dirty="0"/>
                  <a:t>divide() </a:t>
                </a:r>
                <a:r>
                  <a:rPr lang="en-US" sz="2000" dirty="0"/>
                  <a:t>function </a:t>
                </a:r>
                <a:r>
                  <a:rPr lang="en-US" sz="2000" dirty="0">
                    <a:sym typeface="Wingdings" panose="05000000000000000000" pitchFamily="2" charset="2"/>
                  </a:rPr>
                  <a:t>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ym typeface="Wingdings" panose="05000000000000000000" pitchFamily="2" charset="2"/>
                  </a:rPr>
                  <a:t>The mean of a &amp; b = (</a:t>
                </a:r>
                <a:r>
                  <a:rPr lang="en-US" sz="2000" dirty="0" err="1">
                    <a:sym typeface="Wingdings" panose="05000000000000000000" pitchFamily="2" charset="2"/>
                  </a:rPr>
                  <a:t>a+b</a:t>
                </a:r>
                <a:r>
                  <a:rPr lang="en-US" sz="2000" dirty="0">
                    <a:sym typeface="Wingdings" panose="05000000000000000000" pitchFamily="2" charset="2"/>
                  </a:rPr>
                  <a:t>)/2 = (</a:t>
                </a:r>
                <a:r>
                  <a:rPr lang="en-US" sz="2000" dirty="0" err="1">
                    <a:sym typeface="Wingdings" panose="05000000000000000000" pitchFamily="2" charset="2"/>
                  </a:rPr>
                  <a:t>a+b</a:t>
                </a:r>
                <a:r>
                  <a:rPr lang="en-US" sz="2000" dirty="0">
                    <a:sym typeface="Wingdings" panose="05000000000000000000" pitchFamily="2" charset="2"/>
                  </a:rPr>
                  <a:t>)*5/10 and the “/10” is simulated by simply </a:t>
                </a:r>
                <a:r>
                  <a:rPr lang="en-US" sz="2000" i="1" dirty="0">
                    <a:sym typeface="Wingdings" panose="05000000000000000000" pitchFamily="2" charset="2"/>
                  </a:rPr>
                  <a:t>shifting</a:t>
                </a:r>
                <a:r>
                  <a:rPr lang="en-US" sz="2000" dirty="0">
                    <a:sym typeface="Wingdings" panose="05000000000000000000" pitchFamily="2" charset="2"/>
                  </a:rPr>
                  <a:t> all digits one position </a:t>
                </a:r>
                <a:r>
                  <a:rPr lang="en-US" sz="20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to the right</a:t>
                </a:r>
                <a:r>
                  <a:rPr lang="en-US" sz="2000" dirty="0">
                    <a:sym typeface="Wingdings" panose="05000000000000000000" pitchFamily="2" charset="2"/>
                  </a:rPr>
                  <a:t>!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  <a:blipFill>
                <a:blip r:embed="rId3"/>
                <a:stretch>
                  <a:fillRect l="-1005" t="-1854" r="-850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4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759" y="1468581"/>
            <a:ext cx="4506601" cy="475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Treating Large Integers as vector&lt;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int</a:t>
            </a:r>
            <a:r>
              <a:rPr lang="en-US" sz="3200" dirty="0">
                <a:latin typeface="+mn-lt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5718810" y="2572036"/>
            <a:ext cx="2312670" cy="708660"/>
          </a:xfrm>
          <a:prstGeom prst="borderCallout1">
            <a:avLst>
              <a:gd name="adj1" fmla="val 56878"/>
              <a:gd name="adj2" fmla="val 6549"/>
              <a:gd name="adj3" fmla="val -7119"/>
              <a:gd name="adj4" fmla="val -29455"/>
            </a:avLst>
          </a:prstGeom>
          <a:solidFill>
            <a:schemeClr val="bg1"/>
          </a:solidFill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vectors are arranged so </a:t>
            </a:r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 is longer than </a:t>
            </a:r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6131085" y="3490791"/>
            <a:ext cx="2312670" cy="708660"/>
          </a:xfrm>
          <a:prstGeom prst="borderCallout1">
            <a:avLst>
              <a:gd name="adj1" fmla="val 62081"/>
              <a:gd name="adj2" fmla="val 5911"/>
              <a:gd name="adj3" fmla="val -43678"/>
              <a:gd name="adj4" fmla="val -51860"/>
            </a:avLst>
          </a:prstGeom>
          <a:solidFill>
            <a:schemeClr val="bg1"/>
          </a:solidFill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vectors are reversed to easily align places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7BF01D2-CF44-44AC-A837-54D4D05AA809}"/>
              </a:ext>
            </a:extLst>
          </p:cNvPr>
          <p:cNvGrpSpPr/>
          <p:nvPr/>
        </p:nvGrpSpPr>
        <p:grpSpPr>
          <a:xfrm>
            <a:off x="2755123" y="1501053"/>
            <a:ext cx="168595" cy="344416"/>
            <a:chOff x="2755123" y="1501053"/>
            <a:chExt cx="168595" cy="3444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7B2F527-1630-4898-AC7F-2566493E8A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" t="17697" r="-2" b="20309"/>
            <a:stretch/>
          </p:blipFill>
          <p:spPr>
            <a:xfrm>
              <a:off x="2755123" y="1707357"/>
              <a:ext cx="168595" cy="13811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DB6201-39C1-4C80-8F80-20DFCB605F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246" r="20603"/>
            <a:stretch/>
          </p:blipFill>
          <p:spPr>
            <a:xfrm>
              <a:off x="2755123" y="1501053"/>
              <a:ext cx="163198" cy="173831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234ACD3-347C-4BCE-8DC1-54653ECE5C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3" t="2" r="11103" b="-2"/>
          <a:stretch/>
        </p:blipFill>
        <p:spPr>
          <a:xfrm>
            <a:off x="1676400" y="2317084"/>
            <a:ext cx="1102518" cy="1648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8FF1FC-1FA1-43EF-ABD3-6C46E77702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3" t="2" r="11103" b="-2"/>
          <a:stretch/>
        </p:blipFill>
        <p:spPr>
          <a:xfrm>
            <a:off x="1676400" y="2523387"/>
            <a:ext cx="1102518" cy="16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8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Treating Large Integers as vector&lt;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int</a:t>
            </a:r>
            <a:r>
              <a:rPr lang="en-US" sz="3200" dirty="0">
                <a:latin typeface="+mn-lt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759" y="1468581"/>
            <a:ext cx="4506601" cy="4753080"/>
          </a:xfrm>
          <a:prstGeom prst="rect">
            <a:avLst/>
          </a:prstGeom>
        </p:spPr>
      </p:pic>
      <p:sp>
        <p:nvSpPr>
          <p:cNvPr id="8" name="Line Callout 1 7"/>
          <p:cNvSpPr/>
          <p:nvPr/>
        </p:nvSpPr>
        <p:spPr>
          <a:xfrm>
            <a:off x="5894070" y="2660114"/>
            <a:ext cx="2312670" cy="708660"/>
          </a:xfrm>
          <a:prstGeom prst="borderCallout1">
            <a:avLst>
              <a:gd name="adj1" fmla="val 59688"/>
              <a:gd name="adj2" fmla="val 8898"/>
              <a:gd name="adj3" fmla="val 112236"/>
              <a:gd name="adj4" fmla="val -35056"/>
            </a:avLst>
          </a:prstGeom>
          <a:solidFill>
            <a:schemeClr val="bg1"/>
          </a:solidFill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Columns are added straight downward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6017895" y="3558136"/>
            <a:ext cx="1784985" cy="708660"/>
          </a:xfrm>
          <a:prstGeom prst="borderCallout1">
            <a:avLst>
              <a:gd name="adj1" fmla="val 67214"/>
              <a:gd name="adj2" fmla="val 6488"/>
              <a:gd name="adj3" fmla="val 22989"/>
              <a:gd name="adj4" fmla="val -55484"/>
            </a:avLst>
          </a:prstGeom>
          <a:solidFill>
            <a:schemeClr val="bg1"/>
          </a:solidFill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Carries are </a:t>
            </a:r>
            <a:r>
              <a:rPr lang="en-US" b="1" dirty="0">
                <a:solidFill>
                  <a:schemeClr val="tx1"/>
                </a:solidFill>
              </a:rPr>
              <a:t>rippled</a:t>
            </a:r>
            <a:r>
              <a:rPr lang="en-US" dirty="0">
                <a:solidFill>
                  <a:schemeClr val="tx1"/>
                </a:solidFill>
              </a:rPr>
              <a:t> forward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6543360" y="4456158"/>
            <a:ext cx="1784985" cy="708660"/>
          </a:xfrm>
          <a:prstGeom prst="borderCallout1">
            <a:avLst>
              <a:gd name="adj1" fmla="val 66139"/>
              <a:gd name="adj2" fmla="val 13745"/>
              <a:gd name="adj3" fmla="val -68409"/>
              <a:gd name="adj4" fmla="val -84513"/>
            </a:avLst>
          </a:prstGeom>
          <a:solidFill>
            <a:schemeClr val="bg1"/>
          </a:solidFill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answer is reversed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91A06D-888C-4330-BB85-1983587F07C2}"/>
              </a:ext>
            </a:extLst>
          </p:cNvPr>
          <p:cNvGrpSpPr/>
          <p:nvPr/>
        </p:nvGrpSpPr>
        <p:grpSpPr>
          <a:xfrm>
            <a:off x="2755123" y="1501053"/>
            <a:ext cx="168595" cy="344416"/>
            <a:chOff x="2755123" y="1501053"/>
            <a:chExt cx="168595" cy="3444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8E06335-8BA9-4FD9-973B-4482D77AB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" t="17697" r="-2" b="20309"/>
            <a:stretch/>
          </p:blipFill>
          <p:spPr>
            <a:xfrm>
              <a:off x="2755123" y="1707357"/>
              <a:ext cx="168595" cy="13811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8D6FA0C-5EFF-41C7-896F-B3652E8C4A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246" r="20603"/>
            <a:stretch/>
          </p:blipFill>
          <p:spPr>
            <a:xfrm>
              <a:off x="2755123" y="1501053"/>
              <a:ext cx="163198" cy="173831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5EF1724-0FE2-4D6C-B705-2878842646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3" t="2" r="11103" b="-2"/>
          <a:stretch/>
        </p:blipFill>
        <p:spPr>
          <a:xfrm>
            <a:off x="1676400" y="2317084"/>
            <a:ext cx="1102518" cy="1648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D58A23-91E1-472B-AB95-9DCFD3451E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3" t="2" r="11103" b="-2"/>
          <a:stretch/>
        </p:blipFill>
        <p:spPr>
          <a:xfrm>
            <a:off x="1676400" y="2523387"/>
            <a:ext cx="1102518" cy="16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7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759" y="1468581"/>
            <a:ext cx="4506601" cy="475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Treating Large Integers as vector&lt;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int</a:t>
            </a:r>
            <a:r>
              <a:rPr lang="en-US" sz="3200" dirty="0">
                <a:latin typeface="+mn-lt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5863590" y="3009900"/>
            <a:ext cx="2480310" cy="1010046"/>
          </a:xfrm>
          <a:prstGeom prst="borderCallout1">
            <a:avLst>
              <a:gd name="adj1" fmla="val 60494"/>
              <a:gd name="adj2" fmla="val 5220"/>
              <a:gd name="adj3" fmla="val 165800"/>
              <a:gd name="adj4" fmla="val -29833"/>
            </a:avLst>
          </a:prstGeom>
          <a:solidFill>
            <a:schemeClr val="bg1"/>
          </a:solidFill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Each element in </a:t>
            </a:r>
            <a:r>
              <a:rPr lang="en-US" b="1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is multiplied individually by each element in </a:t>
            </a:r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6636862" y="4440887"/>
            <a:ext cx="1784985" cy="708660"/>
          </a:xfrm>
          <a:prstGeom prst="borderCallout1">
            <a:avLst>
              <a:gd name="adj1" fmla="val 72591"/>
              <a:gd name="adj2" fmla="val 5207"/>
              <a:gd name="adj3" fmla="val 174602"/>
              <a:gd name="adj4" fmla="val -32432"/>
            </a:avLst>
          </a:prstGeom>
          <a:solidFill>
            <a:schemeClr val="bg1"/>
          </a:solidFill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Carries are </a:t>
            </a:r>
            <a:r>
              <a:rPr lang="en-US" b="1" dirty="0">
                <a:solidFill>
                  <a:schemeClr val="tx1"/>
                </a:solidFill>
              </a:rPr>
              <a:t>rippled</a:t>
            </a:r>
            <a:r>
              <a:rPr lang="en-US" dirty="0">
                <a:solidFill>
                  <a:schemeClr val="tx1"/>
                </a:solidFill>
              </a:rPr>
              <a:t> forward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6910387" y="5458329"/>
            <a:ext cx="1784985" cy="708660"/>
          </a:xfrm>
          <a:prstGeom prst="borderCallout1">
            <a:avLst>
              <a:gd name="adj1" fmla="val 63989"/>
              <a:gd name="adj2" fmla="val 15026"/>
              <a:gd name="adj3" fmla="val 62774"/>
              <a:gd name="adj4" fmla="val -26028"/>
            </a:avLst>
          </a:prstGeom>
          <a:solidFill>
            <a:schemeClr val="bg1"/>
          </a:solidFill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answer is reversed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D93B48-5E7B-4E7B-9707-25751D2AD64E}"/>
              </a:ext>
            </a:extLst>
          </p:cNvPr>
          <p:cNvGrpSpPr/>
          <p:nvPr/>
        </p:nvGrpSpPr>
        <p:grpSpPr>
          <a:xfrm>
            <a:off x="2755123" y="1501053"/>
            <a:ext cx="168595" cy="344416"/>
            <a:chOff x="2755123" y="1501053"/>
            <a:chExt cx="168595" cy="3444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E4FA71D-DBEE-431B-A3A8-A389D81E90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" t="17697" r="-2" b="20309"/>
            <a:stretch/>
          </p:blipFill>
          <p:spPr>
            <a:xfrm>
              <a:off x="2755123" y="1707357"/>
              <a:ext cx="168595" cy="13811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589EB7-33DD-43BB-9C93-45EB3DB0D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246" r="20603"/>
            <a:stretch/>
          </p:blipFill>
          <p:spPr>
            <a:xfrm>
              <a:off x="2755123" y="1501053"/>
              <a:ext cx="163198" cy="173831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0F44E74-7159-43E7-BCFB-A226157A33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3" t="2" r="11103" b="-2"/>
          <a:stretch/>
        </p:blipFill>
        <p:spPr>
          <a:xfrm>
            <a:off x="1676400" y="2317084"/>
            <a:ext cx="1102518" cy="1648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98CE76-210A-45D8-809B-6978C1A7CA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3" t="2" r="11103" b="-2"/>
          <a:stretch/>
        </p:blipFill>
        <p:spPr>
          <a:xfrm>
            <a:off x="1676400" y="2523387"/>
            <a:ext cx="1102518" cy="16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9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Logical</a:t>
            </a:r>
            <a:r>
              <a:rPr lang="en-US" sz="3200" dirty="0">
                <a:latin typeface="+mn-lt"/>
              </a:rPr>
              <a:t>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694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variable of type </a:t>
            </a:r>
            <a:r>
              <a:rPr lang="en-US" sz="2400" b="1" dirty="0">
                <a:solidFill>
                  <a:srgbClr val="0070C0"/>
                </a:solidFill>
              </a:rPr>
              <a:t>bool</a:t>
            </a:r>
            <a:r>
              <a:rPr lang="en-US" sz="2400" dirty="0"/>
              <a:t> (Boolean) can store only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00B050"/>
                </a:solidFill>
              </a:rPr>
              <a:t>false</a:t>
            </a:r>
            <a:r>
              <a:rPr lang="en-US" sz="2400" dirty="0"/>
              <a:t> values. The default value for a </a:t>
            </a:r>
            <a:r>
              <a:rPr lang="en-US" sz="2400" b="1" dirty="0">
                <a:solidFill>
                  <a:srgbClr val="0070C0"/>
                </a:solidFill>
              </a:rPr>
              <a:t>bool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00B050"/>
                </a:solidFill>
              </a:rPr>
              <a:t>false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rgbClr val="0070C0"/>
                </a:solidFill>
              </a:rPr>
              <a:t>&amp;&amp;</a:t>
            </a:r>
            <a:r>
              <a:rPr lang="en-US" sz="2400" dirty="0"/>
              <a:t> operator to calculate a Boolean </a:t>
            </a:r>
            <a:r>
              <a:rPr lang="en-US" sz="2400" b="1" dirty="0">
                <a:solidFill>
                  <a:srgbClr val="FF0000"/>
                </a:solidFill>
              </a:rPr>
              <a:t>AND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(A &amp;&amp; B) ==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only if both A </a:t>
            </a:r>
            <a:r>
              <a:rPr lang="en-US" sz="2000" u="sng" dirty="0"/>
              <a:t>and</a:t>
            </a:r>
            <a:r>
              <a:rPr lang="en-US" sz="2000" dirty="0"/>
              <a:t> B are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rgbClr val="0070C0"/>
                </a:solidFill>
              </a:rPr>
              <a:t>||</a:t>
            </a:r>
            <a:r>
              <a:rPr lang="en-US" sz="2400" dirty="0"/>
              <a:t> operator to calculate a Boolean </a:t>
            </a:r>
            <a:r>
              <a:rPr lang="en-US" sz="2400" b="1" dirty="0">
                <a:solidFill>
                  <a:srgbClr val="FF0000"/>
                </a:solidFill>
              </a:rPr>
              <a:t>OR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(A || B) ==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 if either A </a:t>
            </a:r>
            <a:r>
              <a:rPr lang="en-US" sz="2000" u="sng" dirty="0"/>
              <a:t>or</a:t>
            </a:r>
            <a:r>
              <a:rPr lang="en-US" sz="2000" dirty="0"/>
              <a:t> B are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rgbClr val="0070C0"/>
                </a:solidFill>
              </a:rPr>
              <a:t>!</a:t>
            </a:r>
            <a:r>
              <a:rPr lang="en-US" sz="2400" dirty="0"/>
              <a:t> operator to calculate a Boolean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A ==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, then !A ==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A ==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, then !A ==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F24BDD-3EDA-4DD1-82FA-289206C2F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6" y="1653641"/>
            <a:ext cx="5848262" cy="45176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3 – Big Integer Square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482531" y="2324488"/>
            <a:ext cx="2388624" cy="1058652"/>
          </a:xfrm>
          <a:prstGeom prst="wedgeRoundRectCallout">
            <a:avLst>
              <a:gd name="adj1" fmla="val -123774"/>
              <a:gd name="adj2" fmla="val 1925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This function creates a vector&lt;int&gt; from the “digits” in a </a:t>
            </a:r>
            <a:r>
              <a:rPr lang="en-US" b="1" dirty="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8" name="Rounded Rectangular Callout 6"/>
          <p:cNvSpPr/>
          <p:nvPr/>
        </p:nvSpPr>
        <p:spPr>
          <a:xfrm>
            <a:off x="6457949" y="3861402"/>
            <a:ext cx="2413205" cy="1058652"/>
          </a:xfrm>
          <a:prstGeom prst="wedgeRoundRectCallout">
            <a:avLst>
              <a:gd name="adj1" fmla="val -103665"/>
              <a:gd name="adj2" fmla="val 1855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This function creates a </a:t>
            </a:r>
            <a:r>
              <a:rPr lang="en-US" b="1" dirty="0">
                <a:solidFill>
                  <a:schemeClr val="tx1"/>
                </a:solidFill>
              </a:rPr>
              <a:t>string</a:t>
            </a:r>
            <a:r>
              <a:rPr lang="en-US" b="1" dirty="0">
                <a:solidFill>
                  <a:srgbClr val="FF0000"/>
                </a:solidFill>
              </a:rPr>
              <a:t> from a vector&lt;int&gt; of digits</a:t>
            </a:r>
          </a:p>
        </p:txBody>
      </p:sp>
    </p:spTree>
    <p:extLst>
      <p:ext uri="{BB962C8B-B14F-4D97-AF65-F5344CB8AC3E}">
        <p14:creationId xmlns:p14="http://schemas.microsoft.com/office/powerpoint/2010/main" val="88158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E235FF-343A-4616-AE82-7CDEC0432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89" y="1874825"/>
            <a:ext cx="6596861" cy="40752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3 – Big Integer Square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658105" y="3097161"/>
            <a:ext cx="2058192" cy="1150374"/>
          </a:xfrm>
          <a:prstGeom prst="wedgeRoundRectCallout">
            <a:avLst>
              <a:gd name="adj1" fmla="val -74372"/>
              <a:gd name="adj2" fmla="val -2137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This code creates a “number” from a </a:t>
            </a:r>
            <a:r>
              <a:rPr lang="en-US" b="1" dirty="0">
                <a:solidFill>
                  <a:schemeClr val="tx1"/>
                </a:solidFill>
              </a:rPr>
              <a:t>string</a:t>
            </a:r>
            <a:r>
              <a:rPr lang="en-US" b="1" dirty="0">
                <a:solidFill>
                  <a:srgbClr val="FF0000"/>
                </a:solidFill>
              </a:rPr>
              <a:t> containing 100 random digits</a:t>
            </a:r>
          </a:p>
        </p:txBody>
      </p:sp>
    </p:spTree>
    <p:extLst>
      <p:ext uri="{BB962C8B-B14F-4D97-AF65-F5344CB8AC3E}">
        <p14:creationId xmlns:p14="http://schemas.microsoft.com/office/powerpoint/2010/main" val="188500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46F3FB-4607-478C-A8F0-6C8379825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29" y="1339267"/>
            <a:ext cx="7079060" cy="51463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3 – Big Integer Square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154873" y="3675320"/>
            <a:ext cx="2243395" cy="723997"/>
          </a:xfrm>
          <a:prstGeom prst="wedgeRoundRectCallout">
            <a:avLst>
              <a:gd name="adj1" fmla="val -106353"/>
              <a:gd name="adj2" fmla="val -1614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We can still use Newton’s algorithm!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D7840B-6BA4-43E5-AEEF-5318E5ACA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797" y="5670238"/>
            <a:ext cx="4038095" cy="9333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D1E4992-458A-46D8-8414-ED842B2050FD}"/>
              </a:ext>
            </a:extLst>
          </p:cNvPr>
          <p:cNvCxnSpPr>
            <a:endCxn id="3" idx="0"/>
          </p:cNvCxnSpPr>
          <p:nvPr/>
        </p:nvCxnSpPr>
        <p:spPr>
          <a:xfrm rot="16200000" flipH="1">
            <a:off x="5237204" y="5062597"/>
            <a:ext cx="1076292" cy="138989"/>
          </a:xfrm>
          <a:prstGeom prst="bentConnector3">
            <a:avLst>
              <a:gd name="adj1" fmla="val 1064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1E2FF1-2C28-45F5-B259-2C37EF294B77}"/>
              </a:ext>
            </a:extLst>
          </p:cNvPr>
          <p:cNvSpPr txBox="1"/>
          <p:nvPr/>
        </p:nvSpPr>
        <p:spPr>
          <a:xfrm>
            <a:off x="5885837" y="4995675"/>
            <a:ext cx="2243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Shift digits right to simulate divide by 10</a:t>
            </a:r>
          </a:p>
        </p:txBody>
      </p:sp>
    </p:spTree>
    <p:extLst>
      <p:ext uri="{BB962C8B-B14F-4D97-AF65-F5344CB8AC3E}">
        <p14:creationId xmlns:p14="http://schemas.microsoft.com/office/powerpoint/2010/main" val="228898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2C9A66-BD06-4F57-8AA7-FC7040CC9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15" y="1373899"/>
            <a:ext cx="7828571" cy="48476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3 – Big Integer Square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Explosion 2 5"/>
          <p:cNvSpPr/>
          <p:nvPr/>
        </p:nvSpPr>
        <p:spPr>
          <a:xfrm>
            <a:off x="4309110" y="3563072"/>
            <a:ext cx="4297680" cy="2975841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Try that with a hand calculator!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508201-2249-4BF9-B895-4162962700C7}"/>
              </a:ext>
            </a:extLst>
          </p:cNvPr>
          <p:cNvSpPr/>
          <p:nvPr/>
        </p:nvSpPr>
        <p:spPr>
          <a:xfrm>
            <a:off x="628650" y="3075039"/>
            <a:ext cx="4924118" cy="2433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0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3 – Big Integer Square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9E9028-6FA3-4A2F-B4B5-90C99561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84" y="1468581"/>
            <a:ext cx="7650032" cy="4313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2161A-7068-4935-B083-D8A6CC3936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8" r="2441"/>
          <a:stretch/>
        </p:blipFill>
        <p:spPr>
          <a:xfrm>
            <a:off x="1321927" y="5205953"/>
            <a:ext cx="4565650" cy="272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53769A-48E2-4BBB-B1AF-07158440519C}"/>
              </a:ext>
            </a:extLst>
          </p:cNvPr>
          <p:cNvSpPr txBox="1"/>
          <p:nvPr/>
        </p:nvSpPr>
        <p:spPr>
          <a:xfrm>
            <a:off x="1356852" y="5995220"/>
            <a:ext cx="643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Always seek </a:t>
            </a:r>
            <a:r>
              <a:rPr lang="en-US" b="1" u="sng" dirty="0">
                <a:solidFill>
                  <a:srgbClr val="7030A0"/>
                </a:solidFill>
              </a:rPr>
              <a:t>independent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i="1" dirty="0">
                <a:solidFill>
                  <a:srgbClr val="7030A0"/>
                </a:solidFill>
              </a:rPr>
              <a:t>confirmation</a:t>
            </a:r>
            <a:r>
              <a:rPr lang="en-US" b="1" dirty="0">
                <a:solidFill>
                  <a:srgbClr val="7030A0"/>
                </a:solidFill>
              </a:rPr>
              <a:t> of your program’s output!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21A995-7D8E-4BAF-8BC7-E89D5F0F63F7}"/>
              </a:ext>
            </a:extLst>
          </p:cNvPr>
          <p:cNvGrpSpPr/>
          <p:nvPr/>
        </p:nvGrpSpPr>
        <p:grpSpPr>
          <a:xfrm>
            <a:off x="5887577" y="5157447"/>
            <a:ext cx="1715217" cy="369332"/>
            <a:chOff x="5887577" y="5157447"/>
            <a:chExt cx="171521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C1C865-48B4-4470-A59C-DC02E45F846E}"/>
                </a:ext>
              </a:extLst>
            </p:cNvPr>
            <p:cNvSpPr txBox="1"/>
            <p:nvPr/>
          </p:nvSpPr>
          <p:spPr>
            <a:xfrm>
              <a:off x="6292031" y="5157447"/>
              <a:ext cx="1310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Your output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4C3E4727-A72D-4DBD-8D2B-11BB3F8C0F01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 rot="10800000" flipV="1">
              <a:off x="5887577" y="5342112"/>
              <a:ext cx="404454" cy="1"/>
            </a:xfrm>
            <a:prstGeom prst="bentConnector3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012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Representing a Quadratic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20" y="1825625"/>
                <a:ext cx="7886700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Fundamental Theorem of Algebra shows a polynomial of degree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2</a:t>
                </a:r>
                <a:r>
                  <a:rPr lang="en-US" sz="2400" dirty="0"/>
                  <a:t> will have exactly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2</a:t>
                </a:r>
                <a:r>
                  <a:rPr lang="en-US" sz="2400" dirty="0"/>
                  <a:t> roots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𝑱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𝑲𝒙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/>
                  <a:t>, the roots can be unique or repeated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Either one (or both) of the roots can be a real or a complex number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Assume we have factored a quadratic polynomial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e>
                      </m:d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),  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20" y="1825625"/>
                <a:ext cx="7886700" cy="4351338"/>
              </a:xfrm>
              <a:blipFill>
                <a:blip r:embed="rId2"/>
                <a:stretch>
                  <a:fillRect l="-108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45455F-2CE5-4BF6-A4E4-25EBF72D4229}"/>
              </a:ext>
            </a:extLst>
          </p:cNvPr>
          <p:cNvGrpSpPr/>
          <p:nvPr/>
        </p:nvGrpSpPr>
        <p:grpSpPr>
          <a:xfrm>
            <a:off x="2792819" y="4784650"/>
            <a:ext cx="3005470" cy="361508"/>
            <a:chOff x="2792819" y="4784650"/>
            <a:chExt cx="3005470" cy="36150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9DD6A0E-85BF-4777-AA48-3E01A3E8D70F}"/>
                </a:ext>
              </a:extLst>
            </p:cNvPr>
            <p:cNvCxnSpPr/>
            <p:nvPr/>
          </p:nvCxnSpPr>
          <p:spPr>
            <a:xfrm>
              <a:off x="2792819" y="4827181"/>
              <a:ext cx="602511" cy="3189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B2DE8E4-9B96-4728-9800-1F7A8BF642E8}"/>
                </a:ext>
              </a:extLst>
            </p:cNvPr>
            <p:cNvCxnSpPr>
              <a:cxnSpLocks/>
            </p:cNvCxnSpPr>
            <p:nvPr/>
          </p:nvCxnSpPr>
          <p:spPr>
            <a:xfrm>
              <a:off x="4348717" y="4784650"/>
              <a:ext cx="0" cy="21619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930D5A3-3A83-4AEF-BE87-AA78E1C9E1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9070" y="4784650"/>
              <a:ext cx="659219" cy="3615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97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Factoring</a:t>
            </a:r>
            <a:r>
              <a:rPr lang="en-US" sz="3200" dirty="0">
                <a:latin typeface="+mn-lt"/>
              </a:rPr>
              <a:t> a Quadratic Polynomial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20" y="1825625"/>
                <a:ext cx="7886700" cy="437197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To factor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/>
                  <a:t> we need to try every integer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dirty="0"/>
                  <a:t> where 1 ≤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dirty="0"/>
                  <a:t> ≤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sz="24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000" dirty="0"/>
                  <a:t> %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000" dirty="0"/>
                  <a:t> == 0 (no remainder) then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000" dirty="0"/>
                  <a:t> /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To factor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we need to try every integer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b</a:t>
                </a:r>
                <a:r>
                  <a:rPr lang="en-US" sz="2400" dirty="0"/>
                  <a:t> where 1 ≤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b</a:t>
                </a:r>
                <a:r>
                  <a:rPr lang="en-US" sz="2400" dirty="0"/>
                  <a:t> ≤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4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%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000" dirty="0"/>
                  <a:t> == 0 (no remainder) then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/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𝒃𝒄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then we have found a factorization!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 the sum does not equal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, then we have to keep trying more factors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20" y="1825625"/>
                <a:ext cx="7886700" cy="4371975"/>
              </a:xfrm>
              <a:blipFill>
                <a:blip r:embed="rId2"/>
                <a:stretch>
                  <a:fillRect l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8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4 – Factor Quadratic Polynomial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7471437" cy="453072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C++ console application to display </a:t>
                </a:r>
                <a:r>
                  <a:rPr lang="en-US" sz="2400" b="1" dirty="0"/>
                  <a:t>only</a:t>
                </a:r>
                <a:r>
                  <a:rPr lang="en-US" sz="2400" dirty="0"/>
                  <a:t> (but all) correct factorizations of a given quadratic polynomial</a:t>
                </a:r>
              </a:p>
              <a:p>
                <a:pPr marL="0" indent="0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2400" dirty="0"/>
                </a:br>
                <a:endParaRPr lang="en-US" sz="2400" dirty="0"/>
              </a:p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:r>
                  <a:rPr lang="en-US" sz="2400" dirty="0"/>
                  <a:t>You may assume in all cases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 ∈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needs you to factor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this quadratic</a:t>
                </a:r>
                <a:r>
                  <a:rPr lang="en-US" sz="2400" dirty="0"/>
                  <a:t>: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𝟏𝟏𝟓𝟒𝟐𝟓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𝟑𝟐𝟓𝟒𝟏𝟐𝟏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𝟑𝟕𝟗𝟎𝟐𝟎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7471437" cy="4530726"/>
              </a:xfrm>
              <a:blipFill>
                <a:blip r:embed="rId2"/>
                <a:stretch>
                  <a:fillRect l="-1143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67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EEE5F8-BC9A-48FD-AE7F-E26B3455D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61" y="1563094"/>
            <a:ext cx="5780740" cy="45132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4 – Factor Quadratic Polynomial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52249" y="2987181"/>
            <a:ext cx="1737189" cy="655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555955" y="5006827"/>
            <a:ext cx="82165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1F19056-694C-4D6A-9247-A34A535B3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356" y="5064029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DCD3D3-F7AB-4935-BA9A-48430AB62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0" y="223018"/>
            <a:ext cx="6296643" cy="6498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393" y="621533"/>
            <a:ext cx="2166169" cy="199461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Lab 4</a:t>
            </a:r>
            <a:br>
              <a:rPr lang="en-US" sz="3200" dirty="0">
                <a:latin typeface="+mn-lt"/>
              </a:rPr>
            </a:br>
            <a:r>
              <a:rPr lang="en-US" sz="3200" b="1" dirty="0">
                <a:latin typeface="+mn-lt"/>
              </a:rPr>
              <a:t>Factor Quadratic Polynomial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3130" y="2957051"/>
            <a:ext cx="4915170" cy="3399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6">
            <a:extLst>
              <a:ext uri="{FF2B5EF4-FFF2-40B4-BE49-F238E27FC236}">
                <a16:creationId xmlns:a16="http://schemas.microsoft.com/office/drawing/2014/main" id="{A16C0E73-B4B9-421D-A58B-E5296186D7E0}"/>
              </a:ext>
            </a:extLst>
          </p:cNvPr>
          <p:cNvSpPr/>
          <p:nvPr/>
        </p:nvSpPr>
        <p:spPr>
          <a:xfrm>
            <a:off x="6610676" y="3429000"/>
            <a:ext cx="2243885" cy="1150374"/>
          </a:xfrm>
          <a:prstGeom prst="wedgeRoundRectCallout">
            <a:avLst>
              <a:gd name="adj1" fmla="val -74372"/>
              <a:gd name="adj2" fmla="val -2137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Enter all this code carefully - watch out for punctuation marks!</a:t>
            </a:r>
          </a:p>
        </p:txBody>
      </p:sp>
    </p:spTree>
    <p:extLst>
      <p:ext uri="{BB962C8B-B14F-4D97-AF65-F5344CB8AC3E}">
        <p14:creationId xmlns:p14="http://schemas.microsoft.com/office/powerpoint/2010/main" val="396228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()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 </a:t>
            </a:r>
            <a:r>
              <a:rPr lang="en-US" sz="2400" b="1" dirty="0"/>
              <a:t>if</a:t>
            </a:r>
            <a:r>
              <a:rPr lang="en-US" sz="2400" dirty="0"/>
              <a:t>() statement identifies which code block (scope) to run based upon the value of a </a:t>
            </a:r>
            <a:r>
              <a:rPr lang="en-US" sz="2400" b="1" dirty="0">
                <a:solidFill>
                  <a:srgbClr val="0070C0"/>
                </a:solidFill>
              </a:rPr>
              <a:t>Boolean expression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expression (the </a:t>
            </a:r>
            <a:r>
              <a:rPr lang="en-US" sz="2400" i="1" dirty="0"/>
              <a:t>condition</a:t>
            </a:r>
            <a:r>
              <a:rPr lang="en-US" sz="2400" dirty="0"/>
              <a:t>) between the parenthesis </a:t>
            </a:r>
            <a:r>
              <a:rPr lang="en-US" sz="2400" b="1" dirty="0">
                <a:solidFill>
                  <a:srgbClr val="FF0000"/>
                </a:solidFill>
              </a:rPr>
              <a:t>must evaluate </a:t>
            </a:r>
            <a:r>
              <a:rPr lang="en-US" sz="2400" dirty="0"/>
              <a:t>to </a:t>
            </a:r>
            <a:r>
              <a:rPr lang="en-US" sz="2400" u="sng" dirty="0"/>
              <a:t>either</a:t>
            </a:r>
            <a:r>
              <a:rPr lang="en-US" sz="2400" dirty="0"/>
              <a:t> a </a:t>
            </a:r>
            <a:r>
              <a:rPr lang="en-US" sz="2400" b="1" dirty="0"/>
              <a:t>true</a:t>
            </a:r>
            <a:r>
              <a:rPr lang="en-US" sz="2400" dirty="0"/>
              <a:t> or a </a:t>
            </a:r>
            <a:r>
              <a:rPr lang="en-US" sz="2400" b="1" dirty="0"/>
              <a:t>false</a:t>
            </a:r>
            <a:r>
              <a:rPr lang="en-US" sz="2400" dirty="0"/>
              <a:t> value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If the condition is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, then the scope </a:t>
            </a:r>
            <a:r>
              <a:rPr lang="en-US" sz="2400" u="sng" dirty="0"/>
              <a:t>immediately following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0070C0"/>
                </a:solidFill>
              </a:rPr>
              <a:t>if() </a:t>
            </a:r>
            <a:r>
              <a:rPr lang="en-US" sz="2400" dirty="0"/>
              <a:t>statement is executed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If the condition is </a:t>
            </a:r>
            <a:r>
              <a:rPr lang="en-US" sz="2400" b="1" dirty="0">
                <a:solidFill>
                  <a:srgbClr val="00B050"/>
                </a:solidFill>
              </a:rPr>
              <a:t>false</a:t>
            </a:r>
            <a:r>
              <a:rPr lang="en-US" sz="2400" dirty="0"/>
              <a:t>, and there is an </a:t>
            </a:r>
            <a:r>
              <a:rPr lang="en-US" sz="2400" b="1" dirty="0">
                <a:solidFill>
                  <a:srgbClr val="0070C0"/>
                </a:solidFill>
              </a:rPr>
              <a:t>else</a:t>
            </a:r>
            <a:r>
              <a:rPr lang="en-US" sz="2400" dirty="0"/>
              <a:t> clause, then the scope immediately following the </a:t>
            </a:r>
            <a:r>
              <a:rPr lang="en-US" sz="2400" b="1" dirty="0">
                <a:solidFill>
                  <a:srgbClr val="0070C0"/>
                </a:solidFill>
              </a:rPr>
              <a:t>else</a:t>
            </a:r>
            <a:r>
              <a:rPr lang="en-US" sz="2400" dirty="0"/>
              <a:t> statement is executed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Every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statements does not need to have an </a:t>
            </a:r>
            <a:r>
              <a:rPr lang="en-US" sz="2400" b="1" dirty="0">
                <a:solidFill>
                  <a:srgbClr val="0070C0"/>
                </a:solidFill>
              </a:rPr>
              <a:t>else</a:t>
            </a:r>
            <a:r>
              <a:rPr lang="en-US" sz="2400" dirty="0"/>
              <a:t> clause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BCC671-BE4C-4F18-8CAE-63E29EC7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71" y="2218096"/>
            <a:ext cx="5742857" cy="30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4 – Factor Quadratic Polynomial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Line Callout 3 5"/>
          <p:cNvSpPr/>
          <p:nvPr/>
        </p:nvSpPr>
        <p:spPr>
          <a:xfrm>
            <a:off x="5136213" y="3791248"/>
            <a:ext cx="3091543" cy="1748972"/>
          </a:xfrm>
          <a:prstGeom prst="borderCallout3">
            <a:avLst>
              <a:gd name="adj1" fmla="val 43371"/>
              <a:gd name="adj2" fmla="val -4143"/>
              <a:gd name="adj3" fmla="val 32212"/>
              <a:gd name="adj4" fmla="val -12810"/>
              <a:gd name="adj5" fmla="val 17044"/>
              <a:gd name="adj6" fmla="val -17841"/>
              <a:gd name="adj7" fmla="val 13547"/>
              <a:gd name="adj8" fmla="val -29553"/>
            </a:avLst>
          </a:prstGeom>
          <a:solidFill>
            <a:schemeClr val="bg1"/>
          </a:solidFill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code is not smart enough to recognize the </a:t>
            </a:r>
            <a:r>
              <a:rPr lang="en-US" b="1" dirty="0">
                <a:solidFill>
                  <a:schemeClr val="tx1"/>
                </a:solidFill>
              </a:rPr>
              <a:t>commutative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distributive</a:t>
            </a:r>
            <a:r>
              <a:rPr lang="en-US" dirty="0">
                <a:solidFill>
                  <a:srgbClr val="FF0000"/>
                </a:solidFill>
              </a:rPr>
              <a:t> properties of multiplication, so it lists several legal but </a:t>
            </a:r>
            <a:r>
              <a:rPr lang="en-US" i="1" dirty="0">
                <a:solidFill>
                  <a:srgbClr val="FF0000"/>
                </a:solidFill>
              </a:rPr>
              <a:t>redundant</a:t>
            </a:r>
            <a:r>
              <a:rPr lang="en-US" dirty="0">
                <a:solidFill>
                  <a:srgbClr val="FF0000"/>
                </a:solidFill>
              </a:rPr>
              <a:t>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79527" y="1468581"/>
                <a:ext cx="3784946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𝟏𝟏𝟓𝟒𝟐𝟓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𝟑𝟐𝟓𝟒𝟏𝟐𝟏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𝟑𝟕𝟗𝟎𝟐𝟎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27" y="1468581"/>
                <a:ext cx="3784946" cy="3755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77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4 – Factor Quadratic Polynomial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20" y="1825625"/>
                <a:ext cx="7886700" cy="453072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Edit the code to factor this </a:t>
                </a:r>
                <a:r>
                  <a:rPr lang="en-US" sz="2400" b="1" i="1" dirty="0"/>
                  <a:t>prime</a:t>
                </a:r>
                <a:r>
                  <a:rPr lang="en-US" sz="2400" dirty="0"/>
                  <a:t> polynomial: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400" dirty="0"/>
                  <a:t> 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is shown in the output? Why does this happen?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code as currently written can handle only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positive</a:t>
                </a:r>
                <a:r>
                  <a:rPr lang="en-US" sz="2400" dirty="0"/>
                  <a:t> coefficients - how could we strengthen the code to process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negative</a:t>
                </a:r>
                <a:r>
                  <a:rPr lang="en-US" sz="2400" dirty="0"/>
                  <a:t> coefficients?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could we avoid displaying simple commutative interchanges of the previously found factors?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20" y="1825625"/>
                <a:ext cx="7886700" cy="4530726"/>
              </a:xfrm>
              <a:blipFill>
                <a:blip r:embed="rId2"/>
                <a:stretch>
                  <a:fillRect l="-1083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Strassen’s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20" y="1825625"/>
                <a:ext cx="7886700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Multiplication is repeated addition, so a computer is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much faster at adding </a:t>
                </a:r>
                <a:r>
                  <a:rPr lang="en-US" sz="2400" dirty="0"/>
                  <a:t>two numbers than </a:t>
                </a:r>
                <a:r>
                  <a:rPr lang="en-US" sz="2400" i="1" dirty="0"/>
                  <a:t>multiplying</a:t>
                </a:r>
                <a:r>
                  <a:rPr lang="en-US" sz="2400" dirty="0"/>
                  <a:t> them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From our first days in Algebra we are taught that you can only add “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like</a:t>
                </a:r>
                <a:r>
                  <a:rPr lang="en-US" sz="2400" dirty="0"/>
                  <a:t>” terms (those terms where each variable and exponent are the same)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Hence we are taught that the </a:t>
                </a:r>
                <a:r>
                  <a:rPr lang="en-US" sz="2400" b="1" dirty="0"/>
                  <a:t>FOIL</a:t>
                </a:r>
                <a:r>
                  <a:rPr lang="en-US" sz="2400" dirty="0"/>
                  <a:t> method of expanding the product of two monomials requires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four (4)</a:t>
                </a:r>
                <a:r>
                  <a:rPr lang="en-US" sz="2400" b="1" dirty="0"/>
                  <a:t> </a:t>
                </a:r>
                <a:r>
                  <a:rPr lang="en-US" sz="2400" dirty="0"/>
                  <a:t>multiplications: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first</a:t>
                </a:r>
                <a:r>
                  <a:rPr lang="en-US" sz="2400" dirty="0">
                    <a:solidFill>
                      <a:srgbClr val="0070C0"/>
                    </a:solidFill>
                  </a:rPr>
                  <a:t>,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outside</a:t>
                </a:r>
                <a:r>
                  <a:rPr lang="en-US" sz="2400" dirty="0">
                    <a:solidFill>
                      <a:srgbClr val="0070C0"/>
                    </a:solidFill>
                  </a:rPr>
                  <a:t>,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inside</a:t>
                </a:r>
                <a:r>
                  <a:rPr lang="en-US" sz="2400" dirty="0">
                    <a:solidFill>
                      <a:srgbClr val="0070C0"/>
                    </a:solidFill>
                  </a:rPr>
                  <a:t>,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last</a:t>
                </a:r>
                <a:r>
                  <a:rPr lang="en-US" sz="2400" dirty="0">
                    <a:solidFill>
                      <a:srgbClr val="0070C0"/>
                    </a:solidFill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20" y="1825625"/>
                <a:ext cx="7886700" cy="4351338"/>
              </a:xfrm>
              <a:blipFill>
                <a:blip r:embed="rId2"/>
                <a:stretch>
                  <a:fillRect l="-1083" t="-1961" r="-1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3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Strassen’s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20" y="1825625"/>
                <a:ext cx="7886700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Volker Strassen showed in 1969 that you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only need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three</a:t>
                </a:r>
                <a:r>
                  <a:rPr lang="en-US" sz="2400" dirty="0"/>
                  <a:t> (3) multiplications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+9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 ∗7=21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 ∗9=45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 ∗16=128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solution is then: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𝟏𝟐𝟖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21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+62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+45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20" y="1825625"/>
                <a:ext cx="7886700" cy="4351338"/>
              </a:xfrm>
              <a:blipFill rotWithShape="0">
                <a:blip r:embed="rId2"/>
                <a:stretch>
                  <a:fillRect l="-123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1377130"/>
            <a:ext cx="2057400" cy="325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2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Strassen’s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20" y="1825625"/>
                <a:ext cx="8054242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break the rules by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adding</a:t>
                </a:r>
                <a:r>
                  <a:rPr lang="en-US" sz="2400" dirty="0"/>
                  <a:t> the 3 + 5 = </a:t>
                </a:r>
                <a:r>
                  <a:rPr lang="en-US" sz="2400" b="1" dirty="0"/>
                  <a:t>8</a:t>
                </a:r>
                <a:r>
                  <a:rPr lang="en-US" sz="2400" dirty="0"/>
                  <a:t> and 7 + 9 = </a:t>
                </a:r>
                <a:r>
                  <a:rPr lang="en-US" sz="2400" b="1" dirty="0"/>
                  <a:t>16</a:t>
                </a:r>
                <a:r>
                  <a:rPr lang="en-US" sz="2400" dirty="0"/>
                  <a:t>, even though they are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like terms!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+9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 ∗7=21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 ∗9=45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=128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Essentially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we </a:t>
                </a:r>
                <a:r>
                  <a:rPr lang="en-US" sz="2400" b="1" i="1" dirty="0">
                    <a:solidFill>
                      <a:srgbClr val="00B050"/>
                    </a:solidFill>
                  </a:rPr>
                  <a:t>trade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b="1" u="sng" dirty="0">
                    <a:solidFill>
                      <a:srgbClr val="00B050"/>
                    </a:solidFill>
                  </a:rPr>
                  <a:t>one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multiplication for </a:t>
                </a:r>
                <a:r>
                  <a:rPr lang="en-US" sz="2400" b="1" u="sng" dirty="0">
                    <a:solidFill>
                      <a:srgbClr val="00B050"/>
                    </a:solidFill>
                  </a:rPr>
                  <a:t>two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subtractions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128 −45 −21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21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+62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+45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20" y="1825625"/>
                <a:ext cx="8054242" cy="4351338"/>
              </a:xfrm>
              <a:blipFill rotWithShape="0">
                <a:blip r:embed="rId2"/>
                <a:stretch>
                  <a:fillRect l="-1060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2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Strassen’s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7886700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When we cover matrix multiplication, you will find that the naïve approach requires </a:t>
            </a:r>
            <a:r>
              <a:rPr lang="en-US" sz="2400" b="1" dirty="0"/>
              <a:t>N</a:t>
            </a:r>
            <a:r>
              <a:rPr lang="en-US" sz="2400" b="1" baseline="300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 operations, so a 3 x 3 matrix multiply requires </a:t>
            </a:r>
            <a:r>
              <a:rPr lang="en-US" sz="2400" u="sng" dirty="0"/>
              <a:t>27</a:t>
            </a:r>
            <a:r>
              <a:rPr lang="en-US" sz="2400" dirty="0"/>
              <a:t> multiplications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Volker Strassen showed in his 1969 paper that the exponent is less than 3.  In fact further improvements on Strassen’s method has brought this down to </a:t>
            </a:r>
            <a:r>
              <a:rPr lang="en-US" sz="2400" b="1" dirty="0"/>
              <a:t>N</a:t>
            </a:r>
            <a:r>
              <a:rPr lang="en-US" sz="2400" b="1" baseline="30000" dirty="0">
                <a:solidFill>
                  <a:srgbClr val="FF0000"/>
                </a:solidFill>
              </a:rPr>
              <a:t>2.375477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B050"/>
                </a:solidFill>
              </a:rPr>
              <a:t>Why is this important?  </a:t>
            </a:r>
            <a:r>
              <a:rPr lang="en-US" sz="2400" dirty="0"/>
              <a:t>Because if you have really large matrices (think about solving </a:t>
            </a:r>
            <a:r>
              <a:rPr lang="en-US" sz="2400" b="1" dirty="0"/>
              <a:t>1,000</a:t>
            </a:r>
            <a:r>
              <a:rPr lang="en-US" sz="2400" dirty="0"/>
              <a:t> equations with </a:t>
            </a:r>
            <a:r>
              <a:rPr lang="en-US" sz="2400" b="1" dirty="0"/>
              <a:t>1,000</a:t>
            </a:r>
            <a:r>
              <a:rPr lang="en-US" sz="2400" dirty="0"/>
              <a:t> unknowns) the difference adds up </a:t>
            </a:r>
            <a:r>
              <a:rPr lang="en-US" sz="2400" i="1" dirty="0"/>
              <a:t>quickly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 With </a:t>
            </a:r>
            <a:r>
              <a:rPr lang="en-US" sz="2400" b="1" dirty="0"/>
              <a:t>N = 1000</a:t>
            </a:r>
            <a:r>
              <a:rPr lang="en-US" sz="2400" dirty="0"/>
              <a:t>, Strassen’s method is </a:t>
            </a:r>
            <a:r>
              <a:rPr lang="en-US" sz="2400" b="1" dirty="0">
                <a:solidFill>
                  <a:srgbClr val="FF0000"/>
                </a:solidFill>
              </a:rPr>
              <a:t>74x faster! </a:t>
            </a:r>
            <a:r>
              <a:rPr lang="en-US" sz="2400" dirty="0"/>
              <a:t>(not just a mere 74% faster)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than the naïve approach to matrix multiplication!</a:t>
            </a:r>
            <a:endParaRPr lang="en-US" sz="20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40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calculate the </a:t>
            </a:r>
            <a:r>
              <a:rPr lang="en-US" sz="2400" b="1" i="1" dirty="0"/>
              <a:t>total</a:t>
            </a:r>
            <a:r>
              <a:rPr lang="en-US" sz="2400" dirty="0"/>
              <a:t> change in a variable X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When variable X </a:t>
            </a:r>
            <a:r>
              <a:rPr lang="en-US" sz="2000" i="1" dirty="0"/>
              <a:t>depends</a:t>
            </a:r>
            <a:r>
              <a:rPr lang="en-US" sz="2000" dirty="0"/>
              <a:t> on the changes in variable Y…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and variable Y </a:t>
            </a:r>
            <a:r>
              <a:rPr lang="en-US" sz="2000" i="1" dirty="0"/>
              <a:t>depends</a:t>
            </a:r>
            <a:r>
              <a:rPr lang="en-US" sz="2000" dirty="0"/>
              <a:t> on the changes in variable Z…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and variable Z is </a:t>
            </a:r>
            <a:r>
              <a:rPr lang="en-US" sz="2000" u="sng" dirty="0"/>
              <a:t>constantly</a:t>
            </a:r>
            <a:r>
              <a:rPr lang="en-US" sz="2000" dirty="0"/>
              <a:t> changing…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Think about an accelerating car and the total distance it will travel in a given number of seconds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total distance </a:t>
            </a:r>
            <a:r>
              <a:rPr lang="en-US" sz="2000" i="1" dirty="0"/>
              <a:t>depends</a:t>
            </a:r>
            <a:r>
              <a:rPr lang="en-US" sz="2000" dirty="0"/>
              <a:t> on the velocity of the car…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the velocity of the car </a:t>
            </a:r>
            <a:r>
              <a:rPr lang="en-US" sz="2000" i="1" dirty="0"/>
              <a:t>depends</a:t>
            </a:r>
            <a:r>
              <a:rPr lang="en-US" sz="2000" dirty="0"/>
              <a:t> on the acceleration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and the acceleration is </a:t>
            </a:r>
            <a:r>
              <a:rPr lang="en-US" sz="2000" u="sng" dirty="0"/>
              <a:t>constantly</a:t>
            </a:r>
            <a:r>
              <a:rPr lang="en-US" sz="2000" dirty="0"/>
              <a:t> changing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5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923" y="1349457"/>
            <a:ext cx="4650153" cy="52915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465D3E-1F4B-4B90-A873-1794DFE45A32}"/>
              </a:ext>
            </a:extLst>
          </p:cNvPr>
          <p:cNvSpPr/>
          <p:nvPr/>
        </p:nvSpPr>
        <p:spPr>
          <a:xfrm>
            <a:off x="1659194" y="5818240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90058B-7B9F-4459-BFD5-B0812FC84B07}"/>
              </a:ext>
            </a:extLst>
          </p:cNvPr>
          <p:cNvSpPr/>
          <p:nvPr/>
        </p:nvSpPr>
        <p:spPr>
          <a:xfrm>
            <a:off x="1659194" y="4001731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0A0601-C3AF-4F4F-BFE8-6778B8913AF1}"/>
              </a:ext>
            </a:extLst>
          </p:cNvPr>
          <p:cNvSpPr/>
          <p:nvPr/>
        </p:nvSpPr>
        <p:spPr>
          <a:xfrm>
            <a:off x="1659194" y="2550802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F31E55D-27B1-47AE-AA87-7056F208F2C6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rot="10800000" flipH="1">
            <a:off x="1659193" y="4237705"/>
            <a:ext cx="132735" cy="1698522"/>
          </a:xfrm>
          <a:prstGeom prst="bentConnector4">
            <a:avLst>
              <a:gd name="adj1" fmla="val -172223"/>
              <a:gd name="adj2" fmla="val 5347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3A4884A-50AA-4EBF-8C62-02CBAB85AA77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 rot="5400000">
            <a:off x="1059091" y="3386880"/>
            <a:ext cx="1332942" cy="132735"/>
          </a:xfrm>
          <a:prstGeom prst="bentConnector4">
            <a:avLst>
              <a:gd name="adj1" fmla="val 45574"/>
              <a:gd name="adj2" fmla="val 2722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AAFFD-CA95-4767-B402-9EE4B3529CCF}"/>
              </a:ext>
            </a:extLst>
          </p:cNvPr>
          <p:cNvSpPr/>
          <p:nvPr/>
        </p:nvSpPr>
        <p:spPr>
          <a:xfrm>
            <a:off x="7386484" y="5818240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CEC8E-E035-4F45-B8A7-0FDC7CDEBB45}"/>
              </a:ext>
            </a:extLst>
          </p:cNvPr>
          <p:cNvSpPr/>
          <p:nvPr/>
        </p:nvSpPr>
        <p:spPr>
          <a:xfrm>
            <a:off x="7386484" y="4001731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2ED50B-7D42-45E2-BFE3-7DA5039177A8}"/>
              </a:ext>
            </a:extLst>
          </p:cNvPr>
          <p:cNvSpPr/>
          <p:nvPr/>
        </p:nvSpPr>
        <p:spPr>
          <a:xfrm>
            <a:off x="7386484" y="2550802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5A8A34C-FEB0-4448-B39A-A324D0D8ADDE}"/>
              </a:ext>
            </a:extLst>
          </p:cNvPr>
          <p:cNvCxnSpPr>
            <a:cxnSpLocks/>
            <a:stCxn id="20" idx="0"/>
            <a:endCxn id="21" idx="3"/>
          </p:cNvCxnSpPr>
          <p:nvPr/>
        </p:nvCxnSpPr>
        <p:spPr>
          <a:xfrm rot="5400000" flipH="1" flipV="1">
            <a:off x="6736325" y="4902612"/>
            <a:ext cx="1698522" cy="132735"/>
          </a:xfrm>
          <a:prstGeom prst="bentConnector4">
            <a:avLst>
              <a:gd name="adj1" fmla="val 46527"/>
              <a:gd name="adj2" fmla="val 2722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C9860D5-20B1-47FC-A570-910817F1AB8A}"/>
              </a:ext>
            </a:extLst>
          </p:cNvPr>
          <p:cNvCxnSpPr>
            <a:cxnSpLocks/>
            <a:stCxn id="22" idx="3"/>
            <a:endCxn id="21" idx="0"/>
          </p:cNvCxnSpPr>
          <p:nvPr/>
        </p:nvCxnSpPr>
        <p:spPr>
          <a:xfrm flipH="1">
            <a:off x="7519219" y="2668789"/>
            <a:ext cx="132735" cy="1332942"/>
          </a:xfrm>
          <a:prstGeom prst="bentConnector4">
            <a:avLst>
              <a:gd name="adj1" fmla="val -172223"/>
              <a:gd name="adj2" fmla="val 54426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D6ABDF-F6E9-42FA-A9CC-6C27DAE40CE7}"/>
              </a:ext>
            </a:extLst>
          </p:cNvPr>
          <p:cNvSpPr txBox="1"/>
          <p:nvPr/>
        </p:nvSpPr>
        <p:spPr>
          <a:xfrm rot="16200000">
            <a:off x="307003" y="4646662"/>
            <a:ext cx="118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Integrate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1B946C-38EA-4E9A-9972-CA648B442948}"/>
              </a:ext>
            </a:extLst>
          </p:cNvPr>
          <p:cNvSpPr txBox="1"/>
          <p:nvPr/>
        </p:nvSpPr>
        <p:spPr>
          <a:xfrm rot="5400000">
            <a:off x="7594602" y="2825343"/>
            <a:ext cx="147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Differentiate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EBC25CA-3AB2-4E84-99ED-019262A0AC64}"/>
              </a:ext>
            </a:extLst>
          </p:cNvPr>
          <p:cNvSpPr/>
          <p:nvPr/>
        </p:nvSpPr>
        <p:spPr>
          <a:xfrm rot="10800000">
            <a:off x="767890" y="2285999"/>
            <a:ext cx="265470" cy="2086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A16D3E0-64CA-4D55-99B2-F9413279F48F}"/>
              </a:ext>
            </a:extLst>
          </p:cNvPr>
          <p:cNvSpPr/>
          <p:nvPr/>
        </p:nvSpPr>
        <p:spPr>
          <a:xfrm>
            <a:off x="8197947" y="3721508"/>
            <a:ext cx="265470" cy="1951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7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20" grpId="0" animBg="1"/>
      <p:bldP spid="21" grpId="0" animBg="1"/>
      <p:bldP spid="22" grpId="0" animBg="1"/>
      <p:bldP spid="32" grpId="0"/>
      <p:bldP spid="33" grpId="0"/>
      <p:bldP spid="34" grpId="0" animBg="1"/>
      <p:bldP spid="3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b="1" dirty="0"/>
                  <a:t>integral</a:t>
                </a:r>
                <a:r>
                  <a:rPr lang="en-US" sz="2400" dirty="0"/>
                  <a:t> of a function can be defined as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area under the curve</a:t>
                </a:r>
                <a:r>
                  <a:rPr lang="en-US" sz="2400" dirty="0"/>
                  <a:t> f(x) within the region [a,b]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Sometimes there are methods to determine </a:t>
                </a:r>
                <a:r>
                  <a:rPr lang="en-US" sz="2400" i="1" dirty="0"/>
                  <a:t>exactly</a:t>
                </a:r>
                <a:r>
                  <a:rPr lang="en-US" sz="2400" dirty="0"/>
                  <a:t> the value of the integral of </a:t>
                </a:r>
                <a:r>
                  <a:rPr lang="en-US" sz="2400" b="1" dirty="0"/>
                  <a:t>f(x) </a:t>
                </a:r>
                <a:r>
                  <a:rPr lang="en-US" sz="2400" dirty="0"/>
                  <a:t>which we would write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However, sometimes it is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possible to find an </a:t>
                </a:r>
                <a:r>
                  <a:rPr lang="en-US" sz="2400" i="1" dirty="0"/>
                  <a:t>analytic</a:t>
                </a:r>
                <a:r>
                  <a:rPr lang="en-US" sz="2400" dirty="0"/>
                  <a:t> expression for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400" dirty="0"/>
                  <a:t>– so we use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numerical integration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  <a:blipFill>
                <a:blip r:embed="rId3"/>
                <a:stretch>
                  <a:fillRect l="-1066" t="-1761" r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47590" y="6356351"/>
            <a:ext cx="767759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904" y="2726945"/>
            <a:ext cx="1974193" cy="166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One way we can integrate f(x) is to divide the area under the curve into strips (</a:t>
            </a:r>
            <a:r>
              <a:rPr lang="en-US" sz="2400" b="1" dirty="0"/>
              <a:t>intervals</a:t>
            </a:r>
            <a:r>
              <a:rPr lang="en-US" sz="2400" dirty="0"/>
              <a:t>) and sum the area of each strip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estimate may not be totally accurate because we might have </a:t>
            </a:r>
            <a:r>
              <a:rPr lang="en-US" sz="2400" b="1" dirty="0">
                <a:solidFill>
                  <a:srgbClr val="7030A0"/>
                </a:solidFill>
              </a:rPr>
              <a:t>gaps</a:t>
            </a:r>
            <a:r>
              <a:rPr lang="en-US" sz="2400" dirty="0"/>
              <a:t> between the true value of f(x) and the top of a strip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15" y="3721099"/>
            <a:ext cx="4357355" cy="2736851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5E220C4-A610-4C99-A2A0-950ABC098791}"/>
              </a:ext>
            </a:extLst>
          </p:cNvPr>
          <p:cNvSpPr/>
          <p:nvPr/>
        </p:nvSpPr>
        <p:spPr>
          <a:xfrm rot="7568981">
            <a:off x="4227982" y="4682612"/>
            <a:ext cx="326308" cy="235974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69911-4CC1-4C06-861D-1E0C593AC7E6}"/>
              </a:ext>
            </a:extLst>
          </p:cNvPr>
          <p:cNvSpPr/>
          <p:nvPr/>
        </p:nvSpPr>
        <p:spPr>
          <a:xfrm>
            <a:off x="1526458" y="3045542"/>
            <a:ext cx="678426" cy="302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C83DCE9-6C13-4226-B8F8-82B42A252AA8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rot="16200000" flipH="1">
            <a:off x="2389210" y="2824344"/>
            <a:ext cx="1383115" cy="2430193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47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Two types of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() </a:t>
            </a:r>
            <a:r>
              <a:rPr lang="en-US" sz="3200" dirty="0">
                <a:latin typeface="+mn-lt"/>
              </a:rPr>
              <a:t>Statements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974102" y="1712234"/>
            <a:ext cx="3781526" cy="2993293"/>
            <a:chOff x="4974102" y="1712234"/>
            <a:chExt cx="3781526" cy="29932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4102" y="2254781"/>
              <a:ext cx="3781526" cy="245074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083517" y="1712234"/>
              <a:ext cx="2149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An </a:t>
              </a:r>
              <a:r>
                <a:rPr lang="en-US" b="1" dirty="0">
                  <a:solidFill>
                    <a:srgbClr val="0070C0"/>
                  </a:solidFill>
                </a:rPr>
                <a:t>if() </a:t>
              </a:r>
              <a:r>
                <a:rPr lang="en-US" b="1" u="sng" dirty="0"/>
                <a:t>with</a:t>
              </a:r>
              <a:r>
                <a:rPr lang="en-US" b="1" dirty="0"/>
                <a:t> an else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9733" y="1780814"/>
            <a:ext cx="3780347" cy="2069800"/>
            <a:chOff x="4735003" y="1744108"/>
            <a:chExt cx="3780347" cy="2069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1531" y="2222855"/>
              <a:ext cx="3773819" cy="159105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735003" y="1744108"/>
              <a:ext cx="2470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An </a:t>
              </a:r>
              <a:r>
                <a:rPr lang="en-US" b="1" dirty="0">
                  <a:solidFill>
                    <a:srgbClr val="0070C0"/>
                  </a:solidFill>
                </a:rPr>
                <a:t>if() </a:t>
              </a:r>
              <a:r>
                <a:rPr lang="en-US" b="1" u="sng" dirty="0"/>
                <a:t>without</a:t>
              </a:r>
              <a:r>
                <a:rPr lang="en-US" b="1" dirty="0"/>
                <a:t> an else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489585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width of each strip is </a:t>
                </a:r>
                <a14:m>
                  <m:oMath xmlns:m="http://schemas.openxmlformats.org/officeDocument/2006/math">
                    <m:r>
                      <a:rPr lang="el-GR" sz="2400" b="1" i="0" smtClean="0"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𝒊𝒏𝒕𝒆𝒓𝒗𝒂𝒍𝒔</m:t>
                        </m:r>
                      </m:den>
                    </m:f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can minimize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gaps</a:t>
                </a:r>
                <a:r>
                  <a:rPr lang="en-US" sz="2400" dirty="0"/>
                  <a:t> by increasing the number of intervals, which makes the </a:t>
                </a:r>
                <a14:m>
                  <m:oMath xmlns:m="http://schemas.openxmlformats.org/officeDocument/2006/math">
                    <m:r>
                      <a:rPr lang="el-GR" sz="2400" b="1" i="0"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sz="2400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smaller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are different strategies for determine the shape and height of each strip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Left-hand Rule, Right-hand Rule, Midpoint Rule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Trapezoids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Parabolas</a:t>
                </a:r>
                <a:r>
                  <a:rPr lang="en-US" sz="2000" dirty="0"/>
                  <a:t> (Simpson’s Rule)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Depending upon the particular </a:t>
                </a:r>
                <a:r>
                  <a:rPr lang="en-US" sz="2400" i="1" dirty="0"/>
                  <a:t>shape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one method might be more </a:t>
                </a:r>
                <a:r>
                  <a:rPr lang="en-US" sz="2400" u="sng" dirty="0"/>
                  <a:t>accurate</a:t>
                </a:r>
                <a:r>
                  <a:rPr lang="en-US" sz="2400" dirty="0"/>
                  <a:t> than the others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4895851"/>
              </a:xfrm>
              <a:blipFill>
                <a:blip r:embed="rId3"/>
                <a:stretch>
                  <a:fillRect l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5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89056F-3941-40E8-BA3F-7A048D525DB4}"/>
              </a:ext>
            </a:extLst>
          </p:cNvPr>
          <p:cNvGrpSpPr/>
          <p:nvPr/>
        </p:nvGrpSpPr>
        <p:grpSpPr>
          <a:xfrm>
            <a:off x="817441" y="1468581"/>
            <a:ext cx="3462215" cy="2649731"/>
            <a:chOff x="817441" y="1468581"/>
            <a:chExt cx="3462215" cy="26497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9" y="1689437"/>
              <a:ext cx="3429000" cy="24288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17441" y="146858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Midpoints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3B477A-990D-4BD7-A9BE-7FCA99F9C0ED}"/>
              </a:ext>
            </a:extLst>
          </p:cNvPr>
          <p:cNvGrpSpPr/>
          <p:nvPr/>
        </p:nvGrpSpPr>
        <p:grpSpPr>
          <a:xfrm>
            <a:off x="4880952" y="1504771"/>
            <a:ext cx="3462215" cy="2613541"/>
            <a:chOff x="4880952" y="1504771"/>
            <a:chExt cx="3462215" cy="261354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0952" y="1689437"/>
              <a:ext cx="3429000" cy="24288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80952" y="150477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Trapezoids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C7A5C2-123B-4AAF-8005-3286A2AF99CB}"/>
              </a:ext>
            </a:extLst>
          </p:cNvPr>
          <p:cNvGrpSpPr/>
          <p:nvPr/>
        </p:nvGrpSpPr>
        <p:grpSpPr>
          <a:xfrm>
            <a:off x="3143250" y="4031840"/>
            <a:ext cx="5262685" cy="2695575"/>
            <a:chOff x="3143250" y="4031840"/>
            <a:chExt cx="5262685" cy="26955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3250" y="4031840"/>
              <a:ext cx="2857500" cy="26955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943720" y="4733296"/>
              <a:ext cx="34622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Parabolas</a:t>
              </a:r>
            </a:p>
            <a:p>
              <a:pPr algn="ctr"/>
              <a:r>
                <a:rPr lang="en-US" dirty="0"/>
                <a:t>(Simpson’s Rule)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910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Why</a:t>
            </a:r>
            <a:r>
              <a:rPr lang="en-US" sz="3200" dirty="0">
                <a:latin typeface="+mn-lt"/>
              </a:rPr>
              <a:t> is Simpson’s Rule more accurate?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2" y="1468580"/>
            <a:ext cx="3896838" cy="2822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446" y="1627946"/>
            <a:ext cx="2321169" cy="2284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458" y="4553658"/>
            <a:ext cx="1707634" cy="1033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55" y="5647181"/>
            <a:ext cx="5790095" cy="2540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1134" y="4122396"/>
            <a:ext cx="3609384" cy="60568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8650" y="4275015"/>
            <a:ext cx="6429377" cy="1727200"/>
            <a:chOff x="628650" y="4275015"/>
            <a:chExt cx="6429377" cy="1727200"/>
          </a:xfrm>
        </p:grpSpPr>
        <p:sp>
          <p:nvSpPr>
            <p:cNvPr id="10" name="Rectangle 9"/>
            <p:cNvSpPr/>
            <p:nvPr/>
          </p:nvSpPr>
          <p:spPr>
            <a:xfrm>
              <a:off x="628650" y="5647181"/>
              <a:ext cx="1278304" cy="3550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79723" y="4275015"/>
              <a:ext cx="1278304" cy="3550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80185" y="3460190"/>
            <a:ext cx="1098310" cy="2542025"/>
            <a:chOff x="5580185" y="3460190"/>
            <a:chExt cx="1098310" cy="2542025"/>
          </a:xfrm>
        </p:grpSpPr>
        <p:sp>
          <p:nvSpPr>
            <p:cNvPr id="13" name="Rectangle 12"/>
            <p:cNvSpPr/>
            <p:nvPr/>
          </p:nvSpPr>
          <p:spPr>
            <a:xfrm>
              <a:off x="5580185" y="5647181"/>
              <a:ext cx="953477" cy="35503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5018" y="3460190"/>
              <a:ext cx="953477" cy="35503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22954" y="3637707"/>
            <a:ext cx="4650153" cy="762355"/>
            <a:chOff x="2922954" y="3637707"/>
            <a:chExt cx="4650153" cy="762355"/>
          </a:xfrm>
        </p:grpSpPr>
        <p:sp>
          <p:nvSpPr>
            <p:cNvPr id="16" name="Rectangle 15"/>
            <p:cNvSpPr/>
            <p:nvPr/>
          </p:nvSpPr>
          <p:spPr>
            <a:xfrm>
              <a:off x="2922954" y="3637707"/>
              <a:ext cx="375138" cy="33250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31642" y="3977360"/>
              <a:ext cx="375138" cy="33250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52676" y="4196861"/>
              <a:ext cx="320431" cy="20320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252676" y="4122397"/>
            <a:ext cx="1672493" cy="605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5535865"/>
            <a:ext cx="6100236" cy="64104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F5E01FD-BCFD-475A-899E-83D04E76E1A4}"/>
              </a:ext>
            </a:extLst>
          </p:cNvPr>
          <p:cNvSpPr/>
          <p:nvPr/>
        </p:nvSpPr>
        <p:spPr>
          <a:xfrm>
            <a:off x="4268609" y="5653057"/>
            <a:ext cx="3527038" cy="5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Why</a:t>
            </a:r>
            <a:r>
              <a:rPr lang="en-US" sz="3200" dirty="0">
                <a:latin typeface="+mn-lt"/>
              </a:rPr>
              <a:t> is Simpson’s Rule more accurate?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44" y="1468581"/>
            <a:ext cx="7000112" cy="369662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503E1E-4271-46C2-96C2-626A3264110D}"/>
              </a:ext>
            </a:extLst>
          </p:cNvPr>
          <p:cNvCxnSpPr>
            <a:cxnSpLocks/>
          </p:cNvCxnSpPr>
          <p:nvPr/>
        </p:nvCxnSpPr>
        <p:spPr>
          <a:xfrm>
            <a:off x="1902471" y="220850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05FF1F-E74B-4FFD-9389-83235A5916B8}"/>
              </a:ext>
            </a:extLst>
          </p:cNvPr>
          <p:cNvCxnSpPr>
            <a:cxnSpLocks/>
          </p:cNvCxnSpPr>
          <p:nvPr/>
        </p:nvCxnSpPr>
        <p:spPr>
          <a:xfrm>
            <a:off x="2799167" y="220850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D844BB2-AD06-4030-961E-07DA8FF52948}"/>
              </a:ext>
            </a:extLst>
          </p:cNvPr>
          <p:cNvSpPr/>
          <p:nvPr/>
        </p:nvSpPr>
        <p:spPr>
          <a:xfrm>
            <a:off x="3301139" y="5757620"/>
            <a:ext cx="209227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D34EF0-BE33-40FA-878D-4D6305D75CC0}"/>
              </a:ext>
            </a:extLst>
          </p:cNvPr>
          <p:cNvSpPr/>
          <p:nvPr/>
        </p:nvSpPr>
        <p:spPr>
          <a:xfrm>
            <a:off x="3760721" y="5757620"/>
            <a:ext cx="289786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B2A77C-789C-4102-9FBB-311C675D9166}"/>
              </a:ext>
            </a:extLst>
          </p:cNvPr>
          <p:cNvSpPr/>
          <p:nvPr/>
        </p:nvSpPr>
        <p:spPr>
          <a:xfrm>
            <a:off x="1856751" y="3165475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B39EB-7C9D-417D-A8EF-1263A7DE8D09}"/>
              </a:ext>
            </a:extLst>
          </p:cNvPr>
          <p:cNvSpPr/>
          <p:nvPr/>
        </p:nvSpPr>
        <p:spPr>
          <a:xfrm>
            <a:off x="2310153" y="3498742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F49832-1798-4FB6-A69A-E5AB24D110CE}"/>
              </a:ext>
            </a:extLst>
          </p:cNvPr>
          <p:cNvSpPr/>
          <p:nvPr/>
        </p:nvSpPr>
        <p:spPr>
          <a:xfrm>
            <a:off x="2753447" y="3625056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B27C99-9F8F-4777-866B-2769B7FB1D98}"/>
              </a:ext>
            </a:extLst>
          </p:cNvPr>
          <p:cNvCxnSpPr>
            <a:cxnSpLocks/>
            <a:stCxn id="10" idx="5"/>
            <a:endCxn id="8" idx="0"/>
          </p:cNvCxnSpPr>
          <p:nvPr/>
        </p:nvCxnSpPr>
        <p:spPr>
          <a:xfrm>
            <a:off x="1934800" y="3246776"/>
            <a:ext cx="1470953" cy="25108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C5C14-C3A4-4CD5-BB1B-C096785389B7}"/>
              </a:ext>
            </a:extLst>
          </p:cNvPr>
          <p:cNvCxnSpPr>
            <a:cxnSpLocks/>
            <a:stCxn id="18" idx="5"/>
            <a:endCxn id="11" idx="0"/>
          </p:cNvCxnSpPr>
          <p:nvPr/>
        </p:nvCxnSpPr>
        <p:spPr>
          <a:xfrm>
            <a:off x="2388202" y="3580043"/>
            <a:ext cx="1517412" cy="21775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/>
              <p:nvPr/>
            </p:nvSpPr>
            <p:spPr>
              <a:xfrm>
                <a:off x="4330673" y="5757620"/>
                <a:ext cx="90512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73" y="5757620"/>
                <a:ext cx="905120" cy="246221"/>
              </a:xfrm>
              <a:prstGeom prst="rect">
                <a:avLst/>
              </a:prstGeom>
              <a:blipFill>
                <a:blip r:embed="rId5"/>
                <a:stretch>
                  <a:fillRect l="-4698" r="-7383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6AF720A3-5BFB-47DA-91C6-C210021D7C45}"/>
              </a:ext>
            </a:extLst>
          </p:cNvPr>
          <p:cNvSpPr/>
          <p:nvPr/>
        </p:nvSpPr>
        <p:spPr>
          <a:xfrm>
            <a:off x="4324209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F48F9C-8BBD-4058-8292-F1F5F9E3FD58}"/>
              </a:ext>
            </a:extLst>
          </p:cNvPr>
          <p:cNvCxnSpPr>
            <a:cxnSpLocks/>
            <a:stCxn id="19" idx="5"/>
            <a:endCxn id="37" idx="0"/>
          </p:cNvCxnSpPr>
          <p:nvPr/>
        </p:nvCxnSpPr>
        <p:spPr>
          <a:xfrm>
            <a:off x="2831496" y="3706357"/>
            <a:ext cx="1677331" cy="2051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2D7D68-E6A1-4E38-BC7D-3815504EDE1E}"/>
              </a:ext>
            </a:extLst>
          </p:cNvPr>
          <p:cNvCxnSpPr>
            <a:cxnSpLocks/>
          </p:cNvCxnSpPr>
          <p:nvPr/>
        </p:nvCxnSpPr>
        <p:spPr>
          <a:xfrm>
            <a:off x="1902471" y="2687557"/>
            <a:ext cx="8966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0E6A2E-F54B-4BDB-8FB0-38627284E877}"/>
              </a:ext>
            </a:extLst>
          </p:cNvPr>
          <p:cNvSpPr txBox="1"/>
          <p:nvPr/>
        </p:nvSpPr>
        <p:spPr>
          <a:xfrm>
            <a:off x="1958416" y="2193369"/>
            <a:ext cx="7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Interval #1</a:t>
            </a:r>
          </a:p>
        </p:txBody>
      </p:sp>
    </p:spTree>
    <p:extLst>
      <p:ext uri="{BB962C8B-B14F-4D97-AF65-F5344CB8AC3E}">
        <p14:creationId xmlns:p14="http://schemas.microsoft.com/office/powerpoint/2010/main" val="59608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0" grpId="0" animBg="1"/>
      <p:bldP spid="18" grpId="0" animBg="1"/>
      <p:bldP spid="19" grpId="0" animBg="1"/>
      <p:bldP spid="37" grpId="0" animBg="1"/>
      <p:bldP spid="4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5535865"/>
            <a:ext cx="6100236" cy="64104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F5E01FD-BCFD-475A-899E-83D04E76E1A4}"/>
              </a:ext>
            </a:extLst>
          </p:cNvPr>
          <p:cNvSpPr/>
          <p:nvPr/>
        </p:nvSpPr>
        <p:spPr>
          <a:xfrm>
            <a:off x="4324209" y="5653057"/>
            <a:ext cx="3527038" cy="5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Why</a:t>
            </a:r>
            <a:r>
              <a:rPr lang="en-US" sz="3200" dirty="0">
                <a:latin typeface="+mn-lt"/>
              </a:rPr>
              <a:t> is Simpson’s Rule more accurate?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44" y="1468581"/>
            <a:ext cx="7000112" cy="369662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05FF1F-E74B-4FFD-9389-83235A5916B8}"/>
              </a:ext>
            </a:extLst>
          </p:cNvPr>
          <p:cNvCxnSpPr>
            <a:cxnSpLocks/>
          </p:cNvCxnSpPr>
          <p:nvPr/>
        </p:nvCxnSpPr>
        <p:spPr>
          <a:xfrm>
            <a:off x="2799167" y="220850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0B2A77C-789C-4102-9FBB-311C675D9166}"/>
              </a:ext>
            </a:extLst>
          </p:cNvPr>
          <p:cNvSpPr/>
          <p:nvPr/>
        </p:nvSpPr>
        <p:spPr>
          <a:xfrm>
            <a:off x="2750609" y="3601177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B39EB-7C9D-417D-A8EF-1263A7DE8D09}"/>
              </a:ext>
            </a:extLst>
          </p:cNvPr>
          <p:cNvSpPr/>
          <p:nvPr/>
        </p:nvSpPr>
        <p:spPr>
          <a:xfrm>
            <a:off x="3198611" y="3381375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F49832-1798-4FB6-A69A-E5AB24D110CE}"/>
              </a:ext>
            </a:extLst>
          </p:cNvPr>
          <p:cNvSpPr/>
          <p:nvPr/>
        </p:nvSpPr>
        <p:spPr>
          <a:xfrm>
            <a:off x="3639917" y="2980691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B27C99-9F8F-4777-866B-2769B7FB1D98}"/>
              </a:ext>
            </a:extLst>
          </p:cNvPr>
          <p:cNvCxnSpPr>
            <a:cxnSpLocks/>
            <a:stCxn id="10" idx="5"/>
            <a:endCxn id="37" idx="0"/>
          </p:cNvCxnSpPr>
          <p:nvPr/>
        </p:nvCxnSpPr>
        <p:spPr>
          <a:xfrm>
            <a:off x="2828658" y="3682478"/>
            <a:ext cx="1680169" cy="20751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C5C14-C3A4-4CD5-BB1B-C096785389B7}"/>
              </a:ext>
            </a:extLst>
          </p:cNvPr>
          <p:cNvCxnSpPr>
            <a:cxnSpLocks/>
            <a:stCxn id="18" idx="5"/>
            <a:endCxn id="29" idx="0"/>
          </p:cNvCxnSpPr>
          <p:nvPr/>
        </p:nvCxnSpPr>
        <p:spPr>
          <a:xfrm>
            <a:off x="3276660" y="3462676"/>
            <a:ext cx="1801398" cy="2294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/>
              <p:nvPr/>
            </p:nvSpPr>
            <p:spPr>
              <a:xfrm>
                <a:off x="4330673" y="5757620"/>
                <a:ext cx="17893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73" y="5757620"/>
                <a:ext cx="1789336" cy="246221"/>
              </a:xfrm>
              <a:prstGeom prst="rect">
                <a:avLst/>
              </a:prstGeom>
              <a:blipFill>
                <a:blip r:embed="rId5"/>
                <a:stretch>
                  <a:fillRect l="-2041" r="-374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6AF720A3-5BFB-47DA-91C6-C210021D7C45}"/>
              </a:ext>
            </a:extLst>
          </p:cNvPr>
          <p:cNvSpPr/>
          <p:nvPr/>
        </p:nvSpPr>
        <p:spPr>
          <a:xfrm>
            <a:off x="4324209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F48F9C-8BBD-4058-8292-F1F5F9E3FD58}"/>
              </a:ext>
            </a:extLst>
          </p:cNvPr>
          <p:cNvCxnSpPr>
            <a:cxnSpLocks/>
            <a:stCxn id="19" idx="5"/>
            <a:endCxn id="31" idx="0"/>
          </p:cNvCxnSpPr>
          <p:nvPr/>
        </p:nvCxnSpPr>
        <p:spPr>
          <a:xfrm>
            <a:off x="3717966" y="3061992"/>
            <a:ext cx="1926529" cy="2695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32939-25DE-4994-9000-3992EFEDE8BC}"/>
              </a:ext>
            </a:extLst>
          </p:cNvPr>
          <p:cNvCxnSpPr>
            <a:cxnSpLocks/>
          </p:cNvCxnSpPr>
          <p:nvPr/>
        </p:nvCxnSpPr>
        <p:spPr>
          <a:xfrm>
            <a:off x="2799166" y="222007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0B0D99-8B24-4C9F-9298-DB94EC5E33A6}"/>
              </a:ext>
            </a:extLst>
          </p:cNvPr>
          <p:cNvCxnSpPr>
            <a:cxnSpLocks/>
          </p:cNvCxnSpPr>
          <p:nvPr/>
        </p:nvCxnSpPr>
        <p:spPr>
          <a:xfrm>
            <a:off x="3695862" y="222007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B8CA57-5615-4B55-9512-647244886E1E}"/>
              </a:ext>
            </a:extLst>
          </p:cNvPr>
          <p:cNvCxnSpPr>
            <a:cxnSpLocks/>
          </p:cNvCxnSpPr>
          <p:nvPr/>
        </p:nvCxnSpPr>
        <p:spPr>
          <a:xfrm>
            <a:off x="2799166" y="2699127"/>
            <a:ext cx="8966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1AF3EE-789D-490D-ADE2-F4FA50787C24}"/>
              </a:ext>
            </a:extLst>
          </p:cNvPr>
          <p:cNvSpPr txBox="1"/>
          <p:nvPr/>
        </p:nvSpPr>
        <p:spPr>
          <a:xfrm>
            <a:off x="2855111" y="2204939"/>
            <a:ext cx="7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Interval #2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D4538A-E924-425A-878D-FDEBF15C2430}"/>
              </a:ext>
            </a:extLst>
          </p:cNvPr>
          <p:cNvSpPr/>
          <p:nvPr/>
        </p:nvSpPr>
        <p:spPr>
          <a:xfrm>
            <a:off x="4893440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5A1307-AE25-4C61-B0D9-0D3A7E1C7091}"/>
              </a:ext>
            </a:extLst>
          </p:cNvPr>
          <p:cNvSpPr/>
          <p:nvPr/>
        </p:nvSpPr>
        <p:spPr>
          <a:xfrm>
            <a:off x="5459877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793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5535865"/>
            <a:ext cx="6100236" cy="64104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F5E01FD-BCFD-475A-899E-83D04E76E1A4}"/>
              </a:ext>
            </a:extLst>
          </p:cNvPr>
          <p:cNvSpPr/>
          <p:nvPr/>
        </p:nvSpPr>
        <p:spPr>
          <a:xfrm>
            <a:off x="4324209" y="5653057"/>
            <a:ext cx="3527038" cy="5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Why</a:t>
            </a:r>
            <a:r>
              <a:rPr lang="en-US" sz="3200" dirty="0">
                <a:latin typeface="+mn-lt"/>
              </a:rPr>
              <a:t> is Simpson’s Rule more accurate?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44" y="1468581"/>
            <a:ext cx="7000112" cy="369662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0B2A77C-789C-4102-9FBB-311C675D9166}"/>
              </a:ext>
            </a:extLst>
          </p:cNvPr>
          <p:cNvSpPr/>
          <p:nvPr/>
        </p:nvSpPr>
        <p:spPr>
          <a:xfrm>
            <a:off x="3644649" y="2983042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B39EB-7C9D-417D-A8EF-1263A7DE8D09}"/>
              </a:ext>
            </a:extLst>
          </p:cNvPr>
          <p:cNvSpPr/>
          <p:nvPr/>
        </p:nvSpPr>
        <p:spPr>
          <a:xfrm>
            <a:off x="4083211" y="2602937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F49832-1798-4FB6-A69A-E5AB24D110CE}"/>
              </a:ext>
            </a:extLst>
          </p:cNvPr>
          <p:cNvSpPr/>
          <p:nvPr/>
        </p:nvSpPr>
        <p:spPr>
          <a:xfrm>
            <a:off x="4530137" y="2388146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B27C99-9F8F-4777-866B-2769B7FB1D98}"/>
              </a:ext>
            </a:extLst>
          </p:cNvPr>
          <p:cNvCxnSpPr>
            <a:cxnSpLocks/>
            <a:stCxn id="10" idx="5"/>
            <a:endCxn id="31" idx="0"/>
          </p:cNvCxnSpPr>
          <p:nvPr/>
        </p:nvCxnSpPr>
        <p:spPr>
          <a:xfrm>
            <a:off x="3722698" y="3064343"/>
            <a:ext cx="1921797" cy="26932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C5C14-C3A4-4CD5-BB1B-C096785389B7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4161260" y="2684238"/>
            <a:ext cx="2031590" cy="3073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/>
              <p:nvPr/>
            </p:nvSpPr>
            <p:spPr>
              <a:xfrm>
                <a:off x="4330673" y="5757620"/>
                <a:ext cx="31490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73" y="5757620"/>
                <a:ext cx="3149004" cy="246221"/>
              </a:xfrm>
              <a:prstGeom prst="rect">
                <a:avLst/>
              </a:prstGeom>
              <a:blipFill>
                <a:blip r:embed="rId5"/>
                <a:stretch>
                  <a:fillRect l="-967" r="-174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F48F9C-8BBD-4058-8292-F1F5F9E3FD58}"/>
              </a:ext>
            </a:extLst>
          </p:cNvPr>
          <p:cNvCxnSpPr>
            <a:cxnSpLocks/>
            <a:stCxn id="19" idx="5"/>
            <a:endCxn id="39" idx="0"/>
          </p:cNvCxnSpPr>
          <p:nvPr/>
        </p:nvCxnSpPr>
        <p:spPr>
          <a:xfrm>
            <a:off x="4608186" y="2469447"/>
            <a:ext cx="2135769" cy="3288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0B0D99-8B24-4C9F-9298-DB94EC5E33A6}"/>
              </a:ext>
            </a:extLst>
          </p:cNvPr>
          <p:cNvCxnSpPr>
            <a:cxnSpLocks/>
          </p:cNvCxnSpPr>
          <p:nvPr/>
        </p:nvCxnSpPr>
        <p:spPr>
          <a:xfrm>
            <a:off x="3695862" y="222007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25A1307-AE25-4C61-B0D9-0D3A7E1C7091}"/>
              </a:ext>
            </a:extLst>
          </p:cNvPr>
          <p:cNvSpPr/>
          <p:nvPr/>
        </p:nvSpPr>
        <p:spPr>
          <a:xfrm>
            <a:off x="5459877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851C59-BB22-4A1C-8A75-FDB378189E6D}"/>
              </a:ext>
            </a:extLst>
          </p:cNvPr>
          <p:cNvCxnSpPr>
            <a:cxnSpLocks/>
          </p:cNvCxnSpPr>
          <p:nvPr/>
        </p:nvCxnSpPr>
        <p:spPr>
          <a:xfrm>
            <a:off x="3695860" y="2228585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A6CB06-F76E-46B3-BFF2-CCED20BB3FA0}"/>
              </a:ext>
            </a:extLst>
          </p:cNvPr>
          <p:cNvCxnSpPr>
            <a:cxnSpLocks/>
          </p:cNvCxnSpPr>
          <p:nvPr/>
        </p:nvCxnSpPr>
        <p:spPr>
          <a:xfrm>
            <a:off x="3695860" y="2707634"/>
            <a:ext cx="8966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90205B3-2214-4F6A-8623-0B8A8E8F614E}"/>
              </a:ext>
            </a:extLst>
          </p:cNvPr>
          <p:cNvSpPr txBox="1"/>
          <p:nvPr/>
        </p:nvSpPr>
        <p:spPr>
          <a:xfrm>
            <a:off x="3731357" y="2040223"/>
            <a:ext cx="84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Interval #3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0CC67-D1F0-42B1-81CB-8AFB63F5A3F9}"/>
              </a:ext>
            </a:extLst>
          </p:cNvPr>
          <p:cNvCxnSpPr>
            <a:cxnSpLocks/>
          </p:cNvCxnSpPr>
          <p:nvPr/>
        </p:nvCxnSpPr>
        <p:spPr>
          <a:xfrm>
            <a:off x="4569309" y="2228585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892A52C-7E9E-4EB9-ACDB-420690D2BE52}"/>
              </a:ext>
            </a:extLst>
          </p:cNvPr>
          <p:cNvSpPr/>
          <p:nvPr/>
        </p:nvSpPr>
        <p:spPr>
          <a:xfrm>
            <a:off x="6008233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A50248-FAEA-4CCC-A78E-A28F354775BB}"/>
              </a:ext>
            </a:extLst>
          </p:cNvPr>
          <p:cNvSpPr/>
          <p:nvPr/>
        </p:nvSpPr>
        <p:spPr>
          <a:xfrm>
            <a:off x="6559337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171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5535865"/>
            <a:ext cx="6100236" cy="6410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Why</a:t>
            </a:r>
            <a:r>
              <a:rPr lang="en-US" sz="3200" dirty="0">
                <a:latin typeface="+mn-lt"/>
              </a:rPr>
              <a:t> is Simpson’s Rule more accurate!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44" y="1468581"/>
            <a:ext cx="7000112" cy="36966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593E666-92C1-4CC3-BEBA-DC1900BB5ABD}"/>
              </a:ext>
            </a:extLst>
          </p:cNvPr>
          <p:cNvSpPr/>
          <p:nvPr/>
        </p:nvSpPr>
        <p:spPr>
          <a:xfrm>
            <a:off x="6457950" y="5752090"/>
            <a:ext cx="533400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47935-AF0C-4EED-820B-C86D557750CE}"/>
              </a:ext>
            </a:extLst>
          </p:cNvPr>
          <p:cNvSpPr/>
          <p:nvPr/>
        </p:nvSpPr>
        <p:spPr>
          <a:xfrm>
            <a:off x="7227510" y="5751808"/>
            <a:ext cx="247234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B39EB-7C9D-417D-A8EF-1263A7DE8D09}"/>
              </a:ext>
            </a:extLst>
          </p:cNvPr>
          <p:cNvSpPr/>
          <p:nvPr/>
        </p:nvSpPr>
        <p:spPr>
          <a:xfrm>
            <a:off x="6750158" y="3825348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C5C14-C3A4-4CD5-BB1B-C096785389B7}"/>
              </a:ext>
            </a:extLst>
          </p:cNvPr>
          <p:cNvCxnSpPr>
            <a:cxnSpLocks/>
            <a:stCxn id="18" idx="4"/>
            <a:endCxn id="15" idx="0"/>
          </p:cNvCxnSpPr>
          <p:nvPr/>
        </p:nvCxnSpPr>
        <p:spPr>
          <a:xfrm flipH="1">
            <a:off x="6724650" y="3920598"/>
            <a:ext cx="71228" cy="1831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C8069B-10C4-4B69-9874-2D8DCB9A98D9}"/>
              </a:ext>
            </a:extLst>
          </p:cNvPr>
          <p:cNvCxnSpPr>
            <a:cxnSpLocks/>
          </p:cNvCxnSpPr>
          <p:nvPr/>
        </p:nvCxnSpPr>
        <p:spPr>
          <a:xfrm>
            <a:off x="6352583" y="219693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9D2930-7D7E-4AF5-8DEF-1DEF0796DEB4}"/>
              </a:ext>
            </a:extLst>
          </p:cNvPr>
          <p:cNvCxnSpPr>
            <a:cxnSpLocks/>
          </p:cNvCxnSpPr>
          <p:nvPr/>
        </p:nvCxnSpPr>
        <p:spPr>
          <a:xfrm>
            <a:off x="6352583" y="2675987"/>
            <a:ext cx="8966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CCEA03-EFB6-4BD7-9BC1-760F2C6EDBDF}"/>
              </a:ext>
            </a:extLst>
          </p:cNvPr>
          <p:cNvSpPr txBox="1"/>
          <p:nvPr/>
        </p:nvSpPr>
        <p:spPr>
          <a:xfrm>
            <a:off x="6408528" y="2181799"/>
            <a:ext cx="7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Interval</a:t>
            </a:r>
          </a:p>
          <a:p>
            <a:pPr algn="ctr"/>
            <a:r>
              <a:rPr lang="en-US" sz="1200" dirty="0"/>
              <a:t># </a:t>
            </a:r>
            <a:r>
              <a:rPr lang="en-US" sz="1200" b="1" i="1" dirty="0"/>
              <a:t>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5485F2-62F8-4A8A-910D-F33D7FCCECA0}"/>
              </a:ext>
            </a:extLst>
          </p:cNvPr>
          <p:cNvCxnSpPr>
            <a:cxnSpLocks/>
          </p:cNvCxnSpPr>
          <p:nvPr/>
        </p:nvCxnSpPr>
        <p:spPr>
          <a:xfrm>
            <a:off x="7249278" y="220850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3F49832-1798-4FB6-A69A-E5AB24D110CE}"/>
              </a:ext>
            </a:extLst>
          </p:cNvPr>
          <p:cNvSpPr/>
          <p:nvPr/>
        </p:nvSpPr>
        <p:spPr>
          <a:xfrm>
            <a:off x="7209200" y="3260298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B27C99-9F8F-4777-866B-2769B7FB1D98}"/>
              </a:ext>
            </a:extLst>
          </p:cNvPr>
          <p:cNvCxnSpPr>
            <a:cxnSpLocks/>
          </p:cNvCxnSpPr>
          <p:nvPr/>
        </p:nvCxnSpPr>
        <p:spPr>
          <a:xfrm>
            <a:off x="7258051" y="3355548"/>
            <a:ext cx="93076" cy="2402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58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2145350"/>
            <a:ext cx="6387518" cy="1559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DEB071-6508-4230-A760-94AD3369A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259" y="4061113"/>
            <a:ext cx="4671483" cy="2295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Why</a:t>
            </a:r>
            <a:r>
              <a:rPr lang="en-US" sz="3200" dirty="0">
                <a:latin typeface="+mn-lt"/>
              </a:rPr>
              <a:t> is Simpson’s Rule more accurate?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57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1882" y="1424407"/>
            <a:ext cx="6100236" cy="64104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6AA13C-0BFA-46CA-9655-C4D1153C700E}"/>
              </a:ext>
            </a:extLst>
          </p:cNvPr>
          <p:cNvSpPr/>
          <p:nvPr/>
        </p:nvSpPr>
        <p:spPr>
          <a:xfrm>
            <a:off x="5247965" y="5498978"/>
            <a:ext cx="258097" cy="191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079CB94-C4E6-4825-B839-A96C929E3F27}"/>
              </a:ext>
            </a:extLst>
          </p:cNvPr>
          <p:cNvCxnSpPr>
            <a:cxnSpLocks/>
            <a:stCxn id="16" idx="0"/>
            <a:endCxn id="11" idx="3"/>
          </p:cNvCxnSpPr>
          <p:nvPr/>
        </p:nvCxnSpPr>
        <p:spPr>
          <a:xfrm rot="16200000" flipH="1">
            <a:off x="3649799" y="3738581"/>
            <a:ext cx="3207242" cy="505283"/>
          </a:xfrm>
          <a:prstGeom prst="bentConnector4">
            <a:avLst>
              <a:gd name="adj1" fmla="val -7128"/>
              <a:gd name="adj2" fmla="val 6569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968DF-0AE2-4FAF-9BD5-0D963F5B3BBE}"/>
              </a:ext>
            </a:extLst>
          </p:cNvPr>
          <p:cNvSpPr/>
          <p:nvPr/>
        </p:nvSpPr>
        <p:spPr>
          <a:xfrm>
            <a:off x="3362632" y="2387601"/>
            <a:ext cx="3276293" cy="4159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D36943-D46B-4E7E-98DA-685E25B6832E}"/>
                  </a:ext>
                </a:extLst>
              </p:cNvPr>
              <p:cNvSpPr txBox="1"/>
              <p:nvPr/>
            </p:nvSpPr>
            <p:spPr>
              <a:xfrm>
                <a:off x="2691580" y="2065449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D36943-D46B-4E7E-98DA-685E25B68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580" y="2065449"/>
                <a:ext cx="186781" cy="276999"/>
              </a:xfrm>
              <a:prstGeom prst="rect">
                <a:avLst/>
              </a:prstGeom>
              <a:blipFill>
                <a:blip r:embed="rId6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E668BD-F77A-464E-9DC0-E98681AA33B9}"/>
                  </a:ext>
                </a:extLst>
              </p:cNvPr>
              <p:cNvSpPr txBox="1"/>
              <p:nvPr/>
            </p:nvSpPr>
            <p:spPr>
              <a:xfrm>
                <a:off x="7123657" y="2065449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E668BD-F77A-464E-9DC0-E98681AA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657" y="2065449"/>
                <a:ext cx="186781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7FEDC342-60A2-416A-9CFB-F8B1402A2E5E}"/>
              </a:ext>
            </a:extLst>
          </p:cNvPr>
          <p:cNvSpPr/>
          <p:nvPr/>
        </p:nvSpPr>
        <p:spPr>
          <a:xfrm>
            <a:off x="2658590" y="2595563"/>
            <a:ext cx="276339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4FE399-9DF1-498A-A1A6-829B61A4664A}"/>
              </a:ext>
            </a:extLst>
          </p:cNvPr>
          <p:cNvSpPr/>
          <p:nvPr/>
        </p:nvSpPr>
        <p:spPr>
          <a:xfrm>
            <a:off x="3864077" y="4822723"/>
            <a:ext cx="412955" cy="25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1D3BFD-E464-4609-82A3-16846F77F71F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rot="10800000" flipH="1" flipV="1">
            <a:off x="2658589" y="2699544"/>
            <a:ext cx="1205487" cy="2248540"/>
          </a:xfrm>
          <a:prstGeom prst="bentConnector3">
            <a:avLst>
              <a:gd name="adj1" fmla="val -4465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A0E4646-D467-45BF-84B0-B005531ED37F}"/>
              </a:ext>
            </a:extLst>
          </p:cNvPr>
          <p:cNvSpPr/>
          <p:nvPr/>
        </p:nvSpPr>
        <p:spPr>
          <a:xfrm>
            <a:off x="7083682" y="2595563"/>
            <a:ext cx="243349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CF0BD8-A44D-4A7B-BD6F-D376D33B480A}"/>
              </a:ext>
            </a:extLst>
          </p:cNvPr>
          <p:cNvSpPr/>
          <p:nvPr/>
        </p:nvSpPr>
        <p:spPr>
          <a:xfrm>
            <a:off x="4424189" y="4820930"/>
            <a:ext cx="412955" cy="25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EF7E4AB-71C3-4A19-B3C9-56407FF1DBAC}"/>
              </a:ext>
            </a:extLst>
          </p:cNvPr>
          <p:cNvCxnSpPr>
            <a:cxnSpLocks/>
            <a:stCxn id="29" idx="3"/>
            <a:endCxn id="30" idx="3"/>
          </p:cNvCxnSpPr>
          <p:nvPr/>
        </p:nvCxnSpPr>
        <p:spPr>
          <a:xfrm flipH="1">
            <a:off x="4837144" y="2699544"/>
            <a:ext cx="2489887" cy="2246747"/>
          </a:xfrm>
          <a:prstGeom prst="bentConnector3">
            <a:avLst>
              <a:gd name="adj1" fmla="val -213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002B350-401B-4F7B-A543-F1BCFE47F1CD}"/>
              </a:ext>
            </a:extLst>
          </p:cNvPr>
          <p:cNvCxnSpPr/>
          <p:nvPr/>
        </p:nvCxnSpPr>
        <p:spPr>
          <a:xfrm>
            <a:off x="1816969" y="1969586"/>
            <a:ext cx="841618" cy="2343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0004F4-1043-457B-BFD9-122EF226464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968910" y="1627299"/>
            <a:ext cx="5154747" cy="576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33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5 – Simpson’s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11887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Compare the percent error in the estimate of the integral provided by the </a:t>
            </a:r>
            <a:r>
              <a:rPr lang="en-US" sz="2400" b="1" dirty="0"/>
              <a:t>left-hand rule</a:t>
            </a:r>
            <a:r>
              <a:rPr lang="en-US" sz="2400" dirty="0"/>
              <a:t> vs. </a:t>
            </a:r>
            <a:r>
              <a:rPr lang="en-US" sz="2400" b="1" dirty="0"/>
              <a:t>Simpson’s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695" y="3316610"/>
            <a:ext cx="4861996" cy="285999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626603" y="3316610"/>
            <a:ext cx="526943" cy="612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221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55E9D8-A9E8-4AF8-8591-31D41CBD0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754" y="2770210"/>
            <a:ext cx="5648535" cy="3433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5 – Simpson’s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8326" y="1825625"/>
                <a:ext cx="8007349" cy="442375"/>
              </a:xfrm>
            </p:spPr>
            <p:txBody>
              <a:bodyPr>
                <a:no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−120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+2119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+1980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326" y="1825625"/>
                <a:ext cx="8007349" cy="44237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7AFE28-22C0-4AAE-ABF1-A1942AF3BF35}"/>
                  </a:ext>
                </a:extLst>
              </p:cNvPr>
              <p:cNvSpPr txBox="1"/>
              <p:nvPr/>
            </p:nvSpPr>
            <p:spPr>
              <a:xfrm>
                <a:off x="2115231" y="2384552"/>
                <a:ext cx="457182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+9)(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+4)(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−5)(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−11)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7AFE28-22C0-4AAE-ABF1-A1942AF3B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231" y="2384552"/>
                <a:ext cx="4571829" cy="307777"/>
              </a:xfrm>
              <a:prstGeom prst="rect">
                <a:avLst/>
              </a:prstGeom>
              <a:blipFill>
                <a:blip r:embed="rId5"/>
                <a:stretch>
                  <a:fillRect t="-1961" r="-5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0AC9F6-BC29-401C-B70C-6EEEC46C8E71}"/>
                  </a:ext>
                </a:extLst>
              </p:cNvPr>
              <p:cNvSpPr txBox="1"/>
              <p:nvPr/>
            </p:nvSpPr>
            <p:spPr>
              <a:xfrm>
                <a:off x="5408239" y="5331774"/>
                <a:ext cx="2099421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 ?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0AC9F6-BC29-401C-B70C-6EEEC46C8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239" y="5331774"/>
                <a:ext cx="2099421" cy="8073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05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EDBDE1-2A53-4E75-9C15-FDC794275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201" y="3011639"/>
            <a:ext cx="4910386" cy="30069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while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() </a:t>
            </a:r>
            <a:r>
              <a:rPr lang="en-US" sz="3200" dirty="0">
                <a:latin typeface="+mn-lt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3281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loop executes all the statements within its scope as long as loop conditional remains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6734482" y="2292032"/>
            <a:ext cx="1504336" cy="634182"/>
          </a:xfrm>
          <a:prstGeom prst="wedgeRectCallout">
            <a:avLst>
              <a:gd name="adj1" fmla="val -96747"/>
              <a:gd name="adj2" fmla="val 7181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loop conditional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3005192" y="3096231"/>
            <a:ext cx="4059285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47D0C0-11DA-4AAA-B4B3-608EE0286EB8}"/>
                  </a:ext>
                </a:extLst>
              </p:cNvPr>
              <p:cNvSpPr txBox="1"/>
              <p:nvPr/>
            </p:nvSpPr>
            <p:spPr>
              <a:xfrm>
                <a:off x="6457950" y="3793287"/>
                <a:ext cx="2052998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𝑒𝑠𝑡𝑖𝑚𝑎𝑡𝑒</m:t>
                              </m:r>
                            </m:e>
                            <m:sup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47D0C0-11DA-4AAA-B4B3-608EE0286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3793287"/>
                <a:ext cx="205299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AE044DD-1E90-4621-B7DC-3DEDBB44EEAC}"/>
              </a:ext>
            </a:extLst>
          </p:cNvPr>
          <p:cNvSpPr/>
          <p:nvPr/>
        </p:nvSpPr>
        <p:spPr>
          <a:xfrm>
            <a:off x="2375315" y="5722374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5314E-27B2-473B-951D-A5F3F5C455DB}"/>
              </a:ext>
            </a:extLst>
          </p:cNvPr>
          <p:cNvSpPr/>
          <p:nvPr/>
        </p:nvSpPr>
        <p:spPr>
          <a:xfrm>
            <a:off x="2375315" y="3314238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098CA1-8FA6-40DB-A2D8-25BB9DFF8E78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>
            <a:off x="2375315" y="3462331"/>
            <a:ext cx="12700" cy="2408136"/>
          </a:xfrm>
          <a:prstGeom prst="bentConnector3">
            <a:avLst>
              <a:gd name="adj1" fmla="val 406451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5 – Simpson’s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118879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Perform </a:t>
                </a:r>
                <a:r>
                  <a:rPr lang="en-US" sz="2400" b="1" i="1" dirty="0"/>
                  <a:t>numerical</a:t>
                </a:r>
                <a:r>
                  <a:rPr lang="en-US" sz="2400" dirty="0"/>
                  <a:t> integration with respect to x using a </a:t>
                </a:r>
                <a:r>
                  <a:rPr lang="en-US" sz="2400" u="sng" dirty="0"/>
                  <a:t>million</a:t>
                </a:r>
                <a:r>
                  <a:rPr lang="en-US" sz="2400" dirty="0"/>
                  <a:t> intervals on the following polynomial over the domain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e>
                    </m:d>
                  </m:oMath>
                </a14:m>
                <a:r>
                  <a:rPr lang="en-US" sz="2400" dirty="0"/>
                  <a:t>: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1188795"/>
              </a:xfrm>
              <a:blipFill>
                <a:blip r:embed="rId3"/>
                <a:stretch>
                  <a:fillRect l="-1066" t="-7179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98045" y="4459121"/>
                <a:ext cx="5796779" cy="6220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−30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2119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+1980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045" y="4459121"/>
                <a:ext cx="5796779" cy="6220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69109" y="3170461"/>
                <a:ext cx="6605783" cy="927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−120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+22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+2119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+1980</m:t>
                              </m:r>
                            </m:e>
                          </m:d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109" y="3170461"/>
                <a:ext cx="6605783" cy="9275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81796" y="5442248"/>
                <a:ext cx="6404446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−174744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−43550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−306482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𝟐𝟎𝟒𝟑𝟐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𝟏𝟑𝟑𝟑𝟑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796" y="5442248"/>
                <a:ext cx="6404446" cy="708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68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ABC05F-61D5-42DF-AAB5-8BE9F9DAB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357"/>
          <a:stretch/>
        </p:blipFill>
        <p:spPr>
          <a:xfrm>
            <a:off x="908386" y="916853"/>
            <a:ext cx="3514286" cy="1177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8435" y="365126"/>
            <a:ext cx="2849068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Lab 5</a:t>
            </a:r>
            <a:br>
              <a:rPr lang="en-US" sz="3200" dirty="0">
                <a:latin typeface="+mn-lt"/>
              </a:rPr>
            </a:br>
            <a:r>
              <a:rPr lang="en-US" sz="3200" b="1" dirty="0">
                <a:latin typeface="+mn-lt"/>
              </a:rPr>
              <a:t>Simpson’s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08386" y="1462323"/>
            <a:ext cx="2706435" cy="5372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6">
            <a:extLst>
              <a:ext uri="{FF2B5EF4-FFF2-40B4-BE49-F238E27FC236}">
                <a16:creationId xmlns:a16="http://schemas.microsoft.com/office/drawing/2014/main" id="{0BD74C3C-6B5A-45C9-8B1A-4F284B797164}"/>
              </a:ext>
            </a:extLst>
          </p:cNvPr>
          <p:cNvSpPr/>
          <p:nvPr/>
        </p:nvSpPr>
        <p:spPr>
          <a:xfrm>
            <a:off x="706078" y="2700856"/>
            <a:ext cx="3716594" cy="1150374"/>
          </a:xfrm>
          <a:prstGeom prst="wedgeRoundRectCallout">
            <a:avLst>
              <a:gd name="adj1" fmla="val -7473"/>
              <a:gd name="adj2" fmla="val -10919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Variables declared </a:t>
            </a:r>
            <a:r>
              <a:rPr lang="en-US" b="1" dirty="0">
                <a:solidFill>
                  <a:schemeClr val="tx1"/>
                </a:solidFill>
              </a:rPr>
              <a:t>outside</a:t>
            </a:r>
            <a:r>
              <a:rPr lang="en-US" b="1" dirty="0">
                <a:solidFill>
                  <a:srgbClr val="FF0000"/>
                </a:solidFill>
              </a:rPr>
              <a:t> the </a:t>
            </a:r>
            <a:r>
              <a:rPr lang="en-US" b="1" u="sng" dirty="0">
                <a:solidFill>
                  <a:srgbClr val="FF0000"/>
                </a:solidFill>
              </a:rPr>
              <a:t>scope</a:t>
            </a:r>
            <a:r>
              <a:rPr lang="en-US" b="1" dirty="0">
                <a:solidFill>
                  <a:srgbClr val="FF0000"/>
                </a:solidFill>
              </a:rPr>
              <a:t> of any function are considered </a:t>
            </a:r>
            <a:r>
              <a:rPr lang="en-US" b="1" dirty="0">
                <a:solidFill>
                  <a:schemeClr val="tx1"/>
                </a:solidFill>
              </a:rPr>
              <a:t>global</a:t>
            </a:r>
            <a:r>
              <a:rPr lang="en-US" b="1" dirty="0">
                <a:solidFill>
                  <a:srgbClr val="FF0000"/>
                </a:solidFill>
              </a:rPr>
              <a:t> variables and are initialized </a:t>
            </a:r>
            <a:r>
              <a:rPr lang="en-US" b="1" i="1" dirty="0">
                <a:solidFill>
                  <a:srgbClr val="FF0000"/>
                </a:solidFill>
              </a:rPr>
              <a:t>before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main() </a:t>
            </a:r>
            <a:r>
              <a:rPr lang="en-US" b="1" dirty="0">
                <a:solidFill>
                  <a:srgbClr val="FF0000"/>
                </a:solidFill>
              </a:rPr>
              <a:t>is called</a:t>
            </a:r>
          </a:p>
        </p:txBody>
      </p:sp>
    </p:spTree>
    <p:extLst>
      <p:ext uri="{BB962C8B-B14F-4D97-AF65-F5344CB8AC3E}">
        <p14:creationId xmlns:p14="http://schemas.microsoft.com/office/powerpoint/2010/main" val="28179675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EF9613-2678-46E0-8F2A-A887AFEBB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41" y="1585608"/>
            <a:ext cx="3877863" cy="45312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8435" y="365126"/>
            <a:ext cx="2849068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View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Lab 5</a:t>
            </a:r>
            <a:br>
              <a:rPr lang="en-US" sz="3200" dirty="0">
                <a:latin typeface="+mn-lt"/>
              </a:rPr>
            </a:br>
            <a:r>
              <a:rPr lang="en-US" sz="3200" b="1" dirty="0">
                <a:latin typeface="+mn-lt"/>
              </a:rPr>
              <a:t>Simpson’s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C039CC-A4DF-4842-AB3A-055921DB7E88}"/>
              </a:ext>
            </a:extLst>
          </p:cNvPr>
          <p:cNvSpPr/>
          <p:nvPr/>
        </p:nvSpPr>
        <p:spPr>
          <a:xfrm>
            <a:off x="5159372" y="3621647"/>
            <a:ext cx="3355978" cy="1981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2D5117-3C47-4A0E-A202-7D4D03A863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291"/>
          <a:stretch/>
        </p:blipFill>
        <p:spPr>
          <a:xfrm>
            <a:off x="908386" y="916853"/>
            <a:ext cx="3514286" cy="37288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B03391-8C25-44EF-AA53-EA333D76C791}"/>
              </a:ext>
            </a:extLst>
          </p:cNvPr>
          <p:cNvSpPr/>
          <p:nvPr/>
        </p:nvSpPr>
        <p:spPr>
          <a:xfrm>
            <a:off x="908384" y="2867218"/>
            <a:ext cx="3280157" cy="17121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4997E7A-348D-488B-A578-85392DA4117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5400000" flipH="1">
            <a:off x="4216605" y="1199076"/>
            <a:ext cx="952614" cy="4288898"/>
          </a:xfrm>
          <a:prstGeom prst="bentConnector5">
            <a:avLst>
              <a:gd name="adj1" fmla="val -23997"/>
              <a:gd name="adj2" fmla="val 48035"/>
              <a:gd name="adj3" fmla="val 12399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5263CBA-9464-49DE-B666-A05474CDD091}"/>
              </a:ext>
            </a:extLst>
          </p:cNvPr>
          <p:cNvSpPr/>
          <p:nvPr/>
        </p:nvSpPr>
        <p:spPr>
          <a:xfrm>
            <a:off x="1880419" y="3753465"/>
            <a:ext cx="433913" cy="206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86D926-8C6C-451A-ADC6-3E87272D8250}"/>
              </a:ext>
            </a:extLst>
          </p:cNvPr>
          <p:cNvSpPr/>
          <p:nvPr/>
        </p:nvSpPr>
        <p:spPr>
          <a:xfrm>
            <a:off x="908383" y="2084882"/>
            <a:ext cx="3280157" cy="71596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EBEC642-7576-49EA-A155-80BED8A7E2E1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rot="5400000" flipH="1" flipV="1">
            <a:off x="1385389" y="2796869"/>
            <a:ext cx="1875060" cy="451086"/>
          </a:xfrm>
          <a:prstGeom prst="bentConnector5">
            <a:avLst>
              <a:gd name="adj1" fmla="val -6686"/>
              <a:gd name="adj2" fmla="val -340720"/>
              <a:gd name="adj3" fmla="val 11219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41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EF9613-2678-46E0-8F2A-A887AFEBB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41" y="1585608"/>
            <a:ext cx="3877863" cy="45312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ABC05F-61D5-42DF-AAB5-8BE9F9DAB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386" y="916853"/>
            <a:ext cx="3514286" cy="52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8435" y="365126"/>
            <a:ext cx="2849068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View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Lab 5</a:t>
            </a:r>
            <a:br>
              <a:rPr lang="en-US" sz="3200" dirty="0">
                <a:latin typeface="+mn-lt"/>
              </a:rPr>
            </a:br>
            <a:r>
              <a:rPr lang="en-US" sz="3200" b="1" dirty="0">
                <a:latin typeface="+mn-lt"/>
              </a:rPr>
              <a:t>Simpson’s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63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1A007-D359-476C-B9D8-0536E0C88CD2}"/>
              </a:ext>
            </a:extLst>
          </p:cNvPr>
          <p:cNvSpPr/>
          <p:nvPr/>
        </p:nvSpPr>
        <p:spPr>
          <a:xfrm>
            <a:off x="908385" y="2071923"/>
            <a:ext cx="3280157" cy="72289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149DBF-89FF-4350-A2F8-6D0099500622}"/>
              </a:ext>
            </a:extLst>
          </p:cNvPr>
          <p:cNvSpPr/>
          <p:nvPr/>
        </p:nvSpPr>
        <p:spPr>
          <a:xfrm>
            <a:off x="5159372" y="4711519"/>
            <a:ext cx="3355978" cy="1775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CE03A7-1A15-4378-A65F-3CD138CF05B7}"/>
              </a:ext>
            </a:extLst>
          </p:cNvPr>
          <p:cNvSpPr/>
          <p:nvPr/>
        </p:nvSpPr>
        <p:spPr>
          <a:xfrm>
            <a:off x="908383" y="4674058"/>
            <a:ext cx="3280157" cy="136540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6822691-DFBE-443F-80BA-ED41542BABC2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 flipH="1">
            <a:off x="4585396" y="2637125"/>
            <a:ext cx="215032" cy="4288899"/>
          </a:xfrm>
          <a:prstGeom prst="bentConnector5">
            <a:avLst>
              <a:gd name="adj1" fmla="val -106310"/>
              <a:gd name="adj2" fmla="val 50442"/>
              <a:gd name="adj3" fmla="val 20631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1547DD-862E-4278-A2C5-57BE27BC1F6F}"/>
              </a:ext>
            </a:extLst>
          </p:cNvPr>
          <p:cNvSpPr/>
          <p:nvPr/>
        </p:nvSpPr>
        <p:spPr>
          <a:xfrm>
            <a:off x="2051415" y="5125065"/>
            <a:ext cx="689404" cy="169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BBC1583-57C2-4204-BCA7-5838D0C44E19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 flipH="1" flipV="1">
            <a:off x="860916" y="3607123"/>
            <a:ext cx="3222748" cy="152347"/>
          </a:xfrm>
          <a:prstGeom prst="bentConnector5">
            <a:avLst>
              <a:gd name="adj1" fmla="val -4805"/>
              <a:gd name="adj2" fmla="val -1233976"/>
              <a:gd name="adj3" fmla="val 10800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2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4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3EC399-A961-4389-8AC4-7A1EDCB94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" y="1801368"/>
            <a:ext cx="6771482" cy="41879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5 – Simpson’s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1425" y="3602378"/>
            <a:ext cx="370884" cy="179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2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6 – Circle Area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77034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Specify in the code the correct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limits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400" dirty="0"/>
                  <a:t>, and exact analytic value for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the area of a unit circle: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770341"/>
              </a:xfrm>
              <a:blipFill>
                <a:blip r:embed="rId3"/>
                <a:stretch>
                  <a:fillRect l="-1066" t="-11024" b="-1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13496" y="2749889"/>
                <a:ext cx="3117007" cy="1112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96" y="2749889"/>
                <a:ext cx="3117007" cy="11122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148" y="4087678"/>
            <a:ext cx="2105025" cy="2085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900" y="4130540"/>
            <a:ext cx="2571750" cy="2000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AF14E3-736C-4E94-941C-42CB8012E3C3}"/>
                  </a:ext>
                </a:extLst>
              </p:cNvPr>
              <p:cNvSpPr txBox="1"/>
              <p:nvPr/>
            </p:nvSpPr>
            <p:spPr>
              <a:xfrm>
                <a:off x="6792261" y="2727460"/>
                <a:ext cx="1388778" cy="92333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Note: in C++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 the constant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𝐏𝐈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AF14E3-736C-4E94-941C-42CB8012E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261" y="2727460"/>
                <a:ext cx="1388778" cy="923330"/>
              </a:xfrm>
              <a:prstGeom prst="rect">
                <a:avLst/>
              </a:prstGeom>
              <a:blipFill>
                <a:blip r:embed="rId7"/>
                <a:stretch>
                  <a:fillRect l="-6926" t="-7742" r="-10823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0165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F50213-AAD2-4A41-9FE0-577C7CA72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143" y="1226752"/>
            <a:ext cx="5485714" cy="53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6 – Circle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66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91986" y="2970512"/>
            <a:ext cx="704298" cy="185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42852" y="2223791"/>
            <a:ext cx="501444" cy="185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86425" y="5855225"/>
            <a:ext cx="1042650" cy="150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C7E22-CC5A-4559-A009-26F4EC5C3FFD}"/>
              </a:ext>
            </a:extLst>
          </p:cNvPr>
          <p:cNvSpPr txBox="1"/>
          <p:nvPr/>
        </p:nvSpPr>
        <p:spPr>
          <a:xfrm>
            <a:off x="6457951" y="2740337"/>
            <a:ext cx="2057399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Why</a:t>
            </a:r>
            <a:r>
              <a:rPr lang="en-US" b="1" dirty="0">
                <a:solidFill>
                  <a:srgbClr val="FF0000"/>
                </a:solidFill>
              </a:rPr>
              <a:t> are these lines of code incorrect?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6252AD1-2DCC-4FA0-B8A2-68F296DF453F}"/>
              </a:ext>
            </a:extLst>
          </p:cNvPr>
          <p:cNvCxnSpPr>
            <a:stCxn id="5" idx="0"/>
            <a:endCxn id="11" idx="3"/>
          </p:cNvCxnSpPr>
          <p:nvPr/>
        </p:nvCxnSpPr>
        <p:spPr>
          <a:xfrm rot="16200000" flipV="1">
            <a:off x="5603696" y="857381"/>
            <a:ext cx="423556" cy="334235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D6AD28B-6122-420C-ABBB-5D3956521869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rot="10800000">
            <a:off x="3696285" y="3063503"/>
            <a:ext cx="2761667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58B5896-D084-4242-8BE0-3D71A7D16200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rot="5400000">
            <a:off x="4485859" y="2929884"/>
            <a:ext cx="2544009" cy="34575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87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82A0AA-340E-40C3-9473-21AEE6C10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53" y="1698037"/>
            <a:ext cx="7838095" cy="45238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6 – Circle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33900" y="2662216"/>
            <a:ext cx="1633415" cy="185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68361" y="2331529"/>
            <a:ext cx="700549" cy="185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18635" y="3168538"/>
            <a:ext cx="446139" cy="185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C7E22-CC5A-4559-A009-26F4EC5C3FFD}"/>
              </a:ext>
            </a:extLst>
          </p:cNvPr>
          <p:cNvSpPr txBox="1"/>
          <p:nvPr/>
        </p:nvSpPr>
        <p:spPr>
          <a:xfrm>
            <a:off x="5429250" y="2679873"/>
            <a:ext cx="2225163" cy="92333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You need to fix the code so it calculates the correct values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229DC4-A34D-4080-8C0F-F697BB10C6F2}"/>
              </a:ext>
            </a:extLst>
          </p:cNvPr>
          <p:cNvSpPr/>
          <p:nvPr/>
        </p:nvSpPr>
        <p:spPr>
          <a:xfrm>
            <a:off x="1618635" y="3689616"/>
            <a:ext cx="446139" cy="185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0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5" grpId="0" animBg="1"/>
      <p:bldP spid="2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F50213-AAD2-4A41-9FE0-577C7CA72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143" y="1226752"/>
            <a:ext cx="5485714" cy="53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6 – Circle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91986" y="2970512"/>
            <a:ext cx="704298" cy="185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42852" y="2223791"/>
            <a:ext cx="501444" cy="185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86425" y="5855225"/>
            <a:ext cx="1042650" cy="150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C7E22-CC5A-4559-A009-26F4EC5C3FFD}"/>
              </a:ext>
            </a:extLst>
          </p:cNvPr>
          <p:cNvSpPr txBox="1"/>
          <p:nvPr/>
        </p:nvSpPr>
        <p:spPr>
          <a:xfrm>
            <a:off x="6457951" y="2740337"/>
            <a:ext cx="2057399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What should these lines of code do?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6252AD1-2DCC-4FA0-B8A2-68F296DF453F}"/>
              </a:ext>
            </a:extLst>
          </p:cNvPr>
          <p:cNvCxnSpPr>
            <a:stCxn id="5" idx="0"/>
            <a:endCxn id="11" idx="3"/>
          </p:cNvCxnSpPr>
          <p:nvPr/>
        </p:nvCxnSpPr>
        <p:spPr>
          <a:xfrm rot="16200000" flipV="1">
            <a:off x="5603696" y="857381"/>
            <a:ext cx="423556" cy="334235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D6AD28B-6122-420C-ABBB-5D3956521869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rot="10800000">
            <a:off x="3696285" y="3063503"/>
            <a:ext cx="2761667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58B5896-D084-4242-8BE0-3D71A7D16200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rot="5400000">
            <a:off x="4485859" y="2929884"/>
            <a:ext cx="2544009" cy="34575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C3A2BA2-D06B-468A-B5F4-EFBFD2FD6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760" y="5139765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7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1CAE30-EB38-4543-9F8D-1E1ACFCEF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143" y="1225296"/>
            <a:ext cx="5485714" cy="53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6 – Circle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69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842C82-AE82-4F84-A47D-E795059ACF96}"/>
              </a:ext>
            </a:extLst>
          </p:cNvPr>
          <p:cNvSpPr/>
          <p:nvPr/>
        </p:nvSpPr>
        <p:spPr>
          <a:xfrm>
            <a:off x="2991986" y="2970512"/>
            <a:ext cx="1506272" cy="185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F31787-218F-4242-A30C-B73683BD8C51}"/>
              </a:ext>
            </a:extLst>
          </p:cNvPr>
          <p:cNvSpPr/>
          <p:nvPr/>
        </p:nvSpPr>
        <p:spPr>
          <a:xfrm>
            <a:off x="3642852" y="2223791"/>
            <a:ext cx="501444" cy="185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198DC9-74C3-41C8-ACFC-B477ECDBE731}"/>
              </a:ext>
            </a:extLst>
          </p:cNvPr>
          <p:cNvSpPr/>
          <p:nvPr/>
        </p:nvSpPr>
        <p:spPr>
          <a:xfrm>
            <a:off x="2986424" y="5855225"/>
            <a:ext cx="1242675" cy="150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E30710-736A-43EE-8C98-50C5544BE4E2}"/>
              </a:ext>
            </a:extLst>
          </p:cNvPr>
          <p:cNvSpPr txBox="1"/>
          <p:nvPr/>
        </p:nvSpPr>
        <p:spPr>
          <a:xfrm>
            <a:off x="6457951" y="2740337"/>
            <a:ext cx="2130237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These are the correct lines of code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A3B8C15-19F1-48A3-9E59-82E1BDCA1286}"/>
              </a:ext>
            </a:extLst>
          </p:cNvPr>
          <p:cNvCxnSpPr>
            <a:cxnSpLocks/>
            <a:stCxn id="20" idx="0"/>
            <a:endCxn id="18" idx="3"/>
          </p:cNvCxnSpPr>
          <p:nvPr/>
        </p:nvCxnSpPr>
        <p:spPr>
          <a:xfrm rot="16200000" flipV="1">
            <a:off x="5621905" y="839172"/>
            <a:ext cx="423556" cy="337877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0B86782-CDAE-4B04-86CA-EC251005ED4B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rot="10800000">
            <a:off x="4498259" y="3063503"/>
            <a:ext cx="1959693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5D982E5-FA0A-45BB-9B4D-7031AAC01FA8}"/>
              </a:ext>
            </a:extLst>
          </p:cNvPr>
          <p:cNvCxnSpPr>
            <a:cxnSpLocks/>
            <a:stCxn id="20" idx="2"/>
            <a:endCxn id="19" idx="3"/>
          </p:cNvCxnSpPr>
          <p:nvPr/>
        </p:nvCxnSpPr>
        <p:spPr>
          <a:xfrm rot="5400000">
            <a:off x="4604081" y="3011687"/>
            <a:ext cx="2544009" cy="329397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06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7123B3-5D2B-4B2F-B9F0-391D1F74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619" y="3687101"/>
            <a:ext cx="4719469" cy="12978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Modulus (</a:t>
            </a:r>
            <a:r>
              <a:rPr lang="en-US" sz="3200" b="1" dirty="0">
                <a:latin typeface="+mn-lt"/>
              </a:rPr>
              <a:t>%</a:t>
            </a:r>
            <a:r>
              <a:rPr lang="en-US" sz="3200" dirty="0">
                <a:latin typeface="+mn-lt"/>
              </a:rPr>
              <a:t>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4"/>
            <a:ext cx="7886700" cy="13823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“</a:t>
            </a:r>
            <a:r>
              <a:rPr lang="en-US" sz="2400" b="1" dirty="0">
                <a:solidFill>
                  <a:srgbClr val="00B050"/>
                </a:solidFill>
              </a:rPr>
              <a:t>mod</a:t>
            </a:r>
            <a:r>
              <a:rPr lang="en-US" sz="2400" dirty="0"/>
              <a:t>” operator (</a:t>
            </a:r>
            <a:r>
              <a:rPr lang="en-US" sz="2400" b="1" dirty="0"/>
              <a:t>%</a:t>
            </a:r>
            <a:r>
              <a:rPr lang="en-US" sz="2400" dirty="0"/>
              <a:t>) returns the integer </a:t>
            </a:r>
            <a:r>
              <a:rPr lang="en-US" sz="2400" b="1" dirty="0"/>
              <a:t>remainder</a:t>
            </a:r>
            <a:r>
              <a:rPr lang="en-US" sz="2400" dirty="0"/>
              <a:t> of an implicit division operation, e.g. </a:t>
            </a:r>
            <a:r>
              <a:rPr lang="en-US" sz="2400" b="1" dirty="0">
                <a:solidFill>
                  <a:srgbClr val="FF0000"/>
                </a:solidFill>
              </a:rPr>
              <a:t>37 % 5 = 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double equals operator (</a:t>
            </a:r>
            <a:r>
              <a:rPr lang="en-US" sz="2400" b="1" dirty="0"/>
              <a:t>==</a:t>
            </a:r>
            <a:r>
              <a:rPr lang="en-US" sz="2400" dirty="0"/>
              <a:t>) when testing for </a:t>
            </a:r>
            <a:r>
              <a:rPr lang="en-US" sz="2400" b="1" dirty="0">
                <a:solidFill>
                  <a:srgbClr val="0070C0"/>
                </a:solidFill>
              </a:rPr>
              <a:t>equality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91581" y="4424517"/>
            <a:ext cx="2123767" cy="199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30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6 – Circle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2AFDE0-61D2-4243-8BBE-DD36595E1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69" y="1796951"/>
            <a:ext cx="6775662" cy="41905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3EAA2F-3335-42F1-A574-E4028F512453}"/>
              </a:ext>
            </a:extLst>
          </p:cNvPr>
          <p:cNvSpPr/>
          <p:nvPr/>
        </p:nvSpPr>
        <p:spPr>
          <a:xfrm>
            <a:off x="2597150" y="3603625"/>
            <a:ext cx="371475" cy="174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665" y="1825625"/>
            <a:ext cx="4310673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B050"/>
                </a:solidFill>
              </a:rPr>
              <a:t>algorithm</a:t>
            </a:r>
            <a:r>
              <a:rPr lang="en-US" sz="2400" dirty="0"/>
              <a:t> is a recipe, often with loops, that changes inputs to outputs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There are many </a:t>
            </a:r>
            <a:r>
              <a:rPr lang="en-US" sz="2400" b="1" dirty="0"/>
              <a:t>simple to state</a:t>
            </a:r>
            <a:r>
              <a:rPr lang="en-US" sz="2400" dirty="0"/>
              <a:t>, but hard to </a:t>
            </a:r>
            <a:r>
              <a:rPr lang="en-US" sz="2400" i="1" dirty="0"/>
              <a:t>solve</a:t>
            </a:r>
            <a:r>
              <a:rPr lang="en-US" sz="2400" dirty="0"/>
              <a:t>, open problems in </a:t>
            </a:r>
            <a:r>
              <a:rPr lang="en-US" sz="2400" b="1" dirty="0">
                <a:solidFill>
                  <a:srgbClr val="00B050"/>
                </a:solidFill>
              </a:rPr>
              <a:t>number theory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not known if there are any </a:t>
            </a:r>
            <a:r>
              <a:rPr lang="en-US" sz="2400" b="1" dirty="0">
                <a:solidFill>
                  <a:srgbClr val="0070C0"/>
                </a:solidFill>
              </a:rPr>
              <a:t>odd</a:t>
            </a:r>
            <a:r>
              <a:rPr lang="en-US" sz="2400" dirty="0"/>
              <a:t> perfect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not known if there are </a:t>
            </a:r>
            <a:r>
              <a:rPr lang="en-US" sz="2400" i="1" dirty="0">
                <a:solidFill>
                  <a:srgbClr val="FF0000"/>
                </a:solidFill>
              </a:rPr>
              <a:t>infinitely</a:t>
            </a:r>
            <a:r>
              <a:rPr lang="en-US" sz="2400" dirty="0"/>
              <a:t> many perfect numbers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42035" y="1825625"/>
            <a:ext cx="353304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71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F31E13-C236-4A66-990D-FFBF820FF1EA}"/>
              </a:ext>
            </a:extLst>
          </p:cNvPr>
          <p:cNvSpPr txBox="1">
            <a:spLocks/>
          </p:cNvSpPr>
          <p:nvPr/>
        </p:nvSpPr>
        <p:spPr>
          <a:xfrm>
            <a:off x="4753219" y="1825625"/>
            <a:ext cx="43106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bool</a:t>
            </a:r>
            <a:r>
              <a:rPr lang="en-US" sz="2400" dirty="0"/>
              <a:t> data type to store true or false values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rgbClr val="0070C0"/>
                </a:solidFill>
              </a:rPr>
              <a:t>if() </a:t>
            </a:r>
            <a:r>
              <a:rPr lang="en-US" sz="2400" dirty="0"/>
              <a:t>statement for </a:t>
            </a:r>
            <a:r>
              <a:rPr lang="en-US" sz="2400" b="1" i="1" dirty="0"/>
              <a:t>conditional code execution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if() </a:t>
            </a:r>
            <a:r>
              <a:rPr lang="en-US" sz="2400" dirty="0"/>
              <a:t>statement introduces a scope {}, and can have an optional </a:t>
            </a:r>
            <a:r>
              <a:rPr lang="en-US" sz="2400" b="1" dirty="0">
                <a:solidFill>
                  <a:srgbClr val="0070C0"/>
                </a:solidFill>
              </a:rPr>
              <a:t>else</a:t>
            </a:r>
            <a:r>
              <a:rPr lang="en-US" sz="2400" dirty="0"/>
              <a:t> {} scope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while() </a:t>
            </a:r>
            <a:r>
              <a:rPr lang="en-US" sz="2400" dirty="0"/>
              <a:t>is like an </a:t>
            </a:r>
            <a:r>
              <a:rPr lang="en-US" sz="2400" b="1" dirty="0">
                <a:solidFill>
                  <a:srgbClr val="0070C0"/>
                </a:solidFill>
              </a:rPr>
              <a:t>if() </a:t>
            </a:r>
            <a:r>
              <a:rPr lang="en-US" sz="2400" dirty="0"/>
              <a:t>statement that loops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while() </a:t>
            </a:r>
            <a:r>
              <a:rPr lang="en-US" sz="2400" dirty="0"/>
              <a:t>loop a simplified </a:t>
            </a:r>
            <a:r>
              <a:rPr lang="en-US" sz="2400" b="1" dirty="0">
                <a:solidFill>
                  <a:srgbClr val="0070C0"/>
                </a:solidFill>
              </a:rPr>
              <a:t>for() </a:t>
            </a:r>
            <a:r>
              <a:rPr lang="en-US" sz="2400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99412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665" y="1825625"/>
            <a:ext cx="4310673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%</a:t>
            </a:r>
            <a:r>
              <a:rPr lang="en-US" sz="2400" dirty="0"/>
              <a:t> operator returns the </a:t>
            </a:r>
            <a:r>
              <a:rPr lang="en-US" sz="2400" b="1" dirty="0"/>
              <a:t>remainder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</a:t>
            </a:r>
            <a:r>
              <a:rPr lang="en-US" sz="2400" b="1" dirty="0">
                <a:solidFill>
                  <a:srgbClr val="FF0000"/>
                </a:solidFill>
              </a:rPr>
              <a:t>double</a:t>
            </a:r>
            <a:r>
              <a:rPr lang="en-US" sz="2400" dirty="0"/>
              <a:t> equals </a:t>
            </a:r>
            <a:r>
              <a:rPr lang="en-US" sz="2400" b="1" dirty="0">
                <a:solidFill>
                  <a:srgbClr val="00B050"/>
                </a:solidFill>
              </a:rPr>
              <a:t>==</a:t>
            </a:r>
            <a:r>
              <a:rPr lang="en-US" sz="2400" dirty="0"/>
              <a:t> operator to test for equality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single equal </a:t>
            </a:r>
            <a:r>
              <a:rPr lang="en-US" sz="2400" b="1" dirty="0">
                <a:solidFill>
                  <a:srgbClr val="00B050"/>
                </a:solidFill>
              </a:rPr>
              <a:t>=</a:t>
            </a:r>
            <a:r>
              <a:rPr lang="en-US" sz="2400" dirty="0"/>
              <a:t> to define the value of a variable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&amp;&amp;</a:t>
            </a:r>
            <a:r>
              <a:rPr lang="en-US" sz="2400" dirty="0"/>
              <a:t> operator performs a </a:t>
            </a:r>
            <a:r>
              <a:rPr lang="en-US" sz="2400" b="1" dirty="0"/>
              <a:t>logical</a:t>
            </a:r>
            <a:r>
              <a:rPr lang="en-US" sz="2400" dirty="0"/>
              <a:t> </a:t>
            </a:r>
            <a:r>
              <a:rPr lang="en-US" sz="2400" b="1" dirty="0"/>
              <a:t>AND</a:t>
            </a:r>
            <a:r>
              <a:rPr lang="en-US" sz="2400" dirty="0"/>
              <a:t> of two Boolean values</a:t>
            </a: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42035" y="1825625"/>
            <a:ext cx="353304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Numerical Integration finds </a:t>
            </a:r>
            <a:r>
              <a:rPr lang="en-US" sz="2400" b="1" dirty="0">
                <a:solidFill>
                  <a:srgbClr val="FF0000"/>
                </a:solidFill>
              </a:rPr>
              <a:t>the area under the curve</a:t>
            </a:r>
            <a:r>
              <a:rPr lang="en-US" sz="2400" dirty="0"/>
              <a:t> using </a:t>
            </a:r>
            <a:r>
              <a:rPr lang="en-US" sz="2400" b="1" dirty="0"/>
              <a:t>successively smaller </a:t>
            </a:r>
            <a:r>
              <a:rPr lang="en-US" sz="2400" dirty="0"/>
              <a:t>and smaller strips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strips can be sized according to the </a:t>
            </a:r>
            <a:r>
              <a:rPr lang="en-US" sz="2400" dirty="0">
                <a:solidFill>
                  <a:srgbClr val="00B050"/>
                </a:solidFill>
              </a:rPr>
              <a:t>Left, Right, Trapezoid</a:t>
            </a:r>
            <a:r>
              <a:rPr lang="en-US" sz="2400" dirty="0"/>
              <a:t>, or </a:t>
            </a:r>
            <a:r>
              <a:rPr lang="en-US" sz="2400" dirty="0">
                <a:solidFill>
                  <a:srgbClr val="00B050"/>
                </a:solidFill>
              </a:rPr>
              <a:t>Midpoint</a:t>
            </a:r>
            <a:r>
              <a:rPr lang="en-US" sz="2400" dirty="0"/>
              <a:t> rules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Simpson’s method is the more accurate due to fitting </a:t>
            </a:r>
            <a:r>
              <a:rPr lang="en-US" sz="2400" u="sng" dirty="0"/>
              <a:t>parabolas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1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and display all the perfect numbers </a:t>
                </a:r>
                <a:r>
                  <a:rPr lang="en-US" sz="2400" b="1" dirty="0"/>
                  <a:t>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between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10,000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An integer </a:t>
                </a:r>
                <a:r>
                  <a:rPr lang="en-US" sz="2400" b="1" dirty="0"/>
                  <a:t>n</a:t>
                </a:r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perfect</a:t>
                </a:r>
                <a:r>
                  <a:rPr lang="en-US" sz="2400" dirty="0"/>
                  <a:t> when the sum of </a:t>
                </a:r>
                <a:r>
                  <a:rPr lang="en-US" sz="2400" i="1" dirty="0"/>
                  <a:t>almost all </a:t>
                </a:r>
                <a:r>
                  <a:rPr lang="en-US" sz="2400" dirty="0"/>
                  <a:t>of its divisors (including </a:t>
                </a:r>
                <a:r>
                  <a:rPr lang="en-US" sz="2400" b="1" dirty="0"/>
                  <a:t>1</a:t>
                </a:r>
                <a:r>
                  <a:rPr lang="en-US" sz="2400" dirty="0"/>
                  <a:t>, but </a:t>
                </a:r>
                <a:r>
                  <a:rPr lang="en-US" sz="2400" i="1" u="sng" dirty="0"/>
                  <a:t>not</a:t>
                </a:r>
                <a:r>
                  <a:rPr lang="en-US" sz="2400" i="1" dirty="0"/>
                  <a:t> including</a:t>
                </a:r>
                <a:r>
                  <a:rPr lang="en-US" sz="2400" dirty="0"/>
                  <a:t> </a:t>
                </a:r>
                <a:r>
                  <a:rPr lang="en-US" sz="2400" b="1" dirty="0"/>
                  <a:t>n</a:t>
                </a:r>
                <a:r>
                  <a:rPr lang="en-US" sz="2400" dirty="0"/>
                  <a:t> itself) is equal to </a:t>
                </a:r>
                <a:r>
                  <a:rPr lang="en-US" sz="2400" b="1" dirty="0"/>
                  <a:t>n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Example: 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6 = 1 + 2 + 3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  <a:blipFill>
                <a:blip r:embed="rId3"/>
                <a:stretch>
                  <a:fillRect l="-1005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890" y="4107363"/>
            <a:ext cx="2348220" cy="16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675" y="1779557"/>
            <a:ext cx="4912650" cy="42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3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4441</TotalTime>
  <Words>2975</Words>
  <Application>Microsoft Office PowerPoint</Application>
  <PresentationFormat>On-screen Show (4:3)</PresentationFormat>
  <Paragraphs>484</Paragraphs>
  <Slides>72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Goals</vt:lpstr>
      <vt:lpstr>Logical Operators</vt:lpstr>
      <vt:lpstr>if() Statement</vt:lpstr>
      <vt:lpstr>Two types of if() Statements</vt:lpstr>
      <vt:lpstr>while() Loop</vt:lpstr>
      <vt:lpstr>The Modulus (%) Operator</vt:lpstr>
      <vt:lpstr>Perfect Numbers</vt:lpstr>
      <vt:lpstr>Perfect Numbers</vt:lpstr>
      <vt:lpstr>Edit Lab 1 – Perfect Numbers</vt:lpstr>
      <vt:lpstr>Run Lab 1 – Perfect Numbers</vt:lpstr>
      <vt:lpstr>Check Lab 1 – Perfect Numbers</vt:lpstr>
      <vt:lpstr>Perfect Numbers</vt:lpstr>
      <vt:lpstr>Old School Square Roots</vt:lpstr>
      <vt:lpstr>Old School Square Roots</vt:lpstr>
      <vt:lpstr>Newton’s Method for √49</vt:lpstr>
      <vt:lpstr>Newton’s Method for √49</vt:lpstr>
      <vt:lpstr>Newton’s Method for √49</vt:lpstr>
      <vt:lpstr>Newton’s Method for √49</vt:lpstr>
      <vt:lpstr>Newton’s Method for √49</vt:lpstr>
      <vt:lpstr>Newton’s Method for √49</vt:lpstr>
      <vt:lpstr>Open Lab 2 – Newton’s Square Root</vt:lpstr>
      <vt:lpstr>Edit Lab 2 Newton’s Square Root</vt:lpstr>
      <vt:lpstr>Run Lab 2   Newton’s Square Root</vt:lpstr>
      <vt:lpstr>Check Lab 2 – Newton’s Square Root</vt:lpstr>
      <vt:lpstr>Roots of Googol</vt:lpstr>
      <vt:lpstr>Treating Large Integers as vector&lt;int&gt;</vt:lpstr>
      <vt:lpstr>Treating Large Integers as vector&lt;int&gt;</vt:lpstr>
      <vt:lpstr>Treating Large Integers as vector&lt;int&gt;</vt:lpstr>
      <vt:lpstr>Open Lab 3 – Big Integer Square Root</vt:lpstr>
      <vt:lpstr>View Lab 3 – Big Integer Square Root</vt:lpstr>
      <vt:lpstr>View Lab 3 – Big Integer Square Root</vt:lpstr>
      <vt:lpstr>Run Lab 3 – Big Integer Square Root</vt:lpstr>
      <vt:lpstr>Check Lab 3 – Big Integer Square Root</vt:lpstr>
      <vt:lpstr>Representing a Quadratic Polynomial</vt:lpstr>
      <vt:lpstr>Factoring a Quadratic Polynomial</vt:lpstr>
      <vt:lpstr>Lab 4 – Factor Quadratic Polynomial</vt:lpstr>
      <vt:lpstr>Edit Lab 4 – Factor Quadratic Polynomial</vt:lpstr>
      <vt:lpstr>Run Lab 4 Factor Quadratic Polynomial</vt:lpstr>
      <vt:lpstr>Check Lab 4 – Factor Quadratic Polynomial</vt:lpstr>
      <vt:lpstr>Edit Lab 4 – Factor Quadratic Polynomial</vt:lpstr>
      <vt:lpstr>Strassen’s Method</vt:lpstr>
      <vt:lpstr>Strassen’s Method</vt:lpstr>
      <vt:lpstr>Strassen’s Method</vt:lpstr>
      <vt:lpstr>Strassen’s Method</vt:lpstr>
      <vt:lpstr>Why do we need integrals?</vt:lpstr>
      <vt:lpstr>Why do we need integrals?</vt:lpstr>
      <vt:lpstr>Why do we need integrals?</vt:lpstr>
      <vt:lpstr>Riemann Sums</vt:lpstr>
      <vt:lpstr>Riemann Sums</vt:lpstr>
      <vt:lpstr>Riemann Sums</vt:lpstr>
      <vt:lpstr>Why is Simpson’s Rule more accurate?</vt:lpstr>
      <vt:lpstr>Why is Simpson’s Rule more accurate?</vt:lpstr>
      <vt:lpstr>Why is Simpson’s Rule more accurate?</vt:lpstr>
      <vt:lpstr>Why is Simpson’s Rule more accurate?</vt:lpstr>
      <vt:lpstr>Why is Simpson’s Rule more accurate!</vt:lpstr>
      <vt:lpstr>Why is Simpson’s Rule more accurate?</vt:lpstr>
      <vt:lpstr>Lab 5 – Simpson’s Rule</vt:lpstr>
      <vt:lpstr>Lab 5 – Simpson’s Rule</vt:lpstr>
      <vt:lpstr>Lab 5 – Simpson’s Rule</vt:lpstr>
      <vt:lpstr>Open Lab 5 Simpson’s Rule</vt:lpstr>
      <vt:lpstr>View Lab 5 Simpson’s Rule</vt:lpstr>
      <vt:lpstr>View Lab 5 Simpson’s Rule</vt:lpstr>
      <vt:lpstr>Run Lab 5 – Simpson’s Rule</vt:lpstr>
      <vt:lpstr>Lab 6 – Circle Area</vt:lpstr>
      <vt:lpstr>Open Lab 6 – Circle Area</vt:lpstr>
      <vt:lpstr>Run Lab 6 – Circle Area</vt:lpstr>
      <vt:lpstr>Open Lab 6 – Circle Area</vt:lpstr>
      <vt:lpstr>Edit Lab 6 – Circle Area</vt:lpstr>
      <vt:lpstr>Run Lab 6 – Circle Area</vt:lpstr>
      <vt:lpstr>Now you know…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689</cp:revision>
  <cp:lastPrinted>2018-01-29T02:00:16Z</cp:lastPrinted>
  <dcterms:created xsi:type="dcterms:W3CDTF">2014-09-21T17:58:26Z</dcterms:created>
  <dcterms:modified xsi:type="dcterms:W3CDTF">2020-05-02T05:44:09Z</dcterms:modified>
</cp:coreProperties>
</file>