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D4VkyfQIi2U+HCCVqOJqswX5b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80bcdfe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f80bcdfe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02f0696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d02f0696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80bcdfe5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1f80bcdfe5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1fe95ff1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2d1fe95ff1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1fe95ff1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d1fe95ff1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1fe95ff1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d1fe95ff1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5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f80bcdfe51_0_0"/>
          <p:cNvSpPr txBox="1"/>
          <p:nvPr/>
        </p:nvSpPr>
        <p:spPr>
          <a:xfrm>
            <a:off x="311700" y="31530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Introduction to EDA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(Exploratory Data Analysis)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g1f80bcdfe51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1f80bcdfe51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1f80bcdfe51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/>
          <p:nvPr/>
        </p:nvSpPr>
        <p:spPr>
          <a:xfrm>
            <a:off x="719375" y="690275"/>
            <a:ext cx="70641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 processing - Filtering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3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 i="0" u="none" strike="noStrike" cap="none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 i="0" u="none" strike="noStrike" cap="none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 txBox="1"/>
          <p:nvPr/>
        </p:nvSpPr>
        <p:spPr>
          <a:xfrm>
            <a:off x="782100" y="1400524"/>
            <a:ext cx="3789900" cy="298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Filtering is one of the main parts of EDA - it reflects our choice over the analysis that we want to do and which data we want to include.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Filtering is done by rules, not by hand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Filter on a subset of elements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Filter on a condition (a &gt; b) or a combination of condictions</a:t>
            </a:r>
            <a:endParaRPr sz="12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Filter on an issue (remove Nas or invalid rows)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Filtering is done on the rows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31120" y="1178271"/>
            <a:ext cx="3303142" cy="3088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/>
        </p:nvSpPr>
        <p:spPr>
          <a:xfrm>
            <a:off x="719375" y="690275"/>
            <a:ext cx="70641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 processing - Aggregations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5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 i="0" u="none" strike="noStrike" cap="none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 i="0" u="none" strike="noStrike" cap="none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 txBox="1"/>
          <p:nvPr/>
        </p:nvSpPr>
        <p:spPr>
          <a:xfrm>
            <a:off x="782099" y="1400524"/>
            <a:ext cx="7556916" cy="298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importance of aggregating data cannot be overstated. Every time technology advances, humanity is able to collect and process a high and more detailed volume of data – but the human brain still needs to understand high level, aggregated data to have a full picture.</a:t>
            </a: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5531" y="2571750"/>
            <a:ext cx="3370316" cy="1643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63130" y="2458518"/>
            <a:ext cx="3690453" cy="199470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/>
          <p:nvPr/>
        </p:nvSpPr>
        <p:spPr>
          <a:xfrm>
            <a:off x="4251425" y="3305908"/>
            <a:ext cx="476738" cy="23006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/>
        </p:nvSpPr>
        <p:spPr>
          <a:xfrm>
            <a:off x="719375" y="690275"/>
            <a:ext cx="70641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 processing – Transformation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6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 i="0" u="none" strike="noStrike" cap="none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 i="0" u="none" strike="noStrike" cap="none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4">
            <a:alphaModFix/>
          </a:blip>
          <a:srcRect l="31122" b="50038"/>
          <a:stretch/>
        </p:blipFill>
        <p:spPr>
          <a:xfrm>
            <a:off x="0" y="3742975"/>
            <a:ext cx="1790699" cy="14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 txBox="1"/>
          <p:nvPr/>
        </p:nvSpPr>
        <p:spPr>
          <a:xfrm>
            <a:off x="782099" y="1400524"/>
            <a:ext cx="7556916" cy="1624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our data flow, transformations will be necessary – and they start in our exploratory analysis.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Transformations / Formulas:</a:t>
            </a: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often we will need to alter what the data looks like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1668585" y="2695630"/>
            <a:ext cx="4978400" cy="57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4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Date of birth                   becomes                          Age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4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02/07/1988                                                               35    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/>
        </p:nvSpPr>
        <p:spPr>
          <a:xfrm>
            <a:off x="719375" y="690275"/>
            <a:ext cx="70641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 processing – Transformation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7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 i="0" u="none" strike="noStrike" cap="none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 i="0" u="none" strike="noStrike" cap="none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/>
          <p:nvPr/>
        </p:nvSpPr>
        <p:spPr>
          <a:xfrm>
            <a:off x="782099" y="1400525"/>
            <a:ext cx="7556916" cy="1459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our data flow, transformations will be necessary – and they start in our exploratory analysis.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Transformations / Formulas:</a:t>
            </a: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often we will need to alter what the data looks like.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Statistical Analysis: </a:t>
            </a: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normalization, standardization</a:t>
            </a: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1762111" y="3250576"/>
            <a:ext cx="5889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4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Wealth Rage                   becomes                      Wealth Rage normalized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4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30$-13B$                                                                                                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0-1</a:t>
            </a:r>
            <a:r>
              <a:rPr lang="en" sz="14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719375" y="690275"/>
            <a:ext cx="70641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 Visualization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8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 i="0" u="none" strike="noStrike" cap="none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 i="0" u="none" strike="noStrike" cap="none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/>
          <p:cNvSpPr txBox="1"/>
          <p:nvPr/>
        </p:nvSpPr>
        <p:spPr>
          <a:xfrm>
            <a:off x="782099" y="1400525"/>
            <a:ext cx="7556916" cy="1459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outcome of all Data Analysis it for a user make an informed decision – that information needs to be shared with the user in some sort of visual matter – often through charts.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way we visualize that data is, in itself, a science: Data Visualization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68191" y="2741358"/>
            <a:ext cx="2728547" cy="1589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1351" y="2756569"/>
            <a:ext cx="3388317" cy="155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/>
        </p:nvSpPr>
        <p:spPr>
          <a:xfrm>
            <a:off x="719375" y="690275"/>
            <a:ext cx="70641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 Visualization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9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 i="0" u="none" strike="noStrike" cap="none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 i="0" u="none" strike="noStrike" cap="none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/>
        </p:nvSpPr>
        <p:spPr>
          <a:xfrm>
            <a:off x="782099" y="1400525"/>
            <a:ext cx="7556916" cy="3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we study how to visualize data, there are several areas of DataViz to be studied.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can be displayed: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DIMENSIONS: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Data Attributes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Examples: Geo-Location (City, Country), Categorical Breakdown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(Usually) strings METRICS: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METRICS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Measurable values that describe your data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Examples: Sales, Profit, dedicated KPIs (what are KPIs??)</a:t>
            </a:r>
            <a:endParaRPr sz="12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/>
        </p:nvSpPr>
        <p:spPr>
          <a:xfrm>
            <a:off x="719375" y="690275"/>
            <a:ext cx="70641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 Visualization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 i="0" u="none" strike="noStrike" cap="none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 i="0" u="none" strike="noStrike" cap="none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/>
          <p:nvPr/>
        </p:nvSpPr>
        <p:spPr>
          <a:xfrm>
            <a:off x="782099" y="1400525"/>
            <a:ext cx="7556916" cy="73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we study how to visualize data, there are several areas of DataViz to be studied.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different ways it can be displayed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10" descr="As you know, there are many types of charts to be used in data visualization.  | by Lynia Li | Mediu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2766" y="2362050"/>
            <a:ext cx="4714776" cy="220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/>
        </p:nvSpPr>
        <p:spPr>
          <a:xfrm>
            <a:off x="311700" y="30768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311700" y="34085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Let’s get started!</a:t>
            </a:r>
            <a:endParaRPr sz="1400" b="0" i="0" u="none" strike="noStrike" cap="non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226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02f0696ff_0_0"/>
          <p:cNvSpPr txBox="1"/>
          <p:nvPr/>
        </p:nvSpPr>
        <p:spPr>
          <a:xfrm>
            <a:off x="311700" y="31530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RECORD LESSON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g2d02f0696ff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2d02f0696ff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2d02f0696ff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80bcdfe51_0_8"/>
          <p:cNvSpPr txBox="1"/>
          <p:nvPr/>
        </p:nvSpPr>
        <p:spPr>
          <a:xfrm>
            <a:off x="719375" y="842675"/>
            <a:ext cx="6493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i="0" u="none" strike="noStrike" cap="none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2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importance of Exploratory Data Analysis</a:t>
            </a:r>
            <a:endParaRPr sz="19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 sz="19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Processing and the Concept of ETL</a:t>
            </a:r>
            <a:endParaRPr sz="19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Visualization</a:t>
            </a:r>
            <a:endParaRPr sz="2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g1f80bcdfe51_0_8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 i="0" u="none" strike="noStrike" cap="none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 i="0" u="none" strike="noStrike" cap="none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g1f80bcdfe51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719375" y="690275"/>
            <a:ext cx="7064100" cy="16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What is EDA?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Exploratory Data Analysis (EDA) is a crucial step in the data analysis process, which involves examining the main characteristics of a dataset, often visually, before making any assumptions or building statistical models. This approach helps in uncovering patterns, spotting anomalies, testing hypotheses, and checking assumptions through summary statistics and graphical representations.</a:t>
            </a: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4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 i="0" u="none" strike="noStrike" cap="none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 i="0" u="none" strike="noStrike" cap="none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5100" y="2550701"/>
            <a:ext cx="2918775" cy="20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/>
        </p:nvSpPr>
        <p:spPr>
          <a:xfrm>
            <a:off x="4105750" y="2989125"/>
            <a:ext cx="4209600" cy="12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many rows?</a:t>
            </a:r>
            <a:endParaRPr sz="12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-"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the avg of “Total”? Does it make sense?</a:t>
            </a:r>
            <a:endParaRPr sz="12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-"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 there any data missing in variable “C”?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1fe95ff18_0_11"/>
          <p:cNvSpPr txBox="1"/>
          <p:nvPr/>
        </p:nvSpPr>
        <p:spPr>
          <a:xfrm>
            <a:off x="719375" y="690275"/>
            <a:ext cx="70641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g2d1fe95ff18_0_11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 i="0" u="none" strike="noStrike" cap="none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 i="0" u="none" strike="noStrike" cap="none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g2d1fe95ff18_0_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2d1fe95ff18_0_11"/>
          <p:cNvPicPr preferRelativeResize="0"/>
          <p:nvPr/>
        </p:nvPicPr>
        <p:blipFill rotWithShape="1">
          <a:blip r:embed="rId5">
            <a:alphaModFix/>
          </a:blip>
          <a:srcRect r="15087"/>
          <a:stretch/>
        </p:blipFill>
        <p:spPr>
          <a:xfrm>
            <a:off x="892350" y="2287650"/>
            <a:ext cx="428655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d1fe95ff18_0_11"/>
          <p:cNvSpPr txBox="1"/>
          <p:nvPr/>
        </p:nvSpPr>
        <p:spPr>
          <a:xfrm>
            <a:off x="782925" y="1228950"/>
            <a:ext cx="3815700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1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Assume the data is dirty</a:t>
            </a: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but what does this mean? </a:t>
            </a:r>
            <a:endParaRPr sz="12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will be faced with datasets of inconsistent data, that you will need to fix - aka, clean - yourselves.</a:t>
            </a:r>
            <a:endParaRPr sz="12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g2d1fe95ff18_0_11"/>
          <p:cNvSpPr txBox="1"/>
          <p:nvPr/>
        </p:nvSpPr>
        <p:spPr>
          <a:xfrm>
            <a:off x="5178900" y="1228950"/>
            <a:ext cx="3965100" cy="3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AutoNum type="arabicPeriod"/>
            </a:pPr>
            <a:r>
              <a:rPr lang="en" sz="8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San Francisco, CA, USA</a:t>
            </a:r>
            <a:endParaRPr sz="8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AutoNum type="arabicPeriod"/>
            </a:pPr>
            <a:r>
              <a:rPr lang="en" sz="8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San Franciso, California, USA (typo)</a:t>
            </a:r>
            <a:endParaRPr sz="8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AutoNum type="arabicPeriod"/>
            </a:pPr>
            <a:r>
              <a:rPr lang="en" sz="8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san francisco, california, usa (case issues)</a:t>
            </a:r>
            <a:endParaRPr sz="8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AutoNum type="arabicPeriod"/>
            </a:pPr>
            <a:r>
              <a:rPr lang="en" sz="8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SF, California, USA (abbreviation)</a:t>
            </a:r>
            <a:endParaRPr sz="8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AutoNum type="arabicPeriod"/>
            </a:pPr>
            <a:r>
              <a:rPr lang="en" sz="8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San Francisco CA USA (missing commas)</a:t>
            </a:r>
            <a:endParaRPr sz="8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AutoNum type="arabicPeriod"/>
            </a:pPr>
            <a:r>
              <a:rPr lang="en" sz="8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S. Francisco, California, USA (shortening)</a:t>
            </a:r>
            <a:endParaRPr sz="8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AutoNum type="arabicPeriod"/>
            </a:pPr>
            <a:r>
              <a:rPr lang="en" sz="8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San Francisco, Calif., USA (different abbreviation)</a:t>
            </a:r>
            <a:endParaRPr sz="8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AutoNum type="arabicPeriod"/>
            </a:pPr>
            <a:r>
              <a:rPr lang="en" sz="8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San Francisco - California, USA (alternative delimiter)</a:t>
            </a:r>
            <a:endParaRPr sz="8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AutoNum type="arabicPeriod"/>
            </a:pPr>
            <a:r>
              <a:rPr lang="en" sz="8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san francisco, ca, usa (case and abbreviation issues)</a:t>
            </a:r>
            <a:endParaRPr sz="8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AutoNum type="arabicPeriod"/>
            </a:pPr>
            <a:r>
              <a:rPr lang="en" sz="8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San Fran, CA, USA (nickname)</a:t>
            </a:r>
            <a:endParaRPr sz="8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AutoNum type="arabicPeriod"/>
            </a:pPr>
            <a:r>
              <a:rPr lang="en" sz="8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SAN FRANCISCO, CALIFORNIA, USA (all caps)</a:t>
            </a:r>
            <a:endParaRPr sz="8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AutoNum type="arabicPeriod"/>
            </a:pPr>
            <a:r>
              <a:rPr lang="en" sz="8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San Francisco California, USA (missing comma)</a:t>
            </a:r>
            <a:endParaRPr sz="8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AutoNum type="arabicPeriod"/>
            </a:pPr>
            <a:r>
              <a:rPr lang="en" sz="8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San Fransisco, California, USA (typo)</a:t>
            </a:r>
            <a:endParaRPr sz="8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AutoNum type="arabicPeriod"/>
            </a:pPr>
            <a:r>
              <a:rPr lang="en" sz="8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Saint Francisco, California, USA (formal/incorrect name)</a:t>
            </a:r>
            <a:endParaRPr sz="8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AutoNum type="arabicPeriod"/>
            </a:pPr>
            <a:r>
              <a:rPr lang="en" sz="8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SFO, California, USA (airport code used as city name)</a:t>
            </a:r>
            <a:endParaRPr sz="8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AutoNum type="arabicPeriod"/>
            </a:pPr>
            <a:r>
              <a:rPr lang="en" sz="8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San Francisco, Cali, USA (informal abbreviation)</a:t>
            </a:r>
            <a:endParaRPr sz="8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AutoNum type="arabicPeriod"/>
            </a:pPr>
            <a:r>
              <a:rPr lang="en" sz="8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San Fran., Cal., USA (abbreviated with periods)</a:t>
            </a:r>
            <a:endParaRPr sz="8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AutoNum type="arabicPeriod"/>
            </a:pPr>
            <a:r>
              <a:rPr lang="en" sz="8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San Francisco Calif USA (missing punctuation)</a:t>
            </a:r>
            <a:endParaRPr sz="8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AutoNum type="arabicPeriod"/>
            </a:pPr>
            <a:r>
              <a:rPr lang="en" sz="8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San Francisco, Cal., US (country abbreviation inconsistency)</a:t>
            </a:r>
            <a:endParaRPr sz="8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AutoNum type="arabicPeriod"/>
            </a:pPr>
            <a:r>
              <a:rPr lang="en" sz="8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San Francsco, California, US (typo and country abbreviation inconsistency)</a:t>
            </a:r>
            <a:endParaRPr sz="8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800" b="0" i="1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1fe95ff18_0_24"/>
          <p:cNvSpPr txBox="1"/>
          <p:nvPr/>
        </p:nvSpPr>
        <p:spPr>
          <a:xfrm>
            <a:off x="719375" y="690275"/>
            <a:ext cx="70641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 Injection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g2d1fe95ff18_0_24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 i="0" u="none" strike="noStrike" cap="none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 i="0" u="none" strike="noStrike" cap="none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g2d1fe95ff18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d1fe95ff18_0_24"/>
          <p:cNvSpPr txBox="1"/>
          <p:nvPr/>
        </p:nvSpPr>
        <p:spPr>
          <a:xfrm>
            <a:off x="782925" y="1228950"/>
            <a:ext cx="6559500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1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Cleaning data is no just about typos - </a:t>
            </a: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often you will also having missing data that is central to your analysis.</a:t>
            </a:r>
            <a:endParaRPr sz="12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“Something” is often better than nothing. But which “something?</a:t>
            </a:r>
            <a:endParaRPr sz="12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g2d1fe95ff18_0_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29025" y="2429625"/>
            <a:ext cx="5651749" cy="17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d1fe95ff18_0_24"/>
          <p:cNvSpPr txBox="1"/>
          <p:nvPr/>
        </p:nvSpPr>
        <p:spPr>
          <a:xfrm>
            <a:off x="662900" y="2711000"/>
            <a:ext cx="2413800" cy="18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1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Common imputation techniques:</a:t>
            </a:r>
            <a:endParaRPr sz="1200" b="0" i="1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-"/>
            </a:pPr>
            <a:r>
              <a:rPr lang="en" sz="1200" b="0" i="1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Mean</a:t>
            </a:r>
            <a:endParaRPr sz="1200" b="0" i="1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-"/>
            </a:pPr>
            <a:r>
              <a:rPr lang="en" sz="1200" b="0" i="1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</a:t>
            </a:r>
            <a:endParaRPr sz="1200" b="0" i="1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-"/>
            </a:pPr>
            <a:r>
              <a:rPr lang="en" sz="1200" b="0" i="1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</a:t>
            </a:r>
            <a:endParaRPr sz="1200" b="0" i="1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-"/>
            </a:pPr>
            <a:r>
              <a:rPr lang="en" sz="1200" b="0" i="1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Zero</a:t>
            </a:r>
            <a:endParaRPr sz="1200" b="0" i="1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-"/>
            </a:pPr>
            <a:r>
              <a:rPr lang="en" sz="1200" b="0" i="1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 many more</a:t>
            </a:r>
            <a:endParaRPr sz="1200" b="0" i="1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1fe95ff18_0_36"/>
          <p:cNvSpPr txBox="1"/>
          <p:nvPr/>
        </p:nvSpPr>
        <p:spPr>
          <a:xfrm>
            <a:off x="719375" y="690275"/>
            <a:ext cx="70641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Outliers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2d1fe95ff18_0_36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 i="0" u="none" strike="noStrike" cap="none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 i="0" u="none" strike="noStrike" cap="none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g2d1fe95ff18_0_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d1fe95ff18_0_36"/>
          <p:cNvSpPr txBox="1"/>
          <p:nvPr/>
        </p:nvSpPr>
        <p:spPr>
          <a:xfrm>
            <a:off x="782925" y="1228950"/>
            <a:ext cx="3789900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concept of an outlier is a point that is valid - it exists in our data and in reality - but it is not </a:t>
            </a:r>
            <a:r>
              <a:rPr lang="en" sz="1200" b="1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representative of our dataset.</a:t>
            </a: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g2d1fe95ff18_0_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81925" y="2286925"/>
            <a:ext cx="3730375" cy="21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d1fe95ff18_0_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53124" y="592124"/>
            <a:ext cx="2659175" cy="1311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d1fe95ff18_0_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963" y="2286913"/>
            <a:ext cx="34194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 txBox="1"/>
          <p:nvPr/>
        </p:nvSpPr>
        <p:spPr>
          <a:xfrm>
            <a:off x="719375" y="690275"/>
            <a:ext cx="70641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Outliers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 i="0" u="none" strike="noStrike" cap="none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 i="0" u="none" strike="noStrike" cap="none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"/>
          <p:cNvSpPr txBox="1"/>
          <p:nvPr/>
        </p:nvSpPr>
        <p:spPr>
          <a:xfrm>
            <a:off x="985425" y="1995162"/>
            <a:ext cx="7173150" cy="137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30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is no Golden Rule – Outliers are still valid situations in our reality</a:t>
            </a:r>
            <a:endParaRPr sz="3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782925" y="1228950"/>
            <a:ext cx="3789900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should we do about Outliers?</a:t>
            </a: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/>
        </p:nvSpPr>
        <p:spPr>
          <a:xfrm>
            <a:off x="719375" y="690275"/>
            <a:ext cx="70641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Outliers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 i="0" u="none" strike="noStrike" cap="none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 i="0" u="none" strike="noStrike" cap="none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"/>
          <p:cNvSpPr txBox="1"/>
          <p:nvPr/>
        </p:nvSpPr>
        <p:spPr>
          <a:xfrm>
            <a:off x="782925" y="1228950"/>
            <a:ext cx="3789900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should we do about Outliers?</a:t>
            </a: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1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985425" y="1995162"/>
            <a:ext cx="7173150" cy="19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30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Sales of a shop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30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vs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Wealth of Millenials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Microsoft Macintosh PowerPoint</Application>
  <PresentationFormat>On-screen Show (16:9)</PresentationFormat>
  <Paragraphs>186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Henriques</dc:creator>
  <cp:lastModifiedBy>João Rocha Melo</cp:lastModifiedBy>
  <cp:revision>1</cp:revision>
  <dcterms:modified xsi:type="dcterms:W3CDTF">2024-08-22T10:12:17Z</dcterms:modified>
</cp:coreProperties>
</file>