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j38nnqnk1Uo4swIPD6etZLy9CrS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48"/>
  </p:normalViewPr>
  <p:slideViewPr>
    <p:cSldViewPr snapToGrid="0">
      <p:cViewPr>
        <p:scale>
          <a:sx n="159" d="100"/>
          <a:sy n="159" d="100"/>
        </p:scale>
        <p:origin x="824" y="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2" name="Google Shape;12;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17"/>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5" name="Google Shape;15;p1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Google Shape;16;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
          <p:cNvSpPr txBox="1"/>
          <p:nvPr/>
        </p:nvSpPr>
        <p:spPr>
          <a:xfrm>
            <a:off x="311700" y="3153075"/>
            <a:ext cx="8520600" cy="440100"/>
          </a:xfrm>
          <a:prstGeom prst="rect">
            <a:avLst/>
          </a:prstGeom>
          <a:noFill/>
          <a:ln>
            <a:noFill/>
          </a:ln>
        </p:spPr>
        <p:txBody>
          <a:bodyPr spcFirstLastPara="1" wrap="square" lIns="91425" tIns="91425" rIns="91425" bIns="91425" anchor="b" anchorCtr="0">
            <a:noAutofit/>
          </a:bodyPr>
          <a:lstStyle/>
          <a:p>
            <a:pPr lvl="0" algn="ctr">
              <a:buSzPts val="1800"/>
            </a:pPr>
            <a:r>
              <a:rPr lang="pt-PT" sz="1800" b="0" i="0" u="none" strike="noStrike" cap="none" dirty="0">
                <a:solidFill>
                  <a:srgbClr val="000000"/>
                </a:solidFill>
                <a:latin typeface="Roboto"/>
                <a:ea typeface="Roboto"/>
                <a:cs typeface="Roboto"/>
                <a:sym typeface="Roboto"/>
              </a:rPr>
              <a:t>Data </a:t>
            </a:r>
            <a:r>
              <a:rPr lang="pt-PT" sz="1800" b="0" i="0" u="none" strike="noStrike" cap="none" dirty="0" err="1">
                <a:solidFill>
                  <a:srgbClr val="000000"/>
                </a:solidFill>
                <a:latin typeface="Roboto"/>
                <a:ea typeface="Roboto"/>
                <a:cs typeface="Roboto"/>
                <a:sym typeface="Roboto"/>
              </a:rPr>
              <a:t>Science</a:t>
            </a:r>
            <a:r>
              <a:rPr lang="pt-PT" sz="1800" b="0" i="0" u="none" strike="noStrike" cap="none" dirty="0">
                <a:solidFill>
                  <a:srgbClr val="000000"/>
                </a:solidFill>
                <a:latin typeface="Roboto"/>
                <a:ea typeface="Roboto"/>
                <a:cs typeface="Roboto"/>
                <a:sym typeface="Roboto"/>
              </a:rPr>
              <a:t> </a:t>
            </a:r>
            <a:r>
              <a:rPr lang="pt-PT" sz="1800" b="0" i="0" u="none" strike="noStrike" cap="none" dirty="0" err="1">
                <a:solidFill>
                  <a:srgbClr val="000000"/>
                </a:solidFill>
                <a:latin typeface="Roboto"/>
                <a:ea typeface="Roboto"/>
                <a:cs typeface="Roboto"/>
                <a:sym typeface="Roboto"/>
              </a:rPr>
              <a:t>and</a:t>
            </a:r>
            <a:r>
              <a:rPr lang="pt-PT" sz="1800" b="0" i="0" u="none" strike="noStrike" cap="none" dirty="0">
                <a:solidFill>
                  <a:srgbClr val="000000"/>
                </a:solidFill>
                <a:latin typeface="Roboto"/>
                <a:ea typeface="Roboto"/>
                <a:cs typeface="Roboto"/>
                <a:sym typeface="Roboto"/>
              </a:rPr>
              <a:t> </a:t>
            </a:r>
            <a:r>
              <a:rPr lang="pt-PT" sz="1800" b="0" i="0" u="none" strike="noStrike" cap="none" dirty="0" err="1">
                <a:solidFill>
                  <a:srgbClr val="000000"/>
                </a:solidFill>
                <a:latin typeface="Roboto"/>
                <a:ea typeface="Roboto"/>
                <a:cs typeface="Roboto"/>
                <a:sym typeface="Roboto"/>
              </a:rPr>
              <a:t>Machine</a:t>
            </a:r>
            <a:r>
              <a:rPr lang="pt-PT" sz="1800" b="0" i="0" u="none" strike="noStrike" cap="none" dirty="0">
                <a:solidFill>
                  <a:srgbClr val="000000"/>
                </a:solidFill>
                <a:latin typeface="Roboto"/>
                <a:ea typeface="Roboto"/>
                <a:cs typeface="Roboto"/>
                <a:sym typeface="Roboto"/>
              </a:rPr>
              <a:t> </a:t>
            </a:r>
            <a:r>
              <a:rPr lang="pt-PT" sz="1800" b="0" i="0" u="none" strike="noStrike" cap="none" dirty="0" err="1">
                <a:solidFill>
                  <a:srgbClr val="000000"/>
                </a:solidFill>
                <a:latin typeface="Roboto"/>
                <a:ea typeface="Roboto"/>
                <a:cs typeface="Roboto"/>
                <a:sym typeface="Roboto"/>
              </a:rPr>
              <a:t>Learning</a:t>
            </a:r>
            <a:endParaRPr sz="1800" b="0" i="0" u="none" strike="noStrike" cap="none" dirty="0">
              <a:solidFill>
                <a:srgbClr val="000000"/>
              </a:solidFill>
              <a:latin typeface="Roboto"/>
              <a:ea typeface="Roboto"/>
              <a:cs typeface="Roboto"/>
              <a:sym typeface="Roboto"/>
            </a:endParaRPr>
          </a:p>
        </p:txBody>
      </p:sp>
      <p:sp>
        <p:nvSpPr>
          <p:cNvPr id="55" name="Google Shape;55;p1"/>
          <p:cNvSpPr txBox="1"/>
          <p:nvPr/>
        </p:nvSpPr>
        <p:spPr>
          <a:xfrm>
            <a:off x="311700" y="3560975"/>
            <a:ext cx="8520600" cy="341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595959"/>
                </a:solidFill>
                <a:latin typeface="Roboto"/>
                <a:ea typeface="Roboto"/>
                <a:cs typeface="Roboto"/>
                <a:sym typeface="Roboto"/>
              </a:rPr>
              <a:t>BASIC CONSULTING READINESS</a:t>
            </a:r>
            <a:endParaRPr sz="1400" b="0" i="0" u="none" strike="noStrike" cap="none">
              <a:solidFill>
                <a:srgbClr val="595959"/>
              </a:solidFill>
              <a:latin typeface="Roboto"/>
              <a:ea typeface="Roboto"/>
              <a:cs typeface="Roboto"/>
              <a:sym typeface="Roboto"/>
            </a:endParaRPr>
          </a:p>
        </p:txBody>
      </p:sp>
      <p:pic>
        <p:nvPicPr>
          <p:cNvPr id="56" name="Google Shape;56;p1"/>
          <p:cNvPicPr preferRelativeResize="0"/>
          <p:nvPr/>
        </p:nvPicPr>
        <p:blipFill rotWithShape="1">
          <a:blip r:embed="rId4">
            <a:alphaModFix/>
          </a:blip>
          <a:srcRect/>
          <a:stretch/>
        </p:blipFill>
        <p:spPr>
          <a:xfrm>
            <a:off x="3786563" y="1393225"/>
            <a:ext cx="1570875" cy="1570875"/>
          </a:xfrm>
          <a:prstGeom prst="rect">
            <a:avLst/>
          </a:prstGeom>
          <a:noFill/>
          <a:ln>
            <a:noFill/>
          </a:ln>
        </p:spPr>
      </p:pic>
      <p:pic>
        <p:nvPicPr>
          <p:cNvPr id="57" name="Google Shape;57;p1"/>
          <p:cNvPicPr preferRelativeResize="0"/>
          <p:nvPr/>
        </p:nvPicPr>
        <p:blipFill rotWithShape="1">
          <a:blip r:embed="rId5">
            <a:alphaModFix/>
          </a:blip>
          <a:srcRect/>
          <a:stretch/>
        </p:blipFill>
        <p:spPr>
          <a:xfrm>
            <a:off x="7298875" y="-1087175"/>
            <a:ext cx="2599849" cy="2803224"/>
          </a:xfrm>
          <a:prstGeom prst="rect">
            <a:avLst/>
          </a:prstGeom>
          <a:noFill/>
          <a:ln>
            <a:noFill/>
          </a:ln>
        </p:spPr>
      </p:pic>
      <p:pic>
        <p:nvPicPr>
          <p:cNvPr id="58" name="Google Shape;58;p1"/>
          <p:cNvPicPr preferRelativeResize="0"/>
          <p:nvPr/>
        </p:nvPicPr>
        <p:blipFill rotWithShape="1">
          <a:blip r:embed="rId5">
            <a:alphaModFix/>
          </a:blip>
          <a:srcRect/>
          <a:stretch/>
        </p:blipFill>
        <p:spPr>
          <a:xfrm>
            <a:off x="-732950" y="3742975"/>
            <a:ext cx="2599849" cy="28032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5"/>
        <p:cNvGrpSpPr/>
        <p:nvPr/>
      </p:nvGrpSpPr>
      <p:grpSpPr>
        <a:xfrm>
          <a:off x="0" y="0"/>
          <a:ext cx="0" cy="0"/>
          <a:chOff x="0" y="0"/>
          <a:chExt cx="0" cy="0"/>
        </a:xfrm>
      </p:grpSpPr>
      <p:sp>
        <p:nvSpPr>
          <p:cNvPr id="156" name="Google Shape;156;p10"/>
          <p:cNvSpPr txBox="1"/>
          <p:nvPr/>
        </p:nvSpPr>
        <p:spPr>
          <a:xfrm>
            <a:off x="311700" y="3153075"/>
            <a:ext cx="8520600" cy="440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Roboto"/>
                <a:ea typeface="Roboto"/>
                <a:cs typeface="Roboto"/>
                <a:sym typeface="Roboto"/>
              </a:rPr>
              <a:t>80-20</a:t>
            </a:r>
            <a:endParaRPr sz="1800" b="0" i="0" u="none" strike="noStrike" cap="none">
              <a:solidFill>
                <a:srgbClr val="000000"/>
              </a:solidFill>
              <a:latin typeface="Roboto"/>
              <a:ea typeface="Roboto"/>
              <a:cs typeface="Roboto"/>
              <a:sym typeface="Roboto"/>
            </a:endParaRPr>
          </a:p>
        </p:txBody>
      </p:sp>
      <p:pic>
        <p:nvPicPr>
          <p:cNvPr id="157" name="Google Shape;157;p10"/>
          <p:cNvPicPr preferRelativeResize="0"/>
          <p:nvPr/>
        </p:nvPicPr>
        <p:blipFill rotWithShape="1">
          <a:blip r:embed="rId4">
            <a:alphaModFix/>
          </a:blip>
          <a:srcRect/>
          <a:stretch/>
        </p:blipFill>
        <p:spPr>
          <a:xfrm>
            <a:off x="3786563" y="1393225"/>
            <a:ext cx="1570875" cy="1570875"/>
          </a:xfrm>
          <a:prstGeom prst="rect">
            <a:avLst/>
          </a:prstGeom>
          <a:noFill/>
          <a:ln>
            <a:noFill/>
          </a:ln>
        </p:spPr>
      </p:pic>
      <p:pic>
        <p:nvPicPr>
          <p:cNvPr id="158" name="Google Shape;158;p10"/>
          <p:cNvPicPr preferRelativeResize="0"/>
          <p:nvPr/>
        </p:nvPicPr>
        <p:blipFill rotWithShape="1">
          <a:blip r:embed="rId5">
            <a:alphaModFix/>
          </a:blip>
          <a:srcRect/>
          <a:stretch/>
        </p:blipFill>
        <p:spPr>
          <a:xfrm>
            <a:off x="7298875" y="-1087175"/>
            <a:ext cx="2599849" cy="2803224"/>
          </a:xfrm>
          <a:prstGeom prst="rect">
            <a:avLst/>
          </a:prstGeom>
          <a:noFill/>
          <a:ln>
            <a:noFill/>
          </a:ln>
        </p:spPr>
      </p:pic>
      <p:pic>
        <p:nvPicPr>
          <p:cNvPr id="159" name="Google Shape;159;p10"/>
          <p:cNvPicPr preferRelativeResize="0"/>
          <p:nvPr/>
        </p:nvPicPr>
        <p:blipFill rotWithShape="1">
          <a:blip r:embed="rId5">
            <a:alphaModFix/>
          </a:blip>
          <a:srcRect/>
          <a:stretch/>
        </p:blipFill>
        <p:spPr>
          <a:xfrm>
            <a:off x="-732950" y="3742975"/>
            <a:ext cx="2599849" cy="28032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3"/>
        <p:cNvGrpSpPr/>
        <p:nvPr/>
      </p:nvGrpSpPr>
      <p:grpSpPr>
        <a:xfrm>
          <a:off x="0" y="0"/>
          <a:ext cx="0" cy="0"/>
          <a:chOff x="0" y="0"/>
          <a:chExt cx="0" cy="0"/>
        </a:xfrm>
      </p:grpSpPr>
      <p:pic>
        <p:nvPicPr>
          <p:cNvPr id="164" name="Google Shape;164;p11"/>
          <p:cNvPicPr preferRelativeResize="0"/>
          <p:nvPr/>
        </p:nvPicPr>
        <p:blipFill rotWithShape="1">
          <a:blip r:embed="rId4">
            <a:alphaModFix/>
          </a:blip>
          <a:srcRect/>
          <a:stretch/>
        </p:blipFill>
        <p:spPr>
          <a:xfrm>
            <a:off x="7687625" y="-1096875"/>
            <a:ext cx="2599849" cy="2803224"/>
          </a:xfrm>
          <a:prstGeom prst="rect">
            <a:avLst/>
          </a:prstGeom>
          <a:noFill/>
          <a:ln>
            <a:noFill/>
          </a:ln>
        </p:spPr>
      </p:pic>
      <p:pic>
        <p:nvPicPr>
          <p:cNvPr id="165" name="Google Shape;165;p11"/>
          <p:cNvPicPr preferRelativeResize="0"/>
          <p:nvPr/>
        </p:nvPicPr>
        <p:blipFill rotWithShape="1">
          <a:blip r:embed="rId4">
            <a:alphaModFix/>
          </a:blip>
          <a:srcRect/>
          <a:stretch/>
        </p:blipFill>
        <p:spPr>
          <a:xfrm>
            <a:off x="-809150" y="3742975"/>
            <a:ext cx="2599849" cy="2803224"/>
          </a:xfrm>
          <a:prstGeom prst="rect">
            <a:avLst/>
          </a:prstGeom>
          <a:noFill/>
          <a:ln>
            <a:noFill/>
          </a:ln>
        </p:spPr>
      </p:pic>
      <p:sp>
        <p:nvSpPr>
          <p:cNvPr id="166" name="Google Shape;166;p11"/>
          <p:cNvSpPr txBox="1"/>
          <p:nvPr/>
        </p:nvSpPr>
        <p:spPr>
          <a:xfrm>
            <a:off x="719375" y="842675"/>
            <a:ext cx="4156200" cy="541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80-20 a.k.a. Pareto Law</a:t>
            </a: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000"/>
              <a:buFont typeface="Arial"/>
              <a:buNone/>
            </a:pPr>
            <a:endParaRPr sz="10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Roboto"/>
              <a:ea typeface="Roboto"/>
              <a:cs typeface="Roboto"/>
              <a:sym typeface="Roboto"/>
            </a:endParaRPr>
          </a:p>
        </p:txBody>
      </p:sp>
      <p:sp>
        <p:nvSpPr>
          <p:cNvPr id="167" name="Google Shape;167;p11"/>
          <p:cNvSpPr txBox="1"/>
          <p:nvPr/>
        </p:nvSpPr>
        <p:spPr>
          <a:xfrm>
            <a:off x="719375" y="1333475"/>
            <a:ext cx="7626300" cy="7683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Roboto"/>
                <a:ea typeface="Roboto"/>
                <a:cs typeface="Roboto"/>
                <a:sym typeface="Roboto"/>
              </a:rPr>
              <a:t>“</a:t>
            </a:r>
            <a:r>
              <a:rPr lang="en" sz="1050" b="0" i="0" u="none" strike="noStrike" cap="none">
                <a:solidFill>
                  <a:srgbClr val="202122"/>
                </a:solidFill>
                <a:highlight>
                  <a:srgbClr val="FFFFFF"/>
                </a:highlight>
                <a:latin typeface="Arial"/>
                <a:ea typeface="Arial"/>
                <a:cs typeface="Arial"/>
                <a:sym typeface="Arial"/>
              </a:rPr>
              <a:t>roughly 80% of consequences come from roughly 20% of the causes”</a:t>
            </a:r>
            <a:endParaRPr sz="1100" b="0" i="0" u="none" strike="noStrike" cap="none">
              <a:solidFill>
                <a:schemeClr val="dk1"/>
              </a:solidFill>
              <a:latin typeface="Roboto"/>
              <a:ea typeface="Roboto"/>
              <a:cs typeface="Roboto"/>
              <a:sym typeface="Roboto"/>
            </a:endParaRPr>
          </a:p>
        </p:txBody>
      </p:sp>
      <p:sp>
        <p:nvSpPr>
          <p:cNvPr id="168" name="Google Shape;168;p11"/>
          <p:cNvSpPr txBox="1"/>
          <p:nvPr/>
        </p:nvSpPr>
        <p:spPr>
          <a:xfrm>
            <a:off x="813500" y="1768925"/>
            <a:ext cx="2348400" cy="661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666666"/>
                </a:solidFill>
                <a:latin typeface="Arial"/>
                <a:ea typeface="Arial"/>
                <a:cs typeface="Arial"/>
                <a:sym typeface="Arial"/>
              </a:rPr>
              <a:t>~20% of landowners own ~80% of the land in Italy</a:t>
            </a:r>
            <a:endParaRPr sz="1100" b="0" i="0" u="none" strike="noStrike" cap="none">
              <a:solidFill>
                <a:srgbClr val="666666"/>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100"/>
              <a:buFont typeface="Arial"/>
              <a:buNone/>
            </a:pPr>
            <a:r>
              <a:rPr lang="en" sz="1100" b="0" i="0" u="none" strike="noStrike" cap="none">
                <a:solidFill>
                  <a:srgbClr val="666666"/>
                </a:solidFill>
                <a:latin typeface="Arial"/>
                <a:ea typeface="Arial"/>
                <a:cs typeface="Arial"/>
                <a:sym typeface="Arial"/>
              </a:rPr>
              <a:t>-Wilfredo Pareto</a:t>
            </a:r>
            <a:endParaRPr sz="1100" b="0" i="0" u="none" strike="noStrike" cap="none">
              <a:solidFill>
                <a:srgbClr val="666666"/>
              </a:solidFill>
              <a:latin typeface="Arial"/>
              <a:ea typeface="Arial"/>
              <a:cs typeface="Arial"/>
              <a:sym typeface="Arial"/>
            </a:endParaRPr>
          </a:p>
        </p:txBody>
      </p:sp>
      <p:sp>
        <p:nvSpPr>
          <p:cNvPr id="169" name="Google Shape;169;p11"/>
          <p:cNvSpPr txBox="1"/>
          <p:nvPr/>
        </p:nvSpPr>
        <p:spPr>
          <a:xfrm>
            <a:off x="3412825" y="2135925"/>
            <a:ext cx="2235600" cy="661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666666"/>
                </a:solidFill>
                <a:latin typeface="Arial"/>
                <a:ea typeface="Arial"/>
                <a:cs typeface="Arial"/>
                <a:sym typeface="Arial"/>
              </a:rPr>
              <a:t>~20% of pea pods generate ~80% of seeds</a:t>
            </a:r>
            <a:endParaRPr sz="1100" b="0" i="0" u="none" strike="noStrike" cap="none">
              <a:solidFill>
                <a:srgbClr val="666666"/>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100"/>
              <a:buFont typeface="Arial"/>
              <a:buNone/>
            </a:pPr>
            <a:r>
              <a:rPr lang="en" sz="1100" b="0" i="0" u="none" strike="noStrike" cap="none">
                <a:solidFill>
                  <a:srgbClr val="666666"/>
                </a:solidFill>
                <a:latin typeface="Arial"/>
                <a:ea typeface="Arial"/>
                <a:cs typeface="Arial"/>
                <a:sym typeface="Arial"/>
              </a:rPr>
              <a:t>-Wilfredo Pareto</a:t>
            </a:r>
            <a:endParaRPr sz="1100" b="0" i="0" u="none" strike="noStrike" cap="none">
              <a:solidFill>
                <a:srgbClr val="666666"/>
              </a:solidFill>
              <a:latin typeface="Arial"/>
              <a:ea typeface="Arial"/>
              <a:cs typeface="Arial"/>
              <a:sym typeface="Arial"/>
            </a:endParaRPr>
          </a:p>
        </p:txBody>
      </p:sp>
      <p:sp>
        <p:nvSpPr>
          <p:cNvPr id="170" name="Google Shape;170;p11"/>
          <p:cNvSpPr txBox="1"/>
          <p:nvPr/>
        </p:nvSpPr>
        <p:spPr>
          <a:xfrm>
            <a:off x="3643638" y="3081475"/>
            <a:ext cx="2235600" cy="661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666666"/>
                </a:solidFill>
                <a:latin typeface="Arial"/>
                <a:ea typeface="Arial"/>
                <a:cs typeface="Arial"/>
                <a:sym typeface="Arial"/>
              </a:rPr>
              <a:t>We wear ~20% of our clothes ~80% of the time</a:t>
            </a:r>
            <a:endParaRPr sz="1100" b="0" i="0" u="none" strike="noStrike" cap="none">
              <a:solidFill>
                <a:srgbClr val="666666"/>
              </a:solidFill>
              <a:latin typeface="Arial"/>
              <a:ea typeface="Arial"/>
              <a:cs typeface="Arial"/>
              <a:sym typeface="Arial"/>
            </a:endParaRPr>
          </a:p>
        </p:txBody>
      </p:sp>
      <p:sp>
        <p:nvSpPr>
          <p:cNvPr id="171" name="Google Shape;171;p11"/>
          <p:cNvSpPr txBox="1"/>
          <p:nvPr/>
        </p:nvSpPr>
        <p:spPr>
          <a:xfrm>
            <a:off x="889700" y="2827013"/>
            <a:ext cx="2235600" cy="661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666666"/>
                </a:solidFill>
                <a:latin typeface="Arial"/>
                <a:ea typeface="Arial"/>
                <a:cs typeface="Arial"/>
                <a:sym typeface="Arial"/>
              </a:rPr>
              <a:t>Companies make ~80% of their revenue from ~20% of their customers</a:t>
            </a:r>
            <a:endParaRPr sz="1100" b="0" i="0" u="none" strike="noStrike" cap="none">
              <a:solidFill>
                <a:srgbClr val="666666"/>
              </a:solidFill>
              <a:latin typeface="Arial"/>
              <a:ea typeface="Arial"/>
              <a:cs typeface="Arial"/>
              <a:sym typeface="Arial"/>
            </a:endParaRPr>
          </a:p>
        </p:txBody>
      </p:sp>
      <p:sp>
        <p:nvSpPr>
          <p:cNvPr id="172" name="Google Shape;172;p11"/>
          <p:cNvSpPr txBox="1"/>
          <p:nvPr/>
        </p:nvSpPr>
        <p:spPr>
          <a:xfrm>
            <a:off x="2496425" y="3885100"/>
            <a:ext cx="2235600" cy="661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666666"/>
                </a:solidFill>
                <a:latin typeface="Arial"/>
                <a:ea typeface="Arial"/>
                <a:cs typeface="Arial"/>
                <a:sym typeface="Arial"/>
              </a:rPr>
              <a:t>~80% of the world’s income goes to the top ~20% earners</a:t>
            </a:r>
            <a:endParaRPr sz="1100" b="0" i="0" u="none" strike="noStrike" cap="none">
              <a:solidFill>
                <a:srgbClr val="666666"/>
              </a:solidFill>
              <a:latin typeface="Arial"/>
              <a:ea typeface="Arial"/>
              <a:cs typeface="Arial"/>
              <a:sym typeface="Arial"/>
            </a:endParaRPr>
          </a:p>
        </p:txBody>
      </p:sp>
      <p:sp>
        <p:nvSpPr>
          <p:cNvPr id="173" name="Google Shape;173;p11"/>
          <p:cNvSpPr txBox="1"/>
          <p:nvPr/>
        </p:nvSpPr>
        <p:spPr>
          <a:xfrm>
            <a:off x="5614250" y="1768925"/>
            <a:ext cx="2681100" cy="19017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400"/>
              </a:spcBef>
              <a:spcAft>
                <a:spcPts val="0"/>
              </a:spcAft>
              <a:buClr>
                <a:srgbClr val="000000"/>
              </a:buClr>
              <a:buSzPts val="1300"/>
              <a:buFont typeface="Arial"/>
              <a:buNone/>
            </a:pPr>
            <a:r>
              <a:rPr lang="en" sz="1300" b="1" i="0" u="none" strike="noStrike" cap="none">
                <a:solidFill>
                  <a:srgbClr val="424242"/>
                </a:solidFill>
                <a:latin typeface="Roboto"/>
                <a:ea typeface="Roboto"/>
                <a:cs typeface="Roboto"/>
                <a:sym typeface="Roboto"/>
              </a:rPr>
              <a:t>Caveats</a:t>
            </a:r>
            <a:endParaRPr sz="1300" b="1" i="0" u="none" strike="noStrike" cap="none">
              <a:solidFill>
                <a:srgbClr val="424242"/>
              </a:solidFill>
              <a:latin typeface="Roboto"/>
              <a:ea typeface="Roboto"/>
              <a:cs typeface="Roboto"/>
              <a:sym typeface="Roboto"/>
            </a:endParaRPr>
          </a:p>
          <a:p>
            <a:pPr marL="0" marR="0" lvl="0" indent="0" algn="ctr" rtl="0">
              <a:lnSpc>
                <a:spcPct val="115000"/>
              </a:lnSpc>
              <a:spcBef>
                <a:spcPts val="400"/>
              </a:spcBef>
              <a:spcAft>
                <a:spcPts val="0"/>
              </a:spcAft>
              <a:buClr>
                <a:srgbClr val="000000"/>
              </a:buClr>
              <a:buSzPts val="1300"/>
              <a:buFont typeface="Arial"/>
              <a:buNone/>
            </a:pPr>
            <a:endParaRPr sz="1300" b="1" i="0" u="none" strike="noStrike" cap="none">
              <a:solidFill>
                <a:srgbClr val="424242"/>
              </a:solidFill>
              <a:latin typeface="Roboto"/>
              <a:ea typeface="Roboto"/>
              <a:cs typeface="Roboto"/>
              <a:sym typeface="Roboto"/>
            </a:endParaRPr>
          </a:p>
          <a:p>
            <a:pPr marL="457200" marR="0" lvl="0" indent="-304800" algn="l" rtl="0">
              <a:lnSpc>
                <a:spcPct val="115000"/>
              </a:lnSpc>
              <a:spcBef>
                <a:spcPts val="400"/>
              </a:spcBef>
              <a:spcAft>
                <a:spcPts val="0"/>
              </a:spcAft>
              <a:buClr>
                <a:srgbClr val="424242"/>
              </a:buClr>
              <a:buSzPts val="1200"/>
              <a:buFont typeface="Roboto"/>
              <a:buChar char="●"/>
            </a:pPr>
            <a:r>
              <a:rPr lang="en" sz="1200" b="0" i="0" u="none" strike="noStrike" cap="none">
                <a:solidFill>
                  <a:srgbClr val="424242"/>
                </a:solidFill>
                <a:latin typeface="Roboto"/>
                <a:ea typeface="Roboto"/>
                <a:cs typeface="Roboto"/>
                <a:sym typeface="Roboto"/>
              </a:rPr>
              <a:t>Unlike most content in this course this is not actually an universal rule</a:t>
            </a:r>
            <a:endParaRPr sz="1200" b="0" i="0" u="none" strike="noStrike" cap="none">
              <a:solidFill>
                <a:srgbClr val="424242"/>
              </a:solidFill>
              <a:latin typeface="Roboto"/>
              <a:ea typeface="Roboto"/>
              <a:cs typeface="Roboto"/>
              <a:sym typeface="Roboto"/>
            </a:endParaRPr>
          </a:p>
          <a:p>
            <a:pPr marL="457200" marR="0" lvl="0" indent="-304800" algn="l" rtl="0">
              <a:lnSpc>
                <a:spcPct val="115000"/>
              </a:lnSpc>
              <a:spcBef>
                <a:spcPts val="400"/>
              </a:spcBef>
              <a:spcAft>
                <a:spcPts val="0"/>
              </a:spcAft>
              <a:buClr>
                <a:srgbClr val="424242"/>
              </a:buClr>
              <a:buSzPts val="1200"/>
              <a:buFont typeface="Roboto"/>
              <a:buChar char="●"/>
            </a:pPr>
            <a:r>
              <a:rPr lang="en" sz="1200" b="0" i="0" u="none" strike="noStrike" cap="none">
                <a:solidFill>
                  <a:srgbClr val="424242"/>
                </a:solidFill>
                <a:latin typeface="Roboto"/>
                <a:ea typeface="Roboto"/>
                <a:cs typeface="Roboto"/>
                <a:sym typeface="Roboto"/>
              </a:rPr>
              <a:t>The specific numbers 80/20 are an approximation to the power law effect: a majority of the output is due to a minority of the input</a:t>
            </a:r>
            <a:endParaRPr sz="1200" b="0" i="0" u="none" strike="noStrike" cap="none">
              <a:solidFill>
                <a:srgbClr val="42424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7"/>
        <p:cNvGrpSpPr/>
        <p:nvPr/>
      </p:nvGrpSpPr>
      <p:grpSpPr>
        <a:xfrm>
          <a:off x="0" y="0"/>
          <a:ext cx="0" cy="0"/>
          <a:chOff x="0" y="0"/>
          <a:chExt cx="0" cy="0"/>
        </a:xfrm>
      </p:grpSpPr>
      <p:pic>
        <p:nvPicPr>
          <p:cNvPr id="178" name="Google Shape;178;p12"/>
          <p:cNvPicPr preferRelativeResize="0"/>
          <p:nvPr/>
        </p:nvPicPr>
        <p:blipFill rotWithShape="1">
          <a:blip r:embed="rId4">
            <a:alphaModFix/>
          </a:blip>
          <a:srcRect/>
          <a:stretch/>
        </p:blipFill>
        <p:spPr>
          <a:xfrm>
            <a:off x="7687625" y="-1096875"/>
            <a:ext cx="2599849" cy="2803224"/>
          </a:xfrm>
          <a:prstGeom prst="rect">
            <a:avLst/>
          </a:prstGeom>
          <a:noFill/>
          <a:ln>
            <a:noFill/>
          </a:ln>
        </p:spPr>
      </p:pic>
      <p:pic>
        <p:nvPicPr>
          <p:cNvPr id="179" name="Google Shape;179;p12"/>
          <p:cNvPicPr preferRelativeResize="0"/>
          <p:nvPr/>
        </p:nvPicPr>
        <p:blipFill rotWithShape="1">
          <a:blip r:embed="rId4">
            <a:alphaModFix/>
          </a:blip>
          <a:srcRect/>
          <a:stretch/>
        </p:blipFill>
        <p:spPr>
          <a:xfrm>
            <a:off x="-809150" y="3742975"/>
            <a:ext cx="2599849" cy="2803224"/>
          </a:xfrm>
          <a:prstGeom prst="rect">
            <a:avLst/>
          </a:prstGeom>
          <a:noFill/>
          <a:ln>
            <a:noFill/>
          </a:ln>
        </p:spPr>
      </p:pic>
      <p:sp>
        <p:nvSpPr>
          <p:cNvPr id="180" name="Google Shape;180;p12"/>
          <p:cNvSpPr txBox="1"/>
          <p:nvPr/>
        </p:nvSpPr>
        <p:spPr>
          <a:xfrm>
            <a:off x="719375" y="842675"/>
            <a:ext cx="4156200" cy="541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How to exploit Pareto Law</a:t>
            </a: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000"/>
              <a:buFont typeface="Arial"/>
              <a:buNone/>
            </a:pPr>
            <a:endParaRPr sz="10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Roboto"/>
              <a:ea typeface="Roboto"/>
              <a:cs typeface="Roboto"/>
              <a:sym typeface="Roboto"/>
            </a:endParaRPr>
          </a:p>
        </p:txBody>
      </p:sp>
      <p:sp>
        <p:nvSpPr>
          <p:cNvPr id="181" name="Google Shape;181;p12"/>
          <p:cNvSpPr txBox="1"/>
          <p:nvPr/>
        </p:nvSpPr>
        <p:spPr>
          <a:xfrm>
            <a:off x="719375" y="1333475"/>
            <a:ext cx="7626300" cy="7683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100" b="1" i="0" u="none" strike="noStrike" cap="none">
                <a:solidFill>
                  <a:schemeClr val="dk1"/>
                </a:solidFill>
                <a:latin typeface="Arial"/>
                <a:ea typeface="Arial"/>
                <a:cs typeface="Arial"/>
                <a:sym typeface="Arial"/>
              </a:rPr>
              <a:t>Observation 1:</a:t>
            </a:r>
            <a:r>
              <a:rPr lang="en" sz="1100" b="0" i="0" u="none" strike="noStrike" cap="none">
                <a:solidFill>
                  <a:schemeClr val="dk1"/>
                </a:solidFill>
                <a:latin typeface="Arial"/>
                <a:ea typeface="Arial"/>
                <a:cs typeface="Arial"/>
                <a:sym typeface="Arial"/>
              </a:rPr>
              <a:t> Pareto’s law can be used recursively</a:t>
            </a: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100"/>
              <a:buFont typeface="Arial"/>
              <a:buNone/>
            </a:pPr>
            <a:r>
              <a:rPr lang="en" sz="1100" b="1" i="0" u="none" strike="noStrike" cap="none">
                <a:solidFill>
                  <a:schemeClr val="dk1"/>
                </a:solidFill>
                <a:latin typeface="Arial"/>
                <a:ea typeface="Arial"/>
                <a:cs typeface="Arial"/>
                <a:sym typeface="Arial"/>
              </a:rPr>
              <a:t>Observation 2:</a:t>
            </a:r>
            <a:r>
              <a:rPr lang="en" sz="1100" b="0" i="0" u="none" strike="noStrike" cap="none">
                <a:solidFill>
                  <a:schemeClr val="dk1"/>
                </a:solidFill>
                <a:latin typeface="Arial"/>
                <a:ea typeface="Arial"/>
                <a:cs typeface="Arial"/>
                <a:sym typeface="Arial"/>
              </a:rPr>
              <a:t> The counter reciprocal of Pareto’s law must also hold </a:t>
            </a:r>
            <a:endParaRPr sz="1100" b="0" i="0" u="none" strike="noStrike" cap="none">
              <a:solidFill>
                <a:schemeClr val="dk1"/>
              </a:solidFill>
              <a:latin typeface="Arial"/>
              <a:ea typeface="Arial"/>
              <a:cs typeface="Arial"/>
              <a:sym typeface="Arial"/>
            </a:endParaRPr>
          </a:p>
        </p:txBody>
      </p:sp>
      <p:sp>
        <p:nvSpPr>
          <p:cNvPr id="182" name="Google Shape;182;p12"/>
          <p:cNvSpPr/>
          <p:nvPr/>
        </p:nvSpPr>
        <p:spPr>
          <a:xfrm>
            <a:off x="1135175" y="2530475"/>
            <a:ext cx="2899200" cy="1613400"/>
          </a:xfrm>
          <a:prstGeom prst="roundRect">
            <a:avLst>
              <a:gd name="adj" fmla="val 8962"/>
            </a:avLst>
          </a:prstGeom>
          <a:noFill/>
          <a:ln w="9525" cap="flat" cmpd="sng">
            <a:solidFill>
              <a:srgbClr val="CCCCCC"/>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rgbClr val="000000"/>
                </a:solidFill>
                <a:latin typeface="Roboto"/>
                <a:ea typeface="Roboto"/>
                <a:cs typeface="Roboto"/>
                <a:sym typeface="Roboto"/>
              </a:rPr>
              <a:t>Look at a decision tree and select the 20% of nodes where you think you can have the most impact. For the remaining 80% do your due diligence, but don’t focus on them</a:t>
            </a:r>
            <a:endParaRPr sz="1100" b="0" i="0" u="none" strike="noStrike" cap="none">
              <a:solidFill>
                <a:srgbClr val="000000"/>
              </a:solidFill>
              <a:latin typeface="Roboto"/>
              <a:ea typeface="Roboto"/>
              <a:cs typeface="Roboto"/>
              <a:sym typeface="Roboto"/>
            </a:endParaRPr>
          </a:p>
        </p:txBody>
      </p:sp>
      <p:sp>
        <p:nvSpPr>
          <p:cNvPr id="183" name="Google Shape;183;p12"/>
          <p:cNvSpPr/>
          <p:nvPr/>
        </p:nvSpPr>
        <p:spPr>
          <a:xfrm>
            <a:off x="1135175" y="2101775"/>
            <a:ext cx="2899200" cy="307200"/>
          </a:xfrm>
          <a:prstGeom prst="roundRect">
            <a:avLst>
              <a:gd name="adj" fmla="val 16667"/>
            </a:avLst>
          </a:prstGeom>
          <a:solidFill>
            <a:srgbClr val="64C3F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F3F3F3"/>
                </a:solidFill>
                <a:latin typeface="Roboto"/>
                <a:ea typeface="Roboto"/>
                <a:cs typeface="Roboto"/>
                <a:sym typeface="Roboto"/>
              </a:rPr>
              <a:t>Select cautiously  </a:t>
            </a:r>
            <a:endParaRPr sz="1800" b="1" i="0" u="none" strike="noStrike" cap="none">
              <a:solidFill>
                <a:srgbClr val="F3F3F3"/>
              </a:solidFill>
              <a:latin typeface="Roboto"/>
              <a:ea typeface="Roboto"/>
              <a:cs typeface="Roboto"/>
              <a:sym typeface="Roboto"/>
            </a:endParaRPr>
          </a:p>
        </p:txBody>
      </p:sp>
      <p:sp>
        <p:nvSpPr>
          <p:cNvPr id="184" name="Google Shape;184;p12"/>
          <p:cNvSpPr/>
          <p:nvPr/>
        </p:nvSpPr>
        <p:spPr>
          <a:xfrm>
            <a:off x="4788425" y="2530475"/>
            <a:ext cx="2899200" cy="1613400"/>
          </a:xfrm>
          <a:prstGeom prst="roundRect">
            <a:avLst>
              <a:gd name="adj" fmla="val 9068"/>
            </a:avLst>
          </a:prstGeom>
          <a:noFill/>
          <a:ln w="9525" cap="flat" cmpd="sng">
            <a:solidFill>
              <a:srgbClr val="CCCCCC"/>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rgbClr val="000000"/>
                </a:solidFill>
                <a:latin typeface="Roboto"/>
                <a:ea typeface="Roboto"/>
                <a:cs typeface="Roboto"/>
                <a:sym typeface="Roboto"/>
              </a:rPr>
              <a:t>Even when working in your selected 20%, check if what you are about to sits in the “brings 80% of value” of the particular task - </a:t>
            </a:r>
            <a:r>
              <a:rPr lang="en" sz="1100" b="0" i="1" u="none" strike="noStrike" cap="none">
                <a:solidFill>
                  <a:srgbClr val="000000"/>
                </a:solidFill>
                <a:latin typeface="Roboto"/>
                <a:ea typeface="Roboto"/>
                <a:cs typeface="Roboto"/>
                <a:sym typeface="Roboto"/>
              </a:rPr>
              <a:t>especially if it is complex/time consuming</a:t>
            </a:r>
            <a:endParaRPr sz="1100" b="0" i="1" u="none" strike="noStrike" cap="none">
              <a:solidFill>
                <a:srgbClr val="000000"/>
              </a:solidFill>
              <a:latin typeface="Roboto"/>
              <a:ea typeface="Roboto"/>
              <a:cs typeface="Roboto"/>
              <a:sym typeface="Roboto"/>
            </a:endParaRPr>
          </a:p>
        </p:txBody>
      </p:sp>
      <p:sp>
        <p:nvSpPr>
          <p:cNvPr id="185" name="Google Shape;185;p12"/>
          <p:cNvSpPr/>
          <p:nvPr/>
        </p:nvSpPr>
        <p:spPr>
          <a:xfrm>
            <a:off x="4788425" y="2101775"/>
            <a:ext cx="2899200" cy="307200"/>
          </a:xfrm>
          <a:prstGeom prst="roundRect">
            <a:avLst>
              <a:gd name="adj" fmla="val 16667"/>
            </a:avLst>
          </a:prstGeom>
          <a:solidFill>
            <a:srgbClr val="64C3F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F3F3F3"/>
                </a:solidFill>
                <a:latin typeface="Roboto"/>
                <a:ea typeface="Roboto"/>
                <a:cs typeface="Roboto"/>
                <a:sym typeface="Roboto"/>
              </a:rPr>
              <a:t>Discard aggressively</a:t>
            </a:r>
            <a:endParaRPr sz="1800" b="1" i="0" u="none" strike="noStrike" cap="none">
              <a:solidFill>
                <a:srgbClr val="F3F3F3"/>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9"/>
        <p:cNvGrpSpPr/>
        <p:nvPr/>
      </p:nvGrpSpPr>
      <p:grpSpPr>
        <a:xfrm>
          <a:off x="0" y="0"/>
          <a:ext cx="0" cy="0"/>
          <a:chOff x="0" y="0"/>
          <a:chExt cx="0" cy="0"/>
        </a:xfrm>
      </p:grpSpPr>
      <p:cxnSp>
        <p:nvCxnSpPr>
          <p:cNvPr id="190" name="Google Shape;190;p13"/>
          <p:cNvCxnSpPr/>
          <p:nvPr/>
        </p:nvCxnSpPr>
        <p:spPr>
          <a:xfrm rot="10800000">
            <a:off x="1294375" y="2329034"/>
            <a:ext cx="0" cy="1538100"/>
          </a:xfrm>
          <a:prstGeom prst="straightConnector1">
            <a:avLst/>
          </a:prstGeom>
          <a:noFill/>
          <a:ln w="9525" cap="flat" cmpd="sng">
            <a:solidFill>
              <a:schemeClr val="dk2"/>
            </a:solidFill>
            <a:prstDash val="solid"/>
            <a:round/>
            <a:headEnd type="none" w="sm" len="sm"/>
            <a:tailEnd type="triangle" w="med" len="med"/>
          </a:ln>
        </p:spPr>
      </p:cxnSp>
      <p:sp>
        <p:nvSpPr>
          <p:cNvPr id="191" name="Google Shape;191;p13"/>
          <p:cNvSpPr txBox="1"/>
          <p:nvPr/>
        </p:nvSpPr>
        <p:spPr>
          <a:xfrm>
            <a:off x="534900" y="517175"/>
            <a:ext cx="5665200" cy="58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rgbClr val="2DC5FA"/>
                </a:solidFill>
                <a:latin typeface="Roboto"/>
                <a:ea typeface="Roboto"/>
                <a:cs typeface="Roboto"/>
                <a:sym typeface="Roboto"/>
              </a:rPr>
              <a:t>Prioritization matrixes</a:t>
            </a:r>
            <a:endParaRPr sz="1800" b="1" i="0" u="none" strike="noStrike" cap="none">
              <a:solidFill>
                <a:srgbClr val="2DC5FA"/>
              </a:solidFill>
              <a:latin typeface="Roboto"/>
              <a:ea typeface="Roboto"/>
              <a:cs typeface="Roboto"/>
              <a:sym typeface="Roboto"/>
            </a:endParaRPr>
          </a:p>
        </p:txBody>
      </p:sp>
      <p:sp>
        <p:nvSpPr>
          <p:cNvPr id="192" name="Google Shape;192;p13"/>
          <p:cNvSpPr txBox="1"/>
          <p:nvPr/>
        </p:nvSpPr>
        <p:spPr>
          <a:xfrm>
            <a:off x="719375" y="1384475"/>
            <a:ext cx="7685100" cy="541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000"/>
              <a:buFont typeface="Arial"/>
              <a:buNone/>
            </a:pPr>
            <a:r>
              <a:rPr lang="en" sz="1000" b="0" i="0" u="none" strike="noStrike" cap="none">
                <a:solidFill>
                  <a:srgbClr val="424242"/>
                </a:solidFill>
                <a:latin typeface="Roboto"/>
                <a:ea typeface="Roboto"/>
                <a:cs typeface="Roboto"/>
                <a:sym typeface="Roboto"/>
              </a:rPr>
              <a:t>The prioritization matrix is one of the simplest, yet one of the most powerful, business analysis tools. In the context of this presentation you can use it to select “your 20%”</a:t>
            </a:r>
            <a:endParaRPr sz="1000" b="0" i="0" u="none" strike="noStrike" cap="none">
              <a:solidFill>
                <a:srgbClr val="424242"/>
              </a:solidFill>
              <a:latin typeface="Roboto"/>
              <a:ea typeface="Roboto"/>
              <a:cs typeface="Roboto"/>
              <a:sym typeface="Roboto"/>
            </a:endParaRPr>
          </a:p>
        </p:txBody>
      </p:sp>
      <p:cxnSp>
        <p:nvCxnSpPr>
          <p:cNvPr id="193" name="Google Shape;193;p13"/>
          <p:cNvCxnSpPr/>
          <p:nvPr/>
        </p:nvCxnSpPr>
        <p:spPr>
          <a:xfrm>
            <a:off x="1209775" y="3790950"/>
            <a:ext cx="2815500" cy="16800"/>
          </a:xfrm>
          <a:prstGeom prst="straightConnector1">
            <a:avLst/>
          </a:prstGeom>
          <a:noFill/>
          <a:ln w="9525" cap="flat" cmpd="sng">
            <a:solidFill>
              <a:schemeClr val="dk2"/>
            </a:solidFill>
            <a:prstDash val="solid"/>
            <a:round/>
            <a:headEnd type="none" w="sm" len="sm"/>
            <a:tailEnd type="triangle" w="med" len="med"/>
          </a:ln>
        </p:spPr>
      </p:cxnSp>
      <p:sp>
        <p:nvSpPr>
          <p:cNvPr id="194" name="Google Shape;194;p13"/>
          <p:cNvSpPr txBox="1"/>
          <p:nvPr/>
        </p:nvSpPr>
        <p:spPr>
          <a:xfrm>
            <a:off x="753000" y="2329113"/>
            <a:ext cx="790500" cy="541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000"/>
              <a:buFont typeface="Arial"/>
              <a:buNone/>
            </a:pPr>
            <a:r>
              <a:rPr lang="en" sz="1000" b="0" i="0" u="none" strike="noStrike" cap="none">
                <a:solidFill>
                  <a:srgbClr val="424242"/>
                </a:solidFill>
                <a:latin typeface="Roboto"/>
                <a:ea typeface="Roboto"/>
                <a:cs typeface="Roboto"/>
                <a:sym typeface="Roboto"/>
              </a:rPr>
              <a:t>Impact</a:t>
            </a:r>
            <a:endParaRPr sz="1000" b="0" i="0" u="none" strike="noStrike" cap="none">
              <a:solidFill>
                <a:srgbClr val="424242"/>
              </a:solidFill>
              <a:latin typeface="Roboto"/>
              <a:ea typeface="Roboto"/>
              <a:cs typeface="Roboto"/>
              <a:sym typeface="Roboto"/>
            </a:endParaRPr>
          </a:p>
        </p:txBody>
      </p:sp>
      <p:sp>
        <p:nvSpPr>
          <p:cNvPr id="195" name="Google Shape;195;p13"/>
          <p:cNvSpPr txBox="1"/>
          <p:nvPr/>
        </p:nvSpPr>
        <p:spPr>
          <a:xfrm>
            <a:off x="2466932" y="3790925"/>
            <a:ext cx="1532100" cy="541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000"/>
              <a:buFont typeface="Arial"/>
              <a:buNone/>
            </a:pPr>
            <a:r>
              <a:rPr lang="en" sz="1000" b="0" i="0" u="none" strike="noStrike" cap="none">
                <a:solidFill>
                  <a:srgbClr val="424242"/>
                </a:solidFill>
                <a:latin typeface="Roboto"/>
                <a:ea typeface="Roboto"/>
                <a:cs typeface="Roboto"/>
                <a:sym typeface="Roboto"/>
              </a:rPr>
              <a:t>Ease of implementation</a:t>
            </a:r>
            <a:endParaRPr sz="1000" b="0" i="0" u="none" strike="noStrike" cap="none">
              <a:solidFill>
                <a:srgbClr val="424242"/>
              </a:solidFill>
              <a:latin typeface="Roboto"/>
              <a:ea typeface="Roboto"/>
              <a:cs typeface="Roboto"/>
              <a:sym typeface="Roboto"/>
            </a:endParaRPr>
          </a:p>
        </p:txBody>
      </p:sp>
      <p:sp>
        <p:nvSpPr>
          <p:cNvPr id="196" name="Google Shape;196;p13"/>
          <p:cNvSpPr/>
          <p:nvPr/>
        </p:nvSpPr>
        <p:spPr>
          <a:xfrm>
            <a:off x="3092900" y="2705025"/>
            <a:ext cx="210000" cy="210000"/>
          </a:xfrm>
          <a:prstGeom prst="ellipse">
            <a:avLst/>
          </a:prstGeom>
          <a:solidFill>
            <a:srgbClr val="B6D7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3"/>
          <p:cNvSpPr/>
          <p:nvPr/>
        </p:nvSpPr>
        <p:spPr>
          <a:xfrm>
            <a:off x="3469425" y="2753613"/>
            <a:ext cx="210000" cy="210000"/>
          </a:xfrm>
          <a:prstGeom prst="ellipse">
            <a:avLst/>
          </a:prstGeom>
          <a:solidFill>
            <a:srgbClr val="B6D7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3"/>
          <p:cNvSpPr/>
          <p:nvPr/>
        </p:nvSpPr>
        <p:spPr>
          <a:xfrm>
            <a:off x="1543500" y="2495025"/>
            <a:ext cx="210000" cy="210000"/>
          </a:xfrm>
          <a:prstGeom prst="ellipse">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3"/>
          <p:cNvSpPr/>
          <p:nvPr/>
        </p:nvSpPr>
        <p:spPr>
          <a:xfrm>
            <a:off x="1936450" y="3239625"/>
            <a:ext cx="210000" cy="210000"/>
          </a:xfrm>
          <a:prstGeom prst="ellipse">
            <a:avLst/>
          </a:prstGeom>
          <a:solidFill>
            <a:srgbClr val="F6B2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3"/>
          <p:cNvSpPr/>
          <p:nvPr/>
        </p:nvSpPr>
        <p:spPr>
          <a:xfrm>
            <a:off x="2752800" y="3449625"/>
            <a:ext cx="210000" cy="210000"/>
          </a:xfrm>
          <a:prstGeom prst="ellipse">
            <a:avLst/>
          </a:prstGeom>
          <a:solidFill>
            <a:srgbClr val="F6B2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3"/>
          <p:cNvSpPr/>
          <p:nvPr/>
        </p:nvSpPr>
        <p:spPr>
          <a:xfrm>
            <a:off x="2449088" y="2799125"/>
            <a:ext cx="210000" cy="210000"/>
          </a:xfrm>
          <a:prstGeom prst="ellipse">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3"/>
          <p:cNvSpPr/>
          <p:nvPr/>
        </p:nvSpPr>
        <p:spPr>
          <a:xfrm>
            <a:off x="3698025" y="3217200"/>
            <a:ext cx="210000" cy="210000"/>
          </a:xfrm>
          <a:prstGeom prst="ellipse">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3"/>
          <p:cNvSpPr/>
          <p:nvPr/>
        </p:nvSpPr>
        <p:spPr>
          <a:xfrm>
            <a:off x="1369425" y="2870925"/>
            <a:ext cx="210000" cy="210000"/>
          </a:xfrm>
          <a:prstGeom prst="ellipse">
            <a:avLst/>
          </a:prstGeom>
          <a:solidFill>
            <a:srgbClr val="F6B2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3"/>
          <p:cNvSpPr/>
          <p:nvPr/>
        </p:nvSpPr>
        <p:spPr>
          <a:xfrm>
            <a:off x="1463025" y="3449625"/>
            <a:ext cx="210000" cy="210000"/>
          </a:xfrm>
          <a:prstGeom prst="ellipse">
            <a:avLst/>
          </a:prstGeom>
          <a:solidFill>
            <a:srgbClr val="E0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3"/>
          <p:cNvSpPr/>
          <p:nvPr/>
        </p:nvSpPr>
        <p:spPr>
          <a:xfrm>
            <a:off x="2924825" y="2563900"/>
            <a:ext cx="924600" cy="541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3"/>
          <p:cNvSpPr txBox="1"/>
          <p:nvPr/>
        </p:nvSpPr>
        <p:spPr>
          <a:xfrm>
            <a:off x="3058925" y="2257325"/>
            <a:ext cx="790500" cy="541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000"/>
              <a:buFont typeface="Arial"/>
              <a:buNone/>
            </a:pPr>
            <a:r>
              <a:rPr lang="en" sz="1000" b="0" i="0" u="none" strike="noStrike" cap="none">
                <a:solidFill>
                  <a:srgbClr val="424242"/>
                </a:solidFill>
                <a:latin typeface="Roboto"/>
                <a:ea typeface="Roboto"/>
                <a:cs typeface="Roboto"/>
                <a:sym typeface="Roboto"/>
              </a:rPr>
              <a:t>Your 20%</a:t>
            </a:r>
            <a:endParaRPr sz="1000" b="0" i="0" u="none" strike="noStrike" cap="none">
              <a:solidFill>
                <a:srgbClr val="424242"/>
              </a:solidFill>
              <a:latin typeface="Roboto"/>
              <a:ea typeface="Roboto"/>
              <a:cs typeface="Roboto"/>
              <a:sym typeface="Roboto"/>
            </a:endParaRPr>
          </a:p>
        </p:txBody>
      </p:sp>
      <p:sp>
        <p:nvSpPr>
          <p:cNvPr id="207" name="Google Shape;207;p13"/>
          <p:cNvSpPr txBox="1"/>
          <p:nvPr/>
        </p:nvSpPr>
        <p:spPr>
          <a:xfrm>
            <a:off x="4642300" y="1845125"/>
            <a:ext cx="3653100" cy="22068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400"/>
              </a:spcBef>
              <a:spcAft>
                <a:spcPts val="0"/>
              </a:spcAft>
              <a:buClr>
                <a:srgbClr val="000000"/>
              </a:buClr>
              <a:buSzPts val="1300"/>
              <a:buFont typeface="Arial"/>
              <a:buNone/>
            </a:pPr>
            <a:r>
              <a:rPr lang="en" sz="1300" b="1" i="0" u="none" strike="noStrike" cap="none">
                <a:solidFill>
                  <a:srgbClr val="424242"/>
                </a:solidFill>
                <a:latin typeface="Roboto"/>
                <a:ea typeface="Roboto"/>
                <a:cs typeface="Roboto"/>
                <a:sym typeface="Roboto"/>
              </a:rPr>
              <a:t>Caveats</a:t>
            </a:r>
            <a:endParaRPr sz="1300" b="1" i="0" u="none" strike="noStrike" cap="none">
              <a:solidFill>
                <a:srgbClr val="424242"/>
              </a:solidFill>
              <a:latin typeface="Roboto"/>
              <a:ea typeface="Roboto"/>
              <a:cs typeface="Roboto"/>
              <a:sym typeface="Roboto"/>
            </a:endParaRPr>
          </a:p>
          <a:p>
            <a:pPr marL="457200" marR="0" lvl="0" indent="-304800" algn="l" rtl="0">
              <a:lnSpc>
                <a:spcPct val="115000"/>
              </a:lnSpc>
              <a:spcBef>
                <a:spcPts val="400"/>
              </a:spcBef>
              <a:spcAft>
                <a:spcPts val="0"/>
              </a:spcAft>
              <a:buClr>
                <a:srgbClr val="424242"/>
              </a:buClr>
              <a:buSzPts val="1200"/>
              <a:buFont typeface="Roboto"/>
              <a:buChar char="●"/>
            </a:pPr>
            <a:r>
              <a:rPr lang="en" sz="1200" b="0" i="0" u="none" strike="noStrike" cap="none">
                <a:solidFill>
                  <a:srgbClr val="424242"/>
                </a:solidFill>
                <a:latin typeface="Roboto"/>
                <a:ea typeface="Roboto"/>
                <a:cs typeface="Roboto"/>
                <a:sym typeface="Roboto"/>
              </a:rPr>
              <a:t>Watch out for dependencies. Your 20% task may be dependent on a non-20% task</a:t>
            </a:r>
            <a:endParaRPr sz="1200" b="0" i="0" u="none" strike="noStrike" cap="none">
              <a:solidFill>
                <a:srgbClr val="424242"/>
              </a:solidFill>
              <a:latin typeface="Roboto"/>
              <a:ea typeface="Roboto"/>
              <a:cs typeface="Roboto"/>
              <a:sym typeface="Roboto"/>
            </a:endParaRPr>
          </a:p>
          <a:p>
            <a:pPr marL="457200" marR="0" lvl="0" indent="-304800" algn="l" rtl="0">
              <a:lnSpc>
                <a:spcPct val="115000"/>
              </a:lnSpc>
              <a:spcBef>
                <a:spcPts val="400"/>
              </a:spcBef>
              <a:spcAft>
                <a:spcPts val="0"/>
              </a:spcAft>
              <a:buClr>
                <a:srgbClr val="424242"/>
              </a:buClr>
              <a:buSzPts val="1200"/>
              <a:buFont typeface="Roboto"/>
              <a:buChar char="●"/>
            </a:pPr>
            <a:r>
              <a:rPr lang="en" sz="1200" b="0" i="0" u="none" strike="noStrike" cap="none">
                <a:solidFill>
                  <a:srgbClr val="424242"/>
                </a:solidFill>
                <a:latin typeface="Roboto"/>
                <a:ea typeface="Roboto"/>
                <a:cs typeface="Roboto"/>
                <a:sym typeface="Roboto"/>
              </a:rPr>
              <a:t>Your “ease of implementation” may not consider all variables (integration, maintenance, change management...)</a:t>
            </a:r>
            <a:endParaRPr sz="1200" b="0" i="0" u="none" strike="noStrike" cap="none">
              <a:solidFill>
                <a:srgbClr val="424242"/>
              </a:solidFill>
              <a:latin typeface="Roboto"/>
              <a:ea typeface="Roboto"/>
              <a:cs typeface="Roboto"/>
              <a:sym typeface="Roboto"/>
            </a:endParaRPr>
          </a:p>
          <a:p>
            <a:pPr marL="457200" marR="0" lvl="0" indent="-304800" algn="l" rtl="0">
              <a:lnSpc>
                <a:spcPct val="115000"/>
              </a:lnSpc>
              <a:spcBef>
                <a:spcPts val="400"/>
              </a:spcBef>
              <a:spcAft>
                <a:spcPts val="0"/>
              </a:spcAft>
              <a:buClr>
                <a:srgbClr val="424242"/>
              </a:buClr>
              <a:buSzPts val="1200"/>
              <a:buFont typeface="Roboto"/>
              <a:buChar char="●"/>
            </a:pPr>
            <a:r>
              <a:rPr lang="en" sz="1200" b="0" i="0" u="none" strike="noStrike" cap="none">
                <a:solidFill>
                  <a:srgbClr val="424242"/>
                </a:solidFill>
                <a:latin typeface="Roboto"/>
                <a:ea typeface="Roboto"/>
                <a:cs typeface="Roboto"/>
                <a:sym typeface="Roboto"/>
              </a:rPr>
              <a:t>Your “impact” may not consider all variables (product already sold, unknown business process…)</a:t>
            </a:r>
            <a:endParaRPr sz="1200" b="0" i="0" u="none" strike="noStrike" cap="none">
              <a:solidFill>
                <a:srgbClr val="424242"/>
              </a:solidFill>
              <a:latin typeface="Roboto"/>
              <a:ea typeface="Roboto"/>
              <a:cs typeface="Roboto"/>
              <a:sym typeface="Roboto"/>
            </a:endParaRPr>
          </a:p>
          <a:p>
            <a:pPr marL="457200" marR="0" lvl="0" indent="-304800" algn="l" rtl="0">
              <a:lnSpc>
                <a:spcPct val="115000"/>
              </a:lnSpc>
              <a:spcBef>
                <a:spcPts val="400"/>
              </a:spcBef>
              <a:spcAft>
                <a:spcPts val="0"/>
              </a:spcAft>
              <a:buClr>
                <a:srgbClr val="424242"/>
              </a:buClr>
              <a:buSzPts val="1200"/>
              <a:buFont typeface="Roboto"/>
              <a:buChar char="●"/>
            </a:pPr>
            <a:r>
              <a:rPr lang="en" sz="1200" b="0" i="0" u="none" strike="noStrike" cap="none">
                <a:solidFill>
                  <a:srgbClr val="424242"/>
                </a:solidFill>
                <a:latin typeface="Roboto"/>
                <a:ea typeface="Roboto"/>
                <a:cs typeface="Roboto"/>
                <a:sym typeface="Roboto"/>
              </a:rPr>
              <a:t>When in doubt… ask</a:t>
            </a:r>
            <a:endParaRPr sz="1200" b="0" i="0" u="none" strike="noStrike" cap="none">
              <a:solidFill>
                <a:srgbClr val="42424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sp>
        <p:nvSpPr>
          <p:cNvPr id="63" name="Google Shape;63;p2"/>
          <p:cNvSpPr txBox="1"/>
          <p:nvPr/>
        </p:nvSpPr>
        <p:spPr>
          <a:xfrm>
            <a:off x="719375" y="842675"/>
            <a:ext cx="4156200" cy="35994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Why?</a:t>
            </a:r>
            <a:endParaRPr sz="1400" b="1" i="0" u="none" strike="noStrike" cap="none">
              <a:solidFill>
                <a:schemeClr val="dk1"/>
              </a:solidFill>
              <a:latin typeface="Roboto"/>
              <a:ea typeface="Roboto"/>
              <a:cs typeface="Roboto"/>
              <a:sym typeface="Roboto"/>
            </a:endParaRPr>
          </a:p>
          <a:p>
            <a:pPr marL="0" marR="0" lvl="0" indent="0" algn="l" rtl="0">
              <a:lnSpc>
                <a:spcPct val="115000"/>
              </a:lnSpc>
              <a:spcBef>
                <a:spcPts val="0"/>
              </a:spcBef>
              <a:spcAft>
                <a:spcPts val="0"/>
              </a:spcAft>
              <a:buClr>
                <a:schemeClr val="dk1"/>
              </a:buClr>
              <a:buSzPts val="1100"/>
              <a:buFont typeface="Arial"/>
              <a:buNone/>
            </a:pPr>
            <a:endParaRPr sz="1400" b="1" i="0" u="none" strike="noStrike" cap="none">
              <a:solidFill>
                <a:schemeClr val="dk1"/>
              </a:solidFill>
              <a:latin typeface="Roboto"/>
              <a:ea typeface="Roboto"/>
              <a:cs typeface="Roboto"/>
              <a:sym typeface="Roboto"/>
            </a:endParaRPr>
          </a:p>
          <a:p>
            <a:pPr marL="0" marR="0" lvl="0" indent="0" algn="l" rtl="0">
              <a:lnSpc>
                <a:spcPct val="200000"/>
              </a:lnSpc>
              <a:spcBef>
                <a:spcPts val="0"/>
              </a:spcBef>
              <a:spcAft>
                <a:spcPts val="0"/>
              </a:spcAft>
              <a:buClr>
                <a:srgbClr val="000000"/>
              </a:buClr>
              <a:buSzPts val="1000"/>
              <a:buFont typeface="Arial"/>
              <a:buNone/>
            </a:pPr>
            <a:r>
              <a:rPr lang="en" sz="1000" b="0" i="0" u="none" strike="noStrike" cap="none">
                <a:solidFill>
                  <a:schemeClr val="dk1"/>
                </a:solidFill>
                <a:latin typeface="Roboto"/>
                <a:ea typeface="Roboto"/>
                <a:cs typeface="Roboto"/>
                <a:sym typeface="Roboto"/>
              </a:rPr>
              <a:t>In a perfect world, you would get clear metrics and well tough out hypotheses to validate, but the exploratory nature of data analysis means  that you will often be the front line in data interpretation.</a:t>
            </a:r>
            <a:endParaRPr sz="1000" b="0" i="0" u="none" strike="noStrike" cap="none">
              <a:solidFill>
                <a:schemeClr val="dk1"/>
              </a:solidFill>
              <a:latin typeface="Roboto"/>
              <a:ea typeface="Roboto"/>
              <a:cs typeface="Roboto"/>
              <a:sym typeface="Roboto"/>
            </a:endParaRPr>
          </a:p>
          <a:p>
            <a:pPr marL="0" marR="0" lvl="0" indent="0" algn="l" rtl="0">
              <a:lnSpc>
                <a:spcPct val="200000"/>
              </a:lnSpc>
              <a:spcBef>
                <a:spcPts val="0"/>
              </a:spcBef>
              <a:spcAft>
                <a:spcPts val="0"/>
              </a:spcAft>
              <a:buClr>
                <a:srgbClr val="000000"/>
              </a:buClr>
              <a:buSzPts val="1000"/>
              <a:buFont typeface="Arial"/>
              <a:buNone/>
            </a:pPr>
            <a:endParaRPr sz="1000" b="0" i="0" u="none" strike="noStrike" cap="none">
              <a:solidFill>
                <a:schemeClr val="dk1"/>
              </a:solidFill>
              <a:latin typeface="Roboto"/>
              <a:ea typeface="Roboto"/>
              <a:cs typeface="Roboto"/>
              <a:sym typeface="Roboto"/>
            </a:endParaRPr>
          </a:p>
          <a:p>
            <a:pPr marL="0" marR="0" lvl="0" indent="0" algn="l" rtl="0">
              <a:lnSpc>
                <a:spcPct val="200000"/>
              </a:lnSpc>
              <a:spcBef>
                <a:spcPts val="0"/>
              </a:spcBef>
              <a:spcAft>
                <a:spcPts val="0"/>
              </a:spcAft>
              <a:buClr>
                <a:srgbClr val="000000"/>
              </a:buClr>
              <a:buSzPts val="1000"/>
              <a:buFont typeface="Arial"/>
              <a:buNone/>
            </a:pPr>
            <a:r>
              <a:rPr lang="en" sz="1000" b="0" i="0" u="none" strike="noStrike" cap="none">
                <a:solidFill>
                  <a:schemeClr val="dk1"/>
                </a:solidFill>
                <a:latin typeface="Roboto"/>
                <a:ea typeface="Roboto"/>
                <a:cs typeface="Roboto"/>
                <a:sym typeface="Roboto"/>
              </a:rPr>
              <a:t>In this presentation we will cover two concepts to empower your data analytics career</a:t>
            </a:r>
            <a:endParaRPr sz="1000" b="0" i="0" u="none" strike="noStrike" cap="none">
              <a:solidFill>
                <a:schemeClr val="dk1"/>
              </a:solidFill>
              <a:latin typeface="Roboto"/>
              <a:ea typeface="Roboto"/>
              <a:cs typeface="Roboto"/>
              <a:sym typeface="Roboto"/>
            </a:endParaRPr>
          </a:p>
          <a:p>
            <a:pPr marL="457200" marR="0" lvl="0" indent="-292100" algn="l" rtl="0">
              <a:lnSpc>
                <a:spcPct val="200000"/>
              </a:lnSpc>
              <a:spcBef>
                <a:spcPts val="0"/>
              </a:spcBef>
              <a:spcAft>
                <a:spcPts val="0"/>
              </a:spcAft>
              <a:buClr>
                <a:schemeClr val="dk1"/>
              </a:buClr>
              <a:buSzPts val="1000"/>
              <a:buFont typeface="Roboto"/>
              <a:buChar char="●"/>
            </a:pPr>
            <a:r>
              <a:rPr lang="en" sz="1000" b="0" i="0" u="none" strike="noStrike" cap="none">
                <a:solidFill>
                  <a:schemeClr val="dk1"/>
                </a:solidFill>
                <a:latin typeface="Roboto"/>
                <a:ea typeface="Roboto"/>
                <a:cs typeface="Roboto"/>
                <a:sym typeface="Roboto"/>
              </a:rPr>
              <a:t>Answer 1st - Think business to generate powerful hypotheses</a:t>
            </a:r>
            <a:endParaRPr sz="1000" b="0" i="0" u="none" strike="noStrike" cap="none">
              <a:solidFill>
                <a:schemeClr val="dk1"/>
              </a:solidFill>
              <a:latin typeface="Roboto"/>
              <a:ea typeface="Roboto"/>
              <a:cs typeface="Roboto"/>
              <a:sym typeface="Roboto"/>
            </a:endParaRPr>
          </a:p>
          <a:p>
            <a:pPr marL="457200" marR="0" lvl="0" indent="-292100" algn="l" rtl="0">
              <a:lnSpc>
                <a:spcPct val="150000"/>
              </a:lnSpc>
              <a:spcBef>
                <a:spcPts val="0"/>
              </a:spcBef>
              <a:spcAft>
                <a:spcPts val="0"/>
              </a:spcAft>
              <a:buClr>
                <a:schemeClr val="dk1"/>
              </a:buClr>
              <a:buSzPts val="1000"/>
              <a:buFont typeface="Roboto"/>
              <a:buChar char="●"/>
            </a:pPr>
            <a:r>
              <a:rPr lang="en" sz="1000" b="0" i="0" u="none" strike="noStrike" cap="none">
                <a:solidFill>
                  <a:schemeClr val="dk1"/>
                </a:solidFill>
                <a:latin typeface="Roboto"/>
                <a:ea typeface="Roboto"/>
                <a:cs typeface="Roboto"/>
                <a:sym typeface="Roboto"/>
              </a:rPr>
              <a:t>80/20 - Prioritization and focus on impact</a:t>
            </a:r>
            <a:endParaRPr sz="1000" b="0" i="0" u="none" strike="noStrike" cap="none">
              <a:solidFill>
                <a:schemeClr val="dk1"/>
              </a:solidFill>
              <a:latin typeface="Roboto"/>
              <a:ea typeface="Roboto"/>
              <a:cs typeface="Roboto"/>
              <a:sym typeface="Roboto"/>
            </a:endParaRPr>
          </a:p>
          <a:p>
            <a:pPr marL="457200" marR="0" lvl="0" indent="0" algn="l" rtl="0">
              <a:lnSpc>
                <a:spcPct val="150000"/>
              </a:lnSpc>
              <a:spcBef>
                <a:spcPts val="0"/>
              </a:spcBef>
              <a:spcAft>
                <a:spcPts val="0"/>
              </a:spcAft>
              <a:buClr>
                <a:srgbClr val="000000"/>
              </a:buClr>
              <a:buSzPts val="1000"/>
              <a:buFont typeface="Arial"/>
              <a:buNone/>
            </a:pPr>
            <a:endParaRPr sz="10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000"/>
              <a:buFont typeface="Arial"/>
              <a:buNone/>
            </a:pPr>
            <a:endParaRPr sz="10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100"/>
              <a:buFont typeface="Arial"/>
              <a:buNone/>
            </a:pPr>
            <a:endParaRPr sz="10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Roboto"/>
              <a:ea typeface="Roboto"/>
              <a:cs typeface="Roboto"/>
              <a:sym typeface="Roboto"/>
            </a:endParaRPr>
          </a:p>
        </p:txBody>
      </p:sp>
      <p:pic>
        <p:nvPicPr>
          <p:cNvPr id="64" name="Google Shape;64;p2"/>
          <p:cNvPicPr preferRelativeResize="0"/>
          <p:nvPr/>
        </p:nvPicPr>
        <p:blipFill rotWithShape="1">
          <a:blip r:embed="rId4">
            <a:alphaModFix/>
          </a:blip>
          <a:srcRect l="17733" t="-750" r="34010" b="750"/>
          <a:stretch/>
        </p:blipFill>
        <p:spPr>
          <a:xfrm>
            <a:off x="5267400" y="338800"/>
            <a:ext cx="3540900" cy="4467173"/>
          </a:xfrm>
          <a:prstGeom prst="rect">
            <a:avLst/>
          </a:prstGeom>
          <a:noFill/>
          <a:ln>
            <a:noFill/>
          </a:ln>
        </p:spPr>
      </p:pic>
      <p:pic>
        <p:nvPicPr>
          <p:cNvPr id="65" name="Google Shape;65;p2"/>
          <p:cNvPicPr preferRelativeResize="0"/>
          <p:nvPr/>
        </p:nvPicPr>
        <p:blipFill rotWithShape="1">
          <a:blip r:embed="rId5">
            <a:alphaModFix/>
          </a:blip>
          <a:srcRect/>
          <a:stretch/>
        </p:blipFill>
        <p:spPr>
          <a:xfrm>
            <a:off x="-809150" y="3742975"/>
            <a:ext cx="2599849" cy="28032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pic>
        <p:nvPicPr>
          <p:cNvPr id="70" name="Google Shape;70;p3"/>
          <p:cNvPicPr preferRelativeResize="0"/>
          <p:nvPr/>
        </p:nvPicPr>
        <p:blipFill rotWithShape="1">
          <a:blip r:embed="rId4">
            <a:alphaModFix/>
          </a:blip>
          <a:srcRect/>
          <a:stretch/>
        </p:blipFill>
        <p:spPr>
          <a:xfrm>
            <a:off x="7687625" y="-1096875"/>
            <a:ext cx="2599849" cy="2803224"/>
          </a:xfrm>
          <a:prstGeom prst="rect">
            <a:avLst/>
          </a:prstGeom>
          <a:noFill/>
          <a:ln>
            <a:noFill/>
          </a:ln>
        </p:spPr>
      </p:pic>
      <p:pic>
        <p:nvPicPr>
          <p:cNvPr id="71" name="Google Shape;71;p3"/>
          <p:cNvPicPr preferRelativeResize="0"/>
          <p:nvPr/>
        </p:nvPicPr>
        <p:blipFill rotWithShape="1">
          <a:blip r:embed="rId4">
            <a:alphaModFix/>
          </a:blip>
          <a:srcRect/>
          <a:stretch/>
        </p:blipFill>
        <p:spPr>
          <a:xfrm>
            <a:off x="-809150" y="3742975"/>
            <a:ext cx="2599849" cy="2803224"/>
          </a:xfrm>
          <a:prstGeom prst="rect">
            <a:avLst/>
          </a:prstGeom>
          <a:noFill/>
          <a:ln>
            <a:noFill/>
          </a:ln>
        </p:spPr>
      </p:pic>
      <p:sp>
        <p:nvSpPr>
          <p:cNvPr id="72" name="Google Shape;72;p3"/>
          <p:cNvSpPr txBox="1"/>
          <p:nvPr/>
        </p:nvSpPr>
        <p:spPr>
          <a:xfrm>
            <a:off x="719375" y="842675"/>
            <a:ext cx="4156200" cy="541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The two pillars</a:t>
            </a: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000"/>
              <a:buFont typeface="Arial"/>
              <a:buNone/>
            </a:pPr>
            <a:endParaRPr sz="10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Roboto"/>
              <a:ea typeface="Roboto"/>
              <a:cs typeface="Roboto"/>
              <a:sym typeface="Roboto"/>
            </a:endParaRPr>
          </a:p>
        </p:txBody>
      </p:sp>
      <p:sp>
        <p:nvSpPr>
          <p:cNvPr id="73" name="Google Shape;73;p3"/>
          <p:cNvSpPr/>
          <p:nvPr/>
        </p:nvSpPr>
        <p:spPr>
          <a:xfrm>
            <a:off x="1135175" y="1965581"/>
            <a:ext cx="2899200" cy="2526300"/>
          </a:xfrm>
          <a:prstGeom prst="roundRect">
            <a:avLst>
              <a:gd name="adj" fmla="val 8962"/>
            </a:avLst>
          </a:prstGeom>
          <a:noFill/>
          <a:ln w="9525" cap="flat" cmpd="sng">
            <a:solidFill>
              <a:srgbClr val="CCCCCC"/>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1100"/>
              <a:buFont typeface="Arial"/>
              <a:buNone/>
            </a:pPr>
            <a:r>
              <a:rPr lang="en" sz="1100" b="0" i="0" u="none" strike="noStrike" cap="none">
                <a:solidFill>
                  <a:srgbClr val="2DC5FA"/>
                </a:solidFill>
                <a:latin typeface="Roboto"/>
                <a:ea typeface="Roboto"/>
                <a:cs typeface="Roboto"/>
                <a:sym typeface="Roboto"/>
              </a:rPr>
              <a:t>Start from the objective and identify relevant drivers</a:t>
            </a:r>
            <a:endParaRPr sz="1100" b="0" i="0" u="none" strike="noStrike" cap="none">
              <a:solidFill>
                <a:srgbClr val="2DC5FA"/>
              </a:solidFill>
              <a:latin typeface="Roboto"/>
              <a:ea typeface="Roboto"/>
              <a:cs typeface="Roboto"/>
              <a:sym typeface="Roboto"/>
            </a:endParaRPr>
          </a:p>
          <a:p>
            <a:pPr marL="0" marR="0" lvl="0" indent="0" algn="ctr" rtl="0">
              <a:lnSpc>
                <a:spcPct val="150000"/>
              </a:lnSpc>
              <a:spcBef>
                <a:spcPts val="0"/>
              </a:spcBef>
              <a:spcAft>
                <a:spcPts val="0"/>
              </a:spcAft>
              <a:buClr>
                <a:srgbClr val="000000"/>
              </a:buClr>
              <a:buSzPts val="1100"/>
              <a:buFont typeface="Arial"/>
              <a:buNone/>
            </a:pPr>
            <a:endParaRPr sz="1100" b="0" i="0" u="none" strike="noStrike" cap="none">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rgbClr val="000000"/>
                </a:solidFill>
                <a:latin typeface="Roboto"/>
                <a:ea typeface="Roboto"/>
                <a:cs typeface="Roboto"/>
                <a:sym typeface="Roboto"/>
              </a:rPr>
              <a:t>- Great to generate hypotheses that actually matter</a:t>
            </a:r>
            <a:br>
              <a:rPr lang="en" sz="1100" b="0" i="0" u="none" strike="noStrike" cap="none">
                <a:solidFill>
                  <a:srgbClr val="000000"/>
                </a:solidFill>
                <a:latin typeface="Roboto"/>
                <a:ea typeface="Roboto"/>
                <a:cs typeface="Roboto"/>
                <a:sym typeface="Roboto"/>
              </a:rPr>
            </a:br>
            <a:r>
              <a:rPr lang="en" sz="1100" b="0" i="0" u="none" strike="noStrike" cap="none">
                <a:solidFill>
                  <a:srgbClr val="000000"/>
                </a:solidFill>
                <a:latin typeface="Roboto"/>
                <a:ea typeface="Roboto"/>
                <a:cs typeface="Roboto"/>
                <a:sym typeface="Roboto"/>
              </a:rPr>
              <a:t>- Categorize and narrow down where DA/AI can add value</a:t>
            </a:r>
            <a:endParaRPr sz="1100" b="0" i="0" u="none" strike="noStrike" cap="none">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rgbClr val="000000"/>
                </a:solidFill>
                <a:latin typeface="Roboto"/>
                <a:ea typeface="Roboto"/>
                <a:cs typeface="Roboto"/>
                <a:sym typeface="Roboto"/>
              </a:rPr>
              <a:t>- Ballpark before you start</a:t>
            </a:r>
            <a:endParaRPr sz="1100" b="0" i="0" u="none" strike="noStrike" cap="none">
              <a:solidFill>
                <a:srgbClr val="000000"/>
              </a:solidFill>
              <a:latin typeface="Roboto"/>
              <a:ea typeface="Roboto"/>
              <a:cs typeface="Roboto"/>
              <a:sym typeface="Roboto"/>
            </a:endParaRPr>
          </a:p>
        </p:txBody>
      </p:sp>
      <p:sp>
        <p:nvSpPr>
          <p:cNvPr id="74" name="Google Shape;74;p3"/>
          <p:cNvSpPr/>
          <p:nvPr/>
        </p:nvSpPr>
        <p:spPr>
          <a:xfrm>
            <a:off x="1135175" y="1536875"/>
            <a:ext cx="2899200" cy="307200"/>
          </a:xfrm>
          <a:prstGeom prst="roundRect">
            <a:avLst>
              <a:gd name="adj" fmla="val 16667"/>
            </a:avLst>
          </a:prstGeom>
          <a:solidFill>
            <a:srgbClr val="64C3F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F3F3F3"/>
                </a:solidFill>
                <a:latin typeface="Roboto"/>
                <a:ea typeface="Roboto"/>
                <a:cs typeface="Roboto"/>
                <a:sym typeface="Roboto"/>
              </a:rPr>
              <a:t>Answer First</a:t>
            </a:r>
            <a:endParaRPr sz="1800" b="1" i="0" u="none" strike="noStrike" cap="none">
              <a:solidFill>
                <a:srgbClr val="F3F3F3"/>
              </a:solidFill>
              <a:latin typeface="Roboto"/>
              <a:ea typeface="Roboto"/>
              <a:cs typeface="Roboto"/>
              <a:sym typeface="Roboto"/>
            </a:endParaRPr>
          </a:p>
        </p:txBody>
      </p:sp>
      <p:sp>
        <p:nvSpPr>
          <p:cNvPr id="75" name="Google Shape;75;p3"/>
          <p:cNvSpPr/>
          <p:nvPr/>
        </p:nvSpPr>
        <p:spPr>
          <a:xfrm>
            <a:off x="4788425" y="1965581"/>
            <a:ext cx="2899200" cy="2526300"/>
          </a:xfrm>
          <a:prstGeom prst="roundRect">
            <a:avLst>
              <a:gd name="adj" fmla="val 9068"/>
            </a:avLst>
          </a:prstGeom>
          <a:noFill/>
          <a:ln w="9525" cap="flat" cmpd="sng">
            <a:solidFill>
              <a:srgbClr val="CCCCCC"/>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1100"/>
              <a:buFont typeface="Arial"/>
              <a:buNone/>
            </a:pPr>
            <a:r>
              <a:rPr lang="en" sz="1100" b="0" i="0" u="none" strike="noStrike" cap="none">
                <a:solidFill>
                  <a:srgbClr val="2DC5FA"/>
                </a:solidFill>
                <a:latin typeface="Roboto"/>
                <a:ea typeface="Roboto"/>
                <a:cs typeface="Roboto"/>
                <a:sym typeface="Roboto"/>
              </a:rPr>
              <a:t>Prioritize ruthlessly and add complexity only when essential</a:t>
            </a:r>
            <a:endParaRPr sz="1100" b="0" i="0" u="none" strike="noStrike" cap="none">
              <a:solidFill>
                <a:srgbClr val="2DC5FA"/>
              </a:solidFill>
              <a:latin typeface="Roboto"/>
              <a:ea typeface="Roboto"/>
              <a:cs typeface="Roboto"/>
              <a:sym typeface="Roboto"/>
            </a:endParaRPr>
          </a:p>
          <a:p>
            <a:pPr marL="0" marR="0" lvl="0" indent="0" algn="ctr" rtl="0">
              <a:lnSpc>
                <a:spcPct val="150000"/>
              </a:lnSpc>
              <a:spcBef>
                <a:spcPts val="0"/>
              </a:spcBef>
              <a:spcAft>
                <a:spcPts val="0"/>
              </a:spcAft>
              <a:buClr>
                <a:srgbClr val="000000"/>
              </a:buClr>
              <a:buSzPts val="1100"/>
              <a:buFont typeface="Arial"/>
              <a:buNone/>
            </a:pPr>
            <a:endParaRPr sz="1100" b="0" i="0" u="none" strike="noStrike" cap="none">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chemeClr val="dk1"/>
              </a:buClr>
              <a:buSzPts val="1100"/>
              <a:buFont typeface="Arial"/>
              <a:buNone/>
            </a:pPr>
            <a:r>
              <a:rPr lang="en" sz="1100" b="0" i="0" u="none" strike="noStrike" cap="none">
                <a:solidFill>
                  <a:schemeClr val="dk1"/>
                </a:solidFill>
                <a:latin typeface="Roboto"/>
                <a:ea typeface="Roboto"/>
                <a:cs typeface="Roboto"/>
                <a:sym typeface="Roboto"/>
              </a:rPr>
              <a:t>- Focus on solving (parts of) issues that need to be solved</a:t>
            </a:r>
            <a:br>
              <a:rPr lang="en" sz="1100" b="0" i="0" u="none" strike="noStrike" cap="none">
                <a:solidFill>
                  <a:schemeClr val="dk1"/>
                </a:solidFill>
                <a:latin typeface="Roboto"/>
                <a:ea typeface="Roboto"/>
                <a:cs typeface="Roboto"/>
                <a:sym typeface="Roboto"/>
              </a:rPr>
            </a:br>
            <a:r>
              <a:rPr lang="en" sz="1100" b="0" i="0" u="none" strike="noStrike" cap="none">
                <a:solidFill>
                  <a:schemeClr val="dk1"/>
                </a:solidFill>
                <a:latin typeface="Roboto"/>
                <a:ea typeface="Roboto"/>
                <a:cs typeface="Roboto"/>
                <a:sym typeface="Roboto"/>
              </a:rPr>
              <a:t>- Spend your resources (usually time)  wisely to generate the best solution</a:t>
            </a:r>
            <a:endParaRPr sz="1100" b="0" i="0" u="none" strike="noStrike" cap="none">
              <a:solidFill>
                <a:srgbClr val="2DC5FA"/>
              </a:solidFill>
              <a:latin typeface="Roboto"/>
              <a:ea typeface="Roboto"/>
              <a:cs typeface="Roboto"/>
              <a:sym typeface="Roboto"/>
            </a:endParaRPr>
          </a:p>
        </p:txBody>
      </p:sp>
      <p:sp>
        <p:nvSpPr>
          <p:cNvPr id="76" name="Google Shape;76;p3"/>
          <p:cNvSpPr/>
          <p:nvPr/>
        </p:nvSpPr>
        <p:spPr>
          <a:xfrm>
            <a:off x="4788425" y="1536875"/>
            <a:ext cx="2899200" cy="307200"/>
          </a:xfrm>
          <a:prstGeom prst="roundRect">
            <a:avLst>
              <a:gd name="adj" fmla="val 16667"/>
            </a:avLst>
          </a:prstGeom>
          <a:solidFill>
            <a:srgbClr val="64C3F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F3F3F3"/>
                </a:solidFill>
                <a:latin typeface="Roboto"/>
                <a:ea typeface="Roboto"/>
                <a:cs typeface="Roboto"/>
                <a:sym typeface="Roboto"/>
              </a:rPr>
              <a:t>80/20</a:t>
            </a:r>
            <a:endParaRPr sz="1800" b="1" i="0" u="none" strike="noStrike" cap="none">
              <a:solidFill>
                <a:srgbClr val="F3F3F3"/>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0"/>
        <p:cNvGrpSpPr/>
        <p:nvPr/>
      </p:nvGrpSpPr>
      <p:grpSpPr>
        <a:xfrm>
          <a:off x="0" y="0"/>
          <a:ext cx="0" cy="0"/>
          <a:chOff x="0" y="0"/>
          <a:chExt cx="0" cy="0"/>
        </a:xfrm>
      </p:grpSpPr>
      <p:sp>
        <p:nvSpPr>
          <p:cNvPr id="81" name="Google Shape;81;p4"/>
          <p:cNvSpPr txBox="1"/>
          <p:nvPr/>
        </p:nvSpPr>
        <p:spPr>
          <a:xfrm>
            <a:off x="311700" y="3153075"/>
            <a:ext cx="8520600" cy="440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Roboto"/>
                <a:ea typeface="Roboto"/>
                <a:cs typeface="Roboto"/>
                <a:sym typeface="Roboto"/>
              </a:rPr>
              <a:t>ANSWER FIRST</a:t>
            </a:r>
            <a:endParaRPr sz="1800" b="0" i="0" u="none" strike="noStrike" cap="none">
              <a:solidFill>
                <a:srgbClr val="000000"/>
              </a:solidFill>
              <a:latin typeface="Roboto"/>
              <a:ea typeface="Roboto"/>
              <a:cs typeface="Roboto"/>
              <a:sym typeface="Roboto"/>
            </a:endParaRPr>
          </a:p>
        </p:txBody>
      </p:sp>
      <p:pic>
        <p:nvPicPr>
          <p:cNvPr id="82" name="Google Shape;82;p4"/>
          <p:cNvPicPr preferRelativeResize="0"/>
          <p:nvPr/>
        </p:nvPicPr>
        <p:blipFill rotWithShape="1">
          <a:blip r:embed="rId4">
            <a:alphaModFix/>
          </a:blip>
          <a:srcRect/>
          <a:stretch/>
        </p:blipFill>
        <p:spPr>
          <a:xfrm>
            <a:off x="3786563" y="1393225"/>
            <a:ext cx="1570875" cy="1570875"/>
          </a:xfrm>
          <a:prstGeom prst="rect">
            <a:avLst/>
          </a:prstGeom>
          <a:noFill/>
          <a:ln>
            <a:noFill/>
          </a:ln>
        </p:spPr>
      </p:pic>
      <p:pic>
        <p:nvPicPr>
          <p:cNvPr id="83" name="Google Shape;83;p4"/>
          <p:cNvPicPr preferRelativeResize="0"/>
          <p:nvPr/>
        </p:nvPicPr>
        <p:blipFill rotWithShape="1">
          <a:blip r:embed="rId5">
            <a:alphaModFix/>
          </a:blip>
          <a:srcRect/>
          <a:stretch/>
        </p:blipFill>
        <p:spPr>
          <a:xfrm>
            <a:off x="7298875" y="-1087175"/>
            <a:ext cx="2599849" cy="2803224"/>
          </a:xfrm>
          <a:prstGeom prst="rect">
            <a:avLst/>
          </a:prstGeom>
          <a:noFill/>
          <a:ln>
            <a:noFill/>
          </a:ln>
        </p:spPr>
      </p:pic>
      <p:pic>
        <p:nvPicPr>
          <p:cNvPr id="84" name="Google Shape;84;p4"/>
          <p:cNvPicPr preferRelativeResize="0"/>
          <p:nvPr/>
        </p:nvPicPr>
        <p:blipFill rotWithShape="1">
          <a:blip r:embed="rId5">
            <a:alphaModFix/>
          </a:blip>
          <a:srcRect/>
          <a:stretch/>
        </p:blipFill>
        <p:spPr>
          <a:xfrm>
            <a:off x="-732950" y="3742975"/>
            <a:ext cx="2599849" cy="28032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8"/>
        <p:cNvGrpSpPr/>
        <p:nvPr/>
      </p:nvGrpSpPr>
      <p:grpSpPr>
        <a:xfrm>
          <a:off x="0" y="0"/>
          <a:ext cx="0" cy="0"/>
          <a:chOff x="0" y="0"/>
          <a:chExt cx="0" cy="0"/>
        </a:xfrm>
      </p:grpSpPr>
      <p:pic>
        <p:nvPicPr>
          <p:cNvPr id="89" name="Google Shape;89;p5"/>
          <p:cNvPicPr preferRelativeResize="0"/>
          <p:nvPr/>
        </p:nvPicPr>
        <p:blipFill rotWithShape="1">
          <a:blip r:embed="rId4">
            <a:alphaModFix/>
          </a:blip>
          <a:srcRect/>
          <a:stretch/>
        </p:blipFill>
        <p:spPr>
          <a:xfrm>
            <a:off x="7687625" y="-1096875"/>
            <a:ext cx="2599849" cy="2803224"/>
          </a:xfrm>
          <a:prstGeom prst="rect">
            <a:avLst/>
          </a:prstGeom>
          <a:noFill/>
          <a:ln>
            <a:noFill/>
          </a:ln>
        </p:spPr>
      </p:pic>
      <p:pic>
        <p:nvPicPr>
          <p:cNvPr id="90" name="Google Shape;90;p5"/>
          <p:cNvPicPr preferRelativeResize="0"/>
          <p:nvPr/>
        </p:nvPicPr>
        <p:blipFill rotWithShape="1">
          <a:blip r:embed="rId4">
            <a:alphaModFix/>
          </a:blip>
          <a:srcRect/>
          <a:stretch/>
        </p:blipFill>
        <p:spPr>
          <a:xfrm>
            <a:off x="-809150" y="3742975"/>
            <a:ext cx="2599849" cy="2803224"/>
          </a:xfrm>
          <a:prstGeom prst="rect">
            <a:avLst/>
          </a:prstGeom>
          <a:noFill/>
          <a:ln>
            <a:noFill/>
          </a:ln>
        </p:spPr>
      </p:pic>
      <p:sp>
        <p:nvSpPr>
          <p:cNvPr id="91" name="Google Shape;91;p5"/>
          <p:cNvSpPr txBox="1"/>
          <p:nvPr/>
        </p:nvSpPr>
        <p:spPr>
          <a:xfrm>
            <a:off x="719375" y="842675"/>
            <a:ext cx="4156200" cy="541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Answer First and Issue Trees</a:t>
            </a: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000"/>
              <a:buFont typeface="Arial"/>
              <a:buNone/>
            </a:pPr>
            <a:endParaRPr sz="10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Roboto"/>
              <a:ea typeface="Roboto"/>
              <a:cs typeface="Roboto"/>
              <a:sym typeface="Roboto"/>
            </a:endParaRPr>
          </a:p>
        </p:txBody>
      </p:sp>
      <p:sp>
        <p:nvSpPr>
          <p:cNvPr id="92" name="Google Shape;92;p5"/>
          <p:cNvSpPr/>
          <p:nvPr/>
        </p:nvSpPr>
        <p:spPr>
          <a:xfrm>
            <a:off x="815825" y="3354825"/>
            <a:ext cx="1529100" cy="307200"/>
          </a:xfrm>
          <a:prstGeom prst="roundRect">
            <a:avLst>
              <a:gd name="adj" fmla="val 16667"/>
            </a:avLst>
          </a:prstGeom>
          <a:solidFill>
            <a:srgbClr val="64C3F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F3F3F3"/>
                </a:solidFill>
                <a:latin typeface="Roboto"/>
                <a:ea typeface="Roboto"/>
                <a:cs typeface="Roboto"/>
                <a:sym typeface="Roboto"/>
              </a:rPr>
              <a:t>Profitability</a:t>
            </a:r>
            <a:endParaRPr sz="1400" b="1" i="0" u="none" strike="noStrike" cap="none">
              <a:solidFill>
                <a:srgbClr val="F3F3F3"/>
              </a:solidFill>
              <a:latin typeface="Roboto"/>
              <a:ea typeface="Roboto"/>
              <a:cs typeface="Roboto"/>
              <a:sym typeface="Roboto"/>
            </a:endParaRPr>
          </a:p>
        </p:txBody>
      </p:sp>
      <p:sp>
        <p:nvSpPr>
          <p:cNvPr id="93" name="Google Shape;93;p5"/>
          <p:cNvSpPr txBox="1"/>
          <p:nvPr/>
        </p:nvSpPr>
        <p:spPr>
          <a:xfrm>
            <a:off x="719375" y="1333475"/>
            <a:ext cx="7626300" cy="7683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Roboto"/>
                <a:ea typeface="Roboto"/>
                <a:cs typeface="Roboto"/>
                <a:sym typeface="Roboto"/>
              </a:rPr>
              <a:t>Start with a best-effort “solution” to what you want to achieve.</a:t>
            </a:r>
            <a:endParaRPr sz="11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Roboto"/>
                <a:ea typeface="Roboto"/>
                <a:cs typeface="Roboto"/>
                <a:sym typeface="Roboto"/>
              </a:rPr>
              <a:t>Break down the drivers of that solution, then break down the drivers of those drivers and so on</a:t>
            </a:r>
            <a:endParaRPr sz="11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Roboto"/>
                <a:ea typeface="Roboto"/>
                <a:cs typeface="Roboto"/>
                <a:sym typeface="Roboto"/>
              </a:rPr>
              <a:t>Make a rough estimation of the size and relative impact of each driver</a:t>
            </a:r>
            <a:endParaRPr sz="1100" b="0" i="0" u="none" strike="noStrike" cap="none">
              <a:solidFill>
                <a:schemeClr val="dk1"/>
              </a:solidFill>
              <a:latin typeface="Roboto"/>
              <a:ea typeface="Roboto"/>
              <a:cs typeface="Roboto"/>
              <a:sym typeface="Roboto"/>
            </a:endParaRPr>
          </a:p>
        </p:txBody>
      </p:sp>
      <p:sp>
        <p:nvSpPr>
          <p:cNvPr id="94" name="Google Shape;94;p5"/>
          <p:cNvSpPr/>
          <p:nvPr/>
        </p:nvSpPr>
        <p:spPr>
          <a:xfrm>
            <a:off x="2985275" y="2873275"/>
            <a:ext cx="1427100" cy="307200"/>
          </a:xfrm>
          <a:prstGeom prst="roundRect">
            <a:avLst>
              <a:gd name="adj" fmla="val 16667"/>
            </a:avLst>
          </a:prstGeom>
          <a:noFill/>
          <a:ln w="9525" cap="flat" cmpd="sng">
            <a:solidFill>
              <a:srgbClr val="2DC5F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Roboto"/>
                <a:ea typeface="Roboto"/>
                <a:cs typeface="Roboto"/>
                <a:sym typeface="Roboto"/>
              </a:rPr>
              <a:t>Revenue</a:t>
            </a:r>
            <a:endParaRPr sz="1200" b="0" i="0" u="none" strike="noStrike" cap="none">
              <a:solidFill>
                <a:srgbClr val="000000"/>
              </a:solidFill>
              <a:latin typeface="Roboto"/>
              <a:ea typeface="Roboto"/>
              <a:cs typeface="Roboto"/>
              <a:sym typeface="Roboto"/>
            </a:endParaRPr>
          </a:p>
        </p:txBody>
      </p:sp>
      <p:sp>
        <p:nvSpPr>
          <p:cNvPr id="95" name="Google Shape;95;p5"/>
          <p:cNvSpPr txBox="1"/>
          <p:nvPr/>
        </p:nvSpPr>
        <p:spPr>
          <a:xfrm>
            <a:off x="719375" y="2327913"/>
            <a:ext cx="3000000" cy="4716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Roboto"/>
                <a:ea typeface="Roboto"/>
                <a:cs typeface="Roboto"/>
                <a:sym typeface="Roboto"/>
              </a:rPr>
              <a:t>e.g the profitability framework </a:t>
            </a:r>
            <a:endParaRPr sz="1400" b="0" i="0" u="none" strike="noStrike" cap="none">
              <a:solidFill>
                <a:srgbClr val="000000"/>
              </a:solidFill>
              <a:latin typeface="Arial"/>
              <a:ea typeface="Arial"/>
              <a:cs typeface="Arial"/>
              <a:sym typeface="Arial"/>
            </a:endParaRPr>
          </a:p>
        </p:txBody>
      </p:sp>
      <p:sp>
        <p:nvSpPr>
          <p:cNvPr id="96" name="Google Shape;96;p5"/>
          <p:cNvSpPr/>
          <p:nvPr/>
        </p:nvSpPr>
        <p:spPr>
          <a:xfrm>
            <a:off x="2985275" y="3814425"/>
            <a:ext cx="1427100" cy="307200"/>
          </a:xfrm>
          <a:prstGeom prst="roundRect">
            <a:avLst>
              <a:gd name="adj" fmla="val 16667"/>
            </a:avLst>
          </a:prstGeom>
          <a:noFill/>
          <a:ln w="9525" cap="flat" cmpd="sng">
            <a:solidFill>
              <a:srgbClr val="2DC5F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Roboto"/>
                <a:ea typeface="Roboto"/>
                <a:cs typeface="Roboto"/>
                <a:sym typeface="Roboto"/>
              </a:rPr>
              <a:t>Cost</a:t>
            </a:r>
            <a:endParaRPr sz="1200" b="0" i="0" u="none" strike="noStrike" cap="none">
              <a:solidFill>
                <a:srgbClr val="000000"/>
              </a:solidFill>
              <a:latin typeface="Roboto"/>
              <a:ea typeface="Roboto"/>
              <a:cs typeface="Roboto"/>
              <a:sym typeface="Roboto"/>
            </a:endParaRPr>
          </a:p>
        </p:txBody>
      </p:sp>
      <p:sp>
        <p:nvSpPr>
          <p:cNvPr id="97" name="Google Shape;97;p5"/>
          <p:cNvSpPr/>
          <p:nvPr/>
        </p:nvSpPr>
        <p:spPr>
          <a:xfrm>
            <a:off x="5038750" y="2647125"/>
            <a:ext cx="1427100" cy="307200"/>
          </a:xfrm>
          <a:prstGeom prst="roundRect">
            <a:avLst>
              <a:gd name="adj" fmla="val 16667"/>
            </a:avLst>
          </a:prstGeom>
          <a:noFill/>
          <a:ln w="9525" cap="flat" cmpd="sng">
            <a:solidFill>
              <a:srgbClr val="2DC5F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Roboto"/>
                <a:ea typeface="Roboto"/>
                <a:cs typeface="Roboto"/>
                <a:sym typeface="Roboto"/>
              </a:rPr>
              <a:t>Items sold</a:t>
            </a:r>
            <a:endParaRPr sz="1200" b="0" i="0" u="none" strike="noStrike" cap="none">
              <a:solidFill>
                <a:srgbClr val="000000"/>
              </a:solidFill>
              <a:latin typeface="Roboto"/>
              <a:ea typeface="Roboto"/>
              <a:cs typeface="Roboto"/>
              <a:sym typeface="Roboto"/>
            </a:endParaRPr>
          </a:p>
        </p:txBody>
      </p:sp>
      <p:sp>
        <p:nvSpPr>
          <p:cNvPr id="98" name="Google Shape;98;p5"/>
          <p:cNvSpPr/>
          <p:nvPr/>
        </p:nvSpPr>
        <p:spPr>
          <a:xfrm>
            <a:off x="5038750" y="3076375"/>
            <a:ext cx="1427100" cy="307200"/>
          </a:xfrm>
          <a:prstGeom prst="roundRect">
            <a:avLst>
              <a:gd name="adj" fmla="val 16667"/>
            </a:avLst>
          </a:prstGeom>
          <a:noFill/>
          <a:ln w="9525" cap="flat" cmpd="sng">
            <a:solidFill>
              <a:srgbClr val="2DC5F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Roboto"/>
                <a:ea typeface="Roboto"/>
                <a:cs typeface="Roboto"/>
                <a:sym typeface="Roboto"/>
              </a:rPr>
              <a:t>Price per item</a:t>
            </a:r>
            <a:endParaRPr sz="1200" b="0" i="0" u="none" strike="noStrike" cap="none">
              <a:solidFill>
                <a:srgbClr val="000000"/>
              </a:solidFill>
              <a:latin typeface="Roboto"/>
              <a:ea typeface="Roboto"/>
              <a:cs typeface="Roboto"/>
              <a:sym typeface="Roboto"/>
            </a:endParaRPr>
          </a:p>
        </p:txBody>
      </p:sp>
      <p:sp>
        <p:nvSpPr>
          <p:cNvPr id="99" name="Google Shape;99;p5"/>
          <p:cNvSpPr/>
          <p:nvPr/>
        </p:nvSpPr>
        <p:spPr>
          <a:xfrm>
            <a:off x="5038750" y="3658025"/>
            <a:ext cx="1427100" cy="307200"/>
          </a:xfrm>
          <a:prstGeom prst="roundRect">
            <a:avLst>
              <a:gd name="adj" fmla="val 16667"/>
            </a:avLst>
          </a:prstGeom>
          <a:noFill/>
          <a:ln w="9525" cap="flat" cmpd="sng">
            <a:solidFill>
              <a:srgbClr val="2DC5F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Roboto"/>
                <a:ea typeface="Roboto"/>
                <a:cs typeface="Roboto"/>
                <a:sym typeface="Roboto"/>
              </a:rPr>
              <a:t>Fixed costs</a:t>
            </a:r>
            <a:endParaRPr sz="1200" b="0" i="0" u="none" strike="noStrike" cap="none">
              <a:solidFill>
                <a:srgbClr val="000000"/>
              </a:solidFill>
              <a:latin typeface="Roboto"/>
              <a:ea typeface="Roboto"/>
              <a:cs typeface="Roboto"/>
              <a:sym typeface="Roboto"/>
            </a:endParaRPr>
          </a:p>
        </p:txBody>
      </p:sp>
      <p:sp>
        <p:nvSpPr>
          <p:cNvPr id="100" name="Google Shape;100;p5"/>
          <p:cNvSpPr/>
          <p:nvPr/>
        </p:nvSpPr>
        <p:spPr>
          <a:xfrm>
            <a:off x="5038750" y="4087275"/>
            <a:ext cx="1427100" cy="307200"/>
          </a:xfrm>
          <a:prstGeom prst="roundRect">
            <a:avLst>
              <a:gd name="adj" fmla="val 16667"/>
            </a:avLst>
          </a:prstGeom>
          <a:noFill/>
          <a:ln w="9525" cap="flat" cmpd="sng">
            <a:solidFill>
              <a:srgbClr val="2DC5F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Roboto"/>
                <a:ea typeface="Roboto"/>
                <a:cs typeface="Roboto"/>
                <a:sym typeface="Roboto"/>
              </a:rPr>
              <a:t>Variable costs</a:t>
            </a:r>
            <a:endParaRPr sz="1200" b="0" i="0" u="none" strike="noStrike" cap="none">
              <a:solidFill>
                <a:srgbClr val="000000"/>
              </a:solidFill>
              <a:latin typeface="Roboto"/>
              <a:ea typeface="Roboto"/>
              <a:cs typeface="Roboto"/>
              <a:sym typeface="Roboto"/>
            </a:endParaRPr>
          </a:p>
        </p:txBody>
      </p:sp>
      <p:sp>
        <p:nvSpPr>
          <p:cNvPr id="101" name="Google Shape;101;p5"/>
          <p:cNvSpPr/>
          <p:nvPr/>
        </p:nvSpPr>
        <p:spPr>
          <a:xfrm>
            <a:off x="6845150" y="2416125"/>
            <a:ext cx="1427100" cy="307200"/>
          </a:xfrm>
          <a:prstGeom prst="roundRect">
            <a:avLst>
              <a:gd name="adj" fmla="val 16667"/>
            </a:avLst>
          </a:prstGeom>
          <a:noFill/>
          <a:ln w="9525" cap="flat" cmpd="sng">
            <a:solidFill>
              <a:srgbClr val="2DC5F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Roboto"/>
                <a:ea typeface="Roboto"/>
                <a:cs typeface="Roboto"/>
                <a:sym typeface="Roboto"/>
              </a:rPr>
              <a:t>Number clients</a:t>
            </a:r>
            <a:endParaRPr sz="1200" b="0" i="0" u="none" strike="noStrike" cap="none">
              <a:solidFill>
                <a:srgbClr val="000000"/>
              </a:solidFill>
              <a:latin typeface="Roboto"/>
              <a:ea typeface="Roboto"/>
              <a:cs typeface="Roboto"/>
              <a:sym typeface="Roboto"/>
            </a:endParaRPr>
          </a:p>
        </p:txBody>
      </p:sp>
      <p:sp>
        <p:nvSpPr>
          <p:cNvPr id="102" name="Google Shape;102;p5"/>
          <p:cNvSpPr/>
          <p:nvPr/>
        </p:nvSpPr>
        <p:spPr>
          <a:xfrm>
            <a:off x="6845150" y="2873275"/>
            <a:ext cx="1427100" cy="307200"/>
          </a:xfrm>
          <a:prstGeom prst="roundRect">
            <a:avLst>
              <a:gd name="adj" fmla="val 16667"/>
            </a:avLst>
          </a:prstGeom>
          <a:noFill/>
          <a:ln w="9525" cap="flat" cmpd="sng">
            <a:solidFill>
              <a:srgbClr val="2DC5F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Roboto"/>
                <a:ea typeface="Roboto"/>
                <a:cs typeface="Roboto"/>
                <a:sym typeface="Roboto"/>
              </a:rPr>
              <a:t>Orders / client</a:t>
            </a:r>
            <a:endParaRPr sz="1200" b="0" i="0" u="none" strike="noStrike" cap="none">
              <a:solidFill>
                <a:srgbClr val="000000"/>
              </a:solidFill>
              <a:latin typeface="Roboto"/>
              <a:ea typeface="Roboto"/>
              <a:cs typeface="Roboto"/>
              <a:sym typeface="Roboto"/>
            </a:endParaRPr>
          </a:p>
        </p:txBody>
      </p:sp>
      <p:cxnSp>
        <p:nvCxnSpPr>
          <p:cNvPr id="103" name="Google Shape;103;p5"/>
          <p:cNvCxnSpPr>
            <a:stCxn id="92" idx="3"/>
            <a:endCxn id="94" idx="1"/>
          </p:cNvCxnSpPr>
          <p:nvPr/>
        </p:nvCxnSpPr>
        <p:spPr>
          <a:xfrm rot="10800000" flipH="1">
            <a:off x="2344925" y="3026925"/>
            <a:ext cx="640500" cy="481500"/>
          </a:xfrm>
          <a:prstGeom prst="curvedConnector3">
            <a:avLst>
              <a:gd name="adj1" fmla="val 49988"/>
            </a:avLst>
          </a:prstGeom>
          <a:noFill/>
          <a:ln w="9525" cap="flat" cmpd="sng">
            <a:solidFill>
              <a:schemeClr val="dk2"/>
            </a:solidFill>
            <a:prstDash val="solid"/>
            <a:round/>
            <a:headEnd type="none" w="sm" len="sm"/>
            <a:tailEnd type="none" w="sm" len="sm"/>
          </a:ln>
        </p:spPr>
      </p:cxnSp>
      <p:cxnSp>
        <p:nvCxnSpPr>
          <p:cNvPr id="104" name="Google Shape;104;p5"/>
          <p:cNvCxnSpPr>
            <a:stCxn id="92" idx="3"/>
            <a:endCxn id="96" idx="1"/>
          </p:cNvCxnSpPr>
          <p:nvPr/>
        </p:nvCxnSpPr>
        <p:spPr>
          <a:xfrm>
            <a:off x="2344925" y="3508425"/>
            <a:ext cx="640500" cy="459600"/>
          </a:xfrm>
          <a:prstGeom prst="curvedConnector3">
            <a:avLst>
              <a:gd name="adj1" fmla="val 49988"/>
            </a:avLst>
          </a:prstGeom>
          <a:noFill/>
          <a:ln w="9525" cap="flat" cmpd="sng">
            <a:solidFill>
              <a:schemeClr val="dk2"/>
            </a:solidFill>
            <a:prstDash val="solid"/>
            <a:round/>
            <a:headEnd type="none" w="sm" len="sm"/>
            <a:tailEnd type="none" w="sm" len="sm"/>
          </a:ln>
        </p:spPr>
      </p:cxnSp>
      <p:cxnSp>
        <p:nvCxnSpPr>
          <p:cNvPr id="105" name="Google Shape;105;p5"/>
          <p:cNvCxnSpPr>
            <a:stCxn id="94" idx="3"/>
            <a:endCxn id="97" idx="1"/>
          </p:cNvCxnSpPr>
          <p:nvPr/>
        </p:nvCxnSpPr>
        <p:spPr>
          <a:xfrm rot="10800000" flipH="1">
            <a:off x="4412375" y="2800675"/>
            <a:ext cx="626400" cy="226200"/>
          </a:xfrm>
          <a:prstGeom prst="curvedConnector3">
            <a:avLst>
              <a:gd name="adj1" fmla="val 49998"/>
            </a:avLst>
          </a:prstGeom>
          <a:noFill/>
          <a:ln w="9525" cap="flat" cmpd="sng">
            <a:solidFill>
              <a:schemeClr val="dk2"/>
            </a:solidFill>
            <a:prstDash val="solid"/>
            <a:round/>
            <a:headEnd type="none" w="sm" len="sm"/>
            <a:tailEnd type="none" w="sm" len="sm"/>
          </a:ln>
        </p:spPr>
      </p:cxnSp>
      <p:cxnSp>
        <p:nvCxnSpPr>
          <p:cNvPr id="106" name="Google Shape;106;p5"/>
          <p:cNvCxnSpPr>
            <a:stCxn id="94" idx="3"/>
            <a:endCxn id="98" idx="1"/>
          </p:cNvCxnSpPr>
          <p:nvPr/>
        </p:nvCxnSpPr>
        <p:spPr>
          <a:xfrm>
            <a:off x="4412375" y="3026875"/>
            <a:ext cx="626400" cy="203100"/>
          </a:xfrm>
          <a:prstGeom prst="curvedConnector3">
            <a:avLst>
              <a:gd name="adj1" fmla="val 49998"/>
            </a:avLst>
          </a:prstGeom>
          <a:noFill/>
          <a:ln w="9525" cap="flat" cmpd="sng">
            <a:solidFill>
              <a:schemeClr val="dk2"/>
            </a:solidFill>
            <a:prstDash val="solid"/>
            <a:round/>
            <a:headEnd type="none" w="sm" len="sm"/>
            <a:tailEnd type="none" w="sm" len="sm"/>
          </a:ln>
        </p:spPr>
      </p:cxnSp>
      <p:cxnSp>
        <p:nvCxnSpPr>
          <p:cNvPr id="107" name="Google Shape;107;p5"/>
          <p:cNvCxnSpPr>
            <a:stCxn id="97" idx="3"/>
            <a:endCxn id="101" idx="1"/>
          </p:cNvCxnSpPr>
          <p:nvPr/>
        </p:nvCxnSpPr>
        <p:spPr>
          <a:xfrm rot="10800000" flipH="1">
            <a:off x="6465850" y="2569725"/>
            <a:ext cx="379200" cy="231000"/>
          </a:xfrm>
          <a:prstGeom prst="curvedConnector3">
            <a:avLst>
              <a:gd name="adj1" fmla="val 50013"/>
            </a:avLst>
          </a:prstGeom>
          <a:noFill/>
          <a:ln w="9525" cap="flat" cmpd="sng">
            <a:solidFill>
              <a:schemeClr val="dk2"/>
            </a:solidFill>
            <a:prstDash val="solid"/>
            <a:round/>
            <a:headEnd type="none" w="sm" len="sm"/>
            <a:tailEnd type="none" w="sm" len="sm"/>
          </a:ln>
        </p:spPr>
      </p:cxnSp>
      <p:cxnSp>
        <p:nvCxnSpPr>
          <p:cNvPr id="108" name="Google Shape;108;p5"/>
          <p:cNvCxnSpPr>
            <a:stCxn id="97" idx="3"/>
            <a:endCxn id="102" idx="1"/>
          </p:cNvCxnSpPr>
          <p:nvPr/>
        </p:nvCxnSpPr>
        <p:spPr>
          <a:xfrm>
            <a:off x="6465850" y="2800725"/>
            <a:ext cx="379200" cy="226200"/>
          </a:xfrm>
          <a:prstGeom prst="curvedConnector3">
            <a:avLst>
              <a:gd name="adj1" fmla="val 50013"/>
            </a:avLst>
          </a:prstGeom>
          <a:noFill/>
          <a:ln w="9525" cap="flat" cmpd="sng">
            <a:solidFill>
              <a:schemeClr val="dk2"/>
            </a:solidFill>
            <a:prstDash val="solid"/>
            <a:round/>
            <a:headEnd type="none" w="sm" len="sm"/>
            <a:tailEnd type="none" w="sm" len="sm"/>
          </a:ln>
        </p:spPr>
      </p:cxnSp>
      <p:cxnSp>
        <p:nvCxnSpPr>
          <p:cNvPr id="109" name="Google Shape;109;p5"/>
          <p:cNvCxnSpPr>
            <a:stCxn id="96" idx="3"/>
            <a:endCxn id="99" idx="1"/>
          </p:cNvCxnSpPr>
          <p:nvPr/>
        </p:nvCxnSpPr>
        <p:spPr>
          <a:xfrm rot="10800000" flipH="1">
            <a:off x="4412375" y="3811725"/>
            <a:ext cx="626400" cy="156300"/>
          </a:xfrm>
          <a:prstGeom prst="curvedConnector3">
            <a:avLst>
              <a:gd name="adj1" fmla="val 49998"/>
            </a:avLst>
          </a:prstGeom>
          <a:noFill/>
          <a:ln w="9525" cap="flat" cmpd="sng">
            <a:solidFill>
              <a:schemeClr val="dk2"/>
            </a:solidFill>
            <a:prstDash val="solid"/>
            <a:round/>
            <a:headEnd type="none" w="sm" len="sm"/>
            <a:tailEnd type="none" w="sm" len="sm"/>
          </a:ln>
        </p:spPr>
      </p:cxnSp>
      <p:cxnSp>
        <p:nvCxnSpPr>
          <p:cNvPr id="110" name="Google Shape;110;p5"/>
          <p:cNvCxnSpPr>
            <a:stCxn id="96" idx="3"/>
            <a:endCxn id="100" idx="1"/>
          </p:cNvCxnSpPr>
          <p:nvPr/>
        </p:nvCxnSpPr>
        <p:spPr>
          <a:xfrm>
            <a:off x="4412375" y="3968025"/>
            <a:ext cx="626400" cy="273000"/>
          </a:xfrm>
          <a:prstGeom prst="curvedConnector3">
            <a:avLst>
              <a:gd name="adj1" fmla="val 49998"/>
            </a:avLst>
          </a:prstGeom>
          <a:noFill/>
          <a:ln w="9525" cap="flat" cmpd="sng">
            <a:solidFill>
              <a:schemeClr val="dk2"/>
            </a:solidFill>
            <a:prstDash val="solid"/>
            <a:round/>
            <a:headEnd type="none" w="sm" len="sm"/>
            <a:tailEnd type="none" w="sm" len="sm"/>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
        <p:cNvGrpSpPr/>
        <p:nvPr/>
      </p:nvGrpSpPr>
      <p:grpSpPr>
        <a:xfrm>
          <a:off x="0" y="0"/>
          <a:ext cx="0" cy="0"/>
          <a:chOff x="0" y="0"/>
          <a:chExt cx="0" cy="0"/>
        </a:xfrm>
      </p:grpSpPr>
      <p:pic>
        <p:nvPicPr>
          <p:cNvPr id="115" name="Google Shape;115;p6"/>
          <p:cNvPicPr preferRelativeResize="0"/>
          <p:nvPr/>
        </p:nvPicPr>
        <p:blipFill rotWithShape="1">
          <a:blip r:embed="rId4">
            <a:alphaModFix/>
          </a:blip>
          <a:srcRect/>
          <a:stretch/>
        </p:blipFill>
        <p:spPr>
          <a:xfrm>
            <a:off x="7687625" y="-1096875"/>
            <a:ext cx="2599849" cy="2803224"/>
          </a:xfrm>
          <a:prstGeom prst="rect">
            <a:avLst/>
          </a:prstGeom>
          <a:noFill/>
          <a:ln>
            <a:noFill/>
          </a:ln>
        </p:spPr>
      </p:pic>
      <p:pic>
        <p:nvPicPr>
          <p:cNvPr id="116" name="Google Shape;116;p6"/>
          <p:cNvPicPr preferRelativeResize="0"/>
          <p:nvPr/>
        </p:nvPicPr>
        <p:blipFill rotWithShape="1">
          <a:blip r:embed="rId4">
            <a:alphaModFix/>
          </a:blip>
          <a:srcRect/>
          <a:stretch/>
        </p:blipFill>
        <p:spPr>
          <a:xfrm>
            <a:off x="-809150" y="3742975"/>
            <a:ext cx="2599849" cy="2803224"/>
          </a:xfrm>
          <a:prstGeom prst="rect">
            <a:avLst/>
          </a:prstGeom>
          <a:noFill/>
          <a:ln>
            <a:noFill/>
          </a:ln>
        </p:spPr>
      </p:pic>
      <p:sp>
        <p:nvSpPr>
          <p:cNvPr id="117" name="Google Shape;117;p6"/>
          <p:cNvSpPr txBox="1"/>
          <p:nvPr/>
        </p:nvSpPr>
        <p:spPr>
          <a:xfrm>
            <a:off x="719375" y="842675"/>
            <a:ext cx="4156200" cy="541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Answer First and Issue Trees</a:t>
            </a: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000"/>
              <a:buFont typeface="Arial"/>
              <a:buNone/>
            </a:pPr>
            <a:endParaRPr sz="10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Roboto"/>
              <a:ea typeface="Roboto"/>
              <a:cs typeface="Roboto"/>
              <a:sym typeface="Roboto"/>
            </a:endParaRPr>
          </a:p>
        </p:txBody>
      </p:sp>
      <p:sp>
        <p:nvSpPr>
          <p:cNvPr id="118" name="Google Shape;118;p6"/>
          <p:cNvSpPr txBox="1"/>
          <p:nvPr/>
        </p:nvSpPr>
        <p:spPr>
          <a:xfrm>
            <a:off x="719375" y="1333475"/>
            <a:ext cx="7626300" cy="7683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100" b="0" i="0" u="none" strike="noStrike" cap="none">
                <a:solidFill>
                  <a:schemeClr val="dk1"/>
                </a:solidFill>
                <a:latin typeface="Roboto"/>
                <a:ea typeface="Roboto"/>
                <a:cs typeface="Roboto"/>
                <a:sym typeface="Roboto"/>
              </a:rPr>
              <a:t>Applied to data analytics</a:t>
            </a:r>
            <a:endParaRPr sz="1100" b="0" i="0" u="none" strike="noStrike" cap="none">
              <a:solidFill>
                <a:schemeClr val="dk1"/>
              </a:solidFill>
              <a:latin typeface="Roboto"/>
              <a:ea typeface="Roboto"/>
              <a:cs typeface="Roboto"/>
              <a:sym typeface="Roboto"/>
            </a:endParaRPr>
          </a:p>
        </p:txBody>
      </p:sp>
      <p:sp>
        <p:nvSpPr>
          <p:cNvPr id="119" name="Google Shape;119;p6"/>
          <p:cNvSpPr txBox="1"/>
          <p:nvPr/>
        </p:nvSpPr>
        <p:spPr>
          <a:xfrm>
            <a:off x="1181075" y="1835750"/>
            <a:ext cx="6677100" cy="27801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100"/>
              <a:buFont typeface="Arial"/>
              <a:buNone/>
            </a:pPr>
            <a:endParaRPr sz="1200" b="0" i="0" u="none" strike="noStrike" cap="none">
              <a:solidFill>
                <a:srgbClr val="424242"/>
              </a:solidFill>
              <a:latin typeface="Roboto"/>
              <a:ea typeface="Roboto"/>
              <a:cs typeface="Roboto"/>
              <a:sym typeface="Roboto"/>
            </a:endParaRPr>
          </a:p>
          <a:p>
            <a:pPr marL="457200" marR="0" lvl="0" indent="-304800" algn="l" rtl="0">
              <a:lnSpc>
                <a:spcPct val="115000"/>
              </a:lnSpc>
              <a:spcBef>
                <a:spcPts val="0"/>
              </a:spcBef>
              <a:spcAft>
                <a:spcPts val="0"/>
              </a:spcAft>
              <a:buClr>
                <a:srgbClr val="424242"/>
              </a:buClr>
              <a:buSzPts val="1200"/>
              <a:buFont typeface="Roboto"/>
              <a:buChar char="●"/>
            </a:pPr>
            <a:r>
              <a:rPr lang="en" sz="1200" b="0" i="0" u="none" strike="noStrike" cap="none">
                <a:solidFill>
                  <a:srgbClr val="424242"/>
                </a:solidFill>
                <a:latin typeface="Roboto"/>
                <a:ea typeface="Roboto"/>
                <a:cs typeface="Roboto"/>
                <a:sym typeface="Roboto"/>
              </a:rPr>
              <a:t>Focus on the leaves!</a:t>
            </a:r>
            <a:endParaRPr sz="1200" b="0" i="0" u="none" strike="noStrike" cap="none">
              <a:solidFill>
                <a:srgbClr val="424242"/>
              </a:solidFill>
              <a:latin typeface="Roboto"/>
              <a:ea typeface="Roboto"/>
              <a:cs typeface="Roboto"/>
              <a:sym typeface="Roboto"/>
            </a:endParaRPr>
          </a:p>
          <a:p>
            <a:pPr marL="914400" marR="0" lvl="1" indent="-304800" algn="l" rtl="0">
              <a:lnSpc>
                <a:spcPct val="115000"/>
              </a:lnSpc>
              <a:spcBef>
                <a:spcPts val="0"/>
              </a:spcBef>
              <a:spcAft>
                <a:spcPts val="0"/>
              </a:spcAft>
              <a:buClr>
                <a:srgbClr val="424242"/>
              </a:buClr>
              <a:buSzPts val="1200"/>
              <a:buFont typeface="Roboto"/>
              <a:buChar char="○"/>
            </a:pPr>
            <a:r>
              <a:rPr lang="en" sz="1200" b="0" i="0" u="none" strike="noStrike" cap="none">
                <a:solidFill>
                  <a:srgbClr val="424242"/>
                </a:solidFill>
                <a:latin typeface="Roboto"/>
                <a:ea typeface="Roboto"/>
                <a:cs typeface="Roboto"/>
                <a:sym typeface="Roboto"/>
              </a:rPr>
              <a:t>Profitability example</a:t>
            </a:r>
            <a:endParaRPr sz="1200" b="0" i="0" u="none" strike="noStrike" cap="none">
              <a:solidFill>
                <a:srgbClr val="424242"/>
              </a:solidFill>
              <a:latin typeface="Roboto"/>
              <a:ea typeface="Roboto"/>
              <a:cs typeface="Roboto"/>
              <a:sym typeface="Roboto"/>
            </a:endParaRPr>
          </a:p>
          <a:p>
            <a:pPr marL="914400" marR="0" lvl="1" indent="-304800" algn="l" rtl="0">
              <a:lnSpc>
                <a:spcPct val="115000"/>
              </a:lnSpc>
              <a:spcBef>
                <a:spcPts val="0"/>
              </a:spcBef>
              <a:spcAft>
                <a:spcPts val="0"/>
              </a:spcAft>
              <a:buClr>
                <a:srgbClr val="424242"/>
              </a:buClr>
              <a:buSzPts val="1200"/>
              <a:buFont typeface="Roboto"/>
              <a:buChar char="○"/>
            </a:pPr>
            <a:r>
              <a:rPr lang="en" sz="1200" b="0" i="0" u="none" strike="noStrike" cap="none">
                <a:solidFill>
                  <a:srgbClr val="424242"/>
                </a:solidFill>
                <a:latin typeface="Roboto"/>
                <a:ea typeface="Roboto"/>
                <a:cs typeface="Roboto"/>
                <a:sym typeface="Roboto"/>
              </a:rPr>
              <a:t>Oil carrier example</a:t>
            </a:r>
            <a:endParaRPr sz="1200" b="0" i="0" u="none" strike="noStrike" cap="none">
              <a:solidFill>
                <a:srgbClr val="424242"/>
              </a:solidFill>
              <a:latin typeface="Roboto"/>
              <a:ea typeface="Roboto"/>
              <a:cs typeface="Roboto"/>
              <a:sym typeface="Roboto"/>
            </a:endParaRPr>
          </a:p>
          <a:p>
            <a:pPr marL="45720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424242"/>
              </a:solidFill>
              <a:latin typeface="Roboto"/>
              <a:ea typeface="Roboto"/>
              <a:cs typeface="Roboto"/>
              <a:sym typeface="Roboto"/>
            </a:endParaRPr>
          </a:p>
          <a:p>
            <a:pPr marL="457200" marR="0" lvl="0" indent="-304800" algn="l" rtl="0">
              <a:lnSpc>
                <a:spcPct val="115000"/>
              </a:lnSpc>
              <a:spcBef>
                <a:spcPts val="0"/>
              </a:spcBef>
              <a:spcAft>
                <a:spcPts val="0"/>
              </a:spcAft>
              <a:buClr>
                <a:srgbClr val="424242"/>
              </a:buClr>
              <a:buSzPts val="1200"/>
              <a:buFont typeface="Roboto"/>
              <a:buChar char="●"/>
            </a:pPr>
            <a:r>
              <a:rPr lang="en" sz="1200" b="0" i="0" u="none" strike="noStrike" cap="none">
                <a:solidFill>
                  <a:srgbClr val="424242"/>
                </a:solidFill>
                <a:latin typeface="Roboto"/>
                <a:ea typeface="Roboto"/>
                <a:cs typeface="Roboto"/>
                <a:sym typeface="Roboto"/>
              </a:rPr>
              <a:t>Not all nodes are going to be for DA/DS to handle</a:t>
            </a:r>
            <a:endParaRPr sz="1200" b="0" i="0" u="none" strike="noStrike" cap="none">
              <a:solidFill>
                <a:srgbClr val="424242"/>
              </a:solidFill>
              <a:latin typeface="Roboto"/>
              <a:ea typeface="Roboto"/>
              <a:cs typeface="Roboto"/>
              <a:sym typeface="Roboto"/>
            </a:endParaRPr>
          </a:p>
          <a:p>
            <a:pPr marL="914400" marR="0" lvl="1" indent="-304800" algn="l" rtl="0">
              <a:lnSpc>
                <a:spcPct val="115000"/>
              </a:lnSpc>
              <a:spcBef>
                <a:spcPts val="0"/>
              </a:spcBef>
              <a:spcAft>
                <a:spcPts val="0"/>
              </a:spcAft>
              <a:buClr>
                <a:srgbClr val="424242"/>
              </a:buClr>
              <a:buSzPts val="1200"/>
              <a:buFont typeface="Roboto"/>
              <a:buChar char="○"/>
            </a:pPr>
            <a:r>
              <a:rPr lang="en" sz="1200" b="0" i="0" u="none" strike="noStrike" cap="none">
                <a:solidFill>
                  <a:srgbClr val="424242"/>
                </a:solidFill>
                <a:latin typeface="Roboto"/>
                <a:ea typeface="Roboto"/>
                <a:cs typeface="Roboto"/>
                <a:sym typeface="Roboto"/>
              </a:rPr>
              <a:t>Relate to 80/20 and weight</a:t>
            </a:r>
            <a:endParaRPr sz="1200" b="0" i="0" u="none" strike="noStrike" cap="none">
              <a:solidFill>
                <a:srgbClr val="424242"/>
              </a:solidFill>
              <a:latin typeface="Roboto"/>
              <a:ea typeface="Roboto"/>
              <a:cs typeface="Roboto"/>
              <a:sym typeface="Roboto"/>
            </a:endParaRPr>
          </a:p>
          <a:p>
            <a:pPr marL="45720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424242"/>
              </a:solidFill>
              <a:latin typeface="Roboto"/>
              <a:ea typeface="Roboto"/>
              <a:cs typeface="Roboto"/>
              <a:sym typeface="Roboto"/>
            </a:endParaRPr>
          </a:p>
          <a:p>
            <a:pPr marL="457200" marR="0" lvl="0" indent="-304800" algn="l" rtl="0">
              <a:lnSpc>
                <a:spcPct val="115000"/>
              </a:lnSpc>
              <a:spcBef>
                <a:spcPts val="0"/>
              </a:spcBef>
              <a:spcAft>
                <a:spcPts val="0"/>
              </a:spcAft>
              <a:buClr>
                <a:srgbClr val="424242"/>
              </a:buClr>
              <a:buSzPts val="1200"/>
              <a:buFont typeface="Roboto"/>
              <a:buChar char="●"/>
            </a:pPr>
            <a:r>
              <a:rPr lang="en" sz="1200" b="0" i="0" u="none" strike="noStrike" cap="none">
                <a:solidFill>
                  <a:srgbClr val="424242"/>
                </a:solidFill>
                <a:latin typeface="Roboto"/>
                <a:ea typeface="Roboto"/>
                <a:cs typeface="Roboto"/>
                <a:sym typeface="Roboto"/>
              </a:rPr>
              <a:t>Identify critical paths and define alternatives and assumptions (PM)</a:t>
            </a:r>
            <a:endParaRPr sz="1200" b="0" i="0" u="none" strike="noStrike" cap="none">
              <a:solidFill>
                <a:srgbClr val="424242"/>
              </a:solidFill>
              <a:latin typeface="Roboto"/>
              <a:ea typeface="Roboto"/>
              <a:cs typeface="Roboto"/>
              <a:sym typeface="Roboto"/>
            </a:endParaRPr>
          </a:p>
          <a:p>
            <a:pPr marL="914400" marR="0" lvl="1" indent="-304800" algn="l" rtl="0">
              <a:lnSpc>
                <a:spcPct val="115000"/>
              </a:lnSpc>
              <a:spcBef>
                <a:spcPts val="0"/>
              </a:spcBef>
              <a:spcAft>
                <a:spcPts val="0"/>
              </a:spcAft>
              <a:buClr>
                <a:srgbClr val="424242"/>
              </a:buClr>
              <a:buSzPts val="1200"/>
              <a:buFont typeface="Roboto"/>
              <a:buChar char="○"/>
            </a:pPr>
            <a:r>
              <a:rPr lang="en" sz="1200" b="0" i="0" u="none" strike="noStrike" cap="none">
                <a:solidFill>
                  <a:srgbClr val="424242"/>
                </a:solidFill>
                <a:latin typeface="Roboto"/>
                <a:ea typeface="Roboto"/>
                <a:cs typeface="Roboto"/>
                <a:sym typeface="Roboto"/>
              </a:rPr>
              <a:t>Ballpark to start!</a:t>
            </a:r>
            <a:endParaRPr sz="1200" b="0" i="0" u="none" strike="noStrike" cap="none">
              <a:solidFill>
                <a:srgbClr val="424242"/>
              </a:solidFill>
              <a:latin typeface="Roboto"/>
              <a:ea typeface="Roboto"/>
              <a:cs typeface="Roboto"/>
              <a:sym typeface="Roboto"/>
            </a:endParaRPr>
          </a:p>
          <a:p>
            <a:pPr marL="914400" marR="0" lvl="1" indent="-304800" algn="l" rtl="0">
              <a:lnSpc>
                <a:spcPct val="115000"/>
              </a:lnSpc>
              <a:spcBef>
                <a:spcPts val="0"/>
              </a:spcBef>
              <a:spcAft>
                <a:spcPts val="0"/>
              </a:spcAft>
              <a:buClr>
                <a:srgbClr val="424242"/>
              </a:buClr>
              <a:buSzPts val="1200"/>
              <a:buFont typeface="Roboto"/>
              <a:buChar char="○"/>
            </a:pPr>
            <a:r>
              <a:rPr lang="en" sz="1200" b="0" i="0" u="none" strike="noStrike" cap="none">
                <a:solidFill>
                  <a:srgbClr val="424242"/>
                </a:solidFill>
                <a:latin typeface="Roboto"/>
                <a:ea typeface="Roboto"/>
                <a:cs typeface="Roboto"/>
                <a:sym typeface="Roboto"/>
              </a:rPr>
              <a:t>Blocking analyses and impacts</a:t>
            </a:r>
            <a:endParaRPr sz="1200" b="0" i="0" u="none" strike="noStrike" cap="none">
              <a:solidFill>
                <a:srgbClr val="424242"/>
              </a:solidFill>
              <a:latin typeface="Roboto"/>
              <a:ea typeface="Roboto"/>
              <a:cs typeface="Roboto"/>
              <a:sym typeface="Roboto"/>
            </a:endParaRPr>
          </a:p>
          <a:p>
            <a:pPr marL="0" marR="0" lvl="0" indent="0" algn="ctr" rtl="0">
              <a:lnSpc>
                <a:spcPct val="115000"/>
              </a:lnSpc>
              <a:spcBef>
                <a:spcPts val="0"/>
              </a:spcBef>
              <a:spcAft>
                <a:spcPts val="0"/>
              </a:spcAft>
              <a:buClr>
                <a:srgbClr val="000000"/>
              </a:buClr>
              <a:buSzPts val="1100"/>
              <a:buFont typeface="Arial"/>
              <a:buNone/>
            </a:pPr>
            <a:endParaRPr sz="1400" b="0" i="0" u="none" strike="noStrike" cap="none">
              <a:solidFill>
                <a:srgbClr val="424242"/>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100"/>
              <a:buFont typeface="Arial"/>
              <a:buNone/>
            </a:pPr>
            <a:endParaRPr sz="1000" b="0" i="0" u="none" strike="noStrike" cap="none">
              <a:solidFill>
                <a:srgbClr val="000000"/>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3"/>
        <p:cNvGrpSpPr/>
        <p:nvPr/>
      </p:nvGrpSpPr>
      <p:grpSpPr>
        <a:xfrm>
          <a:off x="0" y="0"/>
          <a:ext cx="0" cy="0"/>
          <a:chOff x="0" y="0"/>
          <a:chExt cx="0" cy="0"/>
        </a:xfrm>
      </p:grpSpPr>
      <p:pic>
        <p:nvPicPr>
          <p:cNvPr id="124" name="Google Shape;124;p7"/>
          <p:cNvPicPr preferRelativeResize="0"/>
          <p:nvPr/>
        </p:nvPicPr>
        <p:blipFill rotWithShape="1">
          <a:blip r:embed="rId4">
            <a:alphaModFix/>
          </a:blip>
          <a:srcRect/>
          <a:stretch/>
        </p:blipFill>
        <p:spPr>
          <a:xfrm>
            <a:off x="7687625" y="-1096875"/>
            <a:ext cx="2599849" cy="2803224"/>
          </a:xfrm>
          <a:prstGeom prst="rect">
            <a:avLst/>
          </a:prstGeom>
          <a:noFill/>
          <a:ln>
            <a:noFill/>
          </a:ln>
        </p:spPr>
      </p:pic>
      <p:pic>
        <p:nvPicPr>
          <p:cNvPr id="125" name="Google Shape;125;p7"/>
          <p:cNvPicPr preferRelativeResize="0"/>
          <p:nvPr/>
        </p:nvPicPr>
        <p:blipFill rotWithShape="1">
          <a:blip r:embed="rId4">
            <a:alphaModFix/>
          </a:blip>
          <a:srcRect/>
          <a:stretch/>
        </p:blipFill>
        <p:spPr>
          <a:xfrm>
            <a:off x="-809150" y="3742975"/>
            <a:ext cx="2599849" cy="2803224"/>
          </a:xfrm>
          <a:prstGeom prst="rect">
            <a:avLst/>
          </a:prstGeom>
          <a:noFill/>
          <a:ln>
            <a:noFill/>
          </a:ln>
        </p:spPr>
      </p:pic>
      <p:sp>
        <p:nvSpPr>
          <p:cNvPr id="126" name="Google Shape;126;p7"/>
          <p:cNvSpPr txBox="1"/>
          <p:nvPr/>
        </p:nvSpPr>
        <p:spPr>
          <a:xfrm>
            <a:off x="719375" y="842675"/>
            <a:ext cx="4156200" cy="541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Profitability framework</a:t>
            </a: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000"/>
              <a:buFont typeface="Arial"/>
              <a:buNone/>
            </a:pPr>
            <a:endParaRPr sz="10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Roboto"/>
              <a:ea typeface="Roboto"/>
              <a:cs typeface="Roboto"/>
              <a:sym typeface="Roboto"/>
            </a:endParaRPr>
          </a:p>
        </p:txBody>
      </p:sp>
      <p:sp>
        <p:nvSpPr>
          <p:cNvPr id="127" name="Google Shape;127;p7"/>
          <p:cNvSpPr txBox="1"/>
          <p:nvPr/>
        </p:nvSpPr>
        <p:spPr>
          <a:xfrm>
            <a:off x="719375" y="1384475"/>
            <a:ext cx="3509700" cy="2683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000"/>
              <a:buFont typeface="Arial"/>
              <a:buNone/>
            </a:pPr>
            <a:r>
              <a:rPr lang="en" sz="1000" b="0" i="0" u="none" strike="noStrike" cap="none">
                <a:solidFill>
                  <a:srgbClr val="424242"/>
                </a:solidFill>
                <a:latin typeface="Roboto"/>
                <a:ea typeface="Roboto"/>
                <a:cs typeface="Roboto"/>
                <a:sym typeface="Roboto"/>
              </a:rPr>
              <a:t>The profitability framework helps you to systematically break down the profitability drivers. </a:t>
            </a:r>
            <a:endParaRPr sz="1000" b="0" i="0" u="none" strike="noStrike" cap="none">
              <a:solidFill>
                <a:srgbClr val="424242"/>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rgbClr val="424242"/>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000"/>
              <a:buFont typeface="Arial"/>
              <a:buNone/>
            </a:pPr>
            <a:r>
              <a:rPr lang="en" sz="1000" b="0" i="0" u="none" strike="noStrike" cap="none">
                <a:solidFill>
                  <a:srgbClr val="424242"/>
                </a:solidFill>
                <a:latin typeface="Roboto"/>
                <a:ea typeface="Roboto"/>
                <a:cs typeface="Roboto"/>
                <a:sym typeface="Roboto"/>
              </a:rPr>
              <a:t>Your goal is often to isolate significant historic developments (e.g. the cost of raw material has been surging), benchmark profitability drivers with competitors (e.g. our prices are lower than our peers) and evaluate opportunities (e.g. is it possible for us to increase profits by boosting sales of product A?). </a:t>
            </a:r>
            <a:endParaRPr sz="1000" b="0" i="0" u="none" strike="noStrike" cap="none">
              <a:solidFill>
                <a:srgbClr val="424242"/>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rgbClr val="424242"/>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000"/>
              <a:buFont typeface="Arial"/>
              <a:buNone/>
            </a:pPr>
            <a:r>
              <a:rPr lang="en" sz="1000" b="0" i="0" u="none" strike="noStrike" cap="none">
                <a:solidFill>
                  <a:srgbClr val="424242"/>
                </a:solidFill>
                <a:latin typeface="Roboto"/>
                <a:ea typeface="Roboto"/>
                <a:cs typeface="Roboto"/>
                <a:sym typeface="Roboto"/>
              </a:rPr>
              <a:t>The key to solving these cases is often to understand the underlying mechanics that produce the eventual anomalies in the numbers.</a:t>
            </a:r>
            <a:endParaRPr sz="1000" b="0" i="0" u="none" strike="noStrike" cap="none">
              <a:solidFill>
                <a:srgbClr val="424242"/>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rgbClr val="424242"/>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000"/>
              <a:buFont typeface="Arial"/>
              <a:buNone/>
            </a:pPr>
            <a:r>
              <a:rPr lang="en" sz="1000" b="0" i="0" u="none" strike="noStrike" cap="none">
                <a:solidFill>
                  <a:srgbClr val="424242"/>
                </a:solidFill>
                <a:latin typeface="Roboto"/>
                <a:ea typeface="Roboto"/>
                <a:cs typeface="Roboto"/>
                <a:sym typeface="Roboto"/>
              </a:rPr>
              <a:t>Think of different ways to segment costs and revenue. </a:t>
            </a:r>
            <a:endParaRPr sz="1000" b="0" i="0" u="none" strike="noStrike" cap="none">
              <a:solidFill>
                <a:srgbClr val="424242"/>
              </a:solidFill>
              <a:latin typeface="Roboto"/>
              <a:ea typeface="Roboto"/>
              <a:cs typeface="Roboto"/>
              <a:sym typeface="Roboto"/>
            </a:endParaRPr>
          </a:p>
        </p:txBody>
      </p:sp>
      <p:pic>
        <p:nvPicPr>
          <p:cNvPr id="128" name="Google Shape;128;p7"/>
          <p:cNvPicPr preferRelativeResize="0"/>
          <p:nvPr/>
        </p:nvPicPr>
        <p:blipFill rotWithShape="1">
          <a:blip r:embed="rId5">
            <a:alphaModFix/>
          </a:blip>
          <a:srcRect/>
          <a:stretch/>
        </p:blipFill>
        <p:spPr>
          <a:xfrm>
            <a:off x="4422449" y="1497700"/>
            <a:ext cx="3991126" cy="2518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2"/>
        <p:cNvGrpSpPr/>
        <p:nvPr/>
      </p:nvGrpSpPr>
      <p:grpSpPr>
        <a:xfrm>
          <a:off x="0" y="0"/>
          <a:ext cx="0" cy="0"/>
          <a:chOff x="0" y="0"/>
          <a:chExt cx="0" cy="0"/>
        </a:xfrm>
      </p:grpSpPr>
      <p:pic>
        <p:nvPicPr>
          <p:cNvPr id="133" name="Google Shape;133;p8"/>
          <p:cNvPicPr preferRelativeResize="0"/>
          <p:nvPr/>
        </p:nvPicPr>
        <p:blipFill rotWithShape="1">
          <a:blip r:embed="rId4">
            <a:alphaModFix/>
          </a:blip>
          <a:srcRect/>
          <a:stretch/>
        </p:blipFill>
        <p:spPr>
          <a:xfrm>
            <a:off x="7687625" y="-1096875"/>
            <a:ext cx="2599849" cy="2803224"/>
          </a:xfrm>
          <a:prstGeom prst="rect">
            <a:avLst/>
          </a:prstGeom>
          <a:noFill/>
          <a:ln>
            <a:noFill/>
          </a:ln>
        </p:spPr>
      </p:pic>
      <p:pic>
        <p:nvPicPr>
          <p:cNvPr id="134" name="Google Shape;134;p8"/>
          <p:cNvPicPr preferRelativeResize="0"/>
          <p:nvPr/>
        </p:nvPicPr>
        <p:blipFill rotWithShape="1">
          <a:blip r:embed="rId4">
            <a:alphaModFix/>
          </a:blip>
          <a:srcRect/>
          <a:stretch/>
        </p:blipFill>
        <p:spPr>
          <a:xfrm>
            <a:off x="-809150" y="3742975"/>
            <a:ext cx="2599849" cy="2803224"/>
          </a:xfrm>
          <a:prstGeom prst="rect">
            <a:avLst/>
          </a:prstGeom>
          <a:noFill/>
          <a:ln>
            <a:noFill/>
          </a:ln>
        </p:spPr>
      </p:pic>
      <p:sp>
        <p:nvSpPr>
          <p:cNvPr id="135" name="Google Shape;135;p8"/>
          <p:cNvSpPr txBox="1"/>
          <p:nvPr/>
        </p:nvSpPr>
        <p:spPr>
          <a:xfrm>
            <a:off x="719375" y="842675"/>
            <a:ext cx="4156200" cy="541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Industry Analysis framework</a:t>
            </a: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000"/>
              <a:buFont typeface="Arial"/>
              <a:buNone/>
            </a:pPr>
            <a:endParaRPr sz="10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Roboto"/>
              <a:ea typeface="Roboto"/>
              <a:cs typeface="Roboto"/>
              <a:sym typeface="Roboto"/>
            </a:endParaRPr>
          </a:p>
        </p:txBody>
      </p:sp>
      <p:sp>
        <p:nvSpPr>
          <p:cNvPr id="136" name="Google Shape;136;p8"/>
          <p:cNvSpPr txBox="1"/>
          <p:nvPr/>
        </p:nvSpPr>
        <p:spPr>
          <a:xfrm>
            <a:off x="719375" y="1384475"/>
            <a:ext cx="7685100" cy="541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000"/>
              <a:buFont typeface="Arial"/>
              <a:buNone/>
            </a:pPr>
            <a:r>
              <a:rPr lang="en" sz="1000" b="0" i="0" u="none" strike="noStrike" cap="none">
                <a:solidFill>
                  <a:srgbClr val="424242"/>
                </a:solidFill>
                <a:latin typeface="Roboto"/>
                <a:ea typeface="Roboto"/>
                <a:cs typeface="Roboto"/>
                <a:sym typeface="Roboto"/>
              </a:rPr>
              <a:t>The industry analysis framework is designed to help you gather information on a company’s external environment. At first glance, it may appear overwhelming but many of the elements are likely already familiar to you. </a:t>
            </a:r>
            <a:endParaRPr sz="1000" b="0" i="0" u="none" strike="noStrike" cap="none">
              <a:solidFill>
                <a:srgbClr val="424242"/>
              </a:solidFill>
              <a:latin typeface="Roboto"/>
              <a:ea typeface="Roboto"/>
              <a:cs typeface="Roboto"/>
              <a:sym typeface="Roboto"/>
            </a:endParaRPr>
          </a:p>
        </p:txBody>
      </p:sp>
      <p:pic>
        <p:nvPicPr>
          <p:cNvPr id="137" name="Google Shape;137;p8"/>
          <p:cNvPicPr preferRelativeResize="0"/>
          <p:nvPr/>
        </p:nvPicPr>
        <p:blipFill rotWithShape="1">
          <a:blip r:embed="rId5">
            <a:alphaModFix/>
          </a:blip>
          <a:srcRect/>
          <a:stretch/>
        </p:blipFill>
        <p:spPr>
          <a:xfrm>
            <a:off x="652125" y="1926275"/>
            <a:ext cx="3852726" cy="1676800"/>
          </a:xfrm>
          <a:prstGeom prst="rect">
            <a:avLst/>
          </a:prstGeom>
          <a:noFill/>
          <a:ln>
            <a:noFill/>
          </a:ln>
        </p:spPr>
      </p:pic>
      <p:pic>
        <p:nvPicPr>
          <p:cNvPr id="138" name="Google Shape;138;p8"/>
          <p:cNvPicPr preferRelativeResize="0"/>
          <p:nvPr/>
        </p:nvPicPr>
        <p:blipFill rotWithShape="1">
          <a:blip r:embed="rId6">
            <a:alphaModFix/>
          </a:blip>
          <a:srcRect/>
          <a:stretch/>
        </p:blipFill>
        <p:spPr>
          <a:xfrm>
            <a:off x="652125" y="3556502"/>
            <a:ext cx="3852723" cy="755023"/>
          </a:xfrm>
          <a:prstGeom prst="rect">
            <a:avLst/>
          </a:prstGeom>
          <a:noFill/>
          <a:ln>
            <a:noFill/>
          </a:ln>
        </p:spPr>
      </p:pic>
      <p:pic>
        <p:nvPicPr>
          <p:cNvPr id="139" name="Google Shape;139;p8"/>
          <p:cNvPicPr preferRelativeResize="0"/>
          <p:nvPr/>
        </p:nvPicPr>
        <p:blipFill rotWithShape="1">
          <a:blip r:embed="rId7">
            <a:alphaModFix/>
          </a:blip>
          <a:srcRect/>
          <a:stretch/>
        </p:blipFill>
        <p:spPr>
          <a:xfrm>
            <a:off x="4635825" y="1926275"/>
            <a:ext cx="3852724" cy="184715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3"/>
        <p:cNvGrpSpPr/>
        <p:nvPr/>
      </p:nvGrpSpPr>
      <p:grpSpPr>
        <a:xfrm>
          <a:off x="0" y="0"/>
          <a:ext cx="0" cy="0"/>
          <a:chOff x="0" y="0"/>
          <a:chExt cx="0" cy="0"/>
        </a:xfrm>
      </p:grpSpPr>
      <p:pic>
        <p:nvPicPr>
          <p:cNvPr id="144" name="Google Shape;144;p9"/>
          <p:cNvPicPr preferRelativeResize="0"/>
          <p:nvPr/>
        </p:nvPicPr>
        <p:blipFill rotWithShape="1">
          <a:blip r:embed="rId4">
            <a:alphaModFix/>
          </a:blip>
          <a:srcRect/>
          <a:stretch/>
        </p:blipFill>
        <p:spPr>
          <a:xfrm>
            <a:off x="7687625" y="-1096875"/>
            <a:ext cx="2599849" cy="2803224"/>
          </a:xfrm>
          <a:prstGeom prst="rect">
            <a:avLst/>
          </a:prstGeom>
          <a:noFill/>
          <a:ln>
            <a:noFill/>
          </a:ln>
        </p:spPr>
      </p:pic>
      <p:pic>
        <p:nvPicPr>
          <p:cNvPr id="145" name="Google Shape;145;p9"/>
          <p:cNvPicPr preferRelativeResize="0"/>
          <p:nvPr/>
        </p:nvPicPr>
        <p:blipFill rotWithShape="1">
          <a:blip r:embed="rId4">
            <a:alphaModFix/>
          </a:blip>
          <a:srcRect/>
          <a:stretch/>
        </p:blipFill>
        <p:spPr>
          <a:xfrm>
            <a:off x="-809150" y="3742975"/>
            <a:ext cx="2599849" cy="2803224"/>
          </a:xfrm>
          <a:prstGeom prst="rect">
            <a:avLst/>
          </a:prstGeom>
          <a:noFill/>
          <a:ln>
            <a:noFill/>
          </a:ln>
        </p:spPr>
      </p:pic>
      <p:sp>
        <p:nvSpPr>
          <p:cNvPr id="146" name="Google Shape;146;p9"/>
          <p:cNvSpPr txBox="1"/>
          <p:nvPr/>
        </p:nvSpPr>
        <p:spPr>
          <a:xfrm>
            <a:off x="719375" y="842675"/>
            <a:ext cx="4156200" cy="541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Product Strategy framework</a:t>
            </a: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000"/>
              <a:buFont typeface="Arial"/>
              <a:buNone/>
            </a:pPr>
            <a:endParaRPr sz="10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Roboto"/>
              <a:ea typeface="Roboto"/>
              <a:cs typeface="Roboto"/>
              <a:sym typeface="Roboto"/>
            </a:endParaRPr>
          </a:p>
        </p:txBody>
      </p:sp>
      <p:sp>
        <p:nvSpPr>
          <p:cNvPr id="147" name="Google Shape;147;p9"/>
          <p:cNvSpPr txBox="1"/>
          <p:nvPr/>
        </p:nvSpPr>
        <p:spPr>
          <a:xfrm>
            <a:off x="719375" y="1384475"/>
            <a:ext cx="7685100" cy="541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000"/>
              <a:buFont typeface="Arial"/>
              <a:buNone/>
            </a:pPr>
            <a:r>
              <a:rPr lang="en" sz="1000" b="0" i="0" u="none" strike="noStrike" cap="none">
                <a:solidFill>
                  <a:srgbClr val="424242"/>
                </a:solidFill>
                <a:latin typeface="Roboto"/>
                <a:ea typeface="Roboto"/>
                <a:cs typeface="Roboto"/>
                <a:sym typeface="Roboto"/>
              </a:rPr>
              <a:t>This framework is similar to the industry analysis framework, with some important differences and additional issues. It is a bit more “management consulting” than the others, but nevertheless useful to at least get acquainted with the business</a:t>
            </a:r>
            <a:endParaRPr sz="1000" b="0" i="0" u="none" strike="noStrike" cap="none">
              <a:solidFill>
                <a:srgbClr val="424242"/>
              </a:solidFill>
              <a:latin typeface="Roboto"/>
              <a:ea typeface="Roboto"/>
              <a:cs typeface="Roboto"/>
              <a:sym typeface="Roboto"/>
            </a:endParaRPr>
          </a:p>
        </p:txBody>
      </p:sp>
      <p:pic>
        <p:nvPicPr>
          <p:cNvPr id="148" name="Google Shape;148;p9"/>
          <p:cNvPicPr preferRelativeResize="0"/>
          <p:nvPr/>
        </p:nvPicPr>
        <p:blipFill rotWithShape="1">
          <a:blip r:embed="rId5">
            <a:alphaModFix/>
          </a:blip>
          <a:srcRect/>
          <a:stretch/>
        </p:blipFill>
        <p:spPr>
          <a:xfrm>
            <a:off x="6099300" y="2702900"/>
            <a:ext cx="2213225" cy="1839975"/>
          </a:xfrm>
          <a:prstGeom prst="rect">
            <a:avLst/>
          </a:prstGeom>
          <a:noFill/>
          <a:ln>
            <a:noFill/>
          </a:ln>
        </p:spPr>
      </p:pic>
      <p:pic>
        <p:nvPicPr>
          <p:cNvPr id="149" name="Google Shape;149;p9"/>
          <p:cNvPicPr preferRelativeResize="0"/>
          <p:nvPr/>
        </p:nvPicPr>
        <p:blipFill rotWithShape="1">
          <a:blip r:embed="rId6">
            <a:alphaModFix/>
          </a:blip>
          <a:srcRect/>
          <a:stretch/>
        </p:blipFill>
        <p:spPr>
          <a:xfrm>
            <a:off x="3161188" y="3102375"/>
            <a:ext cx="2213741" cy="1460700"/>
          </a:xfrm>
          <a:prstGeom prst="rect">
            <a:avLst/>
          </a:prstGeom>
          <a:noFill/>
          <a:ln>
            <a:noFill/>
          </a:ln>
        </p:spPr>
      </p:pic>
      <p:pic>
        <p:nvPicPr>
          <p:cNvPr id="150" name="Google Shape;150;p9"/>
          <p:cNvPicPr preferRelativeResize="0"/>
          <p:nvPr/>
        </p:nvPicPr>
        <p:blipFill rotWithShape="1">
          <a:blip r:embed="rId7">
            <a:alphaModFix/>
          </a:blip>
          <a:srcRect/>
          <a:stretch/>
        </p:blipFill>
        <p:spPr>
          <a:xfrm>
            <a:off x="3922100" y="1982289"/>
            <a:ext cx="2192579" cy="1178912"/>
          </a:xfrm>
          <a:prstGeom prst="rect">
            <a:avLst/>
          </a:prstGeom>
          <a:noFill/>
          <a:ln>
            <a:noFill/>
          </a:ln>
        </p:spPr>
      </p:pic>
      <p:pic>
        <p:nvPicPr>
          <p:cNvPr id="151" name="Google Shape;151;p9"/>
          <p:cNvPicPr preferRelativeResize="0"/>
          <p:nvPr/>
        </p:nvPicPr>
        <p:blipFill rotWithShape="1">
          <a:blip r:embed="rId8">
            <a:alphaModFix/>
          </a:blip>
          <a:srcRect/>
          <a:stretch/>
        </p:blipFill>
        <p:spPr>
          <a:xfrm>
            <a:off x="947975" y="2004100"/>
            <a:ext cx="2213225" cy="1661048"/>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834</Words>
  <Application>Microsoft Macintosh PowerPoint</Application>
  <PresentationFormat>On-screen Show (16:9)</PresentationFormat>
  <Paragraphs>93</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Roboto</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João Rocha Melo</cp:lastModifiedBy>
  <cp:revision>1</cp:revision>
  <dcterms:modified xsi:type="dcterms:W3CDTF">2024-09-16T18:26:17Z</dcterms:modified>
</cp:coreProperties>
</file>