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8" r:id="rId4"/>
    <p:sldId id="285" r:id="rId5"/>
    <p:sldId id="326" r:id="rId6"/>
    <p:sldId id="353" r:id="rId7"/>
    <p:sldId id="355" r:id="rId8"/>
    <p:sldId id="356" r:id="rId9"/>
    <p:sldId id="357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54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50" r:id="rId28"/>
    <p:sldId id="348" r:id="rId29"/>
    <p:sldId id="349" r:id="rId30"/>
    <p:sldId id="351" r:id="rId31"/>
    <p:sldId id="352" r:id="rId32"/>
    <p:sldId id="327" r:id="rId33"/>
    <p:sldId id="328" r:id="rId34"/>
    <p:sldId id="330" r:id="rId35"/>
    <p:sldId id="331" r:id="rId36"/>
    <p:sldId id="35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6" autoAdjust="0"/>
    <p:restoredTop sz="93878" autoAdjust="0"/>
  </p:normalViewPr>
  <p:slideViewPr>
    <p:cSldViewPr snapToGrid="0">
      <p:cViewPr varScale="1">
        <p:scale>
          <a:sx n="115" d="100"/>
          <a:sy n="115" d="100"/>
        </p:scale>
        <p:origin x="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1565-B308-4CA4-BF23-D205572FE06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2E76-BF70-4E34-8B8E-BAAFF47E2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334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E76-BF70-4E34-8B8E-BAAFF47E291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2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E2FFEE-0B7E-46B4-AB97-611431A78023}"/>
              </a:ext>
            </a:extLst>
          </p:cNvPr>
          <p:cNvSpPr/>
          <p:nvPr userDrawn="1"/>
        </p:nvSpPr>
        <p:spPr>
          <a:xfrm>
            <a:off x="0" y="6230983"/>
            <a:ext cx="12192000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36D27-6F07-4A86-8614-B2B8F7FD2A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12192000" cy="2387600"/>
          </a:xfrm>
          <a:solidFill>
            <a:schemeClr val="accent1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Class title 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C8093-9A9D-4D4A-A749-C177B90369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Class Sub Title</a:t>
            </a:r>
          </a:p>
          <a:p>
            <a:r>
              <a:rPr lang="en-US" dirty="0"/>
              <a:t>Pedro Carneiro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BF11-41AA-4711-9A60-FA0BE869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D1F8DA-E49A-49C2-BDD3-9979F18183FA}" type="datetime1">
              <a:rPr lang="en-GB" smtClean="0"/>
              <a:t>05/05/2024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9B1F-266F-4311-89F3-6B52ADDB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8BBF-BA3B-49EC-846D-CD6B09AD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8300B-E6C7-4879-BCEA-072735B62F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08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49AE-C4BB-4CD0-A51D-C6F75163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1557F-D4A6-47DC-87F1-4CD181F75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FAFFD-AA09-4D1E-B007-F1B801F21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6C49B-5629-4B3F-94B5-4BF8CC21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30C6-8B9B-4B30-B79A-63081A74FC85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09938-0E23-43D9-AFF7-89F0ABBB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CD879-B988-4740-8A85-351C663A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8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1AC2-1B3D-4689-A767-0BB94D35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7AB58-CC82-443C-838C-7D05E2B90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513C-88C0-4FF9-970F-750B57B7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6BFC-4777-4F07-944C-3DC5A25FF114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6E1BB-CA15-4007-B9F1-ADB84A9D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53D0-7787-4B60-8E79-61441367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7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58B77-F7B9-4032-909E-D025608B2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E4B1F-E75F-4B77-864B-C6D0ACC65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13EEC-A8CD-418C-BF0F-81C4283F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40DB-8A15-48AE-AFB6-22CA9A548C73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015C4-E1AC-4035-BCDB-782893F6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61EB-6A79-4CC5-8A2B-12485D02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7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683219" y="3390821"/>
            <a:ext cx="5111332" cy="548243"/>
          </a:xfrm>
          <a:prstGeom prst="rect">
            <a:avLst/>
          </a:prstGeom>
          <a:noFill/>
          <a:ln>
            <a:noFill/>
          </a:ln>
        </p:spPr>
        <p:txBody>
          <a:bodyPr wrap="none">
            <a:normAutofit/>
          </a:bodyPr>
          <a:lstStyle>
            <a:lvl1pPr algn="l">
              <a:defRPr sz="20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pt-PT" dirty="0"/>
              <a:t>ARIAL REGULAR 20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82825" y="3939062"/>
            <a:ext cx="5111723" cy="7228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sz="30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189" indent="0" algn="l">
              <a:buFontTx/>
              <a:buNone/>
              <a:defRPr sz="3000" b="0" i="0">
                <a:solidFill>
                  <a:srgbClr val="FFFFFF"/>
                </a:solidFill>
                <a:latin typeface="Arial"/>
                <a:cs typeface="Arial"/>
              </a:defRPr>
            </a:lvl2pPr>
            <a:lvl3pPr marL="914377" indent="0" algn="l">
              <a:buFontTx/>
              <a:buNone/>
              <a:defRPr sz="3000" b="0" i="0">
                <a:solidFill>
                  <a:srgbClr val="FFFFFF"/>
                </a:solidFill>
                <a:latin typeface="Arial"/>
                <a:cs typeface="Arial"/>
              </a:defRPr>
            </a:lvl3pPr>
            <a:lvl4pPr marL="1371566" indent="0" algn="l">
              <a:buFontTx/>
              <a:buNone/>
              <a:defRPr sz="3000" b="0" i="0">
                <a:solidFill>
                  <a:srgbClr val="FFFFFF"/>
                </a:solidFill>
                <a:latin typeface="Arial"/>
                <a:cs typeface="Arial"/>
              </a:defRPr>
            </a:lvl4pPr>
            <a:lvl5pPr marL="1828754" indent="0" algn="l">
              <a:buFontTx/>
              <a:buNone/>
              <a:defRPr sz="3000" b="0" i="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t-PT" dirty="0"/>
              <a:t>ARIAL REGULAR 30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2" y="4691347"/>
            <a:ext cx="5111749" cy="5984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189" indent="0" algn="l">
              <a:buFontTx/>
              <a:buNone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2pPr>
            <a:lvl3pPr marL="914377" indent="0" algn="l">
              <a:buFontTx/>
              <a:buNone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3pPr>
            <a:lvl4pPr marL="1371566" indent="0" algn="l">
              <a:buFontTx/>
              <a:buNone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4pPr>
            <a:lvl5pPr marL="1828754" indent="0" algn="l">
              <a:buFontTx/>
              <a:buNone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t-PT" dirty="0"/>
              <a:t>ARIAL REGULAR 15</a:t>
            </a:r>
          </a:p>
        </p:txBody>
      </p:sp>
    </p:spTree>
    <p:extLst>
      <p:ext uri="{BB962C8B-B14F-4D97-AF65-F5344CB8AC3E}">
        <p14:creationId xmlns:p14="http://schemas.microsoft.com/office/powerpoint/2010/main" val="405581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683219" y="3390821"/>
            <a:ext cx="5111332" cy="548243"/>
          </a:xfrm>
          <a:prstGeom prst="rect">
            <a:avLst/>
          </a:prstGeom>
          <a:noFill/>
          <a:ln>
            <a:noFill/>
          </a:ln>
        </p:spPr>
        <p:txBody>
          <a:bodyPr wrap="none">
            <a:normAutofit/>
          </a:bodyPr>
          <a:lstStyle>
            <a:lvl1pPr algn="l">
              <a:defRPr sz="20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pt-PT" dirty="0"/>
              <a:t>ARIAL REGULAR 20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82825" y="3939062"/>
            <a:ext cx="5111723" cy="7228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sz="30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189" indent="0" algn="l">
              <a:buFontTx/>
              <a:buNone/>
              <a:defRPr sz="3000" b="0" i="0">
                <a:solidFill>
                  <a:srgbClr val="FFFFFF"/>
                </a:solidFill>
                <a:latin typeface="Arial"/>
                <a:cs typeface="Arial"/>
              </a:defRPr>
            </a:lvl2pPr>
            <a:lvl3pPr marL="914377" indent="0" algn="l">
              <a:buFontTx/>
              <a:buNone/>
              <a:defRPr sz="3000" b="0" i="0">
                <a:solidFill>
                  <a:srgbClr val="FFFFFF"/>
                </a:solidFill>
                <a:latin typeface="Arial"/>
                <a:cs typeface="Arial"/>
              </a:defRPr>
            </a:lvl3pPr>
            <a:lvl4pPr marL="1371566" indent="0" algn="l">
              <a:buFontTx/>
              <a:buNone/>
              <a:defRPr sz="3000" b="0" i="0">
                <a:solidFill>
                  <a:srgbClr val="FFFFFF"/>
                </a:solidFill>
                <a:latin typeface="Arial"/>
                <a:cs typeface="Arial"/>
              </a:defRPr>
            </a:lvl4pPr>
            <a:lvl5pPr marL="1828754" indent="0" algn="l">
              <a:buFontTx/>
              <a:buNone/>
              <a:defRPr sz="3000" b="0" i="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t-PT" dirty="0"/>
              <a:t>ARIAL REGULAR 30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2" y="4691347"/>
            <a:ext cx="5111749" cy="5984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189" indent="0" algn="l">
              <a:buFontTx/>
              <a:buNone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2pPr>
            <a:lvl3pPr marL="914377" indent="0" algn="l">
              <a:buFontTx/>
              <a:buNone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3pPr>
            <a:lvl4pPr marL="1371566" indent="0" algn="l">
              <a:buFontTx/>
              <a:buNone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4pPr>
            <a:lvl5pPr marL="1828754" indent="0" algn="l">
              <a:buFontTx/>
              <a:buNone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t-PT" dirty="0"/>
              <a:t>ARIAL REGULAR 15</a:t>
            </a:r>
          </a:p>
        </p:txBody>
      </p:sp>
    </p:spTree>
    <p:extLst>
      <p:ext uri="{BB962C8B-B14F-4D97-AF65-F5344CB8AC3E}">
        <p14:creationId xmlns:p14="http://schemas.microsoft.com/office/powerpoint/2010/main" val="1960585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84257" y="2913118"/>
            <a:ext cx="6270579" cy="73135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5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5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5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5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5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t-PT" dirty="0"/>
              <a:t>1. INTRODUÇÃO (ARIAL 25)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84471" y="3731007"/>
            <a:ext cx="6269567" cy="559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914377" indent="0"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1371566" indent="0"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1828754" indent="0"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t-PT" dirty="0"/>
              <a:t>SUBTÍTULO (ARIAL 18)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84470" y="4183375"/>
            <a:ext cx="6269567" cy="65922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FFFFFF"/>
                </a:solidFill>
                <a:latin typeface="Arial"/>
                <a:cs typeface="Arial"/>
              </a:defRPr>
            </a:lvl1pPr>
            <a:lvl2pPr marL="457189" indent="0">
              <a:buNone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 marL="914377" indent="0">
              <a:buNone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 marL="1371566" indent="0">
              <a:buNone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 marL="1828754" indent="0">
              <a:buNone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t-PT" dirty="0"/>
              <a:t>Sumário descritivo (ARIAL 15)</a:t>
            </a:r>
          </a:p>
        </p:txBody>
      </p:sp>
    </p:spTree>
    <p:extLst>
      <p:ext uri="{BB962C8B-B14F-4D97-AF65-F5344CB8AC3E}">
        <p14:creationId xmlns:p14="http://schemas.microsoft.com/office/powerpoint/2010/main" val="97967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AA6A-358A-4A22-B897-8DBEE8F4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0B66-4B33-4A19-A952-F3FC77D9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AA845-1043-4FE8-84D9-896B583F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46F3-B413-41FD-9A5E-4B3991670F9E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26DE-0032-4EE1-ABFD-5186F559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DF73-06DF-4FBB-A853-50CA4EFD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26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D5-DD13-4B87-A48B-D624593A3B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89729"/>
            <a:ext cx="10515600" cy="634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 Slide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61F1-D216-4699-A0D4-8FE39C34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119"/>
            <a:ext cx="5181600" cy="40738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29B51-0523-4A70-8462-E7496F475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119"/>
            <a:ext cx="5181600" cy="407384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1D7F-9770-493C-8881-C4C1DE44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EFD1-F083-49C7-8E4B-FA786158BEB6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82481-A1CC-479C-A63D-7E6A9C32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1D8D6-55A0-4698-9C60-2A31F70F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38B4F8-BBF1-41D8-8BC8-F56BAB4C07A3}"/>
              </a:ext>
            </a:extLst>
          </p:cNvPr>
          <p:cNvSpPr txBox="1">
            <a:spLocks/>
          </p:cNvSpPr>
          <p:nvPr userDrawn="1"/>
        </p:nvSpPr>
        <p:spPr>
          <a:xfrm>
            <a:off x="0" y="5193"/>
            <a:ext cx="12192000" cy="11051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122F9-DD03-4433-BB39-CAE0B9F124F2}"/>
              </a:ext>
            </a:extLst>
          </p:cNvPr>
          <p:cNvSpPr txBox="1"/>
          <p:nvPr userDrawn="1"/>
        </p:nvSpPr>
        <p:spPr>
          <a:xfrm>
            <a:off x="285008" y="225631"/>
            <a:ext cx="611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>
                <a:solidFill>
                  <a:schemeClr val="bg1"/>
                </a:solidFill>
              </a:rPr>
              <a:t>Write</a:t>
            </a:r>
            <a:r>
              <a:rPr lang="pt-PT" sz="3600" dirty="0">
                <a:solidFill>
                  <a:schemeClr val="bg1"/>
                </a:solidFill>
              </a:rPr>
              <a:t> </a:t>
            </a:r>
            <a:r>
              <a:rPr lang="pt-PT" sz="3600" dirty="0" err="1">
                <a:solidFill>
                  <a:schemeClr val="bg1"/>
                </a:solidFill>
              </a:rPr>
              <a:t>Something</a:t>
            </a:r>
            <a:r>
              <a:rPr lang="pt-PT" sz="3600" dirty="0">
                <a:solidFill>
                  <a:schemeClr val="bg1"/>
                </a:solidFill>
              </a:rPr>
              <a:t> </a:t>
            </a:r>
            <a:r>
              <a:rPr lang="pt-PT" sz="3600" dirty="0" err="1">
                <a:solidFill>
                  <a:schemeClr val="bg1"/>
                </a:solidFill>
              </a:rPr>
              <a:t>Here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1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D5-DD13-4B87-A48B-D624593A3B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7727" y="1289729"/>
            <a:ext cx="9956074" cy="634001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err="1"/>
              <a:t>Definition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29B51-0523-4A70-8462-E7496F475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583" y="2103119"/>
            <a:ext cx="10609217" cy="407384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1D7F-9770-493C-8881-C4C1DE44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51C9-C9D8-4A0D-AAC2-4928508CD256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82481-A1CC-479C-A63D-7E6A9C32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1D8D6-55A0-4698-9C60-2A31F70F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38B4F8-BBF1-41D8-8BC8-F56BAB4C07A3}"/>
              </a:ext>
            </a:extLst>
          </p:cNvPr>
          <p:cNvSpPr txBox="1">
            <a:spLocks/>
          </p:cNvSpPr>
          <p:nvPr userDrawn="1"/>
        </p:nvSpPr>
        <p:spPr>
          <a:xfrm>
            <a:off x="0" y="5193"/>
            <a:ext cx="12192000" cy="11051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1026" name="Picture 2" descr="Image result for exclamation mark">
            <a:extLst>
              <a:ext uri="{FF2B5EF4-FFF2-40B4-BE49-F238E27FC236}">
                <a16:creationId xmlns:a16="http://schemas.microsoft.com/office/drawing/2014/main" id="{C965A5C3-CB10-4EFA-AD54-9F953A3EC5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5" y="1242692"/>
            <a:ext cx="772789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A6554A-3B59-42EA-8367-77CA634FAED2}"/>
              </a:ext>
            </a:extLst>
          </p:cNvPr>
          <p:cNvSpPr txBox="1"/>
          <p:nvPr userDrawn="1"/>
        </p:nvSpPr>
        <p:spPr>
          <a:xfrm>
            <a:off x="451805" y="195943"/>
            <a:ext cx="973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>
                <a:solidFill>
                  <a:schemeClr val="bg1"/>
                </a:solidFill>
              </a:rPr>
              <a:t>Class</a:t>
            </a:r>
            <a:r>
              <a:rPr lang="pt-PT" sz="3600" dirty="0">
                <a:solidFill>
                  <a:schemeClr val="bg1"/>
                </a:solidFill>
              </a:rPr>
              <a:t> </a:t>
            </a:r>
            <a:r>
              <a:rPr lang="pt-PT" sz="3600" dirty="0" err="1">
                <a:solidFill>
                  <a:schemeClr val="bg1"/>
                </a:solidFill>
              </a:rPr>
              <a:t>Summary</a:t>
            </a:r>
            <a:r>
              <a:rPr lang="pt-PT" sz="3600" dirty="0">
                <a:solidFill>
                  <a:schemeClr val="bg1"/>
                </a:solidFill>
              </a:rPr>
              <a:t> – Must </a:t>
            </a:r>
            <a:r>
              <a:rPr lang="pt-PT" sz="3600" dirty="0" err="1">
                <a:solidFill>
                  <a:schemeClr val="bg1"/>
                </a:solidFill>
              </a:rPr>
              <a:t>Know</a:t>
            </a:r>
            <a:r>
              <a:rPr lang="pt-PT" sz="3600" dirty="0">
                <a:solidFill>
                  <a:schemeClr val="bg1"/>
                </a:solidFill>
              </a:rPr>
              <a:t> </a:t>
            </a:r>
            <a:r>
              <a:rPr lang="pt-PT" sz="3600" dirty="0" err="1">
                <a:solidFill>
                  <a:schemeClr val="bg1"/>
                </a:solidFill>
              </a:rPr>
              <a:t>Concepts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E9A4-2983-46A2-865C-0862EC06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2FCFF-3908-4181-A4FF-C5C7AF532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527F-0A0A-4066-B1DF-2DF1766F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5738-448D-47B5-8F7B-ECDAD7B57EAA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9E88-48E6-45B5-A1BF-4F487B7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D0A1-EA53-4018-B825-2DED3B9E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2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5ED4-D85F-441E-870F-250A7050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F68D2-B4EF-45F8-9018-953B7C03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C942F-8293-4E38-919E-E302972C0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6A7A4-9858-4D8E-A1BE-5BD61F302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FCEC1-F18B-46A1-AA6D-F6FEA40AE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5D4B4-0E0C-483D-BE12-9B60A345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0BBB-DA77-4116-B905-79173E7859C7}" type="datetime1">
              <a:rPr lang="en-GB" smtClean="0"/>
              <a:t>05/05/2024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3CCC6-EAF2-4EF0-A960-3F389695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15C92-84C8-4FFE-83E4-86767B32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4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EABA-582D-499D-884A-7A59EDFF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33011-B417-4A6D-ABDA-5338E0A0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7AB7-C18D-40AA-AEDC-A7331E636D37}" type="datetime1">
              <a:rPr lang="en-GB" smtClean="0"/>
              <a:t>05/05/2024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A13A1-C289-41E2-8582-13B2569D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5ABF8-EB73-43AF-B18D-391AE0E4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80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45B59-8087-491D-A5F7-9F8B052C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395D-0DBC-4AE0-951E-DF2641D8C62B}" type="datetime1">
              <a:rPr lang="en-GB" smtClean="0"/>
              <a:t>05/05/2024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3AD0E-9202-4A8B-BA41-45D850BB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9E23-A3B3-4A82-9D89-8E01142F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1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4644-1B71-4F55-AD54-2CB22123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7E88-6E74-4408-8325-EE0C7CB99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A95D3-FD06-434D-A0CA-4940B7385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D350F-5427-43FA-AE68-A58DD685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BAA6-E554-4F82-8888-363A44FDBD47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6F373-5BAC-419D-AD30-ED07C0D4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97B26-F951-4022-BD3A-D5AFD0D0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1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85588-DCC4-4DFC-9EC1-3F54B0AB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C08D4-2711-478C-BB63-7F24A60B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9E3F7-01D2-4EC2-A226-84D07E054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82EE-E7BE-4720-8B76-A87786287790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A83F-015A-4B65-A07F-ACA4042DE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299BB-22FD-4A0B-8EB2-0F74DAAA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300B-E6C7-4879-BCEA-072735B62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71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1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AC4C9AC-A8F6-4496-89A6-7A9EAD6C60A5}"/>
              </a:ext>
            </a:extLst>
          </p:cNvPr>
          <p:cNvSpPr txBox="1">
            <a:spLocks/>
          </p:cNvSpPr>
          <p:nvPr/>
        </p:nvSpPr>
        <p:spPr>
          <a:xfrm>
            <a:off x="1382597" y="3424348"/>
            <a:ext cx="9426806" cy="142441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3000" b="0" i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3000" b="0" i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3000" b="0" i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3000" b="0" i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3000" b="0" i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rgbClr val="1B1B1B"/>
                </a:solidFill>
                <a:latin typeface="+mj-lt"/>
                <a:ea typeface="+mj-ea"/>
                <a:cs typeface="+mj-cs"/>
              </a:rPr>
              <a:t>Data Visualization Techniques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>
              <a:solidFill>
                <a:srgbClr val="1B1B1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6BB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6BB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ironhack logo">
            <a:extLst>
              <a:ext uri="{FF2B5EF4-FFF2-40B4-BE49-F238E27FC236}">
                <a16:creationId xmlns:a16="http://schemas.microsoft.com/office/drawing/2014/main" id="{1B7ECA29-950A-4ACF-B9F4-27B26E996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2FD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4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Bar </a:t>
            </a:r>
            <a:r>
              <a:rPr lang="pt-PT" dirty="0" err="1"/>
              <a:t>Charts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A6B1E-5F56-4AB4-BC84-91F5EEC10F31}"/>
              </a:ext>
            </a:extLst>
          </p:cNvPr>
          <p:cNvSpPr txBox="1"/>
          <p:nvPr/>
        </p:nvSpPr>
        <p:spPr>
          <a:xfrm>
            <a:off x="383458" y="1725561"/>
            <a:ext cx="5018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472C4"/>
                </a:solidFill>
              </a:rPr>
              <a:t>Bar </a:t>
            </a:r>
            <a:r>
              <a:rPr lang="pt-PT" sz="2400" dirty="0" err="1">
                <a:solidFill>
                  <a:srgbClr val="4472C4"/>
                </a:solidFill>
              </a:rPr>
              <a:t>Charts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>
              <a:solidFill>
                <a:srgbClr val="4472C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Measure</a:t>
            </a:r>
            <a:r>
              <a:rPr lang="pt-PT" sz="2400" dirty="0"/>
              <a:t> in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colour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Helps</a:t>
            </a:r>
            <a:r>
              <a:rPr lang="pt-PT" sz="2400" dirty="0"/>
              <a:t> </a:t>
            </a:r>
            <a:r>
              <a:rPr lang="pt-PT" sz="2400" dirty="0" err="1"/>
              <a:t>highlight</a:t>
            </a:r>
            <a:r>
              <a:rPr lang="pt-PT" sz="2400" dirty="0"/>
              <a:t> </a:t>
            </a:r>
            <a:r>
              <a:rPr lang="pt-PT" sz="2400" dirty="0" err="1"/>
              <a:t>sizes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quantities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Good</a:t>
            </a:r>
            <a:r>
              <a:rPr lang="pt-PT" sz="2400" dirty="0"/>
              <a:t> for </a:t>
            </a:r>
            <a:r>
              <a:rPr lang="pt-PT" sz="2400" dirty="0" err="1"/>
              <a:t>message</a:t>
            </a:r>
            <a:r>
              <a:rPr lang="pt-PT" sz="2400" dirty="0"/>
              <a:t> </a:t>
            </a:r>
            <a:r>
              <a:rPr lang="pt-PT" sz="2400" dirty="0" err="1"/>
              <a:t>emphasis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Continuous</a:t>
            </a:r>
            <a:r>
              <a:rPr lang="pt-PT" sz="2400" dirty="0"/>
              <a:t> </a:t>
            </a:r>
            <a:r>
              <a:rPr lang="pt-PT" sz="2400" dirty="0" err="1"/>
              <a:t>Colouring</a:t>
            </a:r>
            <a:r>
              <a:rPr lang="pt-PT" sz="2400" dirty="0"/>
              <a:t> </a:t>
            </a:r>
            <a:r>
              <a:rPr lang="pt-PT" sz="2400" dirty="0" err="1"/>
              <a:t>Scale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Legend</a:t>
            </a:r>
            <a:r>
              <a:rPr lang="pt-PT" sz="2400" dirty="0"/>
              <a:t> </a:t>
            </a:r>
            <a:r>
              <a:rPr lang="pt-PT" sz="2400" dirty="0" err="1"/>
              <a:t>eases</a:t>
            </a:r>
            <a:r>
              <a:rPr lang="pt-PT" sz="2400" dirty="0"/>
              <a:t> </a:t>
            </a:r>
            <a:r>
              <a:rPr lang="pt-PT" sz="2400" dirty="0" err="1"/>
              <a:t>compreension</a:t>
            </a:r>
            <a:endParaRPr lang="pt-PT" sz="2400" dirty="0"/>
          </a:p>
          <a:p>
            <a:endParaRPr lang="pt-PT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1E8652-3CD2-4815-A7C4-931F6E0E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829" y="1315926"/>
            <a:ext cx="4029075" cy="493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C7C102-0661-4AA4-A1E2-EC80AA952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000" y="5572224"/>
            <a:ext cx="2042000" cy="6152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0EF40-6824-43F8-A531-0A0B6013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47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Bar </a:t>
            </a:r>
            <a:r>
              <a:rPr lang="pt-PT" dirty="0" err="1"/>
              <a:t>Charts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A6B1E-5F56-4AB4-BC84-91F5EEC10F31}"/>
              </a:ext>
            </a:extLst>
          </p:cNvPr>
          <p:cNvSpPr txBox="1"/>
          <p:nvPr/>
        </p:nvSpPr>
        <p:spPr>
          <a:xfrm>
            <a:off x="383458" y="1725561"/>
            <a:ext cx="5018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472C4"/>
                </a:solidFill>
              </a:rPr>
              <a:t>Bar </a:t>
            </a:r>
            <a:r>
              <a:rPr lang="pt-PT" sz="2400" dirty="0" err="1">
                <a:solidFill>
                  <a:srgbClr val="4472C4"/>
                </a:solidFill>
              </a:rPr>
              <a:t>Charts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>
              <a:solidFill>
                <a:srgbClr val="4472C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Dimension</a:t>
            </a:r>
            <a:r>
              <a:rPr lang="pt-PT" sz="2400" dirty="0"/>
              <a:t> in </a:t>
            </a:r>
            <a:r>
              <a:rPr lang="pt-PT" sz="2400" dirty="0" err="1"/>
              <a:t>Colour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Same</a:t>
            </a:r>
            <a:r>
              <a:rPr lang="pt-PT" sz="2400" dirty="0"/>
              <a:t> </a:t>
            </a:r>
            <a:r>
              <a:rPr lang="pt-PT" sz="2400" dirty="0" err="1"/>
              <a:t>dimension</a:t>
            </a:r>
            <a:r>
              <a:rPr lang="pt-PT" sz="2400" dirty="0"/>
              <a:t> </a:t>
            </a:r>
            <a:r>
              <a:rPr lang="pt-PT" sz="2400" dirty="0" err="1"/>
              <a:t>is</a:t>
            </a:r>
            <a:r>
              <a:rPr lang="pt-PT" sz="2400" dirty="0"/>
              <a:t> </a:t>
            </a:r>
            <a:r>
              <a:rPr lang="pt-PT" sz="2400" dirty="0" err="1"/>
              <a:t>redundant</a:t>
            </a:r>
            <a:r>
              <a:rPr lang="pt-PT" sz="2400" dirty="0"/>
              <a:t> </a:t>
            </a:r>
            <a:r>
              <a:rPr lang="pt-PT" sz="2400" dirty="0" err="1"/>
              <a:t>information</a:t>
            </a:r>
            <a:r>
              <a:rPr lang="pt-PT" sz="2400" dirty="0"/>
              <a:t>.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Can </a:t>
            </a:r>
            <a:r>
              <a:rPr lang="pt-PT" sz="2400" dirty="0" err="1"/>
              <a:t>be</a:t>
            </a:r>
            <a:r>
              <a:rPr lang="pt-PT" sz="2400" dirty="0"/>
              <a:t> </a:t>
            </a:r>
            <a:r>
              <a:rPr lang="pt-PT" sz="2400" dirty="0" err="1"/>
              <a:t>valuable</a:t>
            </a:r>
            <a:r>
              <a:rPr lang="pt-PT" sz="2400" dirty="0"/>
              <a:t> to </a:t>
            </a:r>
            <a:r>
              <a:rPr lang="pt-PT" sz="2400" dirty="0" err="1"/>
              <a:t>emphasize</a:t>
            </a:r>
            <a:r>
              <a:rPr lang="pt-PT" sz="2400" dirty="0"/>
              <a:t> </a:t>
            </a:r>
            <a:r>
              <a:rPr lang="pt-PT" sz="2400" dirty="0" err="1"/>
              <a:t>categorical</a:t>
            </a:r>
            <a:r>
              <a:rPr lang="pt-PT" sz="2400" dirty="0"/>
              <a:t> </a:t>
            </a:r>
            <a:r>
              <a:rPr lang="pt-PT" sz="2400" dirty="0" err="1"/>
              <a:t>variables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/</a:t>
            </a:r>
            <a:r>
              <a:rPr lang="pt-PT" sz="2400" dirty="0" err="1"/>
              <a:t>or</a:t>
            </a:r>
            <a:r>
              <a:rPr lang="pt-PT" sz="2400" dirty="0"/>
              <a:t> </a:t>
            </a:r>
            <a:r>
              <a:rPr lang="pt-PT" sz="2400" dirty="0" err="1"/>
              <a:t>hide</a:t>
            </a:r>
            <a:r>
              <a:rPr lang="pt-PT" sz="2400" dirty="0"/>
              <a:t> </a:t>
            </a:r>
            <a:r>
              <a:rPr lang="pt-PT" sz="2400" dirty="0" err="1"/>
              <a:t>text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B5DF4-CE1F-400E-BDDD-399EDD40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85" y="1374178"/>
            <a:ext cx="4048125" cy="4857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944A2D-DAD8-4C1F-B953-F10212113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723" y="4931247"/>
            <a:ext cx="1809531" cy="11051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248BA3-5F55-4F41-B511-4E9BF313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2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Bar </a:t>
            </a:r>
            <a:r>
              <a:rPr lang="pt-PT" dirty="0" err="1"/>
              <a:t>Charts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A6B1E-5F56-4AB4-BC84-91F5EEC10F31}"/>
              </a:ext>
            </a:extLst>
          </p:cNvPr>
          <p:cNvSpPr txBox="1"/>
          <p:nvPr/>
        </p:nvSpPr>
        <p:spPr>
          <a:xfrm>
            <a:off x="383457" y="1725561"/>
            <a:ext cx="58993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472C4"/>
                </a:solidFill>
              </a:rPr>
              <a:t>Bar </a:t>
            </a:r>
            <a:r>
              <a:rPr lang="pt-PT" sz="2400" dirty="0" err="1">
                <a:solidFill>
                  <a:srgbClr val="4472C4"/>
                </a:solidFill>
              </a:rPr>
              <a:t>Charts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>
              <a:solidFill>
                <a:srgbClr val="4472C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Dimension</a:t>
            </a:r>
            <a:r>
              <a:rPr lang="pt-PT" sz="2400" dirty="0"/>
              <a:t> in </a:t>
            </a:r>
            <a:r>
              <a:rPr lang="pt-PT" sz="2400" dirty="0" err="1"/>
              <a:t>Colour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Different</a:t>
            </a:r>
            <a:r>
              <a:rPr lang="pt-PT" sz="2400" dirty="0"/>
              <a:t> </a:t>
            </a:r>
            <a:r>
              <a:rPr lang="pt-PT" sz="2400" dirty="0" err="1"/>
              <a:t>dimension</a:t>
            </a:r>
            <a:r>
              <a:rPr lang="pt-PT" sz="2400" dirty="0"/>
              <a:t> </a:t>
            </a:r>
            <a:r>
              <a:rPr lang="pt-PT" sz="2400" dirty="0" err="1"/>
              <a:t>than</a:t>
            </a:r>
            <a:r>
              <a:rPr lang="pt-PT" sz="2400" dirty="0"/>
              <a:t> </a:t>
            </a:r>
            <a:r>
              <a:rPr lang="pt-PT" sz="2400" dirty="0" err="1"/>
              <a:t>breakdown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Changes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level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granularity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visualization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Very</a:t>
            </a:r>
            <a:r>
              <a:rPr lang="pt-PT" sz="2400" dirty="0"/>
              <a:t> </a:t>
            </a:r>
            <a:r>
              <a:rPr lang="pt-PT" sz="2400" dirty="0" err="1"/>
              <a:t>powerful</a:t>
            </a:r>
            <a:r>
              <a:rPr lang="pt-PT" sz="2400" dirty="0"/>
              <a:t> to </a:t>
            </a:r>
            <a:r>
              <a:rPr lang="pt-PT" sz="2400" dirty="0" err="1"/>
              <a:t>give</a:t>
            </a:r>
            <a:r>
              <a:rPr lang="pt-PT" sz="2400" dirty="0"/>
              <a:t> </a:t>
            </a:r>
            <a:r>
              <a:rPr lang="pt-PT" sz="2400" dirty="0" err="1"/>
              <a:t>further</a:t>
            </a:r>
            <a:r>
              <a:rPr lang="pt-PT" sz="2400" dirty="0"/>
              <a:t> insights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Can </a:t>
            </a:r>
            <a:r>
              <a:rPr lang="pt-PT" sz="2400" dirty="0" err="1"/>
              <a:t>become</a:t>
            </a:r>
            <a:r>
              <a:rPr lang="pt-PT" sz="2400" dirty="0"/>
              <a:t> </a:t>
            </a:r>
            <a:r>
              <a:rPr lang="pt-PT" sz="2400" dirty="0" err="1"/>
              <a:t>overwelming</a:t>
            </a:r>
            <a:endParaRPr lang="pt-PT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BF79AF-757C-44BB-AF08-D2D1B160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620" y="1452102"/>
            <a:ext cx="3871606" cy="483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6A81D-EFD7-446F-9CE8-7A45F4D1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690" y="5295455"/>
            <a:ext cx="1706729" cy="9544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65F1A-B9EF-4E56-8B36-0B6E40B3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3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Bar </a:t>
            </a:r>
            <a:r>
              <a:rPr lang="pt-PT" dirty="0" err="1"/>
              <a:t>Charts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A6B1E-5F56-4AB4-BC84-91F5EEC10F31}"/>
              </a:ext>
            </a:extLst>
          </p:cNvPr>
          <p:cNvSpPr txBox="1"/>
          <p:nvPr/>
        </p:nvSpPr>
        <p:spPr>
          <a:xfrm>
            <a:off x="383457" y="1725561"/>
            <a:ext cx="58993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472C4"/>
                </a:solidFill>
              </a:rPr>
              <a:t>Bar </a:t>
            </a:r>
            <a:r>
              <a:rPr lang="pt-PT" sz="2400" dirty="0" err="1">
                <a:solidFill>
                  <a:srgbClr val="4472C4"/>
                </a:solidFill>
              </a:rPr>
              <a:t>Charts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>
              <a:solidFill>
                <a:srgbClr val="4472C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Dimension</a:t>
            </a:r>
            <a:r>
              <a:rPr lang="pt-PT" sz="2400" dirty="0"/>
              <a:t> in </a:t>
            </a:r>
            <a:r>
              <a:rPr lang="pt-PT" sz="2400" dirty="0" err="1"/>
              <a:t>Colour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Different</a:t>
            </a:r>
            <a:r>
              <a:rPr lang="pt-PT" sz="2400" dirty="0"/>
              <a:t> </a:t>
            </a:r>
            <a:r>
              <a:rPr lang="pt-PT" sz="2400" dirty="0" err="1"/>
              <a:t>dimension</a:t>
            </a:r>
            <a:r>
              <a:rPr lang="pt-PT" sz="2400" dirty="0"/>
              <a:t> </a:t>
            </a:r>
            <a:r>
              <a:rPr lang="pt-PT" sz="2400" dirty="0" err="1"/>
              <a:t>than</a:t>
            </a:r>
            <a:r>
              <a:rPr lang="pt-PT" sz="2400" dirty="0"/>
              <a:t> </a:t>
            </a:r>
            <a:r>
              <a:rPr lang="pt-PT" sz="2400" dirty="0" err="1"/>
              <a:t>breakdown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Changes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level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granularity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visualization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Very</a:t>
            </a:r>
            <a:r>
              <a:rPr lang="pt-PT" sz="2400" dirty="0"/>
              <a:t> </a:t>
            </a:r>
            <a:r>
              <a:rPr lang="pt-PT" sz="2400" dirty="0" err="1"/>
              <a:t>powerful</a:t>
            </a:r>
            <a:r>
              <a:rPr lang="pt-PT" sz="2400" dirty="0"/>
              <a:t> to </a:t>
            </a:r>
            <a:r>
              <a:rPr lang="pt-PT" sz="2400" dirty="0" err="1"/>
              <a:t>give</a:t>
            </a:r>
            <a:r>
              <a:rPr lang="pt-PT" sz="2400" dirty="0"/>
              <a:t> </a:t>
            </a:r>
            <a:r>
              <a:rPr lang="pt-PT" sz="2400" dirty="0" err="1"/>
              <a:t>further</a:t>
            </a:r>
            <a:r>
              <a:rPr lang="pt-PT" sz="2400" dirty="0"/>
              <a:t> insights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Can </a:t>
            </a:r>
            <a:r>
              <a:rPr lang="pt-PT" sz="2400" dirty="0" err="1"/>
              <a:t>become</a:t>
            </a:r>
            <a:r>
              <a:rPr lang="pt-PT" sz="2400" dirty="0"/>
              <a:t> </a:t>
            </a:r>
            <a:r>
              <a:rPr lang="pt-PT" sz="2400" dirty="0" err="1"/>
              <a:t>overwelming</a:t>
            </a:r>
            <a:r>
              <a:rPr lang="pt-PT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0CA60-2F6E-4D72-819E-160F2385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1354026"/>
            <a:ext cx="3771900" cy="489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DEA7E-71D3-49D5-8D3C-A8DDB0A9F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121804"/>
            <a:ext cx="1466850" cy="31337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D5ACE-C5AD-4BC5-B5C6-E75C2735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6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Time Series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A6B1E-5F56-4AB4-BC84-91F5EEC10F31}"/>
              </a:ext>
            </a:extLst>
          </p:cNvPr>
          <p:cNvSpPr txBox="1"/>
          <p:nvPr/>
        </p:nvSpPr>
        <p:spPr>
          <a:xfrm>
            <a:off x="383457" y="1644878"/>
            <a:ext cx="58993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472C4"/>
                </a:solidFill>
              </a:rPr>
              <a:t>Time Series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>
              <a:solidFill>
                <a:srgbClr val="4472C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Chronological</a:t>
            </a:r>
            <a:r>
              <a:rPr lang="pt-PT" sz="2400" dirty="0"/>
              <a:t> in </a:t>
            </a:r>
            <a:r>
              <a:rPr lang="pt-PT" sz="2400" dirty="0" err="1"/>
              <a:t>nature</a:t>
            </a:r>
            <a:r>
              <a:rPr lang="pt-PT" sz="2400" dirty="0"/>
              <a:t> – </a:t>
            </a:r>
            <a:r>
              <a:rPr lang="pt-PT" sz="2400" dirty="0" err="1"/>
              <a:t>direction</a:t>
            </a:r>
            <a:r>
              <a:rPr lang="pt-PT" sz="2400" dirty="0"/>
              <a:t> </a:t>
            </a:r>
            <a:r>
              <a:rPr lang="pt-PT" sz="2400" dirty="0" err="1"/>
              <a:t>matters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Performance </a:t>
            </a:r>
            <a:r>
              <a:rPr lang="pt-PT" sz="2400" dirty="0" err="1"/>
              <a:t>tracking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Granularity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time </a:t>
            </a:r>
            <a:r>
              <a:rPr lang="pt-PT" sz="2400" dirty="0" err="1"/>
              <a:t>window</a:t>
            </a:r>
            <a:r>
              <a:rPr lang="pt-PT" sz="2400" dirty="0"/>
              <a:t> (</a:t>
            </a:r>
            <a:r>
              <a:rPr lang="pt-PT" sz="2400" dirty="0" err="1"/>
              <a:t>daily</a:t>
            </a:r>
            <a:r>
              <a:rPr lang="pt-PT" sz="2400" dirty="0"/>
              <a:t>, </a:t>
            </a:r>
            <a:r>
              <a:rPr lang="pt-PT" sz="2400" dirty="0" err="1"/>
              <a:t>monthly</a:t>
            </a:r>
            <a:r>
              <a:rPr lang="pt-PT" sz="2400" dirty="0"/>
              <a:t>, </a:t>
            </a:r>
            <a:r>
              <a:rPr lang="pt-PT" sz="2400" dirty="0" err="1"/>
              <a:t>quarterly</a:t>
            </a:r>
            <a:r>
              <a:rPr lang="pt-PT" sz="2400" dirty="0"/>
              <a:t> etc.)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2 </a:t>
            </a:r>
            <a:r>
              <a:rPr lang="pt-PT" sz="2400" dirty="0" err="1"/>
              <a:t>possible</a:t>
            </a:r>
            <a:r>
              <a:rPr lang="pt-PT" sz="2400" dirty="0"/>
              <a:t> </a:t>
            </a:r>
            <a:r>
              <a:rPr lang="pt-PT" sz="2400" dirty="0" err="1"/>
              <a:t>views</a:t>
            </a:r>
            <a:r>
              <a:rPr lang="pt-PT" sz="2400" dirty="0"/>
              <a:t>: </a:t>
            </a:r>
            <a:r>
              <a:rPr lang="pt-PT" sz="2400" dirty="0" err="1"/>
              <a:t>Chronological</a:t>
            </a:r>
            <a:r>
              <a:rPr lang="pt-PT" sz="2400" dirty="0"/>
              <a:t> </a:t>
            </a:r>
            <a:r>
              <a:rPr lang="pt-PT" sz="2400" dirty="0" err="1"/>
              <a:t>view</a:t>
            </a:r>
            <a:r>
              <a:rPr lang="pt-PT" sz="2400" dirty="0"/>
              <a:t> </a:t>
            </a:r>
            <a:r>
              <a:rPr lang="pt-PT" sz="2400" dirty="0" err="1"/>
              <a:t>vs</a:t>
            </a:r>
            <a:r>
              <a:rPr lang="pt-PT" sz="2400" dirty="0"/>
              <a:t> </a:t>
            </a:r>
            <a:r>
              <a:rPr lang="pt-PT" sz="2400" dirty="0" err="1"/>
              <a:t>seasonal</a:t>
            </a:r>
            <a:r>
              <a:rPr lang="pt-PT" sz="2400" dirty="0"/>
              <a:t> </a:t>
            </a:r>
            <a:r>
              <a:rPr lang="pt-PT" sz="2400" dirty="0" err="1"/>
              <a:t>view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Dashboard</a:t>
            </a:r>
            <a:r>
              <a:rPr lang="pt-PT" sz="2400" dirty="0"/>
              <a:t> </a:t>
            </a:r>
            <a:r>
              <a:rPr lang="pt-PT" sz="2400" dirty="0" err="1"/>
              <a:t>should</a:t>
            </a:r>
            <a:r>
              <a:rPr lang="pt-PT" sz="2400" dirty="0"/>
              <a:t> </a:t>
            </a:r>
            <a:r>
              <a:rPr lang="pt-PT" sz="2400" dirty="0" err="1"/>
              <a:t>contain</a:t>
            </a:r>
            <a:r>
              <a:rPr lang="pt-PT" sz="2400" dirty="0"/>
              <a:t> </a:t>
            </a:r>
            <a:r>
              <a:rPr lang="pt-PT" sz="2400" dirty="0" err="1"/>
              <a:t>at</a:t>
            </a:r>
            <a:r>
              <a:rPr lang="pt-PT" sz="2400" dirty="0"/>
              <a:t> </a:t>
            </a:r>
            <a:r>
              <a:rPr lang="pt-PT" sz="2400" dirty="0" err="1"/>
              <a:t>least</a:t>
            </a:r>
            <a:r>
              <a:rPr lang="pt-PT" sz="2400" dirty="0"/>
              <a:t> 1 time series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9669C-55E3-4640-A46F-9CB3939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05280-001B-4D1F-8BDF-34EB2E12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032" y="1425575"/>
            <a:ext cx="4705350" cy="485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21192-F972-49C9-B494-070CEEF5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88" y="5147808"/>
            <a:ext cx="14763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6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Time Series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9669C-55E3-4640-A46F-9CB3939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15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C9AD7-B26A-4425-8F39-A97BBD31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057" y="1450975"/>
            <a:ext cx="7658100" cy="4905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1DDEA-8FED-4C7D-8B78-9623404E03D0}"/>
              </a:ext>
            </a:extLst>
          </p:cNvPr>
          <p:cNvSpPr txBox="1"/>
          <p:nvPr/>
        </p:nvSpPr>
        <p:spPr>
          <a:xfrm>
            <a:off x="383458" y="1644878"/>
            <a:ext cx="36007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472C4"/>
                </a:solidFill>
              </a:rPr>
              <a:t>Time Series – </a:t>
            </a:r>
            <a:r>
              <a:rPr lang="pt-PT" sz="2400" dirty="0" err="1">
                <a:solidFill>
                  <a:srgbClr val="4472C4"/>
                </a:solidFill>
              </a:rPr>
              <a:t>chronological</a:t>
            </a:r>
            <a:r>
              <a:rPr lang="pt-PT" sz="2400" dirty="0">
                <a:solidFill>
                  <a:srgbClr val="4472C4"/>
                </a:solidFill>
              </a:rPr>
              <a:t> </a:t>
            </a:r>
            <a:r>
              <a:rPr lang="pt-PT" sz="2400" dirty="0" err="1">
                <a:solidFill>
                  <a:srgbClr val="4472C4"/>
                </a:solidFill>
              </a:rPr>
              <a:t>view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>
              <a:solidFill>
                <a:srgbClr val="4472C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2 </a:t>
            </a:r>
            <a:r>
              <a:rPr lang="pt-PT" dirty="0" err="1"/>
              <a:t>years</a:t>
            </a:r>
            <a:r>
              <a:rPr lang="pt-PT" dirty="0"/>
              <a:t> </a:t>
            </a:r>
            <a:r>
              <a:rPr lang="pt-PT" dirty="0" err="1"/>
              <a:t>worth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data </a:t>
            </a:r>
            <a:r>
              <a:rPr lang="pt-PT" dirty="0" err="1"/>
              <a:t>plotted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monthly</a:t>
            </a:r>
            <a:r>
              <a:rPr lang="pt-PT" dirty="0"/>
              <a:t> </a:t>
            </a:r>
            <a:r>
              <a:rPr lang="pt-PT" dirty="0" err="1"/>
              <a:t>granularity</a:t>
            </a:r>
            <a:br>
              <a:rPr lang="pt-PT" dirty="0"/>
            </a:b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absolute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are </a:t>
            </a:r>
            <a:r>
              <a:rPr lang="pt-PT" dirty="0" err="1"/>
              <a:t>shown</a:t>
            </a:r>
            <a:br>
              <a:rPr lang="pt-PT" dirty="0"/>
            </a:b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Chronological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(</a:t>
            </a:r>
            <a:r>
              <a:rPr lang="pt-PT" dirty="0" err="1"/>
              <a:t>left</a:t>
            </a:r>
            <a:r>
              <a:rPr lang="pt-PT" dirty="0"/>
              <a:t> to </a:t>
            </a:r>
            <a:r>
              <a:rPr lang="pt-PT" dirty="0" err="1"/>
              <a:t>right</a:t>
            </a:r>
            <a:r>
              <a:rPr lang="pt-PT" dirty="0"/>
              <a:t> time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increasing</a:t>
            </a:r>
            <a:r>
              <a:rPr lang="pt-PT" dirty="0"/>
              <a:t>)</a:t>
            </a:r>
            <a:br>
              <a:rPr lang="pt-PT" dirty="0"/>
            </a:b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Good</a:t>
            </a:r>
            <a:r>
              <a:rPr lang="pt-PT" dirty="0"/>
              <a:t> to observe </a:t>
            </a:r>
            <a:r>
              <a:rPr lang="pt-PT" dirty="0" err="1"/>
              <a:t>overall</a:t>
            </a:r>
            <a:r>
              <a:rPr lang="pt-PT" dirty="0"/>
              <a:t> macro </a:t>
            </a:r>
            <a:r>
              <a:rPr lang="pt-PT" dirty="0" err="1"/>
              <a:t>movements</a:t>
            </a:r>
            <a:r>
              <a:rPr lang="pt-PT" dirty="0"/>
              <a:t>/</a:t>
            </a:r>
            <a:r>
              <a:rPr lang="pt-PT" dirty="0" err="1"/>
              <a:t>trends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spot </a:t>
            </a:r>
            <a:r>
              <a:rPr lang="pt-PT" dirty="0" err="1"/>
              <a:t>outliers</a:t>
            </a:r>
            <a:endParaRPr lang="pt-P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90B2D-894C-4111-AE09-E8AC86F50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22" y="2050045"/>
            <a:ext cx="14763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1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Time Series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9669C-55E3-4640-A46F-9CB3939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16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DDEA-8FED-4C7D-8B78-9623404E03D0}"/>
              </a:ext>
            </a:extLst>
          </p:cNvPr>
          <p:cNvSpPr txBox="1"/>
          <p:nvPr/>
        </p:nvSpPr>
        <p:spPr>
          <a:xfrm>
            <a:off x="383457" y="1644878"/>
            <a:ext cx="392631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472C4"/>
                </a:solidFill>
              </a:rPr>
              <a:t>Time Series – </a:t>
            </a:r>
            <a:r>
              <a:rPr lang="pt-PT" sz="2400" dirty="0" err="1">
                <a:solidFill>
                  <a:srgbClr val="4472C4"/>
                </a:solidFill>
              </a:rPr>
              <a:t>Seasonal</a:t>
            </a:r>
            <a:r>
              <a:rPr lang="pt-PT" sz="2400" dirty="0">
                <a:solidFill>
                  <a:srgbClr val="4472C4"/>
                </a:solidFill>
              </a:rPr>
              <a:t> </a:t>
            </a:r>
            <a:r>
              <a:rPr lang="pt-PT" sz="2400" dirty="0" err="1">
                <a:solidFill>
                  <a:srgbClr val="4472C4"/>
                </a:solidFill>
              </a:rPr>
              <a:t>view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>
              <a:solidFill>
                <a:srgbClr val="4472C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2 </a:t>
            </a:r>
            <a:r>
              <a:rPr lang="pt-PT" dirty="0" err="1"/>
              <a:t>years</a:t>
            </a:r>
            <a:r>
              <a:rPr lang="pt-PT" dirty="0"/>
              <a:t> </a:t>
            </a:r>
            <a:r>
              <a:rPr lang="pt-PT" dirty="0" err="1"/>
              <a:t>worth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data show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a </a:t>
            </a:r>
            <a:r>
              <a:rPr lang="pt-PT" dirty="0" err="1"/>
              <a:t>monthly</a:t>
            </a:r>
            <a:r>
              <a:rPr lang="pt-PT" dirty="0"/>
              <a:t> </a:t>
            </a:r>
            <a:r>
              <a:rPr lang="pt-PT" dirty="0" err="1"/>
              <a:t>periods</a:t>
            </a:r>
            <a:br>
              <a:rPr lang="pt-PT" dirty="0"/>
            </a:b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month</a:t>
            </a:r>
            <a:r>
              <a:rPr lang="pt-PT" dirty="0"/>
              <a:t> </a:t>
            </a:r>
            <a:r>
              <a:rPr lang="pt-PT" dirty="0" err="1"/>
              <a:t>represents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sales for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month</a:t>
            </a:r>
            <a:r>
              <a:rPr lang="pt-PT" dirty="0"/>
              <a:t>, </a:t>
            </a:r>
            <a:r>
              <a:rPr lang="pt-PT" dirty="0" err="1"/>
              <a:t>during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past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years</a:t>
            </a:r>
            <a:br>
              <a:rPr lang="pt-PT" dirty="0"/>
            </a:b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Loss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Chronological</a:t>
            </a:r>
            <a:r>
              <a:rPr lang="pt-PT" dirty="0"/>
              <a:t> </a:t>
            </a:r>
            <a:r>
              <a:rPr lang="pt-PT" dirty="0" err="1"/>
              <a:t>view</a:t>
            </a:r>
            <a:br>
              <a:rPr lang="pt-PT" dirty="0"/>
            </a:b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Good</a:t>
            </a:r>
            <a:r>
              <a:rPr lang="pt-PT" dirty="0"/>
              <a:t> to spot </a:t>
            </a:r>
            <a:r>
              <a:rPr lang="pt-PT" dirty="0" err="1"/>
              <a:t>seasonalities</a:t>
            </a:r>
            <a:r>
              <a:rPr lang="pt-PT" dirty="0"/>
              <a:t>, </a:t>
            </a:r>
            <a:r>
              <a:rPr lang="pt-PT" dirty="0" err="1"/>
              <a:t>smooth</a:t>
            </a:r>
            <a:r>
              <a:rPr lang="pt-PT" dirty="0"/>
              <a:t> out </a:t>
            </a:r>
            <a:r>
              <a:rPr lang="pt-PT" dirty="0" err="1"/>
              <a:t>outlier</a:t>
            </a:r>
            <a:r>
              <a:rPr lang="pt-PT" dirty="0"/>
              <a:t> </a:t>
            </a:r>
            <a:r>
              <a:rPr lang="pt-PT" dirty="0" err="1"/>
              <a:t>months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detect</a:t>
            </a:r>
            <a:r>
              <a:rPr lang="pt-PT" dirty="0"/>
              <a:t> </a:t>
            </a:r>
            <a:r>
              <a:rPr lang="pt-PT" dirty="0" err="1"/>
              <a:t>strongest</a:t>
            </a:r>
            <a:r>
              <a:rPr lang="pt-PT" dirty="0"/>
              <a:t> </a:t>
            </a:r>
            <a:r>
              <a:rPr lang="pt-PT" dirty="0" err="1"/>
              <a:t>periods</a:t>
            </a:r>
            <a:r>
              <a:rPr lang="pt-PT" dirty="0"/>
              <a:t> </a:t>
            </a:r>
            <a:r>
              <a:rPr lang="pt-PT" dirty="0" err="1"/>
              <a:t>within</a:t>
            </a:r>
            <a:r>
              <a:rPr lang="pt-PT" dirty="0"/>
              <a:t> a </a:t>
            </a:r>
            <a:r>
              <a:rPr lang="pt-PT" dirty="0" err="1"/>
              <a:t>repeating</a:t>
            </a:r>
            <a:r>
              <a:rPr lang="pt-PT" dirty="0"/>
              <a:t> </a:t>
            </a:r>
            <a:r>
              <a:rPr lang="pt-PT" dirty="0" err="1"/>
              <a:t>period</a:t>
            </a:r>
            <a:endParaRPr lang="pt-P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692FA0-09D1-4330-A530-F1792D71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521767"/>
            <a:ext cx="7044029" cy="492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4DA7A-931C-42D8-88A7-888B54DE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828" y="2227326"/>
            <a:ext cx="14763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Pie </a:t>
            </a:r>
            <a:r>
              <a:rPr lang="pt-PT" dirty="0" err="1"/>
              <a:t>Charts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9669C-55E3-4640-A46F-9CB3939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17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CDD66-99F2-43AE-8FBB-2E73F0DA06FC}"/>
              </a:ext>
            </a:extLst>
          </p:cNvPr>
          <p:cNvSpPr txBox="1"/>
          <p:nvPr/>
        </p:nvSpPr>
        <p:spPr>
          <a:xfrm>
            <a:off x="1255541" y="1670977"/>
            <a:ext cx="9365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General Rules for Pie Charts</a:t>
            </a:r>
          </a:p>
          <a:p>
            <a:endParaRPr lang="en-GB" sz="2000" b="1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en-GB" sz="2000" dirty="0"/>
              <a:t>Don’t use Pie Charts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If you must break the rule #1 then: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Make sure it adds up to 100%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Use few categories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Start at noon and move clockwise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Largest to smallest values (usually)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Include labels for % and absolute values if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Avoid 3D</a:t>
            </a:r>
          </a:p>
        </p:txBody>
      </p:sp>
    </p:spTree>
    <p:extLst>
      <p:ext uri="{BB962C8B-B14F-4D97-AF65-F5344CB8AC3E}">
        <p14:creationId xmlns:p14="http://schemas.microsoft.com/office/powerpoint/2010/main" val="174813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Pie </a:t>
            </a:r>
            <a:r>
              <a:rPr lang="pt-PT" dirty="0" err="1"/>
              <a:t>Charts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9669C-55E3-4640-A46F-9CB3939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18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DDEA-8FED-4C7D-8B78-9623404E03D0}"/>
              </a:ext>
            </a:extLst>
          </p:cNvPr>
          <p:cNvSpPr txBox="1"/>
          <p:nvPr/>
        </p:nvSpPr>
        <p:spPr>
          <a:xfrm>
            <a:off x="383457" y="1644878"/>
            <a:ext cx="39263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472C4"/>
                </a:solidFill>
              </a:rPr>
              <a:t>Pie </a:t>
            </a:r>
            <a:r>
              <a:rPr lang="pt-PT" sz="2400" dirty="0" err="1">
                <a:solidFill>
                  <a:srgbClr val="4472C4"/>
                </a:solidFill>
              </a:rPr>
              <a:t>Charts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>
              <a:solidFill>
                <a:srgbClr val="4472C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Breakdown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one</a:t>
            </a:r>
            <a:r>
              <a:rPr lang="pt-PT" sz="2000" dirty="0"/>
              <a:t> </a:t>
            </a:r>
            <a:r>
              <a:rPr lang="pt-PT" sz="2000" dirty="0" err="1"/>
              <a:t>dimension</a:t>
            </a:r>
            <a:r>
              <a:rPr lang="pt-PT" sz="2000" dirty="0"/>
              <a:t>.</a:t>
            </a:r>
            <a:br>
              <a:rPr lang="pt-PT" sz="2000" dirty="0"/>
            </a:b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Angle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slice</a:t>
            </a:r>
            <a:r>
              <a:rPr lang="pt-PT" sz="2000" dirty="0"/>
              <a:t> in pie </a:t>
            </a:r>
            <a:r>
              <a:rPr lang="pt-PT" sz="2000" dirty="0" err="1"/>
              <a:t>represents</a:t>
            </a:r>
            <a:r>
              <a:rPr lang="pt-PT" sz="2000" dirty="0"/>
              <a:t> </a:t>
            </a:r>
            <a:r>
              <a:rPr lang="pt-PT" sz="2000" dirty="0" err="1"/>
              <a:t>proportion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total for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measure</a:t>
            </a:r>
            <a:br>
              <a:rPr lang="pt-PT" sz="2000" dirty="0"/>
            </a:b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Normally</a:t>
            </a:r>
            <a:r>
              <a:rPr lang="pt-PT" sz="2000" dirty="0"/>
              <a:t> </a:t>
            </a:r>
            <a:r>
              <a:rPr lang="pt-PT" sz="2000" dirty="0" err="1"/>
              <a:t>used</a:t>
            </a:r>
            <a:r>
              <a:rPr lang="pt-PT" sz="2000" dirty="0"/>
              <a:t> to represente </a:t>
            </a:r>
            <a:r>
              <a:rPr lang="pt-PT" sz="2000" dirty="0" err="1"/>
              <a:t>percentages</a:t>
            </a:r>
            <a:r>
              <a:rPr lang="pt-PT" sz="2000" dirty="0"/>
              <a:t>. </a:t>
            </a:r>
            <a:r>
              <a:rPr lang="pt-PT" sz="2000" dirty="0" err="1"/>
              <a:t>Stronger</a:t>
            </a:r>
            <a:r>
              <a:rPr lang="pt-PT" sz="2000" dirty="0"/>
              <a:t> </a:t>
            </a:r>
            <a:r>
              <a:rPr lang="pt-PT" sz="2000" dirty="0" err="1"/>
              <a:t>than</a:t>
            </a:r>
            <a:r>
              <a:rPr lang="pt-PT" sz="2000" dirty="0"/>
              <a:t> Bar </a:t>
            </a:r>
            <a:r>
              <a:rPr lang="pt-PT" sz="2000" dirty="0" err="1"/>
              <a:t>Charts</a:t>
            </a:r>
            <a:r>
              <a:rPr lang="pt-PT" sz="2000" dirty="0"/>
              <a:t> for </a:t>
            </a:r>
            <a:r>
              <a:rPr lang="pt-PT" sz="2000" dirty="0" err="1"/>
              <a:t>this</a:t>
            </a:r>
            <a:r>
              <a:rPr lang="pt-PT" sz="2000" dirty="0"/>
              <a:t> use.</a:t>
            </a:r>
            <a:br>
              <a:rPr lang="pt-PT" sz="2000" dirty="0"/>
            </a:b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Allows</a:t>
            </a:r>
            <a:r>
              <a:rPr lang="pt-PT" sz="2000" dirty="0"/>
              <a:t> for a </a:t>
            </a:r>
            <a:r>
              <a:rPr lang="pt-PT" sz="2000" dirty="0" err="1"/>
              <a:t>very</a:t>
            </a:r>
            <a:r>
              <a:rPr lang="pt-PT" sz="2000" dirty="0"/>
              <a:t> </a:t>
            </a:r>
            <a:r>
              <a:rPr lang="pt-PT" sz="2000" dirty="0" err="1"/>
              <a:t>fast</a:t>
            </a:r>
            <a:r>
              <a:rPr lang="pt-PT" sz="2000" dirty="0"/>
              <a:t> </a:t>
            </a:r>
            <a:r>
              <a:rPr lang="pt-PT" sz="2000" dirty="0" err="1"/>
              <a:t>conclusion</a:t>
            </a:r>
            <a:r>
              <a:rPr lang="pt-PT" sz="2000" dirty="0"/>
              <a:t> to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drawn</a:t>
            </a:r>
            <a:r>
              <a:rPr lang="pt-PT" sz="2000" dirty="0"/>
              <a:t> in a visual </a:t>
            </a:r>
            <a:r>
              <a:rPr lang="pt-PT" sz="2000" dirty="0" err="1"/>
              <a:t>way</a:t>
            </a:r>
            <a:r>
              <a:rPr lang="pt-PT" sz="2000" dirty="0"/>
              <a:t>.</a:t>
            </a:r>
            <a:br>
              <a:rPr lang="pt-PT" dirty="0"/>
            </a:br>
            <a:endParaRPr lang="pt-P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CE0BD-8766-4732-8854-74E71784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9596"/>
            <a:ext cx="4017509" cy="358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1FAA1D-B5A2-4526-809D-88369444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835" y="2466843"/>
            <a:ext cx="1788484" cy="99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7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Pie </a:t>
            </a:r>
            <a:r>
              <a:rPr lang="pt-PT" dirty="0" err="1"/>
              <a:t>Charts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9669C-55E3-4640-A46F-9CB3939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19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DDEA-8FED-4C7D-8B78-9623404E03D0}"/>
              </a:ext>
            </a:extLst>
          </p:cNvPr>
          <p:cNvSpPr txBox="1"/>
          <p:nvPr/>
        </p:nvSpPr>
        <p:spPr>
          <a:xfrm>
            <a:off x="383457" y="1644878"/>
            <a:ext cx="99169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472C4"/>
                </a:solidFill>
              </a:rPr>
              <a:t>Pie </a:t>
            </a:r>
            <a:r>
              <a:rPr lang="pt-PT" sz="2400" dirty="0" err="1">
                <a:solidFill>
                  <a:srgbClr val="4472C4"/>
                </a:solidFill>
              </a:rPr>
              <a:t>Charts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>
              <a:solidFill>
                <a:srgbClr val="4472C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Greater</a:t>
            </a:r>
            <a:r>
              <a:rPr lang="pt-PT" sz="2000" dirty="0"/>
              <a:t> </a:t>
            </a:r>
            <a:r>
              <a:rPr lang="pt-PT" sz="2000" dirty="0" err="1"/>
              <a:t>breakdown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another</a:t>
            </a:r>
            <a:r>
              <a:rPr lang="pt-PT" sz="2000" dirty="0"/>
              <a:t> </a:t>
            </a:r>
            <a:r>
              <a:rPr lang="pt-PT" sz="2000" dirty="0" err="1"/>
              <a:t>dimension</a:t>
            </a:r>
            <a:r>
              <a:rPr lang="pt-PT" sz="2000" dirty="0"/>
              <a:t> </a:t>
            </a:r>
            <a:r>
              <a:rPr lang="pt-PT" sz="2000" dirty="0" err="1"/>
              <a:t>allows</a:t>
            </a:r>
            <a:r>
              <a:rPr lang="pt-PT" sz="2000" dirty="0"/>
              <a:t> to </a:t>
            </a:r>
            <a:r>
              <a:rPr lang="pt-PT" sz="2000" dirty="0" err="1"/>
              <a:t>create</a:t>
            </a:r>
            <a:r>
              <a:rPr lang="pt-PT" sz="2000" dirty="0"/>
              <a:t> </a:t>
            </a:r>
            <a:r>
              <a:rPr lang="pt-PT" sz="2000" dirty="0" err="1"/>
              <a:t>one</a:t>
            </a:r>
            <a:r>
              <a:rPr lang="pt-PT" sz="2000" dirty="0"/>
              <a:t> pie </a:t>
            </a:r>
            <a:r>
              <a:rPr lang="pt-PT" sz="2000" dirty="0" err="1"/>
              <a:t>chart</a:t>
            </a:r>
            <a:r>
              <a:rPr lang="pt-PT" sz="2000" dirty="0"/>
              <a:t> per </a:t>
            </a:r>
            <a:r>
              <a:rPr lang="pt-PT" sz="2000" dirty="0" err="1"/>
              <a:t>value</a:t>
            </a:r>
            <a:br>
              <a:rPr lang="pt-PT" dirty="0"/>
            </a:br>
            <a:endParaRPr lang="pt-P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B1E006-15A8-49E0-933B-88DD7440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6" y="2889225"/>
            <a:ext cx="9126894" cy="3638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37276-8B7C-4A77-A657-2AF9448A80A6}"/>
              </a:ext>
            </a:extLst>
          </p:cNvPr>
          <p:cNvSpPr txBox="1"/>
          <p:nvPr/>
        </p:nvSpPr>
        <p:spPr>
          <a:xfrm>
            <a:off x="9982200" y="3667379"/>
            <a:ext cx="2003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alternative</a:t>
            </a:r>
            <a:r>
              <a:rPr lang="pt-PT" dirty="0"/>
              <a:t> </a:t>
            </a:r>
            <a:r>
              <a:rPr lang="pt-PT" dirty="0" err="1"/>
              <a:t>measure</a:t>
            </a:r>
            <a:r>
              <a:rPr lang="pt-PT" dirty="0"/>
              <a:t> com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pie </a:t>
            </a:r>
            <a:r>
              <a:rPr lang="pt-PT" dirty="0" err="1"/>
              <a:t>charts</a:t>
            </a:r>
            <a:r>
              <a:rPr lang="pt-PT" dirty="0"/>
              <a:t> </a:t>
            </a:r>
            <a:r>
              <a:rPr lang="pt-PT" dirty="0" err="1"/>
              <a:t>comparable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D9C9F-2624-4BA5-A5D1-E3BFE6EEB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835" y="2466843"/>
            <a:ext cx="1788484" cy="99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3966-987C-4DD0-B98B-BFB5EC1D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Structure</a:t>
            </a:r>
            <a:r>
              <a:rPr lang="pt-PT" dirty="0"/>
              <a:t> </a:t>
            </a:r>
            <a:r>
              <a:rPr lang="en-GB" dirty="0"/>
              <a:t>of</a:t>
            </a:r>
            <a:r>
              <a:rPr lang="pt-PT" dirty="0"/>
              <a:t> </a:t>
            </a:r>
            <a:r>
              <a:rPr lang="pt-PT" dirty="0" err="1"/>
              <a:t>class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4F92-607A-4C7E-9730-3D0462DE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30751"/>
            <a:ext cx="7474172" cy="39996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400" dirty="0"/>
              <a:t>In </a:t>
            </a:r>
            <a:r>
              <a:rPr lang="pt-PT" sz="2400" dirty="0" err="1"/>
              <a:t>today’s</a:t>
            </a:r>
            <a:r>
              <a:rPr lang="pt-PT" sz="2400" dirty="0"/>
              <a:t> </a:t>
            </a:r>
            <a:r>
              <a:rPr lang="pt-PT" sz="2400" dirty="0" err="1"/>
              <a:t>class</a:t>
            </a:r>
            <a:r>
              <a:rPr lang="pt-PT" sz="2400" dirty="0"/>
              <a:t> </a:t>
            </a:r>
            <a:r>
              <a:rPr lang="pt-PT" sz="2400" dirty="0" err="1"/>
              <a:t>we</a:t>
            </a:r>
            <a:r>
              <a:rPr lang="pt-PT" sz="2400" dirty="0"/>
              <a:t> </a:t>
            </a:r>
            <a:r>
              <a:rPr lang="pt-PT" sz="2400" dirty="0" err="1"/>
              <a:t>will</a:t>
            </a:r>
            <a:r>
              <a:rPr lang="pt-PT" sz="2400" dirty="0"/>
              <a:t> cover:</a:t>
            </a:r>
            <a:br>
              <a:rPr lang="pt-PT" sz="1500" dirty="0"/>
            </a:br>
            <a:endParaRPr lang="pt-PT" sz="1600" dirty="0"/>
          </a:p>
          <a:p>
            <a:pPr marL="285750" indent="-285750"/>
            <a:r>
              <a:rPr lang="pt-PT" sz="2000" dirty="0"/>
              <a:t>Data </a:t>
            </a:r>
            <a:r>
              <a:rPr lang="pt-PT" sz="2000" dirty="0" err="1"/>
              <a:t>Visualization</a:t>
            </a:r>
            <a:r>
              <a:rPr lang="pt-PT" sz="2000" dirty="0"/>
              <a:t> </a:t>
            </a:r>
            <a:r>
              <a:rPr lang="pt-PT" sz="2000" dirty="0" err="1"/>
              <a:t>Techniques</a:t>
            </a:r>
            <a:br>
              <a:rPr lang="pt-PT" sz="2000" dirty="0"/>
            </a:br>
            <a:endParaRPr lang="pt-PT" sz="2000" dirty="0"/>
          </a:p>
          <a:p>
            <a:pPr marL="285750" indent="-285750"/>
            <a:r>
              <a:rPr lang="pt-PT" sz="2000" dirty="0" err="1"/>
              <a:t>Chart</a:t>
            </a:r>
            <a:r>
              <a:rPr lang="pt-PT" sz="2000" dirty="0"/>
              <a:t> </a:t>
            </a:r>
            <a:r>
              <a:rPr lang="pt-PT" sz="2000" dirty="0" err="1"/>
              <a:t>selection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creation</a:t>
            </a:r>
            <a:br>
              <a:rPr lang="pt-PT" sz="2000" dirty="0"/>
            </a:br>
            <a:endParaRPr lang="pt-PT" sz="2000" dirty="0"/>
          </a:p>
          <a:p>
            <a:pPr marL="285750" indent="-285750"/>
            <a:r>
              <a:rPr lang="pt-PT" sz="2000" dirty="0" err="1"/>
              <a:t>Story-Telling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Dashboards</a:t>
            </a:r>
            <a:br>
              <a:rPr lang="pt-PT" sz="2000" dirty="0"/>
            </a:br>
            <a:br>
              <a:rPr lang="pt-PT" sz="1600" dirty="0">
                <a:latin typeface="Candara" panose="020E0502030303020204" pitchFamily="34" charset="0"/>
              </a:rPr>
            </a:br>
            <a:br>
              <a:rPr lang="pt-PT" sz="1600" dirty="0">
                <a:latin typeface="Candara" panose="020E0502030303020204" pitchFamily="34" charset="0"/>
              </a:rPr>
            </a:br>
            <a:endParaRPr lang="pt-PT" sz="1600" dirty="0">
              <a:latin typeface="Candara" panose="020E0502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8B0C1477-9D27-49F3-B771-C005F1EB2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E4404-C4F9-4A00-98E8-91B30287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25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Pie </a:t>
            </a:r>
            <a:r>
              <a:rPr lang="pt-PT" dirty="0" err="1"/>
              <a:t>Charts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9669C-55E3-4640-A46F-9CB3939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20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DDEA-8FED-4C7D-8B78-9623404E03D0}"/>
              </a:ext>
            </a:extLst>
          </p:cNvPr>
          <p:cNvSpPr txBox="1"/>
          <p:nvPr/>
        </p:nvSpPr>
        <p:spPr>
          <a:xfrm>
            <a:off x="383457" y="1644878"/>
            <a:ext cx="99169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472C4"/>
                </a:solidFill>
              </a:rPr>
              <a:t>Pie </a:t>
            </a:r>
            <a:r>
              <a:rPr lang="pt-PT" sz="2400" dirty="0" err="1">
                <a:solidFill>
                  <a:srgbClr val="4472C4"/>
                </a:solidFill>
              </a:rPr>
              <a:t>Charts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>
              <a:solidFill>
                <a:srgbClr val="4472C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Greater</a:t>
            </a:r>
            <a:r>
              <a:rPr lang="pt-PT" sz="2000" dirty="0"/>
              <a:t> </a:t>
            </a:r>
            <a:r>
              <a:rPr lang="pt-PT" sz="2000" dirty="0" err="1"/>
              <a:t>breakdown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another</a:t>
            </a:r>
            <a:r>
              <a:rPr lang="pt-PT" sz="2000" dirty="0"/>
              <a:t> </a:t>
            </a:r>
            <a:r>
              <a:rPr lang="pt-PT" sz="2000" dirty="0" err="1"/>
              <a:t>dimension</a:t>
            </a:r>
            <a:r>
              <a:rPr lang="pt-PT" sz="2000" dirty="0"/>
              <a:t> </a:t>
            </a:r>
            <a:r>
              <a:rPr lang="pt-PT" sz="2000" dirty="0" err="1"/>
              <a:t>allows</a:t>
            </a:r>
            <a:r>
              <a:rPr lang="pt-PT" sz="2000" dirty="0"/>
              <a:t> to </a:t>
            </a:r>
            <a:r>
              <a:rPr lang="pt-PT" sz="2000" dirty="0" err="1"/>
              <a:t>create</a:t>
            </a:r>
            <a:r>
              <a:rPr lang="pt-PT" sz="2000" dirty="0"/>
              <a:t> </a:t>
            </a:r>
            <a:r>
              <a:rPr lang="pt-PT" sz="2000" dirty="0" err="1"/>
              <a:t>one</a:t>
            </a:r>
            <a:r>
              <a:rPr lang="pt-PT" sz="2000" dirty="0"/>
              <a:t> pie </a:t>
            </a:r>
            <a:r>
              <a:rPr lang="pt-PT" sz="2000" dirty="0" err="1"/>
              <a:t>chart</a:t>
            </a:r>
            <a:r>
              <a:rPr lang="pt-PT" sz="2000" dirty="0"/>
              <a:t> per </a:t>
            </a:r>
            <a:r>
              <a:rPr lang="pt-PT" sz="2000" dirty="0" err="1"/>
              <a:t>value</a:t>
            </a:r>
            <a:br>
              <a:rPr lang="pt-PT" dirty="0"/>
            </a:br>
            <a:endParaRPr lang="pt-P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76D30-B716-45DC-8483-22C65324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80" y="2996829"/>
            <a:ext cx="9284942" cy="3466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6C73C-A268-40F8-A101-34D29974C238}"/>
              </a:ext>
            </a:extLst>
          </p:cNvPr>
          <p:cNvSpPr txBox="1"/>
          <p:nvPr/>
        </p:nvSpPr>
        <p:spPr>
          <a:xfrm>
            <a:off x="10300447" y="3797351"/>
            <a:ext cx="1788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Percentage</a:t>
            </a:r>
            <a:r>
              <a:rPr lang="pt-PT" dirty="0"/>
              <a:t> </a:t>
            </a:r>
            <a:r>
              <a:rPr lang="pt-PT" dirty="0" err="1"/>
              <a:t>displayed</a:t>
            </a:r>
            <a:r>
              <a:rPr lang="pt-PT" dirty="0"/>
              <a:t> </a:t>
            </a:r>
            <a:r>
              <a:rPr lang="pt-PT" dirty="0" err="1"/>
              <a:t>reveals</a:t>
            </a:r>
            <a:r>
              <a:rPr lang="pt-PT" dirty="0"/>
              <a:t> % </a:t>
            </a:r>
            <a:r>
              <a:rPr lang="pt-PT" dirty="0" err="1"/>
              <a:t>of</a:t>
            </a:r>
            <a:r>
              <a:rPr lang="pt-PT" dirty="0"/>
              <a:t> sales </a:t>
            </a:r>
            <a:r>
              <a:rPr lang="pt-PT" dirty="0" err="1"/>
              <a:t>compared</a:t>
            </a:r>
            <a:r>
              <a:rPr lang="pt-PT" dirty="0"/>
              <a:t> to </a:t>
            </a:r>
            <a:r>
              <a:rPr lang="pt-PT" dirty="0" err="1">
                <a:solidFill>
                  <a:srgbClr val="4472C4"/>
                </a:solidFill>
              </a:rPr>
              <a:t>all</a:t>
            </a:r>
            <a:r>
              <a:rPr lang="pt-PT" dirty="0">
                <a:solidFill>
                  <a:srgbClr val="4472C4"/>
                </a:solidFill>
              </a:rPr>
              <a:t> </a:t>
            </a:r>
            <a:r>
              <a:rPr lang="pt-PT" dirty="0" err="1">
                <a:solidFill>
                  <a:srgbClr val="4472C4"/>
                </a:solidFill>
              </a:rPr>
              <a:t>categories</a:t>
            </a:r>
            <a:r>
              <a:rPr lang="pt-PT" dirty="0"/>
              <a:t>.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1FC98-3DB2-4290-A773-161F6D2BF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835" y="2466843"/>
            <a:ext cx="1788484" cy="99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17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Pie </a:t>
            </a:r>
            <a:r>
              <a:rPr lang="pt-PT" dirty="0" err="1"/>
              <a:t>Charts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9669C-55E3-4640-A46F-9CB3939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21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DDEA-8FED-4C7D-8B78-9623404E03D0}"/>
              </a:ext>
            </a:extLst>
          </p:cNvPr>
          <p:cNvSpPr txBox="1"/>
          <p:nvPr/>
        </p:nvSpPr>
        <p:spPr>
          <a:xfrm>
            <a:off x="383457" y="1350913"/>
            <a:ext cx="99169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472C4"/>
                </a:solidFill>
              </a:rPr>
              <a:t>Pie </a:t>
            </a:r>
            <a:r>
              <a:rPr lang="pt-PT" sz="2400" dirty="0" err="1">
                <a:solidFill>
                  <a:srgbClr val="4472C4"/>
                </a:solidFill>
              </a:rPr>
              <a:t>Charts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>
              <a:solidFill>
                <a:srgbClr val="4472C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Size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Pie’s</a:t>
            </a:r>
            <a:r>
              <a:rPr lang="pt-PT" sz="2000" dirty="0"/>
              <a:t> can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used</a:t>
            </a:r>
            <a:r>
              <a:rPr lang="pt-PT" sz="2000" dirty="0"/>
              <a:t> to encode total sales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breakdown</a:t>
            </a:r>
            <a:br>
              <a:rPr lang="pt-PT" dirty="0"/>
            </a:br>
            <a:endParaRPr lang="pt-P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6C73C-A268-40F8-A101-34D29974C238}"/>
              </a:ext>
            </a:extLst>
          </p:cNvPr>
          <p:cNvSpPr txBox="1"/>
          <p:nvPr/>
        </p:nvSpPr>
        <p:spPr>
          <a:xfrm>
            <a:off x="589787" y="6269536"/>
            <a:ext cx="972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1"/>
                </a:solidFill>
              </a:rPr>
              <a:t>What</a:t>
            </a:r>
            <a:r>
              <a:rPr lang="pt-PT" sz="2400" dirty="0">
                <a:solidFill>
                  <a:schemeClr val="accent1"/>
                </a:solidFill>
              </a:rPr>
              <a:t> </a:t>
            </a:r>
            <a:r>
              <a:rPr lang="pt-PT" sz="2400" dirty="0" err="1">
                <a:solidFill>
                  <a:schemeClr val="accent1"/>
                </a:solidFill>
              </a:rPr>
              <a:t>is</a:t>
            </a:r>
            <a:r>
              <a:rPr lang="pt-PT" sz="2400" dirty="0">
                <a:solidFill>
                  <a:schemeClr val="accent1"/>
                </a:solidFill>
              </a:rPr>
              <a:t> </a:t>
            </a:r>
            <a:r>
              <a:rPr lang="pt-PT" sz="2400" dirty="0" err="1">
                <a:solidFill>
                  <a:schemeClr val="accent1"/>
                </a:solidFill>
              </a:rPr>
              <a:t>the</a:t>
            </a:r>
            <a:r>
              <a:rPr lang="pt-PT" sz="2400" dirty="0">
                <a:solidFill>
                  <a:schemeClr val="accent1"/>
                </a:solidFill>
              </a:rPr>
              <a:t> </a:t>
            </a:r>
            <a:r>
              <a:rPr lang="pt-PT" sz="2400" dirty="0" err="1">
                <a:solidFill>
                  <a:schemeClr val="accent1"/>
                </a:solidFill>
              </a:rPr>
              <a:t>granularity</a:t>
            </a:r>
            <a:r>
              <a:rPr lang="pt-PT" sz="2400" dirty="0">
                <a:solidFill>
                  <a:schemeClr val="accent1"/>
                </a:solidFill>
              </a:rPr>
              <a:t> </a:t>
            </a:r>
            <a:r>
              <a:rPr lang="pt-PT" sz="2400" dirty="0" err="1">
                <a:solidFill>
                  <a:schemeClr val="accent1"/>
                </a:solidFill>
              </a:rPr>
              <a:t>of</a:t>
            </a:r>
            <a:r>
              <a:rPr lang="pt-PT" sz="2400" dirty="0">
                <a:solidFill>
                  <a:schemeClr val="accent1"/>
                </a:solidFill>
              </a:rPr>
              <a:t> </a:t>
            </a:r>
            <a:r>
              <a:rPr lang="pt-PT" sz="2400" dirty="0" err="1">
                <a:solidFill>
                  <a:schemeClr val="accent1"/>
                </a:solidFill>
              </a:rPr>
              <a:t>this</a:t>
            </a:r>
            <a:r>
              <a:rPr lang="pt-PT" sz="2400" dirty="0">
                <a:solidFill>
                  <a:schemeClr val="accent1"/>
                </a:solidFill>
              </a:rPr>
              <a:t> </a:t>
            </a:r>
            <a:r>
              <a:rPr lang="pt-PT" sz="2400" dirty="0" err="1">
                <a:solidFill>
                  <a:schemeClr val="accent1"/>
                </a:solidFill>
              </a:rPr>
              <a:t>visualization</a:t>
            </a:r>
            <a:r>
              <a:rPr lang="pt-PT" sz="2400" dirty="0">
                <a:solidFill>
                  <a:schemeClr val="accent1"/>
                </a:solidFill>
              </a:rPr>
              <a:t>?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EE648D-BEC5-422C-9E13-6E904680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7" y="2609491"/>
            <a:ext cx="101917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Scatter</a:t>
            </a:r>
            <a:r>
              <a:rPr lang="pt-PT" dirty="0"/>
              <a:t> </a:t>
            </a:r>
            <a:r>
              <a:rPr lang="pt-PT" dirty="0" err="1"/>
              <a:t>plots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9669C-55E3-4640-A46F-9CB3939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22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DDEA-8FED-4C7D-8B78-9623404E03D0}"/>
              </a:ext>
            </a:extLst>
          </p:cNvPr>
          <p:cNvSpPr txBox="1"/>
          <p:nvPr/>
        </p:nvSpPr>
        <p:spPr>
          <a:xfrm>
            <a:off x="398057" y="1435320"/>
            <a:ext cx="99169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rgbClr val="4472C4"/>
                </a:solidFill>
              </a:rPr>
              <a:t>Scatter</a:t>
            </a:r>
            <a:r>
              <a:rPr lang="pt-PT" sz="2400" dirty="0">
                <a:solidFill>
                  <a:srgbClr val="4472C4"/>
                </a:solidFill>
              </a:rPr>
              <a:t> </a:t>
            </a:r>
            <a:r>
              <a:rPr lang="pt-PT" sz="2400" dirty="0" err="1">
                <a:solidFill>
                  <a:srgbClr val="4472C4"/>
                </a:solidFill>
              </a:rPr>
              <a:t>Plots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>
              <a:solidFill>
                <a:srgbClr val="4472C4"/>
              </a:solidFill>
            </a:endParaRPr>
          </a:p>
          <a:p>
            <a:r>
              <a:rPr lang="pt-PT" sz="2400" dirty="0" err="1"/>
              <a:t>Include</a:t>
            </a:r>
            <a:r>
              <a:rPr lang="pt-PT" sz="2400" dirty="0"/>
              <a:t> a </a:t>
            </a:r>
            <a:r>
              <a:rPr lang="pt-PT" sz="2400" dirty="0" err="1"/>
              <a:t>minimum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2 </a:t>
            </a:r>
            <a:r>
              <a:rPr lang="pt-PT" sz="2400" dirty="0" err="1"/>
              <a:t>measures</a:t>
            </a:r>
            <a:r>
              <a:rPr lang="pt-PT" sz="2400" dirty="0"/>
              <a:t> (</a:t>
            </a:r>
            <a:r>
              <a:rPr lang="pt-PT" sz="2400" dirty="0" err="1"/>
              <a:t>x,y</a:t>
            </a:r>
            <a:r>
              <a:rPr lang="pt-PT" sz="2400" dirty="0"/>
              <a:t>)</a:t>
            </a:r>
            <a:br>
              <a:rPr lang="pt-PT" sz="2400" dirty="0"/>
            </a:br>
            <a:endParaRPr lang="pt-PT" sz="2400" dirty="0"/>
          </a:p>
          <a:p>
            <a:r>
              <a:rPr lang="pt-PT" sz="2400" dirty="0" err="1"/>
              <a:t>Dimension</a:t>
            </a:r>
            <a:r>
              <a:rPr lang="pt-PT" sz="2400" dirty="0"/>
              <a:t>/</a:t>
            </a:r>
            <a:r>
              <a:rPr lang="pt-PT" sz="2400" dirty="0" err="1"/>
              <a:t>Measure</a:t>
            </a:r>
            <a:r>
              <a:rPr lang="pt-PT" sz="2400" dirty="0"/>
              <a:t> can </a:t>
            </a:r>
            <a:r>
              <a:rPr lang="pt-PT" sz="2400" dirty="0" err="1"/>
              <a:t>be</a:t>
            </a:r>
            <a:r>
              <a:rPr lang="pt-PT" sz="2400" dirty="0"/>
              <a:t> </a:t>
            </a:r>
            <a:r>
              <a:rPr lang="pt-PT" sz="2400" dirty="0" err="1"/>
              <a:t>encoded</a:t>
            </a:r>
            <a:r>
              <a:rPr lang="pt-PT" sz="2400" dirty="0"/>
              <a:t> in </a:t>
            </a:r>
            <a:r>
              <a:rPr lang="pt-PT" sz="2400" dirty="0" err="1"/>
              <a:t>colour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each</a:t>
            </a:r>
            <a:r>
              <a:rPr lang="pt-PT" sz="2400" dirty="0"/>
              <a:t> </a:t>
            </a:r>
            <a:r>
              <a:rPr lang="pt-PT" sz="2400" dirty="0" err="1"/>
              <a:t>point</a:t>
            </a:r>
            <a:br>
              <a:rPr lang="pt-PT" sz="2400" dirty="0"/>
            </a:br>
            <a:endParaRPr lang="pt-PT" sz="2400" dirty="0"/>
          </a:p>
          <a:p>
            <a:r>
              <a:rPr lang="pt-PT" sz="2400" dirty="0" err="1"/>
              <a:t>Useful</a:t>
            </a:r>
            <a:r>
              <a:rPr lang="pt-PT" sz="2400" dirty="0"/>
              <a:t> to </a:t>
            </a:r>
            <a:r>
              <a:rPr lang="pt-PT" sz="2400" dirty="0" err="1"/>
              <a:t>detect</a:t>
            </a:r>
            <a:r>
              <a:rPr lang="pt-PT" sz="2400" dirty="0"/>
              <a:t> clusters/</a:t>
            </a:r>
            <a:r>
              <a:rPr lang="pt-PT" sz="2400" dirty="0" err="1"/>
              <a:t>segmentation</a:t>
            </a:r>
            <a:endParaRPr lang="pt-PT" sz="2400" dirty="0"/>
          </a:p>
          <a:p>
            <a:endParaRPr lang="pt-PT" sz="2400" dirty="0"/>
          </a:p>
          <a:p>
            <a:r>
              <a:rPr lang="pt-PT" sz="2400" dirty="0" err="1"/>
              <a:t>Commonly</a:t>
            </a:r>
            <a:r>
              <a:rPr lang="pt-PT" sz="2400" dirty="0"/>
              <a:t> </a:t>
            </a:r>
            <a:r>
              <a:rPr lang="pt-PT" sz="2400" dirty="0" err="1"/>
              <a:t>used</a:t>
            </a:r>
            <a:r>
              <a:rPr lang="pt-PT" sz="2400" dirty="0"/>
              <a:t> to compare </a:t>
            </a:r>
            <a:r>
              <a:rPr lang="pt-PT" sz="2400" dirty="0" err="1"/>
              <a:t>variables</a:t>
            </a:r>
            <a:r>
              <a:rPr lang="pt-PT" sz="2400" dirty="0"/>
              <a:t> </a:t>
            </a:r>
            <a:r>
              <a:rPr lang="pt-PT" sz="2400" dirty="0" err="1"/>
              <a:t>like</a:t>
            </a:r>
            <a:r>
              <a:rPr lang="pt-PT" sz="2400" dirty="0"/>
              <a:t> Volume/</a:t>
            </a:r>
            <a:r>
              <a:rPr lang="pt-PT" sz="2400" dirty="0" err="1"/>
              <a:t>Revenue</a:t>
            </a:r>
            <a:r>
              <a:rPr lang="pt-PT" sz="2400" dirty="0"/>
              <a:t> </a:t>
            </a:r>
            <a:r>
              <a:rPr lang="pt-PT" sz="2400" dirty="0" err="1"/>
              <a:t>vs</a:t>
            </a:r>
            <a:r>
              <a:rPr lang="pt-PT" sz="2400" dirty="0"/>
              <a:t> </a:t>
            </a:r>
            <a:r>
              <a:rPr lang="pt-PT" sz="2400" dirty="0" err="1"/>
              <a:t>frequency</a:t>
            </a:r>
            <a:r>
              <a:rPr lang="pt-PT" sz="2400" dirty="0"/>
              <a:t>/# </a:t>
            </a:r>
            <a:r>
              <a:rPr lang="pt-PT" sz="2400" dirty="0" err="1"/>
              <a:t>occurences</a:t>
            </a:r>
            <a:endParaRPr lang="pt-PT" sz="2400" dirty="0"/>
          </a:p>
          <a:p>
            <a:endParaRPr lang="pt-PT" sz="2400" dirty="0"/>
          </a:p>
          <a:p>
            <a:r>
              <a:rPr lang="pt-PT" sz="2400" dirty="0" err="1"/>
              <a:t>Granularity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visualization</a:t>
            </a:r>
            <a:r>
              <a:rPr lang="pt-PT" sz="2400" dirty="0"/>
              <a:t> </a:t>
            </a:r>
            <a:r>
              <a:rPr lang="pt-PT" sz="2400" dirty="0" err="1"/>
              <a:t>will</a:t>
            </a:r>
            <a:r>
              <a:rPr lang="pt-PT" sz="2400" dirty="0"/>
              <a:t> determine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number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points</a:t>
            </a:r>
            <a:r>
              <a:rPr lang="pt-PT" sz="2400" dirty="0"/>
              <a:t> (</a:t>
            </a:r>
            <a:r>
              <a:rPr lang="pt-PT" sz="2400" dirty="0" err="1"/>
              <a:t>what</a:t>
            </a:r>
            <a:r>
              <a:rPr lang="pt-PT" sz="2400" dirty="0"/>
              <a:t> does </a:t>
            </a:r>
            <a:r>
              <a:rPr lang="pt-PT" sz="2400" dirty="0" err="1"/>
              <a:t>each</a:t>
            </a:r>
            <a:r>
              <a:rPr lang="pt-PT" sz="2400" dirty="0"/>
              <a:t> </a:t>
            </a:r>
            <a:r>
              <a:rPr lang="pt-PT" sz="2400" dirty="0" err="1"/>
              <a:t>point</a:t>
            </a:r>
            <a:r>
              <a:rPr lang="pt-PT" sz="2400" dirty="0"/>
              <a:t> </a:t>
            </a:r>
            <a:r>
              <a:rPr lang="pt-PT" sz="2400" dirty="0" err="1"/>
              <a:t>represent</a:t>
            </a:r>
            <a:r>
              <a:rPr lang="pt-PT" sz="2400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402686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Scatter</a:t>
            </a:r>
            <a:r>
              <a:rPr lang="pt-PT" dirty="0"/>
              <a:t> </a:t>
            </a:r>
            <a:r>
              <a:rPr lang="pt-PT" dirty="0" err="1"/>
              <a:t>plots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9669C-55E3-4640-A46F-9CB3939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23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DDEA-8FED-4C7D-8B78-9623404E03D0}"/>
              </a:ext>
            </a:extLst>
          </p:cNvPr>
          <p:cNvSpPr txBox="1"/>
          <p:nvPr/>
        </p:nvSpPr>
        <p:spPr>
          <a:xfrm>
            <a:off x="398057" y="1435320"/>
            <a:ext cx="9916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rgbClr val="4472C4"/>
                </a:solidFill>
              </a:rPr>
              <a:t>Scatter</a:t>
            </a:r>
            <a:r>
              <a:rPr lang="pt-PT" sz="2400" dirty="0">
                <a:solidFill>
                  <a:srgbClr val="4472C4"/>
                </a:solidFill>
              </a:rPr>
              <a:t> </a:t>
            </a:r>
            <a:r>
              <a:rPr lang="pt-PT" sz="2400" dirty="0" err="1">
                <a:solidFill>
                  <a:srgbClr val="4472C4"/>
                </a:solidFill>
              </a:rPr>
              <a:t>Plots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1520FA-FC33-47BA-B287-7C541E37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968" y="1389538"/>
            <a:ext cx="5338432" cy="5331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469F7-B587-46E2-959A-3805CD1EF0E9}"/>
              </a:ext>
            </a:extLst>
          </p:cNvPr>
          <p:cNvSpPr txBox="1"/>
          <p:nvPr/>
        </p:nvSpPr>
        <p:spPr>
          <a:xfrm>
            <a:off x="762000" y="2495550"/>
            <a:ext cx="3143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Each</a:t>
            </a:r>
            <a:r>
              <a:rPr lang="pt-PT" sz="2000" dirty="0"/>
              <a:t> </a:t>
            </a:r>
            <a:r>
              <a:rPr lang="pt-PT" sz="2000" dirty="0" err="1"/>
              <a:t>point</a:t>
            </a:r>
            <a:r>
              <a:rPr lang="pt-PT" sz="2000" dirty="0"/>
              <a:t> </a:t>
            </a:r>
            <a:r>
              <a:rPr lang="pt-PT" sz="2000" dirty="0" err="1"/>
              <a:t>represents</a:t>
            </a:r>
            <a:r>
              <a:rPr lang="pt-PT" sz="2000" dirty="0"/>
              <a:t> a </a:t>
            </a:r>
            <a:r>
              <a:rPr lang="pt-PT" sz="2000" dirty="0" err="1"/>
              <a:t>client</a:t>
            </a:r>
            <a:br>
              <a:rPr lang="pt-PT" sz="2000" dirty="0"/>
            </a:b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Colour</a:t>
            </a:r>
            <a:r>
              <a:rPr lang="pt-PT" sz="2000" dirty="0"/>
              <a:t> </a:t>
            </a:r>
            <a:r>
              <a:rPr lang="pt-PT" sz="2000" dirty="0" err="1"/>
              <a:t>means</a:t>
            </a:r>
            <a:r>
              <a:rPr lang="pt-PT" sz="2000" dirty="0"/>
              <a:t> </a:t>
            </a:r>
            <a:r>
              <a:rPr lang="pt-PT" sz="2000" dirty="0" err="1"/>
              <a:t>nothing</a:t>
            </a:r>
            <a:br>
              <a:rPr lang="pt-PT" sz="2000" dirty="0"/>
            </a:b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Easy</a:t>
            </a:r>
            <a:r>
              <a:rPr lang="pt-PT" sz="2000" dirty="0"/>
              <a:t> to spot </a:t>
            </a:r>
            <a:r>
              <a:rPr lang="pt-PT" sz="2000" dirty="0" err="1"/>
              <a:t>outliers</a:t>
            </a: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035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Scatter</a:t>
            </a:r>
            <a:r>
              <a:rPr lang="pt-PT" dirty="0"/>
              <a:t> </a:t>
            </a:r>
            <a:r>
              <a:rPr lang="pt-PT" dirty="0" err="1"/>
              <a:t>plots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9669C-55E3-4640-A46F-9CB3939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24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DDEA-8FED-4C7D-8B78-9623404E03D0}"/>
              </a:ext>
            </a:extLst>
          </p:cNvPr>
          <p:cNvSpPr txBox="1"/>
          <p:nvPr/>
        </p:nvSpPr>
        <p:spPr>
          <a:xfrm>
            <a:off x="398057" y="1435320"/>
            <a:ext cx="9916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rgbClr val="4472C4"/>
                </a:solidFill>
              </a:rPr>
              <a:t>Scatter</a:t>
            </a:r>
            <a:r>
              <a:rPr lang="pt-PT" sz="2400" dirty="0">
                <a:solidFill>
                  <a:srgbClr val="4472C4"/>
                </a:solidFill>
              </a:rPr>
              <a:t> </a:t>
            </a:r>
            <a:r>
              <a:rPr lang="pt-PT" sz="2400" dirty="0" err="1">
                <a:solidFill>
                  <a:srgbClr val="4472C4"/>
                </a:solidFill>
              </a:rPr>
              <a:t>Plots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469F7-B587-46E2-959A-3805CD1EF0E9}"/>
              </a:ext>
            </a:extLst>
          </p:cNvPr>
          <p:cNvSpPr txBox="1"/>
          <p:nvPr/>
        </p:nvSpPr>
        <p:spPr>
          <a:xfrm>
            <a:off x="761844" y="1956843"/>
            <a:ext cx="4038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Reference</a:t>
            </a:r>
            <a:r>
              <a:rPr lang="pt-PT" sz="2000" dirty="0"/>
              <a:t> </a:t>
            </a:r>
            <a:r>
              <a:rPr lang="pt-PT" sz="2000" dirty="0" err="1"/>
              <a:t>lines</a:t>
            </a:r>
            <a:r>
              <a:rPr lang="pt-PT" sz="2000" dirty="0"/>
              <a:t> can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included</a:t>
            </a:r>
            <a:r>
              <a:rPr lang="pt-PT" sz="2000" dirty="0"/>
              <a:t> to </a:t>
            </a:r>
            <a:r>
              <a:rPr lang="pt-PT" sz="2000" dirty="0" err="1"/>
              <a:t>help</a:t>
            </a:r>
            <a:r>
              <a:rPr lang="pt-PT" sz="2000" dirty="0"/>
              <a:t> categorize clientes</a:t>
            </a:r>
            <a:br>
              <a:rPr lang="pt-PT" sz="2000" dirty="0"/>
            </a:b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Average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simple</a:t>
            </a:r>
            <a:r>
              <a:rPr lang="pt-PT" sz="2000" dirty="0"/>
              <a:t> to </a:t>
            </a:r>
            <a:r>
              <a:rPr lang="pt-PT" sz="2000" dirty="0" err="1"/>
              <a:t>understand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a </a:t>
            </a:r>
            <a:r>
              <a:rPr lang="pt-PT" sz="2000" dirty="0" err="1"/>
              <a:t>good</a:t>
            </a:r>
            <a:r>
              <a:rPr lang="pt-PT" sz="2000" dirty="0"/>
              <a:t> </a:t>
            </a:r>
            <a:r>
              <a:rPr lang="pt-PT" sz="2000" dirty="0" err="1"/>
              <a:t>measure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“</a:t>
            </a:r>
            <a:r>
              <a:rPr lang="pt-PT" sz="2000" dirty="0" err="1"/>
              <a:t>Center</a:t>
            </a:r>
            <a:r>
              <a:rPr lang="pt-PT" sz="2000" dirty="0"/>
              <a:t>”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data </a:t>
            </a:r>
            <a:br>
              <a:rPr lang="pt-PT" sz="2000" dirty="0"/>
            </a:b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Average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simple</a:t>
            </a:r>
            <a:r>
              <a:rPr lang="pt-PT" sz="2000" dirty="0"/>
              <a:t> to compute, </a:t>
            </a:r>
            <a:r>
              <a:rPr lang="pt-PT" sz="2000" dirty="0" err="1"/>
              <a:t>but</a:t>
            </a:r>
            <a:r>
              <a:rPr lang="pt-PT" sz="2000" dirty="0"/>
              <a:t> </a:t>
            </a:r>
            <a:r>
              <a:rPr lang="pt-PT" sz="2000" dirty="0" err="1"/>
              <a:t>we</a:t>
            </a:r>
            <a:r>
              <a:rPr lang="pt-PT" sz="2000" dirty="0"/>
              <a:t> </a:t>
            </a:r>
            <a:r>
              <a:rPr lang="pt-PT" sz="2000" dirty="0" err="1"/>
              <a:t>could</a:t>
            </a:r>
            <a:r>
              <a:rPr lang="pt-PT" sz="2000" dirty="0"/>
              <a:t> </a:t>
            </a:r>
            <a:r>
              <a:rPr lang="pt-PT" sz="2000" dirty="0" err="1"/>
              <a:t>equally</a:t>
            </a:r>
            <a:r>
              <a:rPr lang="pt-PT" sz="2000" dirty="0"/>
              <a:t> use </a:t>
            </a:r>
            <a:r>
              <a:rPr lang="pt-PT" sz="2000" dirty="0" err="1"/>
              <a:t>confidence</a:t>
            </a:r>
            <a:r>
              <a:rPr lang="pt-PT" sz="2000" dirty="0"/>
              <a:t> </a:t>
            </a:r>
            <a:r>
              <a:rPr lang="pt-PT" sz="2000" dirty="0" err="1"/>
              <a:t>intervals</a:t>
            </a:r>
            <a:r>
              <a:rPr lang="pt-PT" sz="2000" dirty="0"/>
              <a:t>, Standard </a:t>
            </a:r>
            <a:r>
              <a:rPr lang="pt-PT" sz="2000" dirty="0" err="1"/>
              <a:t>Deviation</a:t>
            </a:r>
            <a:r>
              <a:rPr lang="pt-PT" sz="2000" dirty="0"/>
              <a:t> </a:t>
            </a:r>
            <a:r>
              <a:rPr lang="pt-PT" sz="2000" dirty="0" err="1"/>
              <a:t>or</a:t>
            </a:r>
            <a:r>
              <a:rPr lang="pt-PT" sz="2000" dirty="0"/>
              <a:t> </a:t>
            </a:r>
            <a:r>
              <a:rPr lang="pt-PT" sz="2000" dirty="0" err="1"/>
              <a:t>Inter-quartile</a:t>
            </a:r>
            <a:r>
              <a:rPr lang="pt-PT" sz="2000" dirty="0"/>
              <a:t> range to spot </a:t>
            </a:r>
            <a:r>
              <a:rPr lang="pt-PT" sz="2000" dirty="0" err="1"/>
              <a:t>outliers</a:t>
            </a:r>
            <a:r>
              <a:rPr lang="pt-PT" sz="2000" dirty="0"/>
              <a:t>.</a:t>
            </a:r>
            <a:br>
              <a:rPr lang="pt-PT" sz="2000" dirty="0"/>
            </a:b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Effective</a:t>
            </a:r>
            <a:r>
              <a:rPr lang="pt-PT" sz="2000" dirty="0"/>
              <a:t> </a:t>
            </a:r>
            <a:r>
              <a:rPr lang="pt-PT" sz="2000" dirty="0" err="1"/>
              <a:t>categorization</a:t>
            </a:r>
            <a:r>
              <a:rPr lang="pt-PT" sz="2000" dirty="0"/>
              <a:t> </a:t>
            </a:r>
            <a:r>
              <a:rPr lang="pt-PT" sz="2000" dirty="0" err="1"/>
              <a:t>into</a:t>
            </a:r>
            <a:r>
              <a:rPr lang="pt-PT" sz="2000" dirty="0"/>
              <a:t> 4 </a:t>
            </a:r>
            <a:r>
              <a:rPr lang="pt-PT" sz="2000" dirty="0" err="1"/>
              <a:t>quadrants</a:t>
            </a:r>
            <a:endParaRPr lang="pt-P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5BDD8-3900-447A-A76B-193957FF0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602" y="1266886"/>
            <a:ext cx="5514603" cy="545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8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Scatter</a:t>
            </a:r>
            <a:r>
              <a:rPr lang="pt-PT" dirty="0"/>
              <a:t> </a:t>
            </a:r>
            <a:r>
              <a:rPr lang="pt-PT" dirty="0" err="1"/>
              <a:t>plots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9669C-55E3-4640-A46F-9CB3939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25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DDEA-8FED-4C7D-8B78-9623404E03D0}"/>
              </a:ext>
            </a:extLst>
          </p:cNvPr>
          <p:cNvSpPr txBox="1"/>
          <p:nvPr/>
        </p:nvSpPr>
        <p:spPr>
          <a:xfrm>
            <a:off x="389092" y="1435320"/>
            <a:ext cx="9916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rgbClr val="4472C4"/>
                </a:solidFill>
              </a:rPr>
              <a:t>Scatter</a:t>
            </a:r>
            <a:r>
              <a:rPr lang="pt-PT" sz="2400" dirty="0">
                <a:solidFill>
                  <a:srgbClr val="4472C4"/>
                </a:solidFill>
              </a:rPr>
              <a:t> </a:t>
            </a:r>
            <a:r>
              <a:rPr lang="pt-PT" sz="2400" dirty="0" err="1">
                <a:solidFill>
                  <a:srgbClr val="4472C4"/>
                </a:solidFill>
              </a:rPr>
              <a:t>Plots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469F7-B587-46E2-959A-3805CD1EF0E9}"/>
              </a:ext>
            </a:extLst>
          </p:cNvPr>
          <p:cNvSpPr txBox="1"/>
          <p:nvPr/>
        </p:nvSpPr>
        <p:spPr>
          <a:xfrm>
            <a:off x="389092" y="1956843"/>
            <a:ext cx="4402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Advanced</a:t>
            </a:r>
            <a:r>
              <a:rPr lang="pt-PT" sz="2000" dirty="0"/>
              <a:t> </a:t>
            </a:r>
            <a:r>
              <a:rPr lang="pt-PT" sz="2000" dirty="0" err="1"/>
              <a:t>methods</a:t>
            </a:r>
            <a:r>
              <a:rPr lang="pt-PT" sz="2000" dirty="0"/>
              <a:t> can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employed</a:t>
            </a:r>
            <a:r>
              <a:rPr lang="pt-PT" sz="2000" dirty="0"/>
              <a:t> to </a:t>
            </a:r>
            <a:r>
              <a:rPr lang="pt-PT" sz="2000" dirty="0" err="1"/>
              <a:t>create</a:t>
            </a:r>
            <a:r>
              <a:rPr lang="pt-PT" sz="2000" dirty="0"/>
              <a:t> cliente clusters</a:t>
            </a:r>
            <a:br>
              <a:rPr lang="pt-PT" sz="2000" dirty="0"/>
            </a:b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When</a:t>
            </a:r>
            <a:r>
              <a:rPr lang="pt-PT" sz="2000" dirty="0"/>
              <a:t> a </a:t>
            </a:r>
            <a:r>
              <a:rPr lang="pt-PT" sz="2000" dirty="0" err="1"/>
              <a:t>new</a:t>
            </a:r>
            <a:r>
              <a:rPr lang="pt-PT" sz="2000" dirty="0"/>
              <a:t> </a:t>
            </a:r>
            <a:r>
              <a:rPr lang="pt-PT" sz="2000" dirty="0" err="1"/>
              <a:t>client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onboarded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company</a:t>
            </a:r>
            <a:r>
              <a:rPr lang="pt-PT" sz="2000" dirty="0"/>
              <a:t>, </a:t>
            </a:r>
            <a:r>
              <a:rPr lang="pt-PT" sz="2000" dirty="0" err="1"/>
              <a:t>he</a:t>
            </a:r>
            <a:r>
              <a:rPr lang="pt-PT" sz="2000" dirty="0"/>
              <a:t> </a:t>
            </a:r>
            <a:r>
              <a:rPr lang="pt-PT" sz="2000" dirty="0" err="1"/>
              <a:t>will</a:t>
            </a:r>
            <a:r>
              <a:rPr lang="pt-PT" sz="2000" dirty="0"/>
              <a:t> </a:t>
            </a:r>
            <a:r>
              <a:rPr lang="pt-PT" sz="2000" dirty="0" err="1"/>
              <a:t>fall</a:t>
            </a:r>
            <a:r>
              <a:rPr lang="pt-PT" sz="2000" dirty="0"/>
              <a:t> </a:t>
            </a:r>
            <a:r>
              <a:rPr lang="pt-PT" sz="2000" dirty="0" err="1"/>
              <a:t>into</a:t>
            </a:r>
            <a:r>
              <a:rPr lang="pt-PT" sz="2000" dirty="0"/>
              <a:t> </a:t>
            </a:r>
            <a:r>
              <a:rPr lang="pt-PT" sz="2000" dirty="0" err="1"/>
              <a:t>one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3 clusters</a:t>
            </a:r>
            <a:br>
              <a:rPr lang="pt-PT" sz="2000" dirty="0"/>
            </a:b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What</a:t>
            </a:r>
            <a:r>
              <a:rPr lang="pt-PT" sz="2000" dirty="0"/>
              <a:t> </a:t>
            </a:r>
            <a:r>
              <a:rPr lang="pt-PT" sz="2000" dirty="0" err="1"/>
              <a:t>further</a:t>
            </a:r>
            <a:r>
              <a:rPr lang="pt-PT" sz="2000" dirty="0"/>
              <a:t> </a:t>
            </a:r>
            <a:r>
              <a:rPr lang="pt-PT" sz="2000" dirty="0" err="1"/>
              <a:t>analytics</a:t>
            </a:r>
            <a:r>
              <a:rPr lang="pt-PT" sz="2000" dirty="0"/>
              <a:t> </a:t>
            </a:r>
            <a:r>
              <a:rPr lang="pt-PT" sz="2000" dirty="0" err="1"/>
              <a:t>could</a:t>
            </a:r>
            <a:r>
              <a:rPr lang="pt-PT" sz="2000" dirty="0"/>
              <a:t> </a:t>
            </a:r>
            <a:r>
              <a:rPr lang="pt-PT" sz="2000" dirty="0" err="1"/>
              <a:t>we</a:t>
            </a:r>
            <a:r>
              <a:rPr lang="pt-PT" sz="2000" dirty="0"/>
              <a:t> </a:t>
            </a:r>
            <a:r>
              <a:rPr lang="pt-PT" sz="2000" dirty="0" err="1"/>
              <a:t>apply</a:t>
            </a:r>
            <a:r>
              <a:rPr lang="pt-PT" sz="2000" dirty="0"/>
              <a:t> to </a:t>
            </a:r>
            <a:r>
              <a:rPr lang="pt-PT" sz="2000" dirty="0" err="1"/>
              <a:t>understand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clusters?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6B61A-511A-407E-A8E1-91A1F8D2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57" y="1336056"/>
            <a:ext cx="5531284" cy="5438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0F0177-CB8F-46B8-B96E-1F36838BE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643" y="5710237"/>
            <a:ext cx="14097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06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Scatter</a:t>
            </a:r>
            <a:r>
              <a:rPr lang="pt-PT" dirty="0"/>
              <a:t> </a:t>
            </a:r>
            <a:r>
              <a:rPr lang="pt-PT" dirty="0" err="1"/>
              <a:t>plots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DDEA-8FED-4C7D-8B78-9623404E03D0}"/>
              </a:ext>
            </a:extLst>
          </p:cNvPr>
          <p:cNvSpPr txBox="1"/>
          <p:nvPr/>
        </p:nvSpPr>
        <p:spPr>
          <a:xfrm>
            <a:off x="389092" y="1435320"/>
            <a:ext cx="9916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rgbClr val="4472C4"/>
                </a:solidFill>
              </a:rPr>
              <a:t>Scatter</a:t>
            </a:r>
            <a:r>
              <a:rPr lang="pt-PT" sz="2400" dirty="0">
                <a:solidFill>
                  <a:srgbClr val="4472C4"/>
                </a:solidFill>
              </a:rPr>
              <a:t> </a:t>
            </a:r>
            <a:r>
              <a:rPr lang="pt-PT" sz="2400" dirty="0" err="1">
                <a:solidFill>
                  <a:srgbClr val="4472C4"/>
                </a:solidFill>
              </a:rPr>
              <a:t>Plots</a:t>
            </a:r>
            <a:br>
              <a:rPr lang="pt-PT" sz="2400" dirty="0">
                <a:solidFill>
                  <a:srgbClr val="4472C4"/>
                </a:solidFill>
              </a:rPr>
            </a:br>
            <a:endParaRPr lang="pt-PT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469F7-B587-46E2-959A-3805CD1EF0E9}"/>
              </a:ext>
            </a:extLst>
          </p:cNvPr>
          <p:cNvSpPr txBox="1"/>
          <p:nvPr/>
        </p:nvSpPr>
        <p:spPr>
          <a:xfrm>
            <a:off x="389092" y="1956843"/>
            <a:ext cx="44023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colour</a:t>
            </a:r>
            <a:r>
              <a:rPr lang="pt-PT" sz="2000" dirty="0"/>
              <a:t> can </a:t>
            </a:r>
            <a:r>
              <a:rPr lang="pt-PT" sz="2000" dirty="0" err="1"/>
              <a:t>also</a:t>
            </a:r>
            <a:r>
              <a:rPr lang="pt-PT" sz="2000" dirty="0"/>
              <a:t>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used</a:t>
            </a:r>
            <a:r>
              <a:rPr lang="pt-PT" sz="2000" dirty="0"/>
              <a:t> to </a:t>
            </a:r>
            <a:r>
              <a:rPr lang="pt-PT" sz="2000" dirty="0" err="1"/>
              <a:t>represent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value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another</a:t>
            </a:r>
            <a:r>
              <a:rPr lang="pt-PT" sz="2000" dirty="0"/>
              <a:t> </a:t>
            </a:r>
            <a:r>
              <a:rPr lang="pt-PT" sz="2000" dirty="0" err="1"/>
              <a:t>dimension</a:t>
            </a:r>
            <a:r>
              <a:rPr lang="pt-PT" sz="2000" dirty="0"/>
              <a:t>/</a:t>
            </a:r>
            <a:r>
              <a:rPr lang="pt-PT" sz="2000" dirty="0" err="1"/>
              <a:t>measure</a:t>
            </a:r>
            <a:r>
              <a:rPr lang="pt-PT" sz="2000" dirty="0"/>
              <a:t> </a:t>
            </a:r>
            <a:r>
              <a:rPr lang="pt-PT" sz="2000" dirty="0" err="1"/>
              <a:t>associated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point</a:t>
            </a:r>
            <a:r>
              <a:rPr lang="pt-PT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In </a:t>
            </a:r>
            <a:r>
              <a:rPr lang="pt-PT" sz="2000" dirty="0" err="1"/>
              <a:t>this</a:t>
            </a:r>
            <a:r>
              <a:rPr lang="pt-PT" sz="2000" dirty="0"/>
              <a:t> case, </a:t>
            </a:r>
            <a:r>
              <a:rPr lang="pt-PT" sz="2000" dirty="0" err="1"/>
              <a:t>we</a:t>
            </a:r>
            <a:r>
              <a:rPr lang="pt-PT" sz="2000" dirty="0"/>
              <a:t> use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colour</a:t>
            </a:r>
            <a:r>
              <a:rPr lang="pt-PT" sz="2000" dirty="0"/>
              <a:t> to show </a:t>
            </a:r>
            <a:r>
              <a:rPr lang="pt-PT" sz="2000" dirty="0" err="1"/>
              <a:t>the</a:t>
            </a:r>
            <a:r>
              <a:rPr lang="pt-PT" sz="2000" dirty="0"/>
              <a:t> cliente </a:t>
            </a:r>
            <a:r>
              <a:rPr lang="pt-PT" sz="2000" dirty="0" err="1"/>
              <a:t>segment</a:t>
            </a:r>
            <a:r>
              <a:rPr lang="pt-PT" sz="2000" dirty="0"/>
              <a:t> (</a:t>
            </a:r>
            <a:r>
              <a:rPr lang="pt-PT" sz="2000" dirty="0" err="1"/>
              <a:t>another</a:t>
            </a:r>
            <a:r>
              <a:rPr lang="pt-PT" sz="2000" dirty="0"/>
              <a:t> </a:t>
            </a:r>
            <a:r>
              <a:rPr lang="pt-PT" sz="2000" dirty="0" err="1"/>
              <a:t>column</a:t>
            </a:r>
            <a:r>
              <a:rPr lang="pt-PT" sz="2000" dirty="0"/>
              <a:t> </a:t>
            </a:r>
            <a:r>
              <a:rPr lang="pt-PT" sz="2000" dirty="0" err="1"/>
              <a:t>within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data)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AA0B6-A095-4553-B7D8-2C5DB333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96" y="1373355"/>
            <a:ext cx="5334244" cy="52121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9669C-55E3-4640-A46F-9CB3939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26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67100-71D7-499E-8058-EA17FCEB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921" y="5295768"/>
            <a:ext cx="1788484" cy="99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86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E088-67AC-499B-A0BA-F9D6D1F8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Tree</a:t>
            </a:r>
            <a:r>
              <a:rPr lang="pt-PT" dirty="0"/>
              <a:t> </a:t>
            </a:r>
            <a:r>
              <a:rPr lang="pt-PT" dirty="0" err="1"/>
              <a:t>Map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2C12D-2BE3-434C-9CC9-2D9CAA6B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27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C2B25-1D84-442B-B20B-78713D53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849" y="1614670"/>
            <a:ext cx="7265451" cy="4481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E7F29-5B9E-4990-8D9B-56A69237F5D5}"/>
              </a:ext>
            </a:extLst>
          </p:cNvPr>
          <p:cNvSpPr txBox="1"/>
          <p:nvPr/>
        </p:nvSpPr>
        <p:spPr>
          <a:xfrm>
            <a:off x="266700" y="1885950"/>
            <a:ext cx="4019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Size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shows magnitude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measure</a:t>
            </a:r>
            <a:r>
              <a:rPr lang="pt-PT" dirty="0"/>
              <a:t> </a:t>
            </a:r>
            <a:r>
              <a:rPr lang="pt-PT" dirty="0" err="1"/>
              <a:t>displayed</a:t>
            </a:r>
            <a:r>
              <a:rPr lang="pt-PT" dirty="0"/>
              <a:t> (in </a:t>
            </a:r>
            <a:r>
              <a:rPr lang="pt-PT" dirty="0" err="1"/>
              <a:t>this</a:t>
            </a:r>
            <a:r>
              <a:rPr lang="pt-PT" dirty="0"/>
              <a:t> case sales)</a:t>
            </a:r>
            <a:br>
              <a:rPr lang="pt-PT" dirty="0"/>
            </a:b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Strong</a:t>
            </a:r>
            <a:r>
              <a:rPr lang="pt-PT" dirty="0"/>
              <a:t> visual </a:t>
            </a:r>
            <a:r>
              <a:rPr lang="pt-PT" dirty="0" err="1"/>
              <a:t>impact</a:t>
            </a:r>
            <a:r>
              <a:rPr lang="pt-PT" dirty="0"/>
              <a:t> for </a:t>
            </a:r>
            <a:r>
              <a:rPr lang="pt-PT" dirty="0" err="1"/>
              <a:t>comparing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instances</a:t>
            </a:r>
            <a:r>
              <a:rPr lang="pt-PT" dirty="0"/>
              <a:t> </a:t>
            </a:r>
            <a:r>
              <a:rPr lang="pt-PT" dirty="0" err="1"/>
              <a:t>within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variable</a:t>
            </a:r>
            <a:r>
              <a:rPr lang="pt-PT" dirty="0"/>
              <a:t> (</a:t>
            </a:r>
            <a:r>
              <a:rPr lang="pt-PT" dirty="0" err="1"/>
              <a:t>comparing</a:t>
            </a:r>
            <a:r>
              <a:rPr lang="pt-PT" dirty="0"/>
              <a:t> sales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countries)</a:t>
            </a:r>
            <a:br>
              <a:rPr lang="pt-PT" dirty="0"/>
            </a:b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 </a:t>
            </a:r>
            <a:r>
              <a:rPr lang="pt-PT" dirty="0" err="1"/>
              <a:t>large</a:t>
            </a:r>
            <a:r>
              <a:rPr lang="pt-PT" dirty="0"/>
              <a:t> </a:t>
            </a:r>
            <a:r>
              <a:rPr lang="pt-PT" dirty="0" err="1"/>
              <a:t>blocks</a:t>
            </a:r>
            <a:r>
              <a:rPr lang="pt-PT" dirty="0"/>
              <a:t>, extra </a:t>
            </a:r>
            <a:r>
              <a:rPr lang="pt-PT" dirty="0" err="1"/>
              <a:t>information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included</a:t>
            </a:r>
            <a:r>
              <a:rPr lang="pt-PT" dirty="0"/>
              <a:t> in a </a:t>
            </a:r>
            <a:r>
              <a:rPr lang="pt-PT" dirty="0" err="1"/>
              <a:t>clean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(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sales, </a:t>
            </a:r>
            <a:r>
              <a:rPr lang="pt-PT" dirty="0" err="1"/>
              <a:t>profit</a:t>
            </a:r>
            <a:r>
              <a:rPr lang="pt-PT" dirty="0"/>
              <a:t>, </a:t>
            </a:r>
            <a:r>
              <a:rPr lang="pt-PT" dirty="0" err="1"/>
              <a:t>margin</a:t>
            </a:r>
            <a:r>
              <a:rPr lang="pt-PT" dirty="0"/>
              <a:t> </a:t>
            </a:r>
            <a:r>
              <a:rPr lang="pt-PT" dirty="0" err="1"/>
              <a:t>etc</a:t>
            </a:r>
            <a:r>
              <a:rPr lang="pt-PT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683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E088-67AC-499B-A0BA-F9D6D1F8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Tree</a:t>
            </a:r>
            <a:r>
              <a:rPr lang="pt-PT" dirty="0"/>
              <a:t> </a:t>
            </a:r>
            <a:r>
              <a:rPr lang="pt-PT" dirty="0" err="1"/>
              <a:t>Map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2C12D-2BE3-434C-9CC9-2D9CAA6B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28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E7F29-5B9E-4990-8D9B-56A69237F5D5}"/>
              </a:ext>
            </a:extLst>
          </p:cNvPr>
          <p:cNvSpPr txBox="1"/>
          <p:nvPr/>
        </p:nvSpPr>
        <p:spPr>
          <a:xfrm>
            <a:off x="161925" y="1577290"/>
            <a:ext cx="3609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Colour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to </a:t>
            </a:r>
            <a:r>
              <a:rPr lang="pt-PT" dirty="0" err="1"/>
              <a:t>represent</a:t>
            </a:r>
            <a:r>
              <a:rPr lang="pt-PT" dirty="0"/>
              <a:t> a </a:t>
            </a:r>
            <a:r>
              <a:rPr lang="pt-PT" dirty="0" err="1"/>
              <a:t>measure</a:t>
            </a:r>
            <a:r>
              <a:rPr lang="pt-PT" dirty="0"/>
              <a:t> </a:t>
            </a:r>
            <a:r>
              <a:rPr lang="pt-PT" dirty="0" err="1"/>
              <a:t>making</a:t>
            </a:r>
            <a:r>
              <a:rPr lang="pt-PT" dirty="0"/>
              <a:t> a </a:t>
            </a:r>
            <a:r>
              <a:rPr lang="pt-PT" dirty="0" err="1"/>
              <a:t>treemap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a </a:t>
            </a:r>
            <a:r>
              <a:rPr lang="pt-PT" dirty="0" err="1">
                <a:solidFill>
                  <a:srgbClr val="4472C4"/>
                </a:solidFill>
              </a:rPr>
              <a:t>heat</a:t>
            </a:r>
            <a:r>
              <a:rPr lang="pt-PT" dirty="0">
                <a:solidFill>
                  <a:srgbClr val="4472C4"/>
                </a:solidFill>
              </a:rPr>
              <a:t> </a:t>
            </a:r>
            <a:r>
              <a:rPr lang="pt-PT" dirty="0" err="1">
                <a:solidFill>
                  <a:srgbClr val="4472C4"/>
                </a:solidFill>
              </a:rPr>
              <a:t>map</a:t>
            </a:r>
            <a:br>
              <a:rPr lang="pt-PT" dirty="0">
                <a:solidFill>
                  <a:srgbClr val="4472C4"/>
                </a:solidFill>
              </a:rPr>
            </a:br>
            <a:endParaRPr lang="pt-PT" dirty="0">
              <a:solidFill>
                <a:srgbClr val="4472C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Colour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contain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(a bit </a:t>
            </a:r>
            <a:r>
              <a:rPr lang="pt-PT" dirty="0" err="1"/>
              <a:t>redundant</a:t>
            </a:r>
            <a:r>
              <a:rPr lang="pt-PT" dirty="0"/>
              <a:t>), </a:t>
            </a:r>
            <a:r>
              <a:rPr lang="pt-PT" dirty="0" err="1"/>
              <a:t>however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emphasis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biggest</a:t>
            </a:r>
            <a:r>
              <a:rPr lang="pt-PT" dirty="0"/>
              <a:t> </a:t>
            </a:r>
            <a:r>
              <a:rPr lang="pt-PT" dirty="0" err="1"/>
              <a:t>players</a:t>
            </a:r>
            <a:r>
              <a:rPr lang="pt-PT" dirty="0"/>
              <a:t>, </a:t>
            </a:r>
            <a:r>
              <a:rPr lang="pt-PT" dirty="0" err="1"/>
              <a:t>which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interesting</a:t>
            </a:r>
            <a:br>
              <a:rPr lang="pt-PT" dirty="0"/>
            </a:b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accent1"/>
                </a:solidFill>
              </a:rPr>
              <a:t>Disadvantage</a:t>
            </a:r>
            <a:r>
              <a:rPr lang="pt-PT" dirty="0">
                <a:solidFill>
                  <a:schemeClr val="accent1"/>
                </a:solidFill>
              </a:rPr>
              <a:t> </a:t>
            </a:r>
            <a:r>
              <a:rPr lang="pt-PT" dirty="0" err="1">
                <a:solidFill>
                  <a:schemeClr val="accent1"/>
                </a:solidFill>
              </a:rPr>
              <a:t>of</a:t>
            </a:r>
            <a:r>
              <a:rPr lang="pt-PT" dirty="0">
                <a:solidFill>
                  <a:schemeClr val="accent1"/>
                </a:solidFill>
              </a:rPr>
              <a:t> </a:t>
            </a:r>
            <a:r>
              <a:rPr lang="pt-PT" dirty="0" err="1">
                <a:solidFill>
                  <a:schemeClr val="accent1"/>
                </a:solidFill>
              </a:rPr>
              <a:t>treemap</a:t>
            </a:r>
            <a:r>
              <a:rPr lang="pt-PT" dirty="0">
                <a:solidFill>
                  <a:schemeClr val="accent1"/>
                </a:solidFill>
              </a:rPr>
              <a:t>: </a:t>
            </a:r>
            <a:r>
              <a:rPr lang="pt-PT" dirty="0" err="1"/>
              <a:t>neglects</a:t>
            </a:r>
            <a:r>
              <a:rPr lang="pt-PT" dirty="0"/>
              <a:t> </a:t>
            </a:r>
            <a:r>
              <a:rPr lang="pt-PT" dirty="0" err="1"/>
              <a:t>smallest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dimension</a:t>
            </a:r>
            <a:r>
              <a:rPr lang="pt-PT" dirty="0"/>
              <a:t> (countries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smallest</a:t>
            </a:r>
            <a:r>
              <a:rPr lang="pt-PT" dirty="0"/>
              <a:t> </a:t>
            </a:r>
            <a:r>
              <a:rPr lang="pt-PT" dirty="0" err="1"/>
              <a:t>revenues</a:t>
            </a:r>
            <a:r>
              <a:rPr lang="pt-PT" dirty="0"/>
              <a:t>) – </a:t>
            </a:r>
            <a:r>
              <a:rPr lang="pt-PT" dirty="0" err="1"/>
              <a:t>tends</a:t>
            </a:r>
            <a:r>
              <a:rPr lang="pt-PT" dirty="0"/>
              <a:t> to </a:t>
            </a:r>
            <a:r>
              <a:rPr lang="pt-PT" dirty="0" err="1"/>
              <a:t>emphasize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top performers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bottom</a:t>
            </a:r>
            <a:r>
              <a:rPr lang="pt-PT" dirty="0"/>
              <a:t>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31808-6BBD-40DF-97C2-7AD30567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699" y="1411446"/>
            <a:ext cx="7874601" cy="485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3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E088-67AC-499B-A0BA-F9D6D1F8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Tree</a:t>
            </a:r>
            <a:r>
              <a:rPr lang="pt-PT" dirty="0"/>
              <a:t> </a:t>
            </a:r>
            <a:r>
              <a:rPr lang="pt-PT" dirty="0" err="1"/>
              <a:t>Map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2C12D-2BE3-434C-9CC9-2D9CAA6B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29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E7F29-5B9E-4990-8D9B-56A69237F5D5}"/>
              </a:ext>
            </a:extLst>
          </p:cNvPr>
          <p:cNvSpPr txBox="1"/>
          <p:nvPr/>
        </p:nvSpPr>
        <p:spPr>
          <a:xfrm>
            <a:off x="266700" y="1657556"/>
            <a:ext cx="3609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Colour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to </a:t>
            </a:r>
            <a:r>
              <a:rPr lang="pt-PT" dirty="0" err="1"/>
              <a:t>represent</a:t>
            </a:r>
            <a:r>
              <a:rPr lang="pt-PT" dirty="0"/>
              <a:t> a </a:t>
            </a:r>
            <a:r>
              <a:rPr lang="pt-PT" dirty="0" err="1"/>
              <a:t>dimension</a:t>
            </a:r>
            <a:r>
              <a:rPr lang="pt-PT" dirty="0"/>
              <a:t> </a:t>
            </a:r>
            <a:r>
              <a:rPr lang="pt-PT" dirty="0" err="1"/>
              <a:t>thus</a:t>
            </a:r>
            <a:r>
              <a:rPr lang="pt-PT" dirty="0"/>
              <a:t> </a:t>
            </a:r>
            <a:r>
              <a:rPr lang="pt-PT" dirty="0" err="1"/>
              <a:t>providing</a:t>
            </a:r>
            <a:r>
              <a:rPr lang="pt-PT" dirty="0"/>
              <a:t> </a:t>
            </a:r>
            <a:r>
              <a:rPr lang="pt-PT" dirty="0" err="1"/>
              <a:t>further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/</a:t>
            </a:r>
            <a:r>
              <a:rPr lang="pt-PT" dirty="0" err="1"/>
              <a:t>categorization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block</a:t>
            </a:r>
            <a:br>
              <a:rPr lang="pt-PT" dirty="0"/>
            </a:b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example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colour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to </a:t>
            </a:r>
            <a:r>
              <a:rPr lang="pt-PT" dirty="0" err="1"/>
              <a:t>shown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Region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country in </a:t>
            </a:r>
            <a:r>
              <a:rPr lang="pt-PT" dirty="0" err="1"/>
              <a:t>Europe</a:t>
            </a:r>
            <a:r>
              <a:rPr lang="pt-PT" dirty="0"/>
              <a:t>.</a:t>
            </a:r>
            <a:br>
              <a:rPr lang="pt-PT" dirty="0">
                <a:solidFill>
                  <a:srgbClr val="4472C4"/>
                </a:solidFill>
              </a:rPr>
            </a:br>
            <a:endParaRPr lang="pt-PT" dirty="0">
              <a:solidFill>
                <a:srgbClr val="4472C4"/>
              </a:solidFill>
            </a:endParaRPr>
          </a:p>
          <a:p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1649A-9C3F-4691-92CB-8ABB27D5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34" y="1483078"/>
            <a:ext cx="7899366" cy="4873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1B6660-4CC6-493E-B0CB-48809EE4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30" y="5282115"/>
            <a:ext cx="1744645" cy="9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0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6199476-1406-4EA1-8861-2C34281A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 are not for the end!!!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33BE1-DE47-4011-887B-74061BC5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93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E088-67AC-499B-A0BA-F9D6D1F8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Tree</a:t>
            </a:r>
            <a:r>
              <a:rPr lang="pt-PT" dirty="0"/>
              <a:t> </a:t>
            </a:r>
            <a:r>
              <a:rPr lang="pt-PT" dirty="0" err="1"/>
              <a:t>Map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2C12D-2BE3-434C-9CC9-2D9CAA6B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30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E7F29-5B9E-4990-8D9B-56A69237F5D5}"/>
              </a:ext>
            </a:extLst>
          </p:cNvPr>
          <p:cNvSpPr txBox="1"/>
          <p:nvPr/>
        </p:nvSpPr>
        <p:spPr>
          <a:xfrm>
            <a:off x="266700" y="1657556"/>
            <a:ext cx="3609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Changin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sorting</a:t>
            </a:r>
            <a:r>
              <a:rPr lang="pt-PT" dirty="0"/>
              <a:t> as to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group</a:t>
            </a:r>
            <a:r>
              <a:rPr lang="pt-PT" dirty="0"/>
              <a:t> </a:t>
            </a:r>
            <a:r>
              <a:rPr lang="pt-PT" dirty="0" err="1"/>
              <a:t>within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region</a:t>
            </a:r>
            <a:br>
              <a:rPr lang="pt-PT" dirty="0"/>
            </a:br>
            <a:br>
              <a:rPr lang="pt-PT" dirty="0"/>
            </a:b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Allows</a:t>
            </a:r>
            <a:r>
              <a:rPr lang="pt-PT" dirty="0"/>
              <a:t> </a:t>
            </a:r>
            <a:r>
              <a:rPr lang="pt-PT" dirty="0" err="1"/>
              <a:t>us</a:t>
            </a:r>
            <a:r>
              <a:rPr lang="pt-PT" dirty="0"/>
              <a:t> to cross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regions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performing</a:t>
            </a:r>
            <a:r>
              <a:rPr lang="pt-PT" dirty="0"/>
              <a:t> </a:t>
            </a:r>
            <a:r>
              <a:rPr lang="pt-PT" dirty="0" err="1"/>
              <a:t>regions</a:t>
            </a:r>
            <a:r>
              <a:rPr lang="pt-PT" dirty="0"/>
              <a:t> in a </a:t>
            </a:r>
            <a:r>
              <a:rPr lang="pt-PT" dirty="0" err="1"/>
              <a:t>simpler</a:t>
            </a:r>
            <a:r>
              <a:rPr lang="pt-PT" dirty="0"/>
              <a:t> </a:t>
            </a:r>
            <a:r>
              <a:rPr lang="pt-PT" dirty="0" err="1"/>
              <a:t>way</a:t>
            </a:r>
            <a:br>
              <a:rPr lang="pt-PT" dirty="0">
                <a:solidFill>
                  <a:srgbClr val="4472C4"/>
                </a:solidFill>
              </a:rPr>
            </a:br>
            <a:endParaRPr lang="pt-PT" dirty="0">
              <a:solidFill>
                <a:srgbClr val="4472C4"/>
              </a:solidFill>
            </a:endParaRPr>
          </a:p>
          <a:p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B6660-4CC6-493E-B0CB-48809EE4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30" y="5282115"/>
            <a:ext cx="1744645" cy="9756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1307AB-22F9-4542-9776-EC3EA60A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1452656"/>
            <a:ext cx="8039437" cy="49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55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Dashboarding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A6B1E-5F56-4AB4-BC84-91F5EEC10F31}"/>
              </a:ext>
            </a:extLst>
          </p:cNvPr>
          <p:cNvSpPr txBox="1"/>
          <p:nvPr/>
        </p:nvSpPr>
        <p:spPr>
          <a:xfrm>
            <a:off x="636676" y="1261327"/>
            <a:ext cx="11250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rgbClr val="4472C4"/>
                </a:solidFill>
              </a:rPr>
              <a:t>KPI </a:t>
            </a:r>
            <a:r>
              <a:rPr lang="pt-PT" sz="2800" dirty="0" err="1">
                <a:solidFill>
                  <a:srgbClr val="4472C4"/>
                </a:solidFill>
              </a:rPr>
              <a:t>Sections</a:t>
            </a:r>
            <a:r>
              <a:rPr lang="pt-PT" sz="2800" dirty="0">
                <a:solidFill>
                  <a:srgbClr val="4472C4"/>
                </a:solidFill>
              </a:rPr>
              <a:t>: some </a:t>
            </a:r>
            <a:r>
              <a:rPr lang="pt-PT" sz="2800" dirty="0" err="1">
                <a:solidFill>
                  <a:srgbClr val="4472C4"/>
                </a:solidFill>
              </a:rPr>
              <a:t>examples</a:t>
            </a:r>
            <a:endParaRPr lang="pt-PT" sz="2800" dirty="0">
              <a:solidFill>
                <a:srgbClr val="4472C4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701D-E587-4496-8990-B8110124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31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62EA5-854D-4129-83DF-372570F77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355" y="1257300"/>
            <a:ext cx="3562350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2383E-7225-4865-8E14-BC7971FA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95" y="2654496"/>
            <a:ext cx="7161299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5BFE1-F978-4819-97C7-DD4F2C5F3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25" y="4172145"/>
            <a:ext cx="7386638" cy="1186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00C7C9-9565-4CD9-B0EC-C4B36C575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425" y="3930454"/>
            <a:ext cx="26193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17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458" y="-50925"/>
            <a:ext cx="12192000" cy="1105150"/>
          </a:xfrm>
        </p:spPr>
        <p:txBody>
          <a:bodyPr/>
          <a:lstStyle/>
          <a:p>
            <a:r>
              <a:rPr lang="pt-PT" dirty="0" err="1"/>
              <a:t>Dashboarding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A6B1E-5F56-4AB4-BC84-91F5EEC10F31}"/>
              </a:ext>
            </a:extLst>
          </p:cNvPr>
          <p:cNvSpPr txBox="1"/>
          <p:nvPr/>
        </p:nvSpPr>
        <p:spPr>
          <a:xfrm>
            <a:off x="470738" y="1242277"/>
            <a:ext cx="11250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4472C4"/>
                </a:solidFill>
              </a:rPr>
              <a:t>Card</a:t>
            </a:r>
            <a:r>
              <a:rPr lang="pt-PT" sz="2800" dirty="0">
                <a:solidFill>
                  <a:srgbClr val="4472C4"/>
                </a:solidFill>
              </a:rPr>
              <a:t> </a:t>
            </a:r>
            <a:r>
              <a:rPr lang="pt-PT" sz="2800" dirty="0" err="1">
                <a:solidFill>
                  <a:srgbClr val="4472C4"/>
                </a:solidFill>
              </a:rPr>
              <a:t>Structure</a:t>
            </a:r>
            <a:r>
              <a:rPr lang="pt-PT" sz="2800" dirty="0">
                <a:solidFill>
                  <a:srgbClr val="4472C4"/>
                </a:solidFill>
              </a:rPr>
              <a:t> to show </a:t>
            </a:r>
            <a:r>
              <a:rPr lang="pt-PT" sz="2800" dirty="0" err="1">
                <a:solidFill>
                  <a:srgbClr val="4472C4"/>
                </a:solidFill>
              </a:rPr>
              <a:t>different</a:t>
            </a:r>
            <a:r>
              <a:rPr lang="pt-PT" sz="2800" dirty="0">
                <a:solidFill>
                  <a:srgbClr val="4472C4"/>
                </a:solidFill>
              </a:rPr>
              <a:t> </a:t>
            </a:r>
            <a:r>
              <a:rPr lang="pt-PT" sz="2800" dirty="0" err="1">
                <a:solidFill>
                  <a:srgbClr val="4472C4"/>
                </a:solidFill>
              </a:rPr>
              <a:t>breakdowns</a:t>
            </a:r>
            <a:endParaRPr lang="pt-PT" sz="2800" dirty="0">
              <a:solidFill>
                <a:srgbClr val="4472C4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701D-E587-4496-8990-B8110124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32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8A3D04-7B1C-4249-AC4F-91356F5A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882381"/>
            <a:ext cx="7886700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44B9B0-9BFD-440D-B4A9-93F74ADC8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4356100"/>
            <a:ext cx="82486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42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458" y="-50925"/>
            <a:ext cx="12192000" cy="1105150"/>
          </a:xfrm>
        </p:spPr>
        <p:txBody>
          <a:bodyPr/>
          <a:lstStyle/>
          <a:p>
            <a:r>
              <a:rPr lang="pt-PT" dirty="0" err="1"/>
              <a:t>Dashboarding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A6B1E-5F56-4AB4-BC84-91F5EEC10F31}"/>
              </a:ext>
            </a:extLst>
          </p:cNvPr>
          <p:cNvSpPr txBox="1"/>
          <p:nvPr/>
        </p:nvSpPr>
        <p:spPr>
          <a:xfrm>
            <a:off x="470738" y="1242277"/>
            <a:ext cx="11250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4472C4"/>
                </a:solidFill>
              </a:rPr>
              <a:t>Filters</a:t>
            </a:r>
            <a:r>
              <a:rPr lang="pt-PT" sz="2800" dirty="0">
                <a:solidFill>
                  <a:srgbClr val="4472C4"/>
                </a:solidFill>
              </a:rPr>
              <a:t> </a:t>
            </a:r>
            <a:r>
              <a:rPr lang="pt-PT" sz="2800" dirty="0" err="1">
                <a:solidFill>
                  <a:srgbClr val="4472C4"/>
                </a:solidFill>
              </a:rPr>
              <a:t>section</a:t>
            </a:r>
            <a:r>
              <a:rPr lang="pt-PT" sz="2800" dirty="0">
                <a:solidFill>
                  <a:srgbClr val="4472C4"/>
                </a:solidFill>
              </a:rPr>
              <a:t> </a:t>
            </a:r>
            <a:r>
              <a:rPr lang="pt-PT" sz="2800" dirty="0" err="1">
                <a:solidFill>
                  <a:srgbClr val="4472C4"/>
                </a:solidFill>
              </a:rPr>
              <a:t>allow</a:t>
            </a:r>
            <a:r>
              <a:rPr lang="pt-PT" sz="2800" dirty="0">
                <a:solidFill>
                  <a:srgbClr val="4472C4"/>
                </a:solidFill>
              </a:rPr>
              <a:t> for </a:t>
            </a:r>
            <a:r>
              <a:rPr lang="pt-PT" sz="2800" dirty="0" err="1">
                <a:solidFill>
                  <a:srgbClr val="4472C4"/>
                </a:solidFill>
              </a:rPr>
              <a:t>user</a:t>
            </a:r>
            <a:r>
              <a:rPr lang="pt-PT" sz="2800" dirty="0">
                <a:solidFill>
                  <a:srgbClr val="4472C4"/>
                </a:solidFill>
              </a:rPr>
              <a:t> to </a:t>
            </a:r>
            <a:r>
              <a:rPr lang="pt-PT" sz="2800" dirty="0" err="1">
                <a:solidFill>
                  <a:srgbClr val="4472C4"/>
                </a:solidFill>
              </a:rPr>
              <a:t>drill-down</a:t>
            </a:r>
            <a:r>
              <a:rPr lang="pt-PT" sz="2800" dirty="0">
                <a:solidFill>
                  <a:srgbClr val="4472C4"/>
                </a:solidFill>
              </a:rPr>
              <a:t> to </a:t>
            </a:r>
            <a:r>
              <a:rPr lang="pt-PT" sz="2800" dirty="0" err="1">
                <a:solidFill>
                  <a:srgbClr val="4472C4"/>
                </a:solidFill>
              </a:rPr>
              <a:t>appropriate</a:t>
            </a:r>
            <a:r>
              <a:rPr lang="pt-PT" sz="2800" dirty="0">
                <a:solidFill>
                  <a:srgbClr val="4472C4"/>
                </a:solidFill>
              </a:rPr>
              <a:t> </a:t>
            </a:r>
            <a:r>
              <a:rPr lang="pt-PT" sz="2800" dirty="0" err="1">
                <a:solidFill>
                  <a:srgbClr val="4472C4"/>
                </a:solidFill>
              </a:rPr>
              <a:t>level</a:t>
            </a:r>
            <a:endParaRPr lang="pt-PT" sz="2800" dirty="0">
              <a:solidFill>
                <a:srgbClr val="4472C4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701D-E587-4496-8990-B8110124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33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07423-1797-46C1-956B-E0A19A30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38" y="2330621"/>
            <a:ext cx="6982861" cy="161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D56446-E38C-49AB-926D-743939B6A594}"/>
              </a:ext>
            </a:extLst>
          </p:cNvPr>
          <p:cNvSpPr txBox="1"/>
          <p:nvPr/>
        </p:nvSpPr>
        <p:spPr>
          <a:xfrm>
            <a:off x="7779432" y="1827828"/>
            <a:ext cx="34160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Types of filters:</a:t>
            </a:r>
          </a:p>
          <a:p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Single-Selection Filter: </a:t>
            </a:r>
            <a:r>
              <a:rPr lang="en-GB" dirty="0"/>
              <a:t>you can only chose one value at a time</a:t>
            </a:r>
            <a:br>
              <a:rPr lang="en-GB" dirty="0"/>
            </a:br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Multiple Value: </a:t>
            </a:r>
            <a:r>
              <a:rPr lang="en-GB" dirty="0"/>
              <a:t>many values can be simultaneously included/excluded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chemeClr val="accent1"/>
                </a:solidFill>
              </a:rPr>
              <a:t>Drop-down filters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chemeClr val="accent1"/>
                </a:solidFill>
              </a:rPr>
              <a:t>Wildcard search:</a:t>
            </a:r>
            <a:r>
              <a:rPr lang="en-GB" dirty="0"/>
              <a:t> Filter based on specific condition. For example using a contains condition: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Contains(user input)</a:t>
            </a:r>
            <a:br>
              <a:rPr lang="en-GB" dirty="0"/>
            </a:b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80E141-95F2-428F-B405-8E83EBE0D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46" y="4591273"/>
            <a:ext cx="49244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10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458" y="-50925"/>
            <a:ext cx="12192000" cy="1105150"/>
          </a:xfrm>
        </p:spPr>
        <p:txBody>
          <a:bodyPr/>
          <a:lstStyle/>
          <a:p>
            <a:r>
              <a:rPr lang="pt-PT" dirty="0" err="1"/>
              <a:t>Dashboarding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A6B1E-5F56-4AB4-BC84-91F5EEC10F31}"/>
              </a:ext>
            </a:extLst>
          </p:cNvPr>
          <p:cNvSpPr txBox="1"/>
          <p:nvPr/>
        </p:nvSpPr>
        <p:spPr>
          <a:xfrm>
            <a:off x="470738" y="1242277"/>
            <a:ext cx="11250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4472C4"/>
                </a:solidFill>
              </a:rPr>
              <a:t>Timeline</a:t>
            </a:r>
            <a:r>
              <a:rPr lang="pt-PT" sz="2800" dirty="0">
                <a:solidFill>
                  <a:srgbClr val="4472C4"/>
                </a:solidFill>
              </a:rPr>
              <a:t> </a:t>
            </a:r>
            <a:r>
              <a:rPr lang="pt-PT" sz="2800" dirty="0" err="1">
                <a:solidFill>
                  <a:srgbClr val="4472C4"/>
                </a:solidFill>
              </a:rPr>
              <a:t>view</a:t>
            </a:r>
            <a:endParaRPr lang="pt-PT" sz="2800" dirty="0">
              <a:solidFill>
                <a:srgbClr val="4472C4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701D-E587-4496-8990-B8110124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34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56446-E38C-49AB-926D-743939B6A594}"/>
              </a:ext>
            </a:extLst>
          </p:cNvPr>
          <p:cNvSpPr txBox="1"/>
          <p:nvPr/>
        </p:nvSpPr>
        <p:spPr>
          <a:xfrm>
            <a:off x="404412" y="1953549"/>
            <a:ext cx="10756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analysing data a chronological view usually brings greater insight and therefore should be included in a dashboard. An exception would be if the data looked at has no time dimension associated to it or the scope of our analysis is a point in time only (this is rare)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C52C-703D-4538-9DD8-DF193C8D27AB}"/>
              </a:ext>
            </a:extLst>
          </p:cNvPr>
          <p:cNvSpPr/>
          <p:nvPr/>
        </p:nvSpPr>
        <p:spPr>
          <a:xfrm>
            <a:off x="404412" y="3168050"/>
            <a:ext cx="56914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 temporal insight can be done using different techniques: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Choice of KPI’s for time comparison purpose: YoY, Last Twelve Months, Moving average, etc..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Explicit timeline chart (with appropriate granularity for analysis)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Series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2E3E5-5004-4F20-A660-89018F82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09" y="2664822"/>
            <a:ext cx="5691499" cy="36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0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458" y="-50925"/>
            <a:ext cx="12192000" cy="1105150"/>
          </a:xfrm>
        </p:spPr>
        <p:txBody>
          <a:bodyPr/>
          <a:lstStyle/>
          <a:p>
            <a:r>
              <a:rPr lang="pt-PT" dirty="0" err="1"/>
              <a:t>Dashboarding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A6B1E-5F56-4AB4-BC84-91F5EEC10F31}"/>
              </a:ext>
            </a:extLst>
          </p:cNvPr>
          <p:cNvSpPr txBox="1"/>
          <p:nvPr/>
        </p:nvSpPr>
        <p:spPr>
          <a:xfrm>
            <a:off x="385280" y="1242277"/>
            <a:ext cx="11250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rgbClr val="4472C4"/>
                </a:solidFill>
              </a:rPr>
              <a:t>Tabular </a:t>
            </a:r>
            <a:r>
              <a:rPr lang="pt-PT" sz="2800" dirty="0" err="1">
                <a:solidFill>
                  <a:srgbClr val="4472C4"/>
                </a:solidFill>
              </a:rPr>
              <a:t>view</a:t>
            </a:r>
            <a:r>
              <a:rPr lang="pt-PT" sz="2800" dirty="0">
                <a:solidFill>
                  <a:srgbClr val="4472C4"/>
                </a:solidFill>
              </a:rPr>
              <a:t> </a:t>
            </a:r>
            <a:r>
              <a:rPr lang="pt-PT" sz="2800" dirty="0" err="1">
                <a:solidFill>
                  <a:srgbClr val="4472C4"/>
                </a:solidFill>
              </a:rPr>
              <a:t>with</a:t>
            </a:r>
            <a:r>
              <a:rPr lang="pt-PT" sz="2800" dirty="0">
                <a:solidFill>
                  <a:srgbClr val="4472C4"/>
                </a:solidFill>
              </a:rPr>
              <a:t> </a:t>
            </a:r>
            <a:r>
              <a:rPr lang="pt-PT" sz="2800" dirty="0" err="1">
                <a:solidFill>
                  <a:srgbClr val="4472C4"/>
                </a:solidFill>
              </a:rPr>
              <a:t>greatest</a:t>
            </a:r>
            <a:r>
              <a:rPr lang="pt-PT" sz="2800" dirty="0">
                <a:solidFill>
                  <a:srgbClr val="4472C4"/>
                </a:solidFill>
              </a:rPr>
              <a:t> </a:t>
            </a:r>
            <a:r>
              <a:rPr lang="pt-PT" sz="2800" dirty="0" err="1">
                <a:solidFill>
                  <a:srgbClr val="4472C4"/>
                </a:solidFill>
              </a:rPr>
              <a:t>detail</a:t>
            </a:r>
            <a:endParaRPr lang="pt-PT" sz="2800" dirty="0">
              <a:solidFill>
                <a:srgbClr val="4472C4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701D-E587-4496-8990-B8110124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35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56446-E38C-49AB-926D-743939B6A594}"/>
              </a:ext>
            </a:extLst>
          </p:cNvPr>
          <p:cNvSpPr txBox="1"/>
          <p:nvPr/>
        </p:nvSpPr>
        <p:spPr>
          <a:xfrm>
            <a:off x="470739" y="1953549"/>
            <a:ext cx="6196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Depending on what is the greatest detail that you want to allow, you should always include a table within the dashboard which includes a full breakdown by that level of detail.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This allows the user to ultimately manipulate the full data and make his/her own detailed analysis. </a:t>
            </a:r>
            <a:br>
              <a:rPr lang="en-GB" dirty="0"/>
            </a:br>
            <a:r>
              <a:rPr lang="en-GB" dirty="0"/>
              <a:t>This is key if you want your dashboard to be useful. A dashboard in which the user must then access another report/secondary data source to answer one of the core questions, is usually unsuccessful.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A0791B-2185-4B62-9355-9E8067D6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754" y="1503887"/>
            <a:ext cx="45910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5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KPI’s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2079E6-F231-432F-ABC5-FFD4C9EF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407" y="1725561"/>
            <a:ext cx="5790368" cy="2728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0A6B1E-5F56-4AB4-BC84-91F5EEC10F31}"/>
              </a:ext>
            </a:extLst>
          </p:cNvPr>
          <p:cNvSpPr txBox="1"/>
          <p:nvPr/>
        </p:nvSpPr>
        <p:spPr>
          <a:xfrm>
            <a:off x="383458" y="1725561"/>
            <a:ext cx="46309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472C4"/>
                </a:solidFill>
              </a:rPr>
              <a:t>KPI: </a:t>
            </a:r>
            <a:r>
              <a:rPr lang="pt-PT" sz="2400" dirty="0" err="1">
                <a:solidFill>
                  <a:srgbClr val="4472C4"/>
                </a:solidFill>
              </a:rPr>
              <a:t>Key</a:t>
            </a:r>
            <a:r>
              <a:rPr lang="pt-PT" sz="2400" dirty="0">
                <a:solidFill>
                  <a:srgbClr val="4472C4"/>
                </a:solidFill>
              </a:rPr>
              <a:t> Performance </a:t>
            </a:r>
            <a:r>
              <a:rPr lang="pt-PT" sz="2400" dirty="0" err="1">
                <a:solidFill>
                  <a:srgbClr val="4472C4"/>
                </a:solidFill>
              </a:rPr>
              <a:t>Indicator</a:t>
            </a:r>
            <a:endParaRPr lang="pt-PT" sz="2400" dirty="0">
              <a:solidFill>
                <a:srgbClr val="4472C4"/>
              </a:solidFill>
            </a:endParaRPr>
          </a:p>
          <a:p>
            <a:endParaRPr lang="pt-PT" sz="2400" dirty="0">
              <a:solidFill>
                <a:srgbClr val="4472C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Understandable</a:t>
            </a:r>
            <a:r>
              <a:rPr lang="pt-PT" sz="2400" dirty="0"/>
              <a:t> </a:t>
            </a:r>
            <a:r>
              <a:rPr lang="pt-PT" sz="2400" dirty="0" err="1"/>
              <a:t>by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business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Easy</a:t>
            </a:r>
            <a:r>
              <a:rPr lang="pt-PT" sz="2400" dirty="0"/>
              <a:t> to </a:t>
            </a:r>
            <a:r>
              <a:rPr lang="pt-PT" sz="2400" dirty="0" err="1"/>
              <a:t>Interpret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memorize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Straight to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Point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701D-E587-4496-8990-B8110124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9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Tables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701D-E587-4496-8990-B8110124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5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D9A8C-A05D-4B74-B2E1-846E2932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1594984"/>
            <a:ext cx="4362450" cy="4276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4579EE-B679-4E71-BDF1-03ADD878056F}"/>
              </a:ext>
            </a:extLst>
          </p:cNvPr>
          <p:cNvSpPr txBox="1"/>
          <p:nvPr/>
        </p:nvSpPr>
        <p:spPr>
          <a:xfrm>
            <a:off x="328334" y="2209852"/>
            <a:ext cx="54342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most common data visualization technique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Contains all the information within the desired level of granularity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Powerful when several KPI’s are combined</a:t>
            </a:r>
          </a:p>
        </p:txBody>
      </p:sp>
    </p:spTree>
    <p:extLst>
      <p:ext uri="{BB962C8B-B14F-4D97-AF65-F5344CB8AC3E}">
        <p14:creationId xmlns:p14="http://schemas.microsoft.com/office/powerpoint/2010/main" val="132162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Tables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701D-E587-4496-8990-B8110124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6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79EE-B679-4E71-BDF1-03ADD878056F}"/>
              </a:ext>
            </a:extLst>
          </p:cNvPr>
          <p:cNvSpPr txBox="1"/>
          <p:nvPr/>
        </p:nvSpPr>
        <p:spPr>
          <a:xfrm>
            <a:off x="328334" y="2209852"/>
            <a:ext cx="54342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most common data visualization technique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Contains all the information within the desired level of granularity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Powerful when several KPI’s are combined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B28BC-E55E-46C0-A50B-4E9E180E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220787"/>
            <a:ext cx="39242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2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Tables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701D-E587-4496-8990-B8110124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79EE-B679-4E71-BDF1-03ADD878056F}"/>
              </a:ext>
            </a:extLst>
          </p:cNvPr>
          <p:cNvSpPr txBox="1"/>
          <p:nvPr/>
        </p:nvSpPr>
        <p:spPr>
          <a:xfrm>
            <a:off x="328334" y="2209852"/>
            <a:ext cx="54342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Some Disadvantages: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Can become too cumbersome</a:t>
            </a:r>
            <a:br>
              <a:rPr lang="en-GB" sz="2400" dirty="0"/>
            </a:b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Too many rows due to high cardinality in data</a:t>
            </a:r>
            <a:br>
              <a:rPr lang="en-GB" sz="2400" dirty="0"/>
            </a:b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Hard for observer to detect most relevant points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B28BC-E55E-46C0-A50B-4E9E180E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220787"/>
            <a:ext cx="3924299" cy="541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F74A0-2246-424F-A2E6-49F1B230E35B}"/>
              </a:ext>
            </a:extLst>
          </p:cNvPr>
          <p:cNvSpPr txBox="1"/>
          <p:nvPr/>
        </p:nvSpPr>
        <p:spPr>
          <a:xfrm>
            <a:off x="302280" y="589468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Some tricks can be used to overcome this</a:t>
            </a:r>
          </a:p>
        </p:txBody>
      </p:sp>
    </p:spTree>
    <p:extLst>
      <p:ext uri="{BB962C8B-B14F-4D97-AF65-F5344CB8AC3E}">
        <p14:creationId xmlns:p14="http://schemas.microsoft.com/office/powerpoint/2010/main" val="142219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</a:t>
            </a:r>
            <a:r>
              <a:rPr lang="pt-PT" dirty="0" err="1"/>
              <a:t>Tables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701D-E587-4496-8990-B8110124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F74A0-2246-424F-A2E6-49F1B230E35B}"/>
              </a:ext>
            </a:extLst>
          </p:cNvPr>
          <p:cNvSpPr txBox="1"/>
          <p:nvPr/>
        </p:nvSpPr>
        <p:spPr>
          <a:xfrm>
            <a:off x="302280" y="1465559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Combining tabular for of data with colour to highlight the measure being shown.</a:t>
            </a:r>
          </a:p>
          <a:p>
            <a:endParaRPr lang="en-GB" sz="2400" dirty="0"/>
          </a:p>
          <a:p>
            <a:r>
              <a:rPr lang="en-GB" sz="2400" dirty="0"/>
              <a:t>Yields a head map which contains the same information as the simple data, in a structures form, but with the emphasis in the biggest values.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C1FEC-84DF-4905-97B7-DD319690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12" y="1719262"/>
            <a:ext cx="4295775" cy="450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C2EC2-CA05-4F26-87E1-9054DD615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321" y="5529262"/>
            <a:ext cx="14763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B8990-6D80-4FD1-9BBE-5EE9345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3"/>
            <a:ext cx="12192000" cy="1105150"/>
          </a:xfrm>
        </p:spPr>
        <p:txBody>
          <a:bodyPr/>
          <a:lstStyle/>
          <a:p>
            <a:r>
              <a:rPr lang="pt-PT" dirty="0" err="1"/>
              <a:t>Visualization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– Bar </a:t>
            </a:r>
            <a:r>
              <a:rPr lang="pt-PT" dirty="0" err="1"/>
              <a:t>Charts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A6B1E-5F56-4AB4-BC84-91F5EEC10F31}"/>
              </a:ext>
            </a:extLst>
          </p:cNvPr>
          <p:cNvSpPr txBox="1"/>
          <p:nvPr/>
        </p:nvSpPr>
        <p:spPr>
          <a:xfrm>
            <a:off x="383458" y="1725561"/>
            <a:ext cx="5018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472C4"/>
                </a:solidFill>
              </a:rPr>
              <a:t>Bar </a:t>
            </a:r>
            <a:r>
              <a:rPr lang="pt-PT" sz="2400" dirty="0" err="1">
                <a:solidFill>
                  <a:srgbClr val="4472C4"/>
                </a:solidFill>
              </a:rPr>
              <a:t>Charts</a:t>
            </a:r>
            <a:r>
              <a:rPr lang="pt-PT" sz="2400" dirty="0">
                <a:solidFill>
                  <a:srgbClr val="4472C4"/>
                </a:solidFill>
              </a:rPr>
              <a:t> </a:t>
            </a:r>
          </a:p>
          <a:p>
            <a:endParaRPr lang="pt-PT" sz="2400" dirty="0">
              <a:solidFill>
                <a:srgbClr val="4472C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Internationally</a:t>
            </a:r>
            <a:r>
              <a:rPr lang="pt-PT" sz="2400" dirty="0"/>
              <a:t> Standard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Visual </a:t>
            </a:r>
            <a:r>
              <a:rPr lang="pt-PT" sz="2400" dirty="0" err="1"/>
              <a:t>Comparisons</a:t>
            </a:r>
            <a:r>
              <a:rPr lang="pt-PT" sz="2400" dirty="0"/>
              <a:t> </a:t>
            </a:r>
            <a:r>
              <a:rPr lang="pt-PT" sz="2400" dirty="0" err="1"/>
              <a:t>Possible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Can </a:t>
            </a:r>
            <a:r>
              <a:rPr lang="pt-PT" sz="2400" dirty="0" err="1"/>
              <a:t>be</a:t>
            </a:r>
            <a:r>
              <a:rPr lang="pt-PT" sz="2400" dirty="0"/>
              <a:t> </a:t>
            </a:r>
            <a:r>
              <a:rPr lang="pt-PT" sz="2400" dirty="0" err="1"/>
              <a:t>used</a:t>
            </a:r>
            <a:r>
              <a:rPr lang="pt-PT" sz="2400" dirty="0"/>
              <a:t> for temporal </a:t>
            </a:r>
            <a:r>
              <a:rPr lang="pt-PT" sz="2400" dirty="0" err="1"/>
              <a:t>evolution</a:t>
            </a:r>
            <a:r>
              <a:rPr lang="pt-PT" sz="2400" dirty="0"/>
              <a:t> </a:t>
            </a:r>
            <a:r>
              <a:rPr lang="pt-PT" sz="2400" dirty="0" err="1"/>
              <a:t>or</a:t>
            </a:r>
            <a:r>
              <a:rPr lang="pt-PT" sz="2400" dirty="0"/>
              <a:t> </a:t>
            </a:r>
            <a:r>
              <a:rPr lang="pt-PT" sz="2400" dirty="0" err="1"/>
              <a:t>categorical</a:t>
            </a:r>
            <a:r>
              <a:rPr lang="pt-PT" sz="2400" dirty="0"/>
              <a:t> </a:t>
            </a:r>
            <a:r>
              <a:rPr lang="pt-PT" sz="2400" dirty="0" err="1"/>
              <a:t>comparison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903DB-06D2-4348-B2C0-655483C5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591" y="1461178"/>
            <a:ext cx="4105275" cy="483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5C3317-3C60-4807-9871-F55A5D0C348C}"/>
              </a:ext>
            </a:extLst>
          </p:cNvPr>
          <p:cNvSpPr txBox="1"/>
          <p:nvPr/>
        </p:nvSpPr>
        <p:spPr>
          <a:xfrm>
            <a:off x="2909491" y="5064444"/>
            <a:ext cx="2510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Vanilla</a:t>
            </a:r>
            <a:r>
              <a:rPr lang="pt-PT" sz="2400" dirty="0"/>
              <a:t> Bar </a:t>
            </a:r>
            <a:r>
              <a:rPr lang="pt-PT" sz="2400" dirty="0" err="1"/>
              <a:t>Chart</a:t>
            </a:r>
            <a:r>
              <a:rPr lang="pt-PT" sz="2400" dirty="0"/>
              <a:t> </a:t>
            </a:r>
            <a:r>
              <a:rPr lang="pt-PT" sz="2000" dirty="0" err="1"/>
              <a:t>Breadown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one</a:t>
            </a:r>
            <a:r>
              <a:rPr lang="pt-PT" sz="2000" dirty="0"/>
              <a:t> </a:t>
            </a:r>
            <a:r>
              <a:rPr lang="pt-PT" sz="2000" dirty="0" err="1"/>
              <a:t>dimension</a:t>
            </a:r>
            <a:r>
              <a:rPr lang="pt-PT" sz="2000" dirty="0"/>
              <a:t> &amp; </a:t>
            </a:r>
            <a:r>
              <a:rPr lang="pt-PT" sz="2000" dirty="0" err="1"/>
              <a:t>one</a:t>
            </a:r>
            <a:r>
              <a:rPr lang="pt-PT" sz="2000" dirty="0"/>
              <a:t> </a:t>
            </a:r>
            <a:r>
              <a:rPr lang="pt-PT" sz="2000" dirty="0" err="1"/>
              <a:t>measure</a:t>
            </a:r>
            <a:r>
              <a:rPr lang="pt-PT" sz="2000" dirty="0"/>
              <a:t> </a:t>
            </a:r>
            <a:r>
              <a:rPr lang="pt-PT" sz="2000" dirty="0" err="1"/>
              <a:t>shown</a:t>
            </a:r>
            <a:endParaRPr lang="en-GB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AD57FA5-C711-4871-937A-11D93649AA69}"/>
              </a:ext>
            </a:extLst>
          </p:cNvPr>
          <p:cNvSpPr/>
          <p:nvPr/>
        </p:nvSpPr>
        <p:spPr>
          <a:xfrm>
            <a:off x="5649951" y="5510825"/>
            <a:ext cx="575187" cy="24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BE4D15-B670-428C-85BD-00D9189F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00B-E6C7-4879-BCEA-072735B62F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4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1528</Words>
  <Application>Microsoft Macintosh PowerPoint</Application>
  <PresentationFormat>Widescreen</PresentationFormat>
  <Paragraphs>214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Candara</vt:lpstr>
      <vt:lpstr>Wingdings</vt:lpstr>
      <vt:lpstr>Office Theme</vt:lpstr>
      <vt:lpstr>2_Office Theme</vt:lpstr>
      <vt:lpstr>PowerPoint Presentation</vt:lpstr>
      <vt:lpstr>Structure of class</vt:lpstr>
      <vt:lpstr>Questions are not for the end!!!  </vt:lpstr>
      <vt:lpstr>Visualization Techniques – Text KPI’s</vt:lpstr>
      <vt:lpstr>Visualization Techniques – Tables</vt:lpstr>
      <vt:lpstr>Visualization Techniques – Tables</vt:lpstr>
      <vt:lpstr>Visualization Techniques – Tables</vt:lpstr>
      <vt:lpstr>Visualization Techniques – Tables</vt:lpstr>
      <vt:lpstr>Visualization Techniques – Bar Charts</vt:lpstr>
      <vt:lpstr>Visualization Techniques – Bar Charts</vt:lpstr>
      <vt:lpstr>Visualization Techniques – Bar Charts</vt:lpstr>
      <vt:lpstr>Visualization Techniques – Bar Charts</vt:lpstr>
      <vt:lpstr>Visualization Techniques – Bar Charts</vt:lpstr>
      <vt:lpstr>Visualization Techniques – Time Series</vt:lpstr>
      <vt:lpstr>Visualization Techniques – Time Series</vt:lpstr>
      <vt:lpstr>Visualization Techniques – Time Series</vt:lpstr>
      <vt:lpstr>Visualization Techniques – Pie Charts</vt:lpstr>
      <vt:lpstr>Visualization Techniques – Pie Charts</vt:lpstr>
      <vt:lpstr>Visualization Techniques – Pie Charts</vt:lpstr>
      <vt:lpstr>Visualization Techniques – Pie Charts</vt:lpstr>
      <vt:lpstr>Visualization Techniques – Pie Charts</vt:lpstr>
      <vt:lpstr>Visualization Techniques – Scatter plots</vt:lpstr>
      <vt:lpstr>Visualization Techniques – Scatter plots</vt:lpstr>
      <vt:lpstr>Visualization Techniques – Scatter plots</vt:lpstr>
      <vt:lpstr>Visualization Techniques – Scatter plots</vt:lpstr>
      <vt:lpstr>Visualization Techniques – Scatter plots</vt:lpstr>
      <vt:lpstr>Visualization Techniques – Tree Map</vt:lpstr>
      <vt:lpstr>Visualization Techniques – Tree Map</vt:lpstr>
      <vt:lpstr>Visualization Techniques – Tree Map</vt:lpstr>
      <vt:lpstr>Visualization Techniques – Tree Map</vt:lpstr>
      <vt:lpstr>Dashboarding</vt:lpstr>
      <vt:lpstr>Dashboarding</vt:lpstr>
      <vt:lpstr>Dashboarding</vt:lpstr>
      <vt:lpstr>Dashboarding</vt:lpstr>
      <vt:lpstr>Dashboarding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Carneiro</dc:creator>
  <cp:lastModifiedBy>João Rocha Melo</cp:lastModifiedBy>
  <cp:revision>1</cp:revision>
  <dcterms:created xsi:type="dcterms:W3CDTF">2020-04-10T23:19:28Z</dcterms:created>
  <dcterms:modified xsi:type="dcterms:W3CDTF">2024-05-05T15:41:27Z</dcterms:modified>
</cp:coreProperties>
</file>