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75" r:id="rId34"/>
    <p:sldId id="292" r:id="rId35"/>
    <p:sldId id="277" r:id="rId36"/>
    <p:sldId id="276" r:id="rId37"/>
    <p:sldId id="280" r:id="rId38"/>
  </p:sldIdLst>
  <p:sldSz cx="18288000" cy="10287000"/>
  <p:notesSz cx="6858000" cy="9144000"/>
  <p:embeddedFontLst>
    <p:embeddedFont>
      <p:font typeface="Fredoka" panose="02000000000000000000" pitchFamily="2" charset="77"/>
      <p:regular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Open Sans Bold" panose="020B0806030504020204" pitchFamily="34" charset="0"/>
      <p:regular r:id="rId44"/>
      <p:bold r:id="rId45"/>
    </p:embeddedFont>
    <p:embeddedFont>
      <p:font typeface="Open Sans Light" panose="020B0306030504020204" pitchFamily="34" charset="0"/>
      <p:regular r:id="rId46"/>
      <p:italic r:id="rId47"/>
    </p:embeddedFont>
    <p:embeddedFont>
      <p:font typeface="Open Sans Light Bold" panose="020B0806030504020204" pitchFamily="34" charset="0"/>
      <p:regular r:id="rId48"/>
      <p:bold r:id="rId49"/>
    </p:embeddedFont>
    <p:embeddedFont>
      <p:font typeface="Quicksand Bold" pitchFamily="2" charset="77"/>
      <p:regular r:id="rId50"/>
      <p:bold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07" autoAdjust="0"/>
  </p:normalViewPr>
  <p:slideViewPr>
    <p:cSldViewPr>
      <p:cViewPr varScale="1">
        <p:scale>
          <a:sx n="74" d="100"/>
          <a:sy n="74" d="100"/>
        </p:scale>
        <p:origin x="10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88655"/>
            <a:ext cx="15305154" cy="286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INTRODUCTION TO STATISTICS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3201055" y="8797925"/>
            <a:ext cx="11885890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351059" y="2311013"/>
            <a:ext cx="8399424" cy="6299568"/>
          </a:xfrm>
          <a:custGeom>
            <a:avLst/>
            <a:gdLst/>
            <a:ahLst/>
            <a:cxnLst/>
            <a:rect l="l" t="t" r="r" b="b"/>
            <a:pathLst>
              <a:path w="8399424" h="6299568">
                <a:moveTo>
                  <a:pt x="0" y="0"/>
                </a:moveTo>
                <a:lnTo>
                  <a:pt x="8399423" y="0"/>
                </a:lnTo>
                <a:lnTo>
                  <a:pt x="8399423" y="6299568"/>
                </a:lnTo>
                <a:lnTo>
                  <a:pt x="0" y="629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PERCENTILES AND QUARTILES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06771" y="2375945"/>
            <a:ext cx="13793070" cy="6590777"/>
          </a:xfrm>
          <a:custGeom>
            <a:avLst/>
            <a:gdLst/>
            <a:ahLst/>
            <a:cxnLst/>
            <a:rect l="l" t="t" r="r" b="b"/>
            <a:pathLst>
              <a:path w="13793070" h="6590777">
                <a:moveTo>
                  <a:pt x="0" y="0"/>
                </a:moveTo>
                <a:lnTo>
                  <a:pt x="13793070" y="0"/>
                </a:lnTo>
                <a:lnTo>
                  <a:pt x="13793070" y="6590777"/>
                </a:lnTo>
                <a:lnTo>
                  <a:pt x="0" y="6590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LET'S 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06771" y="2375945"/>
            <a:ext cx="13793070" cy="6590777"/>
          </a:xfrm>
          <a:custGeom>
            <a:avLst/>
            <a:gdLst/>
            <a:ahLst/>
            <a:cxnLst/>
            <a:rect l="l" t="t" r="r" b="b"/>
            <a:pathLst>
              <a:path w="13793070" h="6590777">
                <a:moveTo>
                  <a:pt x="0" y="0"/>
                </a:moveTo>
                <a:lnTo>
                  <a:pt x="13793070" y="0"/>
                </a:lnTo>
                <a:lnTo>
                  <a:pt x="13793070" y="6590777"/>
                </a:lnTo>
                <a:lnTo>
                  <a:pt x="0" y="6590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LET'S TEST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54120" y="3956612"/>
            <a:ext cx="9850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True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04349" y="5786024"/>
            <a:ext cx="9850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True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804349" y="6708181"/>
            <a:ext cx="10992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False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61425" y="7571806"/>
            <a:ext cx="9850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True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54120" y="4819967"/>
            <a:ext cx="328404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400">
                <a:solidFill>
                  <a:srgbClr val="008037"/>
                </a:solidFill>
                <a:latin typeface="Open Sans Light Bold"/>
              </a:rPr>
              <a:t>Generally False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6165431"/>
            <a:ext cx="11301259" cy="1907087"/>
          </a:xfrm>
          <a:custGeom>
            <a:avLst/>
            <a:gdLst/>
            <a:ahLst/>
            <a:cxnLst/>
            <a:rect l="l" t="t" r="r" b="b"/>
            <a:pathLst>
              <a:path w="11301259" h="1907087">
                <a:moveTo>
                  <a:pt x="0" y="0"/>
                </a:moveTo>
                <a:lnTo>
                  <a:pt x="11301259" y="0"/>
                </a:lnTo>
                <a:lnTo>
                  <a:pt x="11301259" y="1907087"/>
                </a:lnTo>
                <a:lnTo>
                  <a:pt x="0" y="1907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DISPERSION/VARIABILITY MEASURES</a:t>
            </a:r>
          </a:p>
        </p:txBody>
      </p:sp>
      <p:sp>
        <p:nvSpPr>
          <p:cNvPr id="11" name="Freeform 11"/>
          <p:cNvSpPr/>
          <p:nvPr/>
        </p:nvSpPr>
        <p:spPr>
          <a:xfrm>
            <a:off x="949008" y="3048619"/>
            <a:ext cx="11170023" cy="824139"/>
          </a:xfrm>
          <a:custGeom>
            <a:avLst/>
            <a:gdLst/>
            <a:ahLst/>
            <a:cxnLst/>
            <a:rect l="l" t="t" r="r" b="b"/>
            <a:pathLst>
              <a:path w="11170023" h="824139">
                <a:moveTo>
                  <a:pt x="0" y="0"/>
                </a:moveTo>
                <a:lnTo>
                  <a:pt x="11170022" y="0"/>
                </a:lnTo>
                <a:lnTo>
                  <a:pt x="11170022" y="824139"/>
                </a:lnTo>
                <a:lnTo>
                  <a:pt x="0" y="824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896509" y="5330417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INTERQUARTILE RANGE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389424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RANGE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329959" y="5330417"/>
            <a:ext cx="5663162" cy="3709087"/>
          </a:xfrm>
          <a:custGeom>
            <a:avLst/>
            <a:gdLst/>
            <a:ahLst/>
            <a:cxnLst/>
            <a:rect l="l" t="t" r="r" b="b"/>
            <a:pathLst>
              <a:path w="5663162" h="3709087">
                <a:moveTo>
                  <a:pt x="0" y="0"/>
                </a:moveTo>
                <a:lnTo>
                  <a:pt x="5663162" y="0"/>
                </a:lnTo>
                <a:lnTo>
                  <a:pt x="5663162" y="3709087"/>
                </a:lnTo>
                <a:lnTo>
                  <a:pt x="0" y="370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5" name="Group 15"/>
          <p:cNvGrpSpPr/>
          <p:nvPr/>
        </p:nvGrpSpPr>
        <p:grpSpPr>
          <a:xfrm rot="-65629">
            <a:off x="15165207" y="8726251"/>
            <a:ext cx="1217430" cy="395843"/>
            <a:chOff x="0" y="0"/>
            <a:chExt cx="1320205" cy="429260"/>
          </a:xfrm>
        </p:grpSpPr>
        <p:sp>
          <p:nvSpPr>
            <p:cNvPr id="16" name="Freeform 16"/>
            <p:cNvSpPr/>
            <p:nvPr/>
          </p:nvSpPr>
          <p:spPr>
            <a:xfrm>
              <a:off x="0" y="-5080"/>
              <a:ext cx="1320205" cy="434340"/>
            </a:xfrm>
            <a:custGeom>
              <a:avLst/>
              <a:gdLst/>
              <a:ahLst/>
              <a:cxnLst/>
              <a:rect l="l" t="t" r="r" b="b"/>
              <a:pathLst>
                <a:path w="1320205" h="434340">
                  <a:moveTo>
                    <a:pt x="1302425" y="187960"/>
                  </a:moveTo>
                  <a:lnTo>
                    <a:pt x="1040805" y="11430"/>
                  </a:lnTo>
                  <a:cubicBezTo>
                    <a:pt x="1023025" y="0"/>
                    <a:pt x="1000165" y="3810"/>
                    <a:pt x="987465" y="21590"/>
                  </a:cubicBezTo>
                  <a:cubicBezTo>
                    <a:pt x="976035" y="39370"/>
                    <a:pt x="979845" y="62230"/>
                    <a:pt x="997625" y="74930"/>
                  </a:cubicBezTo>
                  <a:lnTo>
                    <a:pt x="115637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56375" y="257810"/>
                  </a:lnTo>
                  <a:lnTo>
                    <a:pt x="997625" y="364490"/>
                  </a:lnTo>
                  <a:cubicBezTo>
                    <a:pt x="979845" y="375920"/>
                    <a:pt x="976035" y="400050"/>
                    <a:pt x="987465" y="417830"/>
                  </a:cubicBezTo>
                  <a:cubicBezTo>
                    <a:pt x="995085" y="429260"/>
                    <a:pt x="1006515" y="434340"/>
                    <a:pt x="1019215" y="434340"/>
                  </a:cubicBezTo>
                  <a:cubicBezTo>
                    <a:pt x="1026835" y="434340"/>
                    <a:pt x="1034455" y="431800"/>
                    <a:pt x="1040805" y="427990"/>
                  </a:cubicBezTo>
                  <a:lnTo>
                    <a:pt x="1303695" y="251460"/>
                  </a:lnTo>
                  <a:cubicBezTo>
                    <a:pt x="1313855" y="243840"/>
                    <a:pt x="1320205" y="232410"/>
                    <a:pt x="1320205" y="219710"/>
                  </a:cubicBezTo>
                  <a:cubicBezTo>
                    <a:pt x="1320205" y="207010"/>
                    <a:pt x="1313855" y="195580"/>
                    <a:pt x="1302425" y="187960"/>
                  </a:cubicBezTo>
                  <a:close/>
                </a:path>
              </a:pathLst>
            </a:custGeom>
            <a:solidFill>
              <a:srgbClr val="008037"/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977823" y="2762060"/>
            <a:ext cx="11288660" cy="3914158"/>
          </a:xfrm>
          <a:custGeom>
            <a:avLst/>
            <a:gdLst/>
            <a:ahLst/>
            <a:cxnLst/>
            <a:rect l="l" t="t" r="r" b="b"/>
            <a:pathLst>
              <a:path w="11288660" h="3914158">
                <a:moveTo>
                  <a:pt x="0" y="0"/>
                </a:moveTo>
                <a:lnTo>
                  <a:pt x="11288660" y="0"/>
                </a:lnTo>
                <a:lnTo>
                  <a:pt x="11288660" y="3914158"/>
                </a:lnTo>
                <a:lnTo>
                  <a:pt x="0" y="3914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DISPERSION/VARIABILITY MEASURES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140392"/>
            <a:ext cx="884282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VARIANCE (SAMPLE AND POPULATION)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68183" y="3950476"/>
            <a:ext cx="11215360" cy="4352662"/>
          </a:xfrm>
          <a:custGeom>
            <a:avLst/>
            <a:gdLst/>
            <a:ahLst/>
            <a:cxnLst/>
            <a:rect l="l" t="t" r="r" b="b"/>
            <a:pathLst>
              <a:path w="11215360" h="4352662">
                <a:moveTo>
                  <a:pt x="0" y="0"/>
                </a:moveTo>
                <a:lnTo>
                  <a:pt x="11215360" y="0"/>
                </a:lnTo>
                <a:lnTo>
                  <a:pt x="11215360" y="4352662"/>
                </a:lnTo>
                <a:lnTo>
                  <a:pt x="0" y="435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DISPERSION/VARIABILITY MEASURES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7309" y="2886234"/>
            <a:ext cx="109499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STANDARD DEVIATION (SAMPLE AND POPULATION)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509184" y="2743376"/>
            <a:ext cx="11260151" cy="3834461"/>
          </a:xfrm>
          <a:custGeom>
            <a:avLst/>
            <a:gdLst/>
            <a:ahLst/>
            <a:cxnLst/>
            <a:rect l="l" t="t" r="r" b="b"/>
            <a:pathLst>
              <a:path w="11260151" h="3834461">
                <a:moveTo>
                  <a:pt x="0" y="0"/>
                </a:moveTo>
                <a:lnTo>
                  <a:pt x="11260151" y="0"/>
                </a:lnTo>
                <a:lnTo>
                  <a:pt x="11260151" y="3834461"/>
                </a:lnTo>
                <a:lnTo>
                  <a:pt x="0" y="3834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COEFFICIENT OF VARIATION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256985" y="3582206"/>
            <a:ext cx="11335683" cy="4556637"/>
          </a:xfrm>
          <a:custGeom>
            <a:avLst/>
            <a:gdLst/>
            <a:ahLst/>
            <a:cxnLst/>
            <a:rect l="l" t="t" r="r" b="b"/>
            <a:pathLst>
              <a:path w="11335683" h="4556637">
                <a:moveTo>
                  <a:pt x="0" y="0"/>
                </a:moveTo>
                <a:lnTo>
                  <a:pt x="11335682" y="0"/>
                </a:lnTo>
                <a:lnTo>
                  <a:pt x="11335682" y="4556637"/>
                </a:lnTo>
                <a:lnTo>
                  <a:pt x="0" y="4556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VISUAL REPRESENTATION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9008" y="2300908"/>
            <a:ext cx="109499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THE BOX-PLOT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3475926"/>
            <a:ext cx="11270987" cy="4905313"/>
          </a:xfrm>
          <a:custGeom>
            <a:avLst/>
            <a:gdLst/>
            <a:ahLst/>
            <a:cxnLst/>
            <a:rect l="l" t="t" r="r" b="b"/>
            <a:pathLst>
              <a:path w="11270987" h="4905313">
                <a:moveTo>
                  <a:pt x="0" y="0"/>
                </a:moveTo>
                <a:lnTo>
                  <a:pt x="11270987" y="0"/>
                </a:lnTo>
                <a:lnTo>
                  <a:pt x="11270987" y="4905313"/>
                </a:lnTo>
                <a:lnTo>
                  <a:pt x="0" y="4905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513214" y="4766875"/>
            <a:ext cx="2083194" cy="2083194"/>
          </a:xfrm>
          <a:custGeom>
            <a:avLst/>
            <a:gdLst/>
            <a:ahLst/>
            <a:cxnLst/>
            <a:rect l="l" t="t" r="r" b="b"/>
            <a:pathLst>
              <a:path w="2083194" h="2083194">
                <a:moveTo>
                  <a:pt x="0" y="0"/>
                </a:moveTo>
                <a:lnTo>
                  <a:pt x="2083193" y="0"/>
                </a:lnTo>
                <a:lnTo>
                  <a:pt x="2083193" y="2083193"/>
                </a:lnTo>
                <a:lnTo>
                  <a:pt x="0" y="2083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VISUAL REPRESENTATION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9008" y="2300908"/>
            <a:ext cx="1094999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THE BOX-PLOT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96407" y="5463152"/>
            <a:ext cx="5475000" cy="193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OUTLIER: </a:t>
            </a:r>
          </a:p>
          <a:p>
            <a:pPr algn="l">
              <a:lnSpc>
                <a:spcPts val="3840"/>
              </a:lnSpc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POINT &gt; Q3 + 1.5*IQR</a:t>
            </a:r>
          </a:p>
          <a:p>
            <a:pPr algn="l">
              <a:lnSpc>
                <a:spcPts val="3840"/>
              </a:lnSpc>
            </a:pPr>
            <a:endParaRPr lang="en-US" sz="3200" spc="64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POINT &lt; Q1 - 1.5*IQR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02611" y="3233038"/>
            <a:ext cx="547500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DEFINITION OF OUTLIER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80260" y="4496918"/>
            <a:ext cx="6244566" cy="1541676"/>
          </a:xfrm>
          <a:custGeom>
            <a:avLst/>
            <a:gdLst/>
            <a:ahLst/>
            <a:cxnLst/>
            <a:rect l="l" t="t" r="r" b="b"/>
            <a:pathLst>
              <a:path w="6244566" h="1541676">
                <a:moveTo>
                  <a:pt x="0" y="0"/>
                </a:moveTo>
                <a:lnTo>
                  <a:pt x="6244566" y="0"/>
                </a:lnTo>
                <a:lnTo>
                  <a:pt x="6244566" y="1541676"/>
                </a:lnTo>
                <a:lnTo>
                  <a:pt x="0" y="1541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COVARIANCE IS A WAY TO DESCRIBE THE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LINEAR RELATIONSHIP BETWEEN TWO VARIABLES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11570" y="4487393"/>
            <a:ext cx="6890122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COVARIANCE DESCRIBES ONLY THE DIRECTION THE LINEAR CORRELATION BETWEEN BOTH VARIABLES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AND NOT THE STRENGTH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38371" y="6471056"/>
            <a:ext cx="3712763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THINK OF THE UNITS! ARE THEY RELATIVE OR ABSOLUTE?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29242" y="6478849"/>
            <a:ext cx="4748154" cy="94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+VE COVARIANCE -&gt; POSITIVE RELATIONSHIP BETWEEN VARIABLES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29242" y="8036895"/>
            <a:ext cx="4748154" cy="1256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-VE COVARIANCE -&gt; ANTI-CORRELATION BETWEEN VARIABLES. ONE GOES UP, THE OTHER GOES DOWN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231" y="-91021"/>
            <a:ext cx="2949748" cy="2949748"/>
          </a:xfrm>
          <a:custGeom>
            <a:avLst/>
            <a:gdLst/>
            <a:ahLst/>
            <a:cxnLst/>
            <a:rect l="l" t="t" r="r" b="b"/>
            <a:pathLst>
              <a:path w="2949748" h="2949748">
                <a:moveTo>
                  <a:pt x="0" y="0"/>
                </a:moveTo>
                <a:lnTo>
                  <a:pt x="2949748" y="0"/>
                </a:lnTo>
                <a:lnTo>
                  <a:pt x="2949748" y="2949748"/>
                </a:lnTo>
                <a:lnTo>
                  <a:pt x="0" y="2949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3" name="Freeform 3"/>
          <p:cNvSpPr/>
          <p:nvPr/>
        </p:nvSpPr>
        <p:spPr>
          <a:xfrm rot="5400000">
            <a:off x="3650646" y="2630791"/>
            <a:ext cx="2022007" cy="455871"/>
          </a:xfrm>
          <a:custGeom>
            <a:avLst/>
            <a:gdLst/>
            <a:ahLst/>
            <a:cxnLst/>
            <a:rect l="l" t="t" r="r" b="b"/>
            <a:pathLst>
              <a:path w="2022007" h="455871">
                <a:moveTo>
                  <a:pt x="0" y="0"/>
                </a:moveTo>
                <a:lnTo>
                  <a:pt x="2022007" y="0"/>
                </a:lnTo>
                <a:lnTo>
                  <a:pt x="2022007" y="455871"/>
                </a:lnTo>
                <a:lnTo>
                  <a:pt x="0" y="455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2481677" y="1161087"/>
            <a:ext cx="5300975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4067" y="4281997"/>
            <a:ext cx="6078371" cy="2369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2199D4"/>
                </a:solidFill>
                <a:latin typeface="Fredoka"/>
              </a:rPr>
              <a:t>DESCRIPTIVE STATISTICS</a:t>
            </a:r>
          </a:p>
          <a:p>
            <a:pPr algn="l">
              <a:lnSpc>
                <a:spcPts val="2691"/>
              </a:lnSpc>
            </a:pPr>
            <a:endParaRPr lang="en-US" sz="2691" spc="53">
              <a:solidFill>
                <a:srgbClr val="2199D4"/>
              </a:solidFill>
              <a:latin typeface="Fredoka"/>
            </a:endParaRPr>
          </a:p>
          <a:p>
            <a:pPr algn="l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PAST DATA</a:t>
            </a:r>
          </a:p>
          <a:p>
            <a:pPr algn="l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MAKE DECISIONS</a:t>
            </a:r>
          </a:p>
          <a:p>
            <a:pPr algn="l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THIS IS NO ERROR OR UNCERTAINTY ASSOCIATED IN THIS PROCESS</a:t>
            </a:r>
          </a:p>
        </p:txBody>
      </p:sp>
      <p:sp>
        <p:nvSpPr>
          <p:cNvPr id="6" name="Freeform 6"/>
          <p:cNvSpPr/>
          <p:nvPr/>
        </p:nvSpPr>
        <p:spPr>
          <a:xfrm>
            <a:off x="7221402" y="5210157"/>
            <a:ext cx="2022007" cy="455871"/>
          </a:xfrm>
          <a:custGeom>
            <a:avLst/>
            <a:gdLst/>
            <a:ahLst/>
            <a:cxnLst/>
            <a:rect l="l" t="t" r="r" b="b"/>
            <a:pathLst>
              <a:path w="2022007" h="455871">
                <a:moveTo>
                  <a:pt x="0" y="0"/>
                </a:moveTo>
                <a:lnTo>
                  <a:pt x="2022007" y="0"/>
                </a:lnTo>
                <a:lnTo>
                  <a:pt x="2022007" y="455870"/>
                </a:lnTo>
                <a:lnTo>
                  <a:pt x="0" y="455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10174684" y="2538116"/>
            <a:ext cx="6078371" cy="540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2199D4"/>
                </a:solidFill>
                <a:latin typeface="Fredoka"/>
              </a:rPr>
              <a:t>INFERENTIAL STATISTICS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2199D4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CONCLUSIONS BEYOND IMMEDIATE AVAILABLE DATA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0000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0000"/>
                </a:solidFill>
                <a:latin typeface="Fredoka"/>
              </a:rPr>
              <a:t>BASED ON SAMPLE CONCLUDE FOR POPULATION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0000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PROBABILISTIC APPROACH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PARAMETRIC ESTIMATION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CENTRAL LIMIT THEOREM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  <a:p>
            <a:pPr algn="ctr">
              <a:lnSpc>
                <a:spcPts val="2691"/>
              </a:lnSpc>
            </a:pPr>
            <a:r>
              <a:rPr lang="en-US" sz="2691" spc="53">
                <a:solidFill>
                  <a:srgbClr val="008037"/>
                </a:solidFill>
                <a:latin typeface="Fredoka"/>
              </a:rPr>
              <a:t>GOODNESS OF FIT TESTING</a:t>
            </a:r>
          </a:p>
          <a:p>
            <a:pPr algn="ctr">
              <a:lnSpc>
                <a:spcPts val="2691"/>
              </a:lnSpc>
            </a:pPr>
            <a:endParaRPr lang="en-US" sz="2691" spc="53">
              <a:solidFill>
                <a:srgbClr val="008037"/>
              </a:solidFill>
              <a:latin typeface="Fredok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2043" y="7742497"/>
            <a:ext cx="5300975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ADVANCED TOPICS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02765" y="8504497"/>
            <a:ext cx="5300975" cy="154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MONTECARLO SIMULATIONS</a:t>
            </a:r>
          </a:p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TIME SERIES</a:t>
            </a:r>
          </a:p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CURVE FITTING</a:t>
            </a:r>
          </a:p>
          <a:p>
            <a:pPr algn="l">
              <a:lnSpc>
                <a:spcPts val="2400"/>
              </a:lnSpc>
            </a:pPr>
            <a:r>
              <a:rPr lang="en-US" sz="2400" spc="48">
                <a:solidFill>
                  <a:srgbClr val="000000"/>
                </a:solidFill>
                <a:latin typeface="Fredoka"/>
              </a:rPr>
              <a:t>STOCHASTIC CALCULUS </a:t>
            </a:r>
          </a:p>
          <a:p>
            <a:pPr algn="l">
              <a:lnSpc>
                <a:spcPts val="2400"/>
              </a:lnSpc>
            </a:pPr>
            <a:endParaRPr lang="en-US" sz="2400" spc="48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720923" y="4659873"/>
            <a:ext cx="3810782" cy="1836521"/>
          </a:xfrm>
          <a:custGeom>
            <a:avLst/>
            <a:gdLst/>
            <a:ahLst/>
            <a:cxnLst/>
            <a:rect l="l" t="t" r="r" b="b"/>
            <a:pathLst>
              <a:path w="3810782" h="1836521">
                <a:moveTo>
                  <a:pt x="0" y="0"/>
                </a:moveTo>
                <a:lnTo>
                  <a:pt x="3810781" y="0"/>
                </a:lnTo>
                <a:lnTo>
                  <a:pt x="3810781" y="1836521"/>
                </a:lnTo>
                <a:lnTo>
                  <a:pt x="0" y="1836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PEARSON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CORRELATION PROVIDES THE DIRECTION AND STRENGTH OF THE LINEAR RELATIONSHIP BETWEEN TWO VARIABLES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40218" y="3876675"/>
            <a:ext cx="759794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UNLIKE THE COVARIANCE, THE CORRELATION IS A RELATIVE MEASURE AND THEREFORE CAN BE USED AS COMPARISON BETWEEN DIFFERENT MEASURES/DATASETS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40218" y="6143469"/>
            <a:ext cx="759794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CORRELATION GICES US A STANDARDIZED MEASURE OF THE LINEAR RELATIONSHIP BETWEEN THE TWO VARIABLES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36107" y="8084955"/>
            <a:ext cx="759794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42">
                <a:solidFill>
                  <a:srgbClr val="008037"/>
                </a:solidFill>
                <a:latin typeface="Fredoka"/>
              </a:rPr>
              <a:t>+1 INDICATES A PERFECT LINEAR CORRELATION</a:t>
            </a:r>
          </a:p>
          <a:p>
            <a:pPr algn="l">
              <a:lnSpc>
                <a:spcPts val="2520"/>
              </a:lnSpc>
            </a:pPr>
            <a:endParaRPr lang="en-US" sz="2100" spc="42">
              <a:solidFill>
                <a:srgbClr val="008037"/>
              </a:solidFill>
              <a:latin typeface="Fredoka"/>
            </a:endParaR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8037"/>
                </a:solidFill>
                <a:latin typeface="Fredoka"/>
              </a:rPr>
              <a:t>-1 INDICATES A PERCECT LINEAR ANTI-CORRELATION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592687" y="3206107"/>
            <a:ext cx="8488901" cy="5919621"/>
          </a:xfrm>
          <a:custGeom>
            <a:avLst/>
            <a:gdLst/>
            <a:ahLst/>
            <a:cxnLst/>
            <a:rect l="l" t="t" r="r" b="b"/>
            <a:pathLst>
              <a:path w="8488901" h="5919621">
                <a:moveTo>
                  <a:pt x="0" y="0"/>
                </a:moveTo>
                <a:lnTo>
                  <a:pt x="8488901" y="0"/>
                </a:lnTo>
                <a:lnTo>
                  <a:pt x="8488901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PEARSON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CORRELATION PROVIDES THE DIRECTION AND STRENGTH OF THE LINEAR RELATIONSHIP BETWEEN TWO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09132" y="4246241"/>
            <a:ext cx="10561819" cy="3965188"/>
          </a:xfrm>
          <a:custGeom>
            <a:avLst/>
            <a:gdLst/>
            <a:ahLst/>
            <a:cxnLst/>
            <a:rect l="l" t="t" r="r" b="b"/>
            <a:pathLst>
              <a:path w="10561819" h="3965188">
                <a:moveTo>
                  <a:pt x="0" y="0"/>
                </a:moveTo>
                <a:lnTo>
                  <a:pt x="10561819" y="0"/>
                </a:lnTo>
                <a:lnTo>
                  <a:pt x="10561819" y="3965188"/>
                </a:lnTo>
                <a:lnTo>
                  <a:pt x="0" y="396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THE SPEARMAN CORRELATION DOESN'T LOOK FOR A LINEAR RELATIONSHIP BUT RATHER A MONOTONIC RELATIONSHIP (IN THE SAME DIRECTION). IT DOES SO BY COMPARING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THE RANK OF THE POINTS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03812" y="5951909"/>
            <a:ext cx="3791410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IN SPEARMAN THE RANK OF EACH POINT IS WHAT MATTERS RATHER THAN THE ABSOLUTE VALUE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603812" y="3759255"/>
            <a:ext cx="3466734" cy="1554589"/>
          </a:xfrm>
          <a:custGeom>
            <a:avLst/>
            <a:gdLst/>
            <a:ahLst/>
            <a:cxnLst/>
            <a:rect l="l" t="t" r="r" b="b"/>
            <a:pathLst>
              <a:path w="3466734" h="1554589">
                <a:moveTo>
                  <a:pt x="0" y="0"/>
                </a:moveTo>
                <a:lnTo>
                  <a:pt x="3466734" y="0"/>
                </a:lnTo>
                <a:lnTo>
                  <a:pt x="3466734" y="1554589"/>
                </a:lnTo>
                <a:lnTo>
                  <a:pt x="0" y="15545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432142" y="4347082"/>
            <a:ext cx="11140586" cy="2064722"/>
          </a:xfrm>
          <a:custGeom>
            <a:avLst/>
            <a:gdLst/>
            <a:ahLst/>
            <a:cxnLst/>
            <a:rect l="l" t="t" r="r" b="b"/>
            <a:pathLst>
              <a:path w="11140586" h="2064722">
                <a:moveTo>
                  <a:pt x="0" y="0"/>
                </a:moveTo>
                <a:lnTo>
                  <a:pt x="11140585" y="0"/>
                </a:lnTo>
                <a:lnTo>
                  <a:pt x="11140585" y="2064721"/>
                </a:lnTo>
                <a:lnTo>
                  <a:pt x="0" y="2064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107" y="2365583"/>
            <a:ext cx="1480205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LET'S CALCULATE THE SPEARMAN CORRELATION BETWEEN THE GRADES OF A CLASS IN MATHS AND ENGLISH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09773" y="2621030"/>
            <a:ext cx="8334098" cy="5611202"/>
          </a:xfrm>
          <a:custGeom>
            <a:avLst/>
            <a:gdLst/>
            <a:ahLst/>
            <a:cxnLst/>
            <a:rect l="l" t="t" r="r" b="b"/>
            <a:pathLst>
              <a:path w="8334098" h="5611202">
                <a:moveTo>
                  <a:pt x="0" y="0"/>
                </a:moveTo>
                <a:lnTo>
                  <a:pt x="8334098" y="0"/>
                </a:lnTo>
                <a:lnTo>
                  <a:pt x="8334098" y="5611202"/>
                </a:lnTo>
                <a:lnTo>
                  <a:pt x="0" y="5611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7259" y="2019534"/>
            <a:ext cx="879339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START BY RANKING THEM WITHIN THE RESPECTIVE COLUMN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47259" y="2019534"/>
            <a:ext cx="879339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CALCULATE THE DIFFERENCE OF THE RANK FOR EACH STUDENT</a:t>
            </a:r>
          </a:p>
        </p:txBody>
      </p:sp>
      <p:sp>
        <p:nvSpPr>
          <p:cNvPr id="10" name="Freeform 10"/>
          <p:cNvSpPr/>
          <p:nvPr/>
        </p:nvSpPr>
        <p:spPr>
          <a:xfrm>
            <a:off x="949008" y="2620653"/>
            <a:ext cx="11452106" cy="5989087"/>
          </a:xfrm>
          <a:custGeom>
            <a:avLst/>
            <a:gdLst/>
            <a:ahLst/>
            <a:cxnLst/>
            <a:rect l="l" t="t" r="r" b="b"/>
            <a:pathLst>
              <a:path w="11452106" h="5989087">
                <a:moveTo>
                  <a:pt x="0" y="0"/>
                </a:moveTo>
                <a:lnTo>
                  <a:pt x="11452106" y="0"/>
                </a:lnTo>
                <a:lnTo>
                  <a:pt x="11452106" y="5989087"/>
                </a:lnTo>
                <a:lnTo>
                  <a:pt x="0" y="598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3058875" y="2620653"/>
            <a:ext cx="4522392" cy="798069"/>
          </a:xfrm>
          <a:custGeom>
            <a:avLst/>
            <a:gdLst/>
            <a:ahLst/>
            <a:cxnLst/>
            <a:rect l="l" t="t" r="r" b="b"/>
            <a:pathLst>
              <a:path w="4522392" h="798069">
                <a:moveTo>
                  <a:pt x="0" y="0"/>
                </a:moveTo>
                <a:lnTo>
                  <a:pt x="4522393" y="0"/>
                </a:lnTo>
                <a:lnTo>
                  <a:pt x="4522393" y="798069"/>
                </a:lnTo>
                <a:lnTo>
                  <a:pt x="0" y="7980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Freeform 12"/>
          <p:cNvSpPr/>
          <p:nvPr/>
        </p:nvSpPr>
        <p:spPr>
          <a:xfrm>
            <a:off x="14097869" y="4062473"/>
            <a:ext cx="2883011" cy="4185488"/>
          </a:xfrm>
          <a:custGeom>
            <a:avLst/>
            <a:gdLst/>
            <a:ahLst/>
            <a:cxnLst/>
            <a:rect l="l" t="t" r="r" b="b"/>
            <a:pathLst>
              <a:path w="2883011" h="4185488">
                <a:moveTo>
                  <a:pt x="0" y="0"/>
                </a:moveTo>
                <a:lnTo>
                  <a:pt x="2883011" y="0"/>
                </a:lnTo>
                <a:lnTo>
                  <a:pt x="2883011" y="4185488"/>
                </a:lnTo>
                <a:lnTo>
                  <a:pt x="0" y="418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3" name="Freeform 13"/>
          <p:cNvSpPr/>
          <p:nvPr/>
        </p:nvSpPr>
        <p:spPr>
          <a:xfrm>
            <a:off x="13792566" y="613355"/>
            <a:ext cx="3466734" cy="1554589"/>
          </a:xfrm>
          <a:custGeom>
            <a:avLst/>
            <a:gdLst/>
            <a:ahLst/>
            <a:cxnLst/>
            <a:rect l="l" t="t" r="r" b="b"/>
            <a:pathLst>
              <a:path w="3466734" h="1554589">
                <a:moveTo>
                  <a:pt x="0" y="0"/>
                </a:moveTo>
                <a:lnTo>
                  <a:pt x="3466734" y="0"/>
                </a:lnTo>
                <a:lnTo>
                  <a:pt x="3466734" y="1554590"/>
                </a:lnTo>
                <a:lnTo>
                  <a:pt x="0" y="15545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4" name="TextBox 14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SPEARMAN CORRELATION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93617" y="3819153"/>
            <a:ext cx="11662417" cy="1988056"/>
          </a:xfrm>
          <a:custGeom>
            <a:avLst/>
            <a:gdLst/>
            <a:ahLst/>
            <a:cxnLst/>
            <a:rect l="l" t="t" r="r" b="b"/>
            <a:pathLst>
              <a:path w="11662417" h="1988056">
                <a:moveTo>
                  <a:pt x="0" y="0"/>
                </a:moveTo>
                <a:lnTo>
                  <a:pt x="11662418" y="0"/>
                </a:lnTo>
                <a:lnTo>
                  <a:pt x="11662418" y="1988056"/>
                </a:lnTo>
                <a:lnTo>
                  <a:pt x="0" y="198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634815" y="6560405"/>
            <a:ext cx="13265829" cy="1718748"/>
          </a:xfrm>
          <a:custGeom>
            <a:avLst/>
            <a:gdLst/>
            <a:ahLst/>
            <a:cxnLst/>
            <a:rect l="l" t="t" r="r" b="b"/>
            <a:pathLst>
              <a:path w="13265829" h="1718748">
                <a:moveTo>
                  <a:pt x="0" y="0"/>
                </a:moveTo>
                <a:lnTo>
                  <a:pt x="13265830" y="0"/>
                </a:lnTo>
                <a:lnTo>
                  <a:pt x="13265830" y="1718748"/>
                </a:lnTo>
                <a:lnTo>
                  <a:pt x="0" y="171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EXTRA - KENDALL TAU CORRELATION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6107" y="2365583"/>
            <a:ext cx="1480205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SIMILARLY TO SPEARMAN'S CORRELATION KENDAL TAU'S DOESN'T LOOK FOR A LINEAR RELATIONSHIP BUT RATHER A MONOTONIC RELATIONSHIP (IN THE SAME DIRECTION). IT DOES SO BY COMPARING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THE RANK OF THE POINTS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93617" y="3819153"/>
            <a:ext cx="11662417" cy="1988056"/>
          </a:xfrm>
          <a:custGeom>
            <a:avLst/>
            <a:gdLst/>
            <a:ahLst/>
            <a:cxnLst/>
            <a:rect l="l" t="t" r="r" b="b"/>
            <a:pathLst>
              <a:path w="11662417" h="1988056">
                <a:moveTo>
                  <a:pt x="0" y="0"/>
                </a:moveTo>
                <a:lnTo>
                  <a:pt x="11662418" y="0"/>
                </a:lnTo>
                <a:lnTo>
                  <a:pt x="11662418" y="1988056"/>
                </a:lnTo>
                <a:lnTo>
                  <a:pt x="0" y="198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634815" y="6560405"/>
            <a:ext cx="13265829" cy="1718748"/>
          </a:xfrm>
          <a:custGeom>
            <a:avLst/>
            <a:gdLst/>
            <a:ahLst/>
            <a:cxnLst/>
            <a:rect l="l" t="t" r="r" b="b"/>
            <a:pathLst>
              <a:path w="13265829" h="1718748">
                <a:moveTo>
                  <a:pt x="0" y="0"/>
                </a:moveTo>
                <a:lnTo>
                  <a:pt x="13265830" y="0"/>
                </a:lnTo>
                <a:lnTo>
                  <a:pt x="13265830" y="1718748"/>
                </a:lnTo>
                <a:lnTo>
                  <a:pt x="0" y="171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4243277" y="2846596"/>
            <a:ext cx="4044723" cy="4044723"/>
          </a:xfrm>
          <a:custGeom>
            <a:avLst/>
            <a:gdLst/>
            <a:ahLst/>
            <a:cxnLst/>
            <a:rect l="l" t="t" r="r" b="b"/>
            <a:pathLst>
              <a:path w="4044723" h="4044723">
                <a:moveTo>
                  <a:pt x="0" y="0"/>
                </a:moveTo>
                <a:lnTo>
                  <a:pt x="4044723" y="0"/>
                </a:lnTo>
                <a:lnTo>
                  <a:pt x="4044723" y="4044723"/>
                </a:lnTo>
                <a:lnTo>
                  <a:pt x="0" y="4044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EXTRA - KENDALL TAU CORRELATION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6107" y="2365583"/>
            <a:ext cx="14802059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SIMILARLY TO SPEARMAN'S CORRELATION KENDAL TAU'S DOESN'T LOOK FOR A LINEAR RELATIONSHIP BUT RATHER A MONOTONIC RELATIONSHIP (IN THE SAME DIRECTION). IT DOES SO BY COMPARING </a:t>
            </a:r>
            <a:r>
              <a:rPr lang="en-US" sz="2100" spc="42">
                <a:solidFill>
                  <a:srgbClr val="008037"/>
                </a:solidFill>
                <a:latin typeface="Fredoka"/>
              </a:rPr>
              <a:t>THE RANK OF THE POINTS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38381" y="1028700"/>
            <a:ext cx="5481523" cy="3602645"/>
          </a:xfrm>
          <a:custGeom>
            <a:avLst/>
            <a:gdLst/>
            <a:ahLst/>
            <a:cxnLst/>
            <a:rect l="l" t="t" r="r" b="b"/>
            <a:pathLst>
              <a:path w="5481523" h="3602645">
                <a:moveTo>
                  <a:pt x="0" y="0"/>
                </a:moveTo>
                <a:lnTo>
                  <a:pt x="5481523" y="0"/>
                </a:lnTo>
                <a:lnTo>
                  <a:pt x="5481523" y="3602645"/>
                </a:lnTo>
                <a:lnTo>
                  <a:pt x="0" y="3602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1909" b="-22965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99004" y="5143500"/>
            <a:ext cx="4920900" cy="3400201"/>
          </a:xfrm>
          <a:custGeom>
            <a:avLst/>
            <a:gdLst/>
            <a:ahLst/>
            <a:cxnLst/>
            <a:rect l="l" t="t" r="r" b="b"/>
            <a:pathLst>
              <a:path w="4920900" h="3400201">
                <a:moveTo>
                  <a:pt x="0" y="0"/>
                </a:moveTo>
                <a:lnTo>
                  <a:pt x="4920900" y="0"/>
                </a:lnTo>
                <a:lnTo>
                  <a:pt x="4920900" y="3400201"/>
                </a:lnTo>
                <a:lnTo>
                  <a:pt x="0" y="3400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140" t="-3289" b="-24783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6540855" y="1192852"/>
            <a:ext cx="11629963" cy="7657277"/>
          </a:xfrm>
          <a:custGeom>
            <a:avLst/>
            <a:gdLst/>
            <a:ahLst/>
            <a:cxnLst/>
            <a:rect l="l" t="t" r="r" b="b"/>
            <a:pathLst>
              <a:path w="11629963" h="7657277">
                <a:moveTo>
                  <a:pt x="0" y="0"/>
                </a:moveTo>
                <a:lnTo>
                  <a:pt x="11629963" y="0"/>
                </a:lnTo>
                <a:lnTo>
                  <a:pt x="11629963" y="7657277"/>
                </a:lnTo>
                <a:lnTo>
                  <a:pt x="0" y="7657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258069" y="3048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 CORRELATION COMPARISONS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721851" y="1752600"/>
            <a:ext cx="12537449" cy="7650540"/>
          </a:xfrm>
          <a:custGeom>
            <a:avLst/>
            <a:gdLst/>
            <a:ahLst/>
            <a:cxnLst/>
            <a:rect l="l" t="t" r="r" b="b"/>
            <a:pathLst>
              <a:path w="12537449" h="7650540">
                <a:moveTo>
                  <a:pt x="0" y="0"/>
                </a:moveTo>
                <a:lnTo>
                  <a:pt x="12537449" y="0"/>
                </a:lnTo>
                <a:lnTo>
                  <a:pt x="12537449" y="7650540"/>
                </a:lnTo>
                <a:lnTo>
                  <a:pt x="0" y="7650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 SUMMARY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 OF INTUITION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5031" y="2630716"/>
            <a:ext cx="16450629" cy="400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000000"/>
                </a:solidFill>
                <a:latin typeface="Open Sans Bold"/>
              </a:rPr>
              <a:t>Linda is 31 years old, single, outspoken and very bright. She majored in philiosophy. As a student, she was deeply concerned with issues of discrimination and social justice and also participated in anti-nuclear demonstrations. Which of the two alternatives is more probable?</a:t>
            </a:r>
          </a:p>
          <a:p>
            <a:pPr algn="l">
              <a:lnSpc>
                <a:spcPts val="3990"/>
              </a:lnSpc>
            </a:pPr>
            <a:endParaRPr lang="en-US" sz="285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000000"/>
                </a:solidFill>
                <a:latin typeface="Open Sans Bold"/>
              </a:rPr>
              <a:t>(a) Linda is a banker</a:t>
            </a:r>
          </a:p>
          <a:p>
            <a:pPr algn="l">
              <a:lnSpc>
                <a:spcPts val="3990"/>
              </a:lnSpc>
            </a:pPr>
            <a:endParaRPr lang="en-US" sz="285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3990"/>
              </a:lnSpc>
              <a:spcBef>
                <a:spcPct val="0"/>
              </a:spcBef>
            </a:pPr>
            <a:r>
              <a:rPr lang="en-US" sz="2850">
                <a:solidFill>
                  <a:srgbClr val="000000"/>
                </a:solidFill>
                <a:latin typeface="Open Sans Bold"/>
              </a:rPr>
              <a:t>(b) Linda is a banker and active in the feminist movement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201506" y="2457007"/>
            <a:ext cx="14403372" cy="5372985"/>
          </a:xfrm>
          <a:custGeom>
            <a:avLst/>
            <a:gdLst/>
            <a:ahLst/>
            <a:cxnLst/>
            <a:rect l="l" t="t" r="r" b="b"/>
            <a:pathLst>
              <a:path w="14403372" h="5372985">
                <a:moveTo>
                  <a:pt x="0" y="0"/>
                </a:moveTo>
                <a:lnTo>
                  <a:pt x="14403372" y="0"/>
                </a:lnTo>
                <a:lnTo>
                  <a:pt x="14403372" y="5372986"/>
                </a:lnTo>
                <a:lnTo>
                  <a:pt x="0" y="537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 SUMMARY - VARIABILITY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000000"/>
                </a:solidFill>
                <a:latin typeface="Fredoka"/>
              </a:rPr>
              <a:t>REFERENCES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3778" y="3106740"/>
            <a:ext cx="1637398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spc="56">
                <a:solidFill>
                  <a:srgbClr val="000000"/>
                </a:solidFill>
                <a:latin typeface="Fredoka"/>
              </a:rPr>
              <a:t>CHAPTER 2, NEWBOLD, CALSON, THORNE, STATISTICS FOR BUSINESS &amp; ECONOMICS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598348"/>
            <a:ext cx="1321727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44">
                <a:solidFill>
                  <a:srgbClr val="000000"/>
                </a:solidFill>
                <a:latin typeface="Quicksand Bold"/>
              </a:rPr>
              <a:t>https://statistics.laerd.com/statistical-guides/spearmans-rank-order-correlation-statistical-guide.php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1561" y="5715179"/>
            <a:ext cx="1640487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44">
                <a:solidFill>
                  <a:srgbClr val="000000"/>
                </a:solidFill>
                <a:latin typeface="Quicksand Bold"/>
              </a:rPr>
              <a:t>https://towardsdatascience.com/do-you-have-a-trustworthy-gut-the-most-counterintuitive-probability-problems-7b76aff941cb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381" y="4781550"/>
            <a:ext cx="18250619" cy="723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96" dirty="0">
                <a:solidFill>
                  <a:srgbClr val="2199D4"/>
                </a:solidFill>
                <a:latin typeface="Fredoka"/>
              </a:rPr>
              <a:t>APPENDIX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FF26-3A72-12FB-2EC8-8CADC5F24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53A1FCD-3D61-96DE-CCF0-E7CEBDA6406A}"/>
              </a:ext>
            </a:extLst>
          </p:cNvPr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A11343D-AB0C-0C9A-FDD8-DB04C38CAF3B}"/>
              </a:ext>
            </a:extLst>
          </p:cNvPr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13FE730C-17CA-C239-6D1B-C5D2BB3CFB15}"/>
                </a:ext>
              </a:extLst>
            </p:cNvPr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9AF4312-05CD-C00F-A2C0-6B147788A923}"/>
                </a:ext>
              </a:extLst>
            </p:cNvPr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4007FE3-B7ED-800C-6B54-F08592E31EC8}"/>
              </a:ext>
            </a:extLst>
          </p:cNvPr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489ACA07-0E1C-F647-DDF7-CBFE87E3FF43}"/>
                </a:ext>
              </a:extLst>
            </p:cNvPr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7A3146A4-D544-6A56-6AC4-03176FD3FEEB}"/>
                </a:ext>
              </a:extLst>
            </p:cNvPr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ED6C4EE-DE6D-D70D-75ED-3CB5C6ED4EEB}"/>
              </a:ext>
            </a:extLst>
          </p:cNvPr>
          <p:cNvSpPr/>
          <p:nvPr/>
        </p:nvSpPr>
        <p:spPr>
          <a:xfrm>
            <a:off x="6576389" y="1923407"/>
            <a:ext cx="10129685" cy="4019014"/>
          </a:xfrm>
          <a:custGeom>
            <a:avLst/>
            <a:gdLst/>
            <a:ahLst/>
            <a:cxnLst/>
            <a:rect l="l" t="t" r="r" b="b"/>
            <a:pathLst>
              <a:path w="10129685" h="4019014">
                <a:moveTo>
                  <a:pt x="0" y="0"/>
                </a:moveTo>
                <a:lnTo>
                  <a:pt x="10129686" y="0"/>
                </a:lnTo>
                <a:lnTo>
                  <a:pt x="10129686" y="4019014"/>
                </a:lnTo>
                <a:lnTo>
                  <a:pt x="0" y="4019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1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ABD290F-E4D3-014D-A37B-43EA6FD24991}"/>
              </a:ext>
            </a:extLst>
          </p:cNvPr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9204C01-4B08-D414-29CD-62D58672F84B}"/>
              </a:ext>
            </a:extLst>
          </p:cNvPr>
          <p:cNvSpPr txBox="1"/>
          <p:nvPr/>
        </p:nvSpPr>
        <p:spPr>
          <a:xfrm>
            <a:off x="1436107" y="2365583"/>
            <a:ext cx="619777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EXAMPLE FROM TEXTBOOK</a:t>
            </a:r>
          </a:p>
        </p:txBody>
      </p:sp>
    </p:spTree>
    <p:extLst>
      <p:ext uri="{BB962C8B-B14F-4D97-AF65-F5344CB8AC3E}">
        <p14:creationId xmlns:p14="http://schemas.microsoft.com/office/powerpoint/2010/main" val="799026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50150" y="220390"/>
            <a:ext cx="8024498" cy="9218515"/>
          </a:xfrm>
          <a:custGeom>
            <a:avLst/>
            <a:gdLst/>
            <a:ahLst/>
            <a:cxnLst/>
            <a:rect l="l" t="t" r="r" b="b"/>
            <a:pathLst>
              <a:path w="8024498" h="9218515">
                <a:moveTo>
                  <a:pt x="0" y="0"/>
                </a:moveTo>
                <a:lnTo>
                  <a:pt x="8024498" y="0"/>
                </a:lnTo>
                <a:lnTo>
                  <a:pt x="8024498" y="9218515"/>
                </a:lnTo>
                <a:lnTo>
                  <a:pt x="0" y="921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261993" y="3928630"/>
            <a:ext cx="6546000" cy="1087514"/>
          </a:xfrm>
          <a:custGeom>
            <a:avLst/>
            <a:gdLst/>
            <a:ahLst/>
            <a:cxnLst/>
            <a:rect l="l" t="t" r="r" b="b"/>
            <a:pathLst>
              <a:path w="6546000" h="1087514">
                <a:moveTo>
                  <a:pt x="0" y="0"/>
                </a:moveTo>
                <a:lnTo>
                  <a:pt x="6546000" y="0"/>
                </a:lnTo>
                <a:lnTo>
                  <a:pt x="6546000" y="1087515"/>
                </a:lnTo>
                <a:lnTo>
                  <a:pt x="0" y="1087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6107" y="2365583"/>
            <a:ext cx="619777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APPLYING THE EQUATION ABOVE (FOR SAMPLE)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50150" y="220390"/>
            <a:ext cx="8024498" cy="9218515"/>
          </a:xfrm>
          <a:custGeom>
            <a:avLst/>
            <a:gdLst/>
            <a:ahLst/>
            <a:cxnLst/>
            <a:rect l="l" t="t" r="r" b="b"/>
            <a:pathLst>
              <a:path w="8024498" h="9218515">
                <a:moveTo>
                  <a:pt x="0" y="0"/>
                </a:moveTo>
                <a:lnTo>
                  <a:pt x="8024498" y="0"/>
                </a:lnTo>
                <a:lnTo>
                  <a:pt x="8024498" y="9218515"/>
                </a:lnTo>
                <a:lnTo>
                  <a:pt x="0" y="921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781664" y="3255023"/>
            <a:ext cx="7937494" cy="3149249"/>
          </a:xfrm>
          <a:custGeom>
            <a:avLst/>
            <a:gdLst/>
            <a:ahLst/>
            <a:cxnLst/>
            <a:rect l="l" t="t" r="r" b="b"/>
            <a:pathLst>
              <a:path w="7937494" h="3149249">
                <a:moveTo>
                  <a:pt x="0" y="0"/>
                </a:moveTo>
                <a:lnTo>
                  <a:pt x="7937495" y="0"/>
                </a:lnTo>
                <a:lnTo>
                  <a:pt x="7937495" y="3149249"/>
                </a:lnTo>
                <a:lnTo>
                  <a:pt x="0" y="3149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1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COVARIANCE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6107" y="2365583"/>
            <a:ext cx="619777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EXAMPLE FROM TEXTBOOK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36107" y="6901697"/>
            <a:ext cx="6244566" cy="1541676"/>
          </a:xfrm>
          <a:custGeom>
            <a:avLst/>
            <a:gdLst/>
            <a:ahLst/>
            <a:cxnLst/>
            <a:rect l="l" t="t" r="r" b="b"/>
            <a:pathLst>
              <a:path w="6244566" h="1541676">
                <a:moveTo>
                  <a:pt x="0" y="0"/>
                </a:moveTo>
                <a:lnTo>
                  <a:pt x="6244566" y="0"/>
                </a:lnTo>
                <a:lnTo>
                  <a:pt x="6244566" y="1541676"/>
                </a:lnTo>
                <a:lnTo>
                  <a:pt x="0" y="1541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50150" y="220390"/>
            <a:ext cx="8024498" cy="9218515"/>
          </a:xfrm>
          <a:custGeom>
            <a:avLst/>
            <a:gdLst/>
            <a:ahLst/>
            <a:cxnLst/>
            <a:rect l="l" t="t" r="r" b="b"/>
            <a:pathLst>
              <a:path w="8024498" h="9218515">
                <a:moveTo>
                  <a:pt x="0" y="0"/>
                </a:moveTo>
                <a:lnTo>
                  <a:pt x="8024498" y="0"/>
                </a:lnTo>
                <a:lnTo>
                  <a:pt x="8024498" y="9218515"/>
                </a:lnTo>
                <a:lnTo>
                  <a:pt x="0" y="921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261993" y="3928630"/>
            <a:ext cx="6546000" cy="1087514"/>
          </a:xfrm>
          <a:custGeom>
            <a:avLst/>
            <a:gdLst/>
            <a:ahLst/>
            <a:cxnLst/>
            <a:rect l="l" t="t" r="r" b="b"/>
            <a:pathLst>
              <a:path w="6546000" h="1087514">
                <a:moveTo>
                  <a:pt x="0" y="0"/>
                </a:moveTo>
                <a:lnTo>
                  <a:pt x="6546000" y="0"/>
                </a:lnTo>
                <a:lnTo>
                  <a:pt x="6546000" y="1087515"/>
                </a:lnTo>
                <a:lnTo>
                  <a:pt x="0" y="1087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436107" y="5925378"/>
            <a:ext cx="6063765" cy="1089583"/>
          </a:xfrm>
          <a:custGeom>
            <a:avLst/>
            <a:gdLst/>
            <a:ahLst/>
            <a:cxnLst/>
            <a:rect l="l" t="t" r="r" b="b"/>
            <a:pathLst>
              <a:path w="6063765" h="1089583">
                <a:moveTo>
                  <a:pt x="0" y="0"/>
                </a:moveTo>
                <a:lnTo>
                  <a:pt x="6063765" y="0"/>
                </a:lnTo>
                <a:lnTo>
                  <a:pt x="6063765" y="1089582"/>
                </a:lnTo>
                <a:lnTo>
                  <a:pt x="0" y="1089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WRAPPING IT UP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1993" y="7926447"/>
            <a:ext cx="6197771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spc="42">
                <a:solidFill>
                  <a:srgbClr val="000000"/>
                </a:solidFill>
                <a:latin typeface="Fredoka"/>
              </a:rPr>
              <a:t>DATA DOES NOT SUPPORT STRON LINEAR RELATIONSHIP BETWEEN POSTS AND FAN INTERACTION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10909" y="1752600"/>
            <a:ext cx="11415513" cy="7505700"/>
          </a:xfrm>
          <a:custGeom>
            <a:avLst/>
            <a:gdLst/>
            <a:ahLst/>
            <a:cxnLst/>
            <a:rect l="l" t="t" r="r" b="b"/>
            <a:pathLst>
              <a:path w="11415513" h="7505700">
                <a:moveTo>
                  <a:pt x="0" y="0"/>
                </a:moveTo>
                <a:lnTo>
                  <a:pt x="11415513" y="0"/>
                </a:lnTo>
                <a:lnTo>
                  <a:pt x="11415513" y="7505700"/>
                </a:lnTo>
                <a:lnTo>
                  <a:pt x="0" y="750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 OF INTUITION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40738" y="3622653"/>
            <a:ext cx="5931663" cy="1520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  <a:spcBef>
                <a:spcPct val="0"/>
              </a:spcBef>
            </a:pPr>
            <a:r>
              <a:rPr lang="en-US" sz="2922">
                <a:solidFill>
                  <a:srgbClr val="000000"/>
                </a:solidFill>
                <a:latin typeface="Open Sans Light"/>
              </a:rPr>
              <a:t>This problem is related to the famous mathematician Albert Wald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1752600"/>
            <a:ext cx="11415513" cy="7505700"/>
          </a:xfrm>
          <a:custGeom>
            <a:avLst/>
            <a:gdLst/>
            <a:ahLst/>
            <a:cxnLst/>
            <a:rect l="l" t="t" r="r" b="b"/>
            <a:pathLst>
              <a:path w="11415513" h="7505700">
                <a:moveTo>
                  <a:pt x="0" y="0"/>
                </a:moveTo>
                <a:lnTo>
                  <a:pt x="11415513" y="0"/>
                </a:lnTo>
                <a:lnTo>
                  <a:pt x="11415513" y="7505700"/>
                </a:lnTo>
                <a:lnTo>
                  <a:pt x="0" y="750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690753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STATISTICS  INTUITION - SURVIVORSHIP BIAS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01126" y="2405996"/>
            <a:ext cx="6192263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 spc="48">
                <a:solidFill>
                  <a:srgbClr val="000000"/>
                </a:solidFill>
                <a:latin typeface="Open Sans"/>
              </a:rPr>
              <a:t>BUT THE REAL REASON AGAINST ADDITIONAL ARMOR IS THAT THE HOLES PRECISELY SHOWED THE STRONGEST PARTS OF THE PLANE SINCE THE PLANE SURVIVED DESPITE THE DAMAGE IT SUFFERED.</a:t>
            </a:r>
          </a:p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 spc="48">
                <a:solidFill>
                  <a:srgbClr val="000000"/>
                </a:solidFill>
                <a:latin typeface="Open Sans"/>
              </a:rPr>
              <a:t>TO PUT IT SIMPLY, THE PLANE SURVIVED DESPITE BEING HIT ON THOSE SPECIFIC PARTS, AND THAT MEANS THAT THOSE BADLY-HIT PARTS CAN WITHSTAND ENEMY FIRE.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IS STATISTICS?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6107" y="2762113"/>
            <a:ext cx="16535785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 spc="96">
                <a:solidFill>
                  <a:srgbClr val="000000"/>
                </a:solidFill>
                <a:latin typeface="Fredoka"/>
              </a:rPr>
              <a:t>STATISTICS IS THE GRAMMAR OF NATURE’S LANGUAGE, RANDOMNESS.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DESCRIPTIVE STATISTICS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0604" y="2370007"/>
            <a:ext cx="1495739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WHY DO WE NEED STATISTICAL INDICATORS OF A DATASET?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0604" y="3789691"/>
            <a:ext cx="1495739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TWO TYPES: LOCATION &amp; DISPERSION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604" y="5326440"/>
            <a:ext cx="1495739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LOCATION MEASURES CAN BE </a:t>
            </a:r>
            <a:r>
              <a:rPr lang="en-US" sz="3200" spc="64">
                <a:solidFill>
                  <a:srgbClr val="2199D4"/>
                </a:solidFill>
                <a:latin typeface="Fredoka"/>
              </a:rPr>
              <a:t>CENTRAL</a:t>
            </a:r>
            <a:r>
              <a:rPr lang="en-US" sz="3200" spc="64">
                <a:solidFill>
                  <a:srgbClr val="000000"/>
                </a:solidFill>
                <a:latin typeface="Fredoka"/>
              </a:rPr>
              <a:t> OR </a:t>
            </a:r>
            <a:r>
              <a:rPr lang="en-US" sz="3200" spc="64">
                <a:solidFill>
                  <a:srgbClr val="2199D4"/>
                </a:solidFill>
                <a:latin typeface="Fredoka"/>
              </a:rPr>
              <a:t>NON CENTRAL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830226" y="2899681"/>
            <a:ext cx="3020241" cy="1417320"/>
          </a:xfrm>
          <a:custGeom>
            <a:avLst/>
            <a:gdLst/>
            <a:ahLst/>
            <a:cxnLst/>
            <a:rect l="l" t="t" r="r" b="b"/>
            <a:pathLst>
              <a:path w="3020241" h="1417320">
                <a:moveTo>
                  <a:pt x="0" y="0"/>
                </a:moveTo>
                <a:lnTo>
                  <a:pt x="3020241" y="0"/>
                </a:lnTo>
                <a:lnTo>
                  <a:pt x="3020241" y="1417320"/>
                </a:lnTo>
                <a:lnTo>
                  <a:pt x="0" y="141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1028700" y="3250877"/>
            <a:ext cx="11205691" cy="858618"/>
          </a:xfrm>
          <a:custGeom>
            <a:avLst/>
            <a:gdLst/>
            <a:ahLst/>
            <a:cxnLst/>
            <a:rect l="l" t="t" r="r" b="b"/>
            <a:pathLst>
              <a:path w="11205691" h="858618">
                <a:moveTo>
                  <a:pt x="0" y="0"/>
                </a:moveTo>
                <a:lnTo>
                  <a:pt x="11205691" y="0"/>
                </a:lnTo>
                <a:lnTo>
                  <a:pt x="11205691" y="858618"/>
                </a:lnTo>
                <a:lnTo>
                  <a:pt x="0" y="858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145765" y="5276909"/>
            <a:ext cx="11320076" cy="2598281"/>
          </a:xfrm>
          <a:custGeom>
            <a:avLst/>
            <a:gdLst/>
            <a:ahLst/>
            <a:cxnLst/>
            <a:rect l="l" t="t" r="r" b="b"/>
            <a:pathLst>
              <a:path w="11320076" h="2598281">
                <a:moveTo>
                  <a:pt x="0" y="0"/>
                </a:moveTo>
                <a:lnTo>
                  <a:pt x="11320076" y="0"/>
                </a:lnTo>
                <a:lnTo>
                  <a:pt x="11320076" y="2598281"/>
                </a:lnTo>
                <a:lnTo>
                  <a:pt x="0" y="259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2465841" y="5910949"/>
            <a:ext cx="4540590" cy="665101"/>
          </a:xfrm>
          <a:custGeom>
            <a:avLst/>
            <a:gdLst/>
            <a:ahLst/>
            <a:cxnLst/>
            <a:rect l="l" t="t" r="r" b="b"/>
            <a:pathLst>
              <a:path w="4540590" h="665101">
                <a:moveTo>
                  <a:pt x="0" y="0"/>
                </a:moveTo>
                <a:lnTo>
                  <a:pt x="4540591" y="0"/>
                </a:lnTo>
                <a:lnTo>
                  <a:pt x="4540591" y="665100"/>
                </a:lnTo>
                <a:lnTo>
                  <a:pt x="0" y="665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14167441" y="6884430"/>
            <a:ext cx="1012603" cy="395843"/>
            <a:chOff x="0" y="0"/>
            <a:chExt cx="1098087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098087" cy="434340"/>
            </a:xfrm>
            <a:custGeom>
              <a:avLst/>
              <a:gdLst/>
              <a:ahLst/>
              <a:cxnLst/>
              <a:rect l="l" t="t" r="r" b="b"/>
              <a:pathLst>
                <a:path w="1098087" h="434340">
                  <a:moveTo>
                    <a:pt x="1080307" y="187960"/>
                  </a:moveTo>
                  <a:lnTo>
                    <a:pt x="818687" y="11430"/>
                  </a:lnTo>
                  <a:cubicBezTo>
                    <a:pt x="800907" y="0"/>
                    <a:pt x="778047" y="3810"/>
                    <a:pt x="765347" y="21590"/>
                  </a:cubicBezTo>
                  <a:cubicBezTo>
                    <a:pt x="753917" y="39370"/>
                    <a:pt x="757727" y="62230"/>
                    <a:pt x="775507" y="74930"/>
                  </a:cubicBezTo>
                  <a:lnTo>
                    <a:pt x="93425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34257" y="257810"/>
                  </a:lnTo>
                  <a:lnTo>
                    <a:pt x="775507" y="364490"/>
                  </a:lnTo>
                  <a:cubicBezTo>
                    <a:pt x="757727" y="375920"/>
                    <a:pt x="753917" y="400050"/>
                    <a:pt x="765347" y="417830"/>
                  </a:cubicBezTo>
                  <a:cubicBezTo>
                    <a:pt x="772967" y="429260"/>
                    <a:pt x="784397" y="434340"/>
                    <a:pt x="797097" y="434340"/>
                  </a:cubicBezTo>
                  <a:cubicBezTo>
                    <a:pt x="804717" y="434340"/>
                    <a:pt x="812337" y="431800"/>
                    <a:pt x="818687" y="427990"/>
                  </a:cubicBezTo>
                  <a:lnTo>
                    <a:pt x="1081577" y="251460"/>
                  </a:lnTo>
                  <a:cubicBezTo>
                    <a:pt x="1091737" y="243840"/>
                    <a:pt x="1098087" y="232410"/>
                    <a:pt x="1098087" y="219710"/>
                  </a:cubicBezTo>
                  <a:cubicBezTo>
                    <a:pt x="1098087" y="207010"/>
                    <a:pt x="1091737" y="195580"/>
                    <a:pt x="1080307" y="187960"/>
                  </a:cubicBezTo>
                  <a:close/>
                </a:path>
              </a:pathLst>
            </a:custGeom>
            <a:solidFill>
              <a:srgbClr val="008037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41046" y="7588653"/>
            <a:ext cx="1990181" cy="851291"/>
          </a:xfrm>
          <a:custGeom>
            <a:avLst/>
            <a:gdLst/>
            <a:ahLst/>
            <a:cxnLst/>
            <a:rect l="l" t="t" r="r" b="b"/>
            <a:pathLst>
              <a:path w="1990181" h="851291">
                <a:moveTo>
                  <a:pt x="0" y="0"/>
                </a:moveTo>
                <a:lnTo>
                  <a:pt x="1990181" y="0"/>
                </a:lnTo>
                <a:lnTo>
                  <a:pt x="1990181" y="851291"/>
                </a:lnTo>
                <a:lnTo>
                  <a:pt x="0" y="851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3" name="TextBox 13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CENTRAL TENDENCY AND LOCATION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45765" y="8572409"/>
            <a:ext cx="11276017" cy="868481"/>
          </a:xfrm>
          <a:custGeom>
            <a:avLst/>
            <a:gdLst/>
            <a:ahLst/>
            <a:cxnLst/>
            <a:rect l="l" t="t" r="r" b="b"/>
            <a:pathLst>
              <a:path w="11276017" h="868481">
                <a:moveTo>
                  <a:pt x="0" y="0"/>
                </a:moveTo>
                <a:lnTo>
                  <a:pt x="11276017" y="0"/>
                </a:lnTo>
                <a:lnTo>
                  <a:pt x="11276017" y="868481"/>
                </a:lnTo>
                <a:lnTo>
                  <a:pt x="0" y="8684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5" name="TextBox 15"/>
          <p:cNvSpPr txBox="1"/>
          <p:nvPr/>
        </p:nvSpPr>
        <p:spPr>
          <a:xfrm>
            <a:off x="1142994" y="2883893"/>
            <a:ext cx="4367596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ARITHMETIC MEAN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2994" y="4822577"/>
            <a:ext cx="1826035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MEDIAN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0404" y="7875190"/>
            <a:ext cx="124628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977970" y="2793007"/>
            <a:ext cx="7910229" cy="5180803"/>
          </a:xfrm>
          <a:custGeom>
            <a:avLst/>
            <a:gdLst/>
            <a:ahLst/>
            <a:cxnLst/>
            <a:rect l="l" t="t" r="r" b="b"/>
            <a:pathLst>
              <a:path w="7910229" h="5180803">
                <a:moveTo>
                  <a:pt x="0" y="0"/>
                </a:moveTo>
                <a:lnTo>
                  <a:pt x="7910229" y="0"/>
                </a:lnTo>
                <a:lnTo>
                  <a:pt x="7910229" y="5180803"/>
                </a:lnTo>
                <a:lnTo>
                  <a:pt x="0" y="5180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846576" y="3404376"/>
            <a:ext cx="7489141" cy="2149350"/>
          </a:xfrm>
          <a:custGeom>
            <a:avLst/>
            <a:gdLst/>
            <a:ahLst/>
            <a:cxnLst/>
            <a:rect l="l" t="t" r="r" b="b"/>
            <a:pathLst>
              <a:path w="7489141" h="2149350">
                <a:moveTo>
                  <a:pt x="0" y="0"/>
                </a:moveTo>
                <a:lnTo>
                  <a:pt x="7489140" y="0"/>
                </a:lnTo>
                <a:lnTo>
                  <a:pt x="7489140" y="2149350"/>
                </a:lnTo>
                <a:lnTo>
                  <a:pt x="0" y="2149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PERCENTILES AND QUARTILES</a:t>
            </a:r>
          </a:p>
        </p:txBody>
      </p:sp>
      <p:sp>
        <p:nvSpPr>
          <p:cNvPr id="9" name="Freeform 9"/>
          <p:cNvSpPr/>
          <p:nvPr/>
        </p:nvSpPr>
        <p:spPr>
          <a:xfrm>
            <a:off x="5784269" y="8508146"/>
            <a:ext cx="6719463" cy="750154"/>
          </a:xfrm>
          <a:custGeom>
            <a:avLst/>
            <a:gdLst/>
            <a:ahLst/>
            <a:cxnLst/>
            <a:rect l="l" t="t" r="r" b="b"/>
            <a:pathLst>
              <a:path w="6719463" h="750154">
                <a:moveTo>
                  <a:pt x="0" y="0"/>
                </a:moveTo>
                <a:lnTo>
                  <a:pt x="6719462" y="0"/>
                </a:lnTo>
                <a:lnTo>
                  <a:pt x="6719462" y="750154"/>
                </a:lnTo>
                <a:lnTo>
                  <a:pt x="0" y="750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05597" y="2550120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UPPER/LOWER QUARTILE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5597" y="5901379"/>
            <a:ext cx="702831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PERCENTILE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1013</Words>
  <Application>Microsoft Macintosh PowerPoint</Application>
  <PresentationFormat>Custom</PresentationFormat>
  <Paragraphs>178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Open Sans Light Bold</vt:lpstr>
      <vt:lpstr>Calibri</vt:lpstr>
      <vt:lpstr>Open Sans</vt:lpstr>
      <vt:lpstr>Fredoka</vt:lpstr>
      <vt:lpstr>Open Sans Bold</vt:lpstr>
      <vt:lpstr>Arial</vt:lpstr>
      <vt:lpstr>Quicksand 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cp:lastModifiedBy>João Rocha Melo</cp:lastModifiedBy>
  <cp:revision>3</cp:revision>
  <dcterms:created xsi:type="dcterms:W3CDTF">2006-08-16T00:00:00Z</dcterms:created>
  <dcterms:modified xsi:type="dcterms:W3CDTF">2024-09-24T14:48:55Z</dcterms:modified>
  <dc:identifier>DAESZr_oswE</dc:identifier>
</cp:coreProperties>
</file>