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1" r:id="rId18"/>
    <p:sldId id="273" r:id="rId19"/>
    <p:sldId id="290" r:id="rId20"/>
    <p:sldId id="289" r:id="rId21"/>
    <p:sldId id="293" r:id="rId22"/>
    <p:sldId id="274" r:id="rId23"/>
    <p:sldId id="287" r:id="rId24"/>
    <p:sldId id="288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2" r:id="rId3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690"/>
  </p:normalViewPr>
  <p:slideViewPr>
    <p:cSldViewPr>
      <p:cViewPr varScale="1">
        <p:scale>
          <a:sx n="144" d="100"/>
          <a:sy n="144" d="100"/>
        </p:scale>
        <p:origin x="116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09:37:22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18854 2432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69646-AED8-0048-8431-40193E066D8E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E2C1-46CE-104E-9249-4049A1F1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Slide: try </a:t>
            </a:r>
            <a:r>
              <a:rPr lang="en-US" dirty="0" err="1"/>
              <a:t>to”draw</a:t>
            </a:r>
            <a:r>
              <a:rPr lang="en-US" dirty="0"/>
              <a:t>” with students the concept of a probability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E2C1-46CE-104E-9249-4049A1F10E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9323" y="1856774"/>
            <a:ext cx="47917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82854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8797" y="1498790"/>
            <a:ext cx="757872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629322" y="1856774"/>
            <a:ext cx="65334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Probability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629323" y="458544"/>
            <a:ext cx="12452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000" dirty="0">
                <a:solidFill>
                  <a:srgbClr val="FFFFFF"/>
                </a:solidFill>
                <a:latin typeface="Arial Black"/>
                <a:cs typeface="Arial Black"/>
              </a:rPr>
              <a:t>DSML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Week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PT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021298" y="1295588"/>
            <a:ext cx="5101405" cy="2215762"/>
          </a:xfrm>
          <a:custGeom>
            <a:avLst/>
            <a:gdLst/>
            <a:ahLst/>
            <a:cxnLst/>
            <a:rect l="l" t="t" r="r" b="b"/>
            <a:pathLst>
              <a:path w="10202810" h="4431524">
                <a:moveTo>
                  <a:pt x="0" y="0"/>
                </a:moveTo>
                <a:lnTo>
                  <a:pt x="10202810" y="0"/>
                </a:lnTo>
                <a:lnTo>
                  <a:pt x="10202810" y="4431523"/>
                </a:lnTo>
                <a:lnTo>
                  <a:pt x="0" y="443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BOX-PLOTS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DISTANCE</a:t>
            </a:r>
            <a:r>
              <a:rPr lang="en-US" sz="1600" spc="32">
                <a:solidFill>
                  <a:srgbClr val="000000"/>
                </a:solidFill>
                <a:latin typeface="Fredoka"/>
              </a:rPr>
              <a:t> BETWEEN THE QUARTILES IS ALSO AFFECTED!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949462" y="876300"/>
            <a:ext cx="5557113" cy="1894811"/>
          </a:xfrm>
          <a:custGeom>
            <a:avLst/>
            <a:gdLst/>
            <a:ahLst/>
            <a:cxnLst/>
            <a:rect l="l" t="t" r="r" b="b"/>
            <a:pathLst>
              <a:path w="11114226" h="3789622">
                <a:moveTo>
                  <a:pt x="0" y="0"/>
                </a:moveTo>
                <a:lnTo>
                  <a:pt x="11114226" y="0"/>
                </a:lnTo>
                <a:lnTo>
                  <a:pt x="11114226" y="3789622"/>
                </a:lnTo>
                <a:lnTo>
                  <a:pt x="0" y="3789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87395" y="1717429"/>
            <a:ext cx="5252310" cy="2272015"/>
          </a:xfrm>
          <a:custGeom>
            <a:avLst/>
            <a:gdLst/>
            <a:ahLst/>
            <a:cxnLst/>
            <a:rect l="l" t="t" r="r" b="b"/>
            <a:pathLst>
              <a:path w="10504620" h="4544030">
                <a:moveTo>
                  <a:pt x="0" y="0"/>
                </a:moveTo>
                <a:lnTo>
                  <a:pt x="10504621" y="0"/>
                </a:lnTo>
                <a:lnTo>
                  <a:pt x="10504621" y="4544030"/>
                </a:lnTo>
                <a:lnTo>
                  <a:pt x="0" y="4544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3865" y="1124286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FISHER COEFFICIENT FOR KURTOSIS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71721" y="3989444"/>
            <a:ext cx="3722062" cy="429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5"/>
              </a:lnSpc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SOMETIMES A CORRECTION IS APPLIED</a:t>
            </a:r>
          </a:p>
          <a:p>
            <a:pPr algn="l">
              <a:lnSpc>
                <a:spcPts val="1695"/>
              </a:lnSpc>
              <a:spcBef>
                <a:spcPct val="0"/>
              </a:spcBef>
            </a:pPr>
            <a:r>
              <a:rPr lang="en-US" sz="1413" spc="28">
                <a:solidFill>
                  <a:srgbClr val="000000"/>
                </a:solidFill>
                <a:latin typeface="Fredoka"/>
              </a:rPr>
              <a:t> BY SUBTRACTING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69194" y="1866829"/>
            <a:ext cx="5225274" cy="1951269"/>
          </a:xfrm>
          <a:custGeom>
            <a:avLst/>
            <a:gdLst/>
            <a:ahLst/>
            <a:cxnLst/>
            <a:rect l="l" t="t" r="r" b="b"/>
            <a:pathLst>
              <a:path w="10450547" h="3902538">
                <a:moveTo>
                  <a:pt x="0" y="0"/>
                </a:moveTo>
                <a:lnTo>
                  <a:pt x="10450547" y="0"/>
                </a:lnTo>
                <a:lnTo>
                  <a:pt x="10450547" y="3902538"/>
                </a:lnTo>
                <a:lnTo>
                  <a:pt x="0" y="390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KURTOSIS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131" y="1116969"/>
            <a:ext cx="790029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PERCENTILE COEFFICIENT OF KURTOSIS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846839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TEST TIME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4350" y="1249805"/>
            <a:ext cx="5636425" cy="448919"/>
          </a:xfrm>
          <a:custGeom>
            <a:avLst/>
            <a:gdLst/>
            <a:ahLst/>
            <a:cxnLst/>
            <a:rect l="l" t="t" r="r" b="b"/>
            <a:pathLst>
              <a:path w="11272849" h="897838">
                <a:moveTo>
                  <a:pt x="0" y="0"/>
                </a:moveTo>
                <a:lnTo>
                  <a:pt x="11272849" y="0"/>
                </a:lnTo>
                <a:lnTo>
                  <a:pt x="11272849" y="897837"/>
                </a:lnTo>
                <a:lnTo>
                  <a:pt x="0" y="89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5156953" y="1698724"/>
            <a:ext cx="2259220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8037"/>
                </a:solidFill>
                <a:latin typeface="Fredoka"/>
              </a:rPr>
              <a:t>POSITIVE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55671" y="2266088"/>
            <a:ext cx="2537627" cy="1781976"/>
          </a:xfrm>
          <a:custGeom>
            <a:avLst/>
            <a:gdLst/>
            <a:ahLst/>
            <a:cxnLst/>
            <a:rect l="l" t="t" r="r" b="b"/>
            <a:pathLst>
              <a:path w="5075254" h="3563951">
                <a:moveTo>
                  <a:pt x="0" y="0"/>
                </a:moveTo>
                <a:lnTo>
                  <a:pt x="5075254" y="0"/>
                </a:lnTo>
                <a:lnTo>
                  <a:pt x="507525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975"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41566" y="1251919"/>
            <a:ext cx="3897055" cy="2498097"/>
          </a:xfrm>
          <a:custGeom>
            <a:avLst/>
            <a:gdLst/>
            <a:ahLst/>
            <a:cxnLst/>
            <a:rect l="l" t="t" r="r" b="b"/>
            <a:pathLst>
              <a:path w="7794110" h="4996194">
                <a:moveTo>
                  <a:pt x="0" y="0"/>
                </a:moveTo>
                <a:lnTo>
                  <a:pt x="7794110" y="0"/>
                </a:lnTo>
                <a:lnTo>
                  <a:pt x="7794110" y="4996195"/>
                </a:lnTo>
                <a:lnTo>
                  <a:pt x="0" y="499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66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572000" y="1123941"/>
            <a:ext cx="4332999" cy="2522291"/>
          </a:xfrm>
          <a:custGeom>
            <a:avLst/>
            <a:gdLst/>
            <a:ahLst/>
            <a:cxnLst/>
            <a:rect l="l" t="t" r="r" b="b"/>
            <a:pathLst>
              <a:path w="8665997" h="5044582">
                <a:moveTo>
                  <a:pt x="0" y="0"/>
                </a:moveTo>
                <a:lnTo>
                  <a:pt x="8665997" y="0"/>
                </a:lnTo>
                <a:lnTo>
                  <a:pt x="8665997" y="5044582"/>
                </a:lnTo>
                <a:lnTo>
                  <a:pt x="0" y="504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229" b="-16294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8304961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FOR NORMAL CURVES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4504" y="3890397"/>
            <a:ext cx="6866227" cy="66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EMPIRICAL RULE (SEE APPENDIX) STATES THAT FOR MOST DISTRIBUTIONS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68% WITHIN 1 STANDARD DEVIATION</a:t>
            </a: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95% WITHIN 2 STANDARD DEVIATIONS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8037"/>
                </a:solidFill>
                <a:latin typeface="Fredoka"/>
              </a:rPr>
              <a:t>99.7% WITHIN 3 STANDARD DEVIATIONS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986239" y="795023"/>
            <a:ext cx="2464084" cy="903205"/>
          </a:xfrm>
          <a:custGeom>
            <a:avLst/>
            <a:gdLst/>
            <a:ahLst/>
            <a:cxnLst/>
            <a:rect l="l" t="t" r="r" b="b"/>
            <a:pathLst>
              <a:path w="4928167" h="1806410">
                <a:moveTo>
                  <a:pt x="0" y="0"/>
                </a:moveTo>
                <a:lnTo>
                  <a:pt x="4928167" y="0"/>
                </a:lnTo>
                <a:lnTo>
                  <a:pt x="4928167" y="1806410"/>
                </a:lnTo>
                <a:lnTo>
                  <a:pt x="0" y="180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16886" y="1777057"/>
            <a:ext cx="3802791" cy="2852093"/>
          </a:xfrm>
          <a:custGeom>
            <a:avLst/>
            <a:gdLst/>
            <a:ahLst/>
            <a:cxnLst/>
            <a:rect l="l" t="t" r="r" b="b"/>
            <a:pathLst>
              <a:path w="7605581" h="5704186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NORMALIZE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6664" y="1084700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RE-SCALE THE DISTRIBUTION TO BE BETWEEN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ZERO AND ONE!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1683" y="2138421"/>
            <a:ext cx="3105635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EACH VALUE OF THE DATASET X WILL BE CONVERTED TO A NEW "NORMALIZED" VALUE Z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17644" y="4493809"/>
            <a:ext cx="931853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96487" y="2411124"/>
            <a:ext cx="1075514" cy="1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FREQUENCY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90632" y="4468524"/>
            <a:ext cx="142449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# LABS DELAYED 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(NORMALIZED) Z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18054" y="2566988"/>
            <a:ext cx="6866227" cy="11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ALLOWS YOU TO BRING DIFFERENT DISTRIBUTIONS TO THE SAME SCALE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EXAMPLE OF USAGE: TO STANDARDIZE GRADES ACROSS DIFFERENT SCHOOLS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FF5757"/>
                </a:solidFill>
                <a:latin typeface="Fredoka"/>
              </a:rPr>
              <a:t>VERY IMPORTANT IN MACHINE LEARNING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FF5757"/>
              </a:solidFill>
              <a:latin typeface="Fredok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454498" y="2360036"/>
            <a:ext cx="1991650" cy="761783"/>
          </a:xfrm>
          <a:custGeom>
            <a:avLst/>
            <a:gdLst/>
            <a:ahLst/>
            <a:cxnLst/>
            <a:rect l="l" t="t" r="r" b="b"/>
            <a:pathLst>
              <a:path w="3983300" h="1523566">
                <a:moveTo>
                  <a:pt x="0" y="0"/>
                </a:moveTo>
                <a:lnTo>
                  <a:pt x="3983300" y="0"/>
                </a:lnTo>
                <a:lnTo>
                  <a:pt x="3983300" y="1523566"/>
                </a:lnTo>
                <a:lnTo>
                  <a:pt x="0" y="1523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 : STANDARDIZATION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054" y="1200652"/>
            <a:ext cx="6866227" cy="82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THE Z-SCORE IS A WAY TO STANDARDIZE/NORMALIZE ALL YOUR DATA IN A WAY THAT TELLS YOU HOW MANY STANDARD DEVIATIONS EACH POINT IS FROM THE MEAN</a:t>
            </a:r>
          </a:p>
          <a:p>
            <a:pPr algn="l">
              <a:lnSpc>
                <a:spcPts val="1260"/>
              </a:lnSpc>
            </a:pPr>
            <a:endParaRPr lang="en-US" sz="1050" spc="21">
              <a:solidFill>
                <a:srgbClr val="000000"/>
              </a:solidFill>
              <a:latin typeface="Fredoka"/>
            </a:endParaRPr>
          </a:p>
          <a:p>
            <a:pPr algn="l">
              <a:lnSpc>
                <a:spcPts val="1260"/>
              </a:lnSpc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IF THE Z-SCORE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LESS THAN 1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: THAT DATA POINT IS </a:t>
            </a:r>
            <a:r>
              <a:rPr lang="en-US" sz="1050" spc="21">
                <a:solidFill>
                  <a:srgbClr val="008037"/>
                </a:solidFill>
                <a:latin typeface="Fredoka"/>
              </a:rPr>
              <a:t>WITHIN 1 STANDARD DEVIATION</a:t>
            </a:r>
            <a:r>
              <a:rPr lang="en-US" sz="1050" spc="21">
                <a:solidFill>
                  <a:srgbClr val="000000"/>
                </a:solidFill>
                <a:latin typeface="Fredoka"/>
              </a:rPr>
              <a:t> OF MEAN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  <a:endParaRPr lang="en-US" sz="1050" spc="21">
              <a:solidFill>
                <a:srgbClr val="000000"/>
              </a:solidFill>
              <a:latin typeface="Fredok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34563" y="1134340"/>
            <a:ext cx="4785808" cy="2692017"/>
          </a:xfrm>
          <a:custGeom>
            <a:avLst/>
            <a:gdLst/>
            <a:ahLst/>
            <a:cxnLst/>
            <a:rect l="l" t="t" r="r" b="b"/>
            <a:pathLst>
              <a:path w="9571616" h="5384034">
                <a:moveTo>
                  <a:pt x="0" y="0"/>
                </a:moveTo>
                <a:lnTo>
                  <a:pt x="9571616" y="0"/>
                </a:lnTo>
                <a:lnTo>
                  <a:pt x="9571616" y="5384034"/>
                </a:lnTo>
                <a:lnTo>
                  <a:pt x="0" y="538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Z-SCORE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63842" y="1874890"/>
            <a:ext cx="2564209" cy="32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"/>
              </a:lnSpc>
              <a:spcBef>
                <a:spcPct val="0"/>
              </a:spcBef>
            </a:pPr>
            <a:r>
              <a:rPr lang="en-US" sz="1050" spc="21">
                <a:solidFill>
                  <a:srgbClr val="000000"/>
                </a:solidFill>
                <a:latin typeface="Fredoka"/>
              </a:rPr>
              <a:t>ANY DISTRIBUTION CAN BE PUT ON THE SAME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634989" y="1554170"/>
            <a:ext cx="3741062" cy="2716946"/>
          </a:xfrm>
          <a:custGeom>
            <a:avLst/>
            <a:gdLst/>
            <a:ahLst/>
            <a:cxnLst/>
            <a:rect l="l" t="t" r="r" b="b"/>
            <a:pathLst>
              <a:path w="7482123" h="5433892">
                <a:moveTo>
                  <a:pt x="0" y="0"/>
                </a:moveTo>
                <a:lnTo>
                  <a:pt x="7482124" y="0"/>
                </a:lnTo>
                <a:lnTo>
                  <a:pt x="7482124" y="5433892"/>
                </a:lnTo>
                <a:lnTo>
                  <a:pt x="0" y="543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4376051" y="1554170"/>
            <a:ext cx="4598879" cy="2414030"/>
          </a:xfrm>
          <a:custGeom>
            <a:avLst/>
            <a:gdLst/>
            <a:ahLst/>
            <a:cxnLst/>
            <a:rect l="l" t="t" r="r" b="b"/>
            <a:pathLst>
              <a:path w="9197758" h="4828059">
                <a:moveTo>
                  <a:pt x="0" y="0"/>
                </a:moveTo>
                <a:lnTo>
                  <a:pt x="9197758" y="0"/>
                </a:lnTo>
                <a:lnTo>
                  <a:pt x="9197758" y="4828059"/>
                </a:lnTo>
                <a:lnTo>
                  <a:pt x="0" y="4828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Jupyter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63327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817F-9A37-90F9-3353-A92CFF1A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DF9ACCE-3860-995C-D15E-0BC467A4F44D}"/>
              </a:ext>
            </a:extLst>
          </p:cNvPr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4BC6F29-56EE-1EDB-A382-D9C55A34A0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89F5A98-FEAE-E0E2-2B3F-476DC211DA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4F8B5897-DCC5-7142-E0FD-77AB3C5BBB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41935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4000" spc="-220" dirty="0" err="1">
                <a:solidFill>
                  <a:srgbClr val="FFFFFF"/>
                </a:solidFill>
              </a:rPr>
              <a:t>Types</a:t>
            </a:r>
            <a:r>
              <a:rPr lang="pt-PT" sz="4000" spc="-220" dirty="0">
                <a:solidFill>
                  <a:srgbClr val="FFFFFF"/>
                </a:solidFill>
              </a:rPr>
              <a:t> </a:t>
            </a:r>
            <a:r>
              <a:rPr lang="pt-PT" sz="4000" spc="-220" dirty="0" err="1">
                <a:solidFill>
                  <a:srgbClr val="FFFFFF"/>
                </a:solidFill>
              </a:rPr>
              <a:t>of</a:t>
            </a:r>
            <a:r>
              <a:rPr lang="pt-PT" sz="4000" spc="-220" dirty="0">
                <a:solidFill>
                  <a:srgbClr val="FFFFFF"/>
                </a:solidFill>
              </a:rPr>
              <a:t>  </a:t>
            </a:r>
            <a:r>
              <a:rPr lang="pt-PT" sz="4000" spc="-220" dirty="0" err="1">
                <a:solidFill>
                  <a:srgbClr val="FFFFFF"/>
                </a:solidFill>
              </a:rPr>
              <a:t>Distributions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27796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04" dirty="0"/>
              <a:t> </a:t>
            </a:r>
            <a:r>
              <a:rPr spc="-5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55" dirty="0">
                <a:latin typeface="Arial"/>
                <a:cs typeface="Arial"/>
              </a:rPr>
              <a:t>theory,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120" dirty="0">
                <a:latin typeface="Arial"/>
                <a:cs typeface="Arial"/>
              </a:rPr>
              <a:t>mathematical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85" dirty="0">
                <a:latin typeface="Arial"/>
                <a:cs typeface="Arial"/>
              </a:rPr>
              <a:t>function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60" dirty="0">
                <a:latin typeface="Arial"/>
                <a:cs typeface="Arial"/>
              </a:rPr>
              <a:t>  </a:t>
            </a:r>
            <a:r>
              <a:rPr sz="1200" spc="35" dirty="0">
                <a:latin typeface="Arial"/>
                <a:cs typeface="Arial"/>
              </a:rPr>
              <a:t>assigns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0" dirty="0">
                <a:latin typeface="Arial"/>
                <a:cs typeface="Arial"/>
              </a:rPr>
              <a:t>to  </a:t>
            </a:r>
            <a:r>
              <a:rPr sz="1200" spc="95" dirty="0">
                <a:latin typeface="Arial"/>
                <a:cs typeface="Arial"/>
              </a:rPr>
              <a:t>numerical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50" dirty="0">
                <a:latin typeface="Arial"/>
                <a:cs typeface="Arial"/>
              </a:rPr>
              <a:t>values.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Generally,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114" dirty="0">
                <a:latin typeface="Arial"/>
                <a:cs typeface="Arial"/>
              </a:rPr>
              <a:t>outcome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80" dirty="0">
                <a:latin typeface="Arial"/>
                <a:cs typeface="Arial"/>
              </a:rPr>
              <a:t>within</a:t>
            </a:r>
            <a:r>
              <a:rPr sz="1200" spc="100" dirty="0">
                <a:latin typeface="Arial"/>
                <a:cs typeface="Arial"/>
              </a:rPr>
              <a:t> 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100" dirty="0">
                <a:latin typeface="Arial"/>
                <a:cs typeface="Arial"/>
              </a:rPr>
              <a:t>  space 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90" dirty="0">
                <a:latin typeface="Arial"/>
                <a:cs typeface="Arial"/>
              </a:rPr>
              <a:t>associated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probability.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functions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categorized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into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types: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 Black"/>
                <a:cs typeface="Arial Black"/>
              </a:rPr>
              <a:t>continuous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discrete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4892" y="2262495"/>
            <a:ext cx="4633595" cy="2497455"/>
            <a:chOff x="3994892" y="2262495"/>
            <a:chExt cx="463359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4892" y="2262495"/>
              <a:ext cx="3448317" cy="2497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79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Arial"/>
              <a:cs typeface="Arial"/>
            </a:endParaRP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Measurement Errors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Blood Pressure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Daily Temperature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Shoe Sizes (in adults)</a:t>
            </a:r>
          </a:p>
          <a:p>
            <a:pPr marL="12065" marR="5080" algn="ctr">
              <a:lnSpc>
                <a:spcPct val="150000"/>
              </a:lnSpc>
              <a:spcBef>
                <a:spcPts val="100"/>
              </a:spcBef>
              <a:tabLst>
                <a:tab pos="332740" algn="l"/>
                <a:tab pos="334645" algn="l"/>
              </a:tabLst>
            </a:pPr>
            <a:r>
              <a:rPr lang="en-GB" sz="1200" spc="85" dirty="0">
                <a:latin typeface="Arial"/>
                <a:cs typeface="Arial"/>
              </a:rPr>
              <a:t>Prices of houses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97" y="2629265"/>
            <a:ext cx="2573494" cy="20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5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en-IE" spc="-65" dirty="0"/>
              <a:t>Probability</a:t>
            </a:r>
            <a:r>
              <a:rPr lang="en-IE" spc="-225" dirty="0"/>
              <a:t> </a:t>
            </a:r>
            <a:r>
              <a:rPr lang="en-IE" spc="-65" dirty="0"/>
              <a:t>Distribution</a:t>
            </a:r>
            <a:r>
              <a:rPr lang="en-IE" spc="-220" dirty="0"/>
              <a:t> </a:t>
            </a:r>
            <a:r>
              <a:rPr lang="en-IE" spc="535" dirty="0"/>
              <a:t>-</a:t>
            </a:r>
            <a:r>
              <a:rPr lang="en-IE" spc="-220" dirty="0"/>
              <a:t> </a:t>
            </a:r>
            <a:r>
              <a:rPr lang="en-IE" spc="-35" dirty="0"/>
              <a:t>Example</a:t>
            </a:r>
            <a:endParaRPr lang="en-I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2555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lang="en-IE" sz="1200" dirty="0">
                <a:latin typeface="Arial"/>
                <a:cs typeface="Arial"/>
              </a:rPr>
              <a:t>Philosophical question, Is this a normal distribution?</a:t>
            </a:r>
          </a:p>
        </p:txBody>
      </p:sp>
      <p:pic>
        <p:nvPicPr>
          <p:cNvPr id="1026" name="Picture 2" descr="Positively Skewed Distribution - Overview and Applications in Finance">
            <a:extLst>
              <a:ext uri="{FF2B5EF4-FFF2-40B4-BE49-F238E27FC236}">
                <a16:creationId xmlns:a16="http://schemas.microsoft.com/office/drawing/2014/main" id="{272468FD-7A38-233E-7CE9-EE82D877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16" y="2218880"/>
            <a:ext cx="6141384" cy="254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7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8837" y="1659371"/>
            <a:ext cx="1238522" cy="3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8797" y="1411865"/>
            <a:ext cx="7577455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95" dirty="0">
                <a:latin typeface="Arial"/>
                <a:cs typeface="Arial"/>
              </a:rPr>
              <a:t> we have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finite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sample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space. </a:t>
            </a:r>
            <a:r>
              <a:rPr sz="1200" spc="105" dirty="0">
                <a:latin typeface="Arial"/>
                <a:cs typeface="Arial"/>
              </a:rPr>
              <a:t>Summing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outcomes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will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0" dirty="0">
                <a:latin typeface="Arial"/>
                <a:cs typeface="Arial"/>
              </a:rPr>
              <a:t>Bernoulli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60" dirty="0">
                <a:latin typeface="Arial"/>
                <a:cs typeface="Arial"/>
              </a:rPr>
              <a:t>Binomial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75" dirty="0">
                <a:latin typeface="Arial"/>
                <a:cs typeface="Arial"/>
              </a:rPr>
              <a:t>Geometric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-10" dirty="0">
                <a:latin typeface="Arial"/>
                <a:cs typeface="Arial"/>
              </a:rPr>
              <a:t>Poisson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4892" y="2262495"/>
            <a:ext cx="3448317" cy="249704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8797" y="1411865"/>
            <a:ext cx="7578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shown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below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throwing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dice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10,000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plotting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the </a:t>
            </a:r>
            <a:r>
              <a:rPr sz="1200" spc="90" dirty="0">
                <a:latin typeface="Arial"/>
                <a:cs typeface="Arial"/>
              </a:rPr>
              <a:t>outcome,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was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obtained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summing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14191" y="2262495"/>
            <a:ext cx="4514215" cy="2497455"/>
            <a:chOff x="4114191" y="2262495"/>
            <a:chExt cx="4514215" cy="2497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1"/>
              <a:ext cx="594348" cy="6857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4" y="4026866"/>
              <a:ext cx="595648" cy="6891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4191" y="2262495"/>
              <a:ext cx="3448317" cy="2497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383" y="2453832"/>
            <a:ext cx="30841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plot,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observe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obtaining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'7'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approximately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0.17.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These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approximations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result </a:t>
            </a:r>
            <a:r>
              <a:rPr sz="1200" spc="105" dirty="0">
                <a:latin typeface="Arial"/>
                <a:cs typeface="Arial"/>
              </a:rPr>
              <a:t>from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experiment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are </a:t>
            </a:r>
            <a:r>
              <a:rPr sz="1200" spc="70" dirty="0">
                <a:latin typeface="Arial"/>
                <a:cs typeface="Arial"/>
              </a:rPr>
              <a:t>referred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Empirical Approximations.</a:t>
            </a:r>
            <a:endParaRPr sz="1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13986" y="1706882"/>
            <a:ext cx="29972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Probability Mass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dirty="0">
                <a:latin typeface="Arial Black"/>
                <a:cs typeface="Arial Black"/>
              </a:rPr>
              <a:t>PMF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allows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to </a:t>
            </a:r>
            <a:r>
              <a:rPr sz="1200" spc="50" dirty="0">
                <a:latin typeface="Arial"/>
                <a:cs typeface="Arial"/>
              </a:rPr>
              <a:t>visualize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likelihood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obtaining </a:t>
            </a:r>
            <a:r>
              <a:rPr sz="1200" spc="11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outcome.</a:t>
            </a: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har char="●"/>
              <a:tabLst>
                <a:tab pos="332740" algn="l"/>
              </a:tabLst>
            </a:pP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this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case:</a:t>
            </a:r>
            <a:endParaRPr sz="1200">
              <a:latin typeface="Arial"/>
              <a:cs typeface="Arial"/>
            </a:endParaRPr>
          </a:p>
          <a:p>
            <a:pPr marL="7899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789940" algn="l"/>
              </a:tabLst>
            </a:pPr>
            <a:r>
              <a:rPr sz="1200" spc="-85" dirty="0">
                <a:latin typeface="Arial"/>
                <a:cs typeface="Arial"/>
              </a:rPr>
              <a:t>PMF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7 </a:t>
            </a:r>
            <a:r>
              <a:rPr sz="1200" spc="70" dirty="0">
                <a:latin typeface="Arial"/>
                <a:cs typeface="Arial"/>
              </a:rPr>
              <a:t>-</a:t>
            </a:r>
            <a:r>
              <a:rPr sz="1200" spc="125" dirty="0">
                <a:latin typeface="Arial"/>
                <a:cs typeface="Arial"/>
              </a:rPr>
              <a:t>&gt;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P(X=7)</a:t>
            </a:r>
            <a:r>
              <a:rPr sz="1200" spc="-1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=</a:t>
            </a:r>
            <a:r>
              <a:rPr sz="1200" spc="-135" dirty="0">
                <a:latin typeface="Arial Black"/>
                <a:cs typeface="Arial Black"/>
              </a:rPr>
              <a:t> </a:t>
            </a:r>
            <a:r>
              <a:rPr sz="1200" spc="-20" dirty="0">
                <a:latin typeface="Arial Black"/>
                <a:cs typeface="Arial Black"/>
              </a:rPr>
              <a:t>0.17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23" y="1731396"/>
            <a:ext cx="3560967" cy="25786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80" dirty="0"/>
              <a:t>Discrete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210" y="4023342"/>
            <a:ext cx="1184910" cy="692785"/>
            <a:chOff x="7443210" y="4023342"/>
            <a:chExt cx="1184910" cy="69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3210" y="4023342"/>
              <a:ext cx="594348" cy="685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2433" y="4026867"/>
              <a:ext cx="595648" cy="6891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523" y="1384422"/>
            <a:ext cx="3983016" cy="2987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55711" y="1583734"/>
            <a:ext cx="321818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20675">
              <a:lnSpc>
                <a:spcPct val="15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sz="1200" spc="75" dirty="0">
                <a:latin typeface="Arial"/>
                <a:cs typeface="Arial"/>
              </a:rPr>
              <a:t>Another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question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b="1" i="1" spc="-55" dirty="0">
                <a:latin typeface="Verdana"/>
                <a:cs typeface="Verdana"/>
              </a:rPr>
              <a:t>“What’s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65" dirty="0">
                <a:latin typeface="Verdana"/>
                <a:cs typeface="Verdana"/>
              </a:rPr>
              <a:t>the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55" dirty="0">
                <a:latin typeface="Verdana"/>
                <a:cs typeface="Verdana"/>
              </a:rPr>
              <a:t>probability</a:t>
            </a:r>
            <a:r>
              <a:rPr sz="1200" b="1" i="1" spc="-85" dirty="0">
                <a:latin typeface="Verdana"/>
                <a:cs typeface="Verdana"/>
              </a:rPr>
              <a:t> </a:t>
            </a:r>
            <a:r>
              <a:rPr sz="1200" b="1" i="1" spc="-80" dirty="0">
                <a:latin typeface="Verdana"/>
                <a:cs typeface="Verdana"/>
              </a:rPr>
              <a:t>of</a:t>
            </a:r>
            <a:r>
              <a:rPr sz="1200" b="1" i="1" spc="-90" dirty="0">
                <a:latin typeface="Verdana"/>
                <a:cs typeface="Verdana"/>
              </a:rPr>
              <a:t> </a:t>
            </a:r>
            <a:r>
              <a:rPr sz="1200" b="1" i="1" spc="-10" dirty="0">
                <a:latin typeface="Verdana"/>
                <a:cs typeface="Verdana"/>
              </a:rPr>
              <a:t>getting </a:t>
            </a:r>
            <a:r>
              <a:rPr sz="1200" b="1" i="1" spc="-25" dirty="0">
                <a:latin typeface="Verdana"/>
                <a:cs typeface="Verdana"/>
              </a:rPr>
              <a:t>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50" dirty="0">
                <a:latin typeface="Verdana"/>
                <a:cs typeface="Verdana"/>
              </a:rPr>
              <a:t>outcome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equal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85" dirty="0">
                <a:latin typeface="Verdana"/>
                <a:cs typeface="Verdana"/>
              </a:rPr>
              <a:t>or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90" dirty="0">
                <a:latin typeface="Verdana"/>
                <a:cs typeface="Verdana"/>
              </a:rPr>
              <a:t>lower</a:t>
            </a:r>
            <a:r>
              <a:rPr sz="1200" b="1" i="1" spc="-100" dirty="0">
                <a:latin typeface="Verdana"/>
                <a:cs typeface="Verdana"/>
              </a:rPr>
              <a:t> </a:t>
            </a:r>
            <a:r>
              <a:rPr sz="1200" b="1" i="1" spc="-45" dirty="0">
                <a:latin typeface="Verdana"/>
                <a:cs typeface="Verdana"/>
              </a:rPr>
              <a:t>than</a:t>
            </a:r>
            <a:r>
              <a:rPr sz="1200" b="1" i="1" spc="-105" dirty="0">
                <a:latin typeface="Verdana"/>
                <a:cs typeface="Verdana"/>
              </a:rPr>
              <a:t> </a:t>
            </a:r>
            <a:r>
              <a:rPr sz="1200" b="1" i="1" spc="-100" dirty="0">
                <a:latin typeface="Verdana"/>
                <a:cs typeface="Verdana"/>
              </a:rPr>
              <a:t>7”</a:t>
            </a:r>
            <a:r>
              <a:rPr sz="1200" spc="-100" dirty="0">
                <a:latin typeface="Arial"/>
                <a:cs typeface="Arial"/>
              </a:rPr>
              <a:t>. </a:t>
            </a:r>
            <a:r>
              <a:rPr sz="1200" spc="60" dirty="0">
                <a:latin typeface="Arial"/>
                <a:cs typeface="Arial"/>
              </a:rPr>
              <a:t>Now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instead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PMF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95" dirty="0">
                <a:latin typeface="Arial"/>
                <a:cs typeface="Arial"/>
              </a:rPr>
              <a:t>Cumulative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10" dirty="0">
                <a:latin typeface="Arial"/>
                <a:cs typeface="Arial"/>
              </a:rPr>
              <a:t>- </a:t>
            </a:r>
            <a:r>
              <a:rPr sz="1200" spc="-20" dirty="0">
                <a:latin typeface="Arial Black"/>
                <a:cs typeface="Arial Black"/>
              </a:rPr>
              <a:t>CDF</a:t>
            </a:r>
            <a:r>
              <a:rPr sz="1200" spc="-2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926465" lvl="1" indent="-320040">
              <a:lnSpc>
                <a:spcPct val="100000"/>
              </a:lnSpc>
              <a:spcBef>
                <a:spcPts val="720"/>
              </a:spcBef>
              <a:buChar char="○"/>
              <a:tabLst>
                <a:tab pos="926465" algn="l"/>
              </a:tabLst>
            </a:pPr>
            <a:r>
              <a:rPr sz="1200" dirty="0">
                <a:latin typeface="Arial"/>
                <a:cs typeface="Arial"/>
              </a:rPr>
              <a:t>P(X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&lt;=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7)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oyagiKouzanFontT"/>
                <a:cs typeface="AoyagiKouzanFontT"/>
              </a:rPr>
              <a:t>≃</a:t>
            </a:r>
            <a:r>
              <a:rPr sz="1200" spc="-280" dirty="0">
                <a:latin typeface="AoyagiKouzanFontT"/>
                <a:cs typeface="AoyagiKouzanFontT"/>
              </a:rPr>
              <a:t> </a:t>
            </a:r>
            <a:r>
              <a:rPr sz="1200" spc="-20" dirty="0">
                <a:latin typeface="Arial"/>
                <a:cs typeface="Arial"/>
              </a:rPr>
              <a:t>0.60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12700" marR="152400">
              <a:lnSpc>
                <a:spcPct val="150000"/>
              </a:lnSpc>
            </a:pPr>
            <a:r>
              <a:rPr sz="900" i="1" dirty="0">
                <a:latin typeface="Verdana"/>
                <a:cs typeface="Verdana"/>
              </a:rPr>
              <a:t>Note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that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20" dirty="0">
                <a:latin typeface="Verdana"/>
                <a:cs typeface="Verdana"/>
              </a:rPr>
              <a:t>CDF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7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Verdana"/>
                <a:cs typeface="Verdana"/>
              </a:rPr>
              <a:t>is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equal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to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the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sum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65" dirty="0">
                <a:latin typeface="Verdana"/>
                <a:cs typeface="Verdana"/>
              </a:rPr>
              <a:t>PMF(1)</a:t>
            </a:r>
            <a:r>
              <a:rPr sz="900" i="1" spc="-40" dirty="0">
                <a:latin typeface="Verdana"/>
                <a:cs typeface="Verdana"/>
              </a:rPr>
              <a:t> </a:t>
            </a:r>
            <a:r>
              <a:rPr sz="900" i="1" spc="-50" dirty="0">
                <a:latin typeface="Verdana"/>
                <a:cs typeface="Verdana"/>
              </a:rPr>
              <a:t>+ </a:t>
            </a:r>
            <a:r>
              <a:rPr sz="900" i="1" spc="-10" dirty="0">
                <a:latin typeface="Verdana"/>
                <a:cs typeface="Verdana"/>
              </a:rPr>
              <a:t>PMF(2)...+PMF(7)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Bernoulli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72" y="2480257"/>
            <a:ext cx="3148693" cy="23615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8797" y="1527784"/>
            <a:ext cx="757809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 Black"/>
                <a:cs typeface="Arial Black"/>
              </a:rPr>
              <a:t>Bernoulli</a:t>
            </a:r>
            <a:r>
              <a:rPr sz="1200" spc="-2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10" dirty="0">
                <a:latin typeface="Arial"/>
                <a:cs typeface="Arial"/>
              </a:rPr>
              <a:t> that </a:t>
            </a:r>
            <a:r>
              <a:rPr sz="1200" spc="75" dirty="0">
                <a:latin typeface="Arial"/>
                <a:cs typeface="Arial"/>
              </a:rPr>
              <a:t>characterizes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likelihood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experiencing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either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"success"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"failure"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trial.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trial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1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2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event </a:t>
            </a:r>
            <a:r>
              <a:rPr sz="1200" spc="85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only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namely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success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failure.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Arial"/>
              <a:cs typeface="Arial"/>
            </a:endParaRPr>
          </a:p>
          <a:p>
            <a:pPr marL="3868420" marR="885825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Bernoulli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parameter,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Verdana"/>
                <a:cs typeface="Verdana"/>
              </a:rPr>
              <a:t>p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-25" dirty="0">
                <a:latin typeface="Arial Black"/>
                <a:cs typeface="Arial Black"/>
              </a:rPr>
              <a:t>probability</a:t>
            </a:r>
            <a:r>
              <a:rPr sz="1200" spc="-114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of</a:t>
            </a:r>
            <a:r>
              <a:rPr sz="1200" spc="-110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success.</a:t>
            </a:r>
            <a:endParaRPr sz="1200">
              <a:latin typeface="Arial Black"/>
              <a:cs typeface="Arial Blac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14:cNvPr>
              <p14:cNvContentPartPr/>
              <p14:nvPr/>
            </p14:nvContentPartPr>
            <p14:xfrm>
              <a:off x="6787440" y="8755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AA61CC-83DA-A41E-E015-7444A7ED1D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080" y="86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AutoShape 9"/>
          <p:cNvSpPr/>
          <p:nvPr/>
        </p:nvSpPr>
        <p:spPr>
          <a:xfrm>
            <a:off x="3895583" y="1521655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5385" y="2258138"/>
            <a:ext cx="3325862" cy="2203384"/>
          </a:xfrm>
          <a:custGeom>
            <a:avLst/>
            <a:gdLst/>
            <a:ahLst/>
            <a:cxnLst/>
            <a:rect l="l" t="t" r="r" b="b"/>
            <a:pathLst>
              <a:path w="6651724" h="4406767">
                <a:moveTo>
                  <a:pt x="0" y="0"/>
                </a:moveTo>
                <a:lnTo>
                  <a:pt x="6651723" y="0"/>
                </a:lnTo>
                <a:lnTo>
                  <a:pt x="6651723" y="4406767"/>
                </a:lnTo>
                <a:lnTo>
                  <a:pt x="0" y="4406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5115929" y="1774642"/>
            <a:ext cx="3709721" cy="2782291"/>
          </a:xfrm>
          <a:custGeom>
            <a:avLst/>
            <a:gdLst/>
            <a:ahLst/>
            <a:cxnLst/>
            <a:rect l="l" t="t" r="r" b="b"/>
            <a:pathLst>
              <a:path w="7419441" h="5564581">
                <a:moveTo>
                  <a:pt x="0" y="0"/>
                </a:moveTo>
                <a:lnTo>
                  <a:pt x="7419441" y="0"/>
                </a:lnTo>
                <a:lnTo>
                  <a:pt x="7419441" y="5564581"/>
                </a:lnTo>
                <a:lnTo>
                  <a:pt x="0" y="556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9721" y="1086796"/>
            <a:ext cx="2917188" cy="90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Open Sans Light"/>
              </a:rPr>
              <a:t>The same way a linear regression is a mathematical representation of our data....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15874" y="1193646"/>
            <a:ext cx="4763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5422570" y="1086796"/>
            <a:ext cx="3096438" cy="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688">
                <a:solidFill>
                  <a:srgbClr val="000000"/>
                </a:solidFill>
                <a:latin typeface="Open Sans Light"/>
              </a:rPr>
              <a:t>... so is the probability distribution a representation of the histogram of our events</a:t>
            </a:r>
          </a:p>
        </p:txBody>
      </p:sp>
      <p:sp>
        <p:nvSpPr>
          <p:cNvPr id="16" name="AutoShape 16"/>
          <p:cNvSpPr/>
          <p:nvPr/>
        </p:nvSpPr>
        <p:spPr>
          <a:xfrm>
            <a:off x="3895583" y="3053244"/>
            <a:ext cx="1179328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Binomial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322" y="2593419"/>
            <a:ext cx="2720294" cy="21282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320" dirty="0"/>
              <a:t> </a:t>
            </a:r>
            <a:r>
              <a:rPr dirty="0">
                <a:latin typeface="Arial Black"/>
                <a:cs typeface="Arial Black"/>
              </a:rPr>
              <a:t>Binomial</a:t>
            </a:r>
            <a:r>
              <a:rPr spc="19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dirty="0"/>
              <a:t>is</a:t>
            </a:r>
            <a:r>
              <a:rPr spc="325" dirty="0"/>
              <a:t> </a:t>
            </a:r>
            <a:r>
              <a:rPr spc="145" dirty="0"/>
              <a:t>a</a:t>
            </a:r>
            <a:r>
              <a:rPr spc="320" dirty="0"/>
              <a:t> </a:t>
            </a:r>
            <a:r>
              <a:rPr spc="75" dirty="0"/>
              <a:t>discrete</a:t>
            </a:r>
            <a:r>
              <a:rPr spc="320" dirty="0"/>
              <a:t> </a:t>
            </a:r>
            <a:r>
              <a:rPr spc="85" dirty="0"/>
              <a:t>probability</a:t>
            </a:r>
            <a:r>
              <a:rPr spc="325" dirty="0"/>
              <a:t> </a:t>
            </a:r>
            <a:r>
              <a:rPr spc="80" dirty="0"/>
              <a:t>distribution</a:t>
            </a:r>
            <a:r>
              <a:rPr spc="320" dirty="0"/>
              <a:t> </a:t>
            </a:r>
            <a:r>
              <a:rPr spc="110" dirty="0"/>
              <a:t>that</a:t>
            </a:r>
            <a:r>
              <a:rPr spc="320" dirty="0"/>
              <a:t> </a:t>
            </a:r>
            <a:r>
              <a:rPr spc="100" dirty="0"/>
              <a:t>models</a:t>
            </a:r>
            <a:r>
              <a:rPr spc="320" dirty="0"/>
              <a:t> </a:t>
            </a:r>
            <a:r>
              <a:rPr spc="90" dirty="0"/>
              <a:t>the</a:t>
            </a:r>
            <a:r>
              <a:rPr spc="325" dirty="0"/>
              <a:t> </a:t>
            </a:r>
            <a:r>
              <a:rPr spc="110" dirty="0"/>
              <a:t>number</a:t>
            </a:r>
            <a:r>
              <a:rPr spc="320" dirty="0"/>
              <a:t> </a:t>
            </a:r>
            <a:r>
              <a:rPr spc="55" dirty="0"/>
              <a:t>of </a:t>
            </a:r>
            <a:r>
              <a:rPr spc="65" dirty="0"/>
              <a:t>successes</a:t>
            </a:r>
            <a:r>
              <a:rPr spc="25" dirty="0"/>
              <a:t> </a:t>
            </a:r>
            <a:r>
              <a:rPr spc="60" dirty="0"/>
              <a:t>in</a:t>
            </a:r>
            <a:r>
              <a:rPr spc="30" dirty="0"/>
              <a:t> </a:t>
            </a:r>
            <a:r>
              <a:rPr spc="145" dirty="0"/>
              <a:t>a</a:t>
            </a:r>
            <a:r>
              <a:rPr spc="25" dirty="0"/>
              <a:t> </a:t>
            </a:r>
            <a:r>
              <a:rPr spc="55" dirty="0"/>
              <a:t>fixed</a:t>
            </a:r>
            <a:r>
              <a:rPr spc="30" dirty="0"/>
              <a:t> </a:t>
            </a:r>
            <a:r>
              <a:rPr spc="110" dirty="0"/>
              <a:t>number</a:t>
            </a:r>
            <a:r>
              <a:rPr spc="25" dirty="0"/>
              <a:t> </a:t>
            </a:r>
            <a:r>
              <a:rPr spc="80" dirty="0"/>
              <a:t>of</a:t>
            </a:r>
            <a:r>
              <a:rPr spc="30" dirty="0"/>
              <a:t> </a:t>
            </a:r>
            <a:r>
              <a:rPr spc="100" dirty="0"/>
              <a:t>independent</a:t>
            </a:r>
            <a:r>
              <a:rPr spc="25" dirty="0"/>
              <a:t> </a:t>
            </a:r>
            <a:r>
              <a:rPr spc="50" dirty="0"/>
              <a:t>Bernoulli</a:t>
            </a:r>
            <a:r>
              <a:rPr spc="25" dirty="0"/>
              <a:t> </a:t>
            </a:r>
            <a:r>
              <a:rPr dirty="0"/>
              <a:t>trials.</a:t>
            </a:r>
            <a:r>
              <a:rPr spc="3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spc="85" dirty="0"/>
              <a:t>other</a:t>
            </a:r>
            <a:r>
              <a:rPr spc="30" dirty="0"/>
              <a:t> </a:t>
            </a:r>
            <a:r>
              <a:rPr spc="50" dirty="0"/>
              <a:t>words,</a:t>
            </a:r>
            <a:r>
              <a:rPr spc="25" dirty="0"/>
              <a:t> </a:t>
            </a:r>
            <a:r>
              <a:rPr spc="85" dirty="0"/>
              <a:t>you</a:t>
            </a:r>
            <a:r>
              <a:rPr spc="30" dirty="0"/>
              <a:t> </a:t>
            </a:r>
            <a:r>
              <a:rPr spc="95" dirty="0"/>
              <a:t>have</a:t>
            </a:r>
            <a:r>
              <a:rPr spc="25" dirty="0"/>
              <a:t> </a:t>
            </a:r>
            <a:r>
              <a:rPr spc="145" dirty="0"/>
              <a:t>a</a:t>
            </a:r>
            <a:r>
              <a:rPr spc="30" dirty="0"/>
              <a:t> </a:t>
            </a:r>
            <a:r>
              <a:rPr spc="65" dirty="0"/>
              <a:t>trial</a:t>
            </a:r>
            <a:r>
              <a:rPr spc="25" dirty="0"/>
              <a:t> </a:t>
            </a:r>
            <a:r>
              <a:rPr spc="105" dirty="0"/>
              <a:t>and </a:t>
            </a:r>
            <a:r>
              <a:rPr spc="85" dirty="0"/>
              <a:t>you</a:t>
            </a:r>
            <a:r>
              <a:rPr dirty="0"/>
              <a:t> </a:t>
            </a:r>
            <a:r>
              <a:rPr spc="95" dirty="0"/>
              <a:t>repeat</a:t>
            </a:r>
            <a:r>
              <a:rPr spc="5" dirty="0"/>
              <a:t> </a:t>
            </a:r>
            <a:r>
              <a:rPr spc="65" dirty="0"/>
              <a:t>it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85" dirty="0"/>
              <a:t>certain</a:t>
            </a:r>
            <a:r>
              <a:rPr spc="5" dirty="0"/>
              <a:t> </a:t>
            </a:r>
            <a:r>
              <a:rPr spc="110" dirty="0"/>
              <a:t>number</a:t>
            </a:r>
            <a:r>
              <a:rPr spc="5"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60" dirty="0"/>
              <a:t>times.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95" dirty="0"/>
              <a:t>binomial</a:t>
            </a:r>
            <a:r>
              <a:rPr dirty="0"/>
              <a:t> </a:t>
            </a:r>
            <a:r>
              <a:rPr spc="90" dirty="0"/>
              <a:t>counts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105" dirty="0"/>
              <a:t>numbers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40" dirty="0"/>
              <a:t>success.</a:t>
            </a:r>
          </a:p>
          <a:p>
            <a:pPr>
              <a:lnSpc>
                <a:spcPct val="100000"/>
              </a:lnSpc>
            </a:pPr>
            <a:endParaRPr spc="40" dirty="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40" dirty="0"/>
          </a:p>
          <a:p>
            <a:pPr marL="3825875" marR="526415">
              <a:lnSpc>
                <a:spcPct val="150000"/>
              </a:lnSpc>
              <a:tabLst>
                <a:tab pos="4215765" algn="l"/>
                <a:tab pos="4965065" algn="l"/>
                <a:tab pos="5255260" algn="l"/>
                <a:tab pos="5486400" algn="l"/>
                <a:tab pos="5797550" algn="l"/>
                <a:tab pos="6244590" algn="l"/>
                <a:tab pos="6485255" algn="l"/>
                <a:tab pos="6744970" algn="l"/>
              </a:tabLst>
            </a:pPr>
            <a:r>
              <a:rPr dirty="0"/>
              <a:t>The</a:t>
            </a:r>
            <a:r>
              <a:rPr spc="200" dirty="0"/>
              <a:t> </a:t>
            </a:r>
            <a:r>
              <a:rPr spc="70" dirty="0"/>
              <a:t>Binomial</a:t>
            </a:r>
            <a:r>
              <a:rPr spc="204" dirty="0"/>
              <a:t> </a:t>
            </a:r>
            <a:r>
              <a:rPr spc="80" dirty="0"/>
              <a:t>distribution</a:t>
            </a:r>
            <a:r>
              <a:rPr spc="200" dirty="0"/>
              <a:t> </a:t>
            </a:r>
            <a:r>
              <a:rPr dirty="0"/>
              <a:t>is</a:t>
            </a:r>
            <a:r>
              <a:rPr spc="204" dirty="0"/>
              <a:t> </a:t>
            </a:r>
            <a:r>
              <a:rPr spc="70" dirty="0"/>
              <a:t>characterized </a:t>
            </a:r>
            <a:r>
              <a:rPr spc="105" dirty="0"/>
              <a:t>by</a:t>
            </a:r>
            <a:r>
              <a:rPr spc="165" dirty="0"/>
              <a:t> </a:t>
            </a:r>
            <a:r>
              <a:rPr spc="105" dirty="0"/>
              <a:t>two</a:t>
            </a:r>
            <a:r>
              <a:rPr spc="170" dirty="0"/>
              <a:t> </a:t>
            </a:r>
            <a:r>
              <a:rPr spc="75" dirty="0"/>
              <a:t>parameters,</a:t>
            </a:r>
            <a:r>
              <a:rPr dirty="0"/>
              <a:t>	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85" dirty="0">
                <a:latin typeface="Verdana"/>
                <a:cs typeface="Verdana"/>
              </a:rPr>
              <a:t> </a:t>
            </a:r>
            <a:r>
              <a:rPr spc="130" dirty="0"/>
              <a:t>and </a:t>
            </a:r>
            <a:r>
              <a:rPr b="1" i="1" dirty="0">
                <a:latin typeface="Verdana"/>
                <a:cs typeface="Verdana"/>
              </a:rPr>
              <a:t>p</a:t>
            </a:r>
            <a:r>
              <a:rPr dirty="0"/>
              <a:t>,</a:t>
            </a:r>
            <a:r>
              <a:rPr spc="130" dirty="0"/>
              <a:t> </a:t>
            </a:r>
            <a:r>
              <a:rPr spc="80" dirty="0"/>
              <a:t>where</a:t>
            </a:r>
            <a:r>
              <a:rPr spc="135" dirty="0"/>
              <a:t> </a:t>
            </a:r>
            <a:r>
              <a:rPr b="1" i="1" dirty="0">
                <a:latin typeface="Verdana"/>
                <a:cs typeface="Verdana"/>
              </a:rPr>
              <a:t>n</a:t>
            </a:r>
            <a:r>
              <a:rPr b="1" i="1" spc="10" dirty="0">
                <a:latin typeface="Verdana"/>
                <a:cs typeface="Verdana"/>
              </a:rPr>
              <a:t> </a:t>
            </a:r>
            <a:r>
              <a:rPr spc="-35" dirty="0"/>
              <a:t>is </a:t>
            </a:r>
            <a:r>
              <a:rPr spc="65" dirty="0"/>
              <a:t>the</a:t>
            </a:r>
            <a:r>
              <a:rPr dirty="0"/>
              <a:t>	</a:t>
            </a:r>
            <a:r>
              <a:rPr spc="100" dirty="0"/>
              <a:t>number</a:t>
            </a:r>
            <a:r>
              <a:rPr dirty="0"/>
              <a:t>	</a:t>
            </a:r>
            <a:r>
              <a:rPr spc="55" dirty="0"/>
              <a:t>of</a:t>
            </a:r>
            <a:r>
              <a:rPr dirty="0"/>
              <a:t>	</a:t>
            </a:r>
            <a:r>
              <a:rPr spc="-10" dirty="0"/>
              <a:t>trials,</a:t>
            </a:r>
            <a:r>
              <a:rPr dirty="0"/>
              <a:t>	</a:t>
            </a:r>
            <a:r>
              <a:rPr spc="105" dirty="0"/>
              <a:t>and</a:t>
            </a:r>
            <a:r>
              <a:rPr dirty="0"/>
              <a:t>	</a:t>
            </a:r>
            <a:r>
              <a:rPr b="1" i="1" spc="-50" dirty="0">
                <a:latin typeface="Verdana"/>
                <a:cs typeface="Verdana"/>
              </a:rPr>
              <a:t>p</a:t>
            </a:r>
            <a:r>
              <a:rPr b="1" i="1" dirty="0">
                <a:latin typeface="Verdana"/>
                <a:cs typeface="Verdana"/>
              </a:rPr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Geometric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245" dirty="0"/>
              <a:t> </a:t>
            </a:r>
            <a:r>
              <a:rPr spc="-30" dirty="0">
                <a:latin typeface="Arial Black"/>
                <a:cs typeface="Arial Black"/>
              </a:rPr>
              <a:t>Geometric</a:t>
            </a:r>
            <a:r>
              <a:rPr spc="120" dirty="0">
                <a:latin typeface="Arial Black"/>
                <a:cs typeface="Arial Black"/>
              </a:rPr>
              <a:t> </a:t>
            </a:r>
            <a:r>
              <a:rPr spc="80" dirty="0"/>
              <a:t>distribution</a:t>
            </a:r>
            <a:r>
              <a:rPr spc="250" dirty="0"/>
              <a:t> </a:t>
            </a:r>
            <a:r>
              <a:rPr dirty="0"/>
              <a:t>is</a:t>
            </a:r>
            <a:r>
              <a:rPr spc="245" dirty="0"/>
              <a:t> </a:t>
            </a:r>
            <a:r>
              <a:rPr spc="145" dirty="0"/>
              <a:t>a</a:t>
            </a:r>
            <a:r>
              <a:rPr spc="250" dirty="0"/>
              <a:t> </a:t>
            </a:r>
            <a:r>
              <a:rPr spc="75" dirty="0"/>
              <a:t>discrete</a:t>
            </a:r>
            <a:r>
              <a:rPr spc="250" dirty="0"/>
              <a:t> </a:t>
            </a:r>
            <a:r>
              <a:rPr spc="85" dirty="0"/>
              <a:t>probability</a:t>
            </a:r>
            <a:r>
              <a:rPr spc="250" dirty="0"/>
              <a:t> </a:t>
            </a:r>
            <a:r>
              <a:rPr spc="80" dirty="0"/>
              <a:t>distribution</a:t>
            </a:r>
            <a:r>
              <a:rPr spc="245" dirty="0"/>
              <a:t> </a:t>
            </a:r>
            <a:r>
              <a:rPr spc="110" dirty="0"/>
              <a:t>that</a:t>
            </a:r>
            <a:r>
              <a:rPr spc="250" dirty="0"/>
              <a:t> </a:t>
            </a:r>
            <a:r>
              <a:rPr spc="100" dirty="0"/>
              <a:t>models</a:t>
            </a:r>
            <a:r>
              <a:rPr spc="250" dirty="0"/>
              <a:t> </a:t>
            </a:r>
            <a:r>
              <a:rPr spc="90" dirty="0"/>
              <a:t>the</a:t>
            </a:r>
            <a:r>
              <a:rPr spc="250" dirty="0"/>
              <a:t> </a:t>
            </a:r>
            <a:r>
              <a:rPr spc="110" dirty="0"/>
              <a:t>number</a:t>
            </a:r>
            <a:r>
              <a:rPr spc="250" dirty="0"/>
              <a:t> </a:t>
            </a:r>
            <a:r>
              <a:rPr spc="55" dirty="0"/>
              <a:t>of </a:t>
            </a:r>
            <a:r>
              <a:rPr spc="60" dirty="0"/>
              <a:t>trials</a:t>
            </a:r>
            <a:r>
              <a:rPr spc="130" dirty="0"/>
              <a:t> </a:t>
            </a:r>
            <a:r>
              <a:rPr spc="105" dirty="0"/>
              <a:t>needed</a:t>
            </a:r>
            <a:r>
              <a:rPr spc="135" dirty="0"/>
              <a:t> </a:t>
            </a:r>
            <a:r>
              <a:rPr spc="100" dirty="0"/>
              <a:t>to</a:t>
            </a:r>
            <a:r>
              <a:rPr spc="135" dirty="0"/>
              <a:t> </a:t>
            </a:r>
            <a:r>
              <a:rPr spc="85" dirty="0"/>
              <a:t>achieve</a:t>
            </a:r>
            <a:r>
              <a:rPr spc="135" dirty="0"/>
              <a:t> </a:t>
            </a:r>
            <a:r>
              <a:rPr spc="90" dirty="0"/>
              <a:t>the</a:t>
            </a:r>
            <a:r>
              <a:rPr spc="135" dirty="0"/>
              <a:t> </a:t>
            </a:r>
            <a:r>
              <a:rPr spc="50" dirty="0"/>
              <a:t>first</a:t>
            </a:r>
            <a:r>
              <a:rPr spc="135" dirty="0"/>
              <a:t> </a:t>
            </a:r>
            <a:r>
              <a:rPr spc="70" dirty="0"/>
              <a:t>success</a:t>
            </a:r>
            <a:r>
              <a:rPr spc="135" dirty="0"/>
              <a:t> </a:t>
            </a:r>
            <a:r>
              <a:rPr spc="60" dirty="0"/>
              <a:t>in</a:t>
            </a:r>
            <a:r>
              <a:rPr spc="135" dirty="0"/>
              <a:t> </a:t>
            </a:r>
            <a:r>
              <a:rPr spc="145" dirty="0"/>
              <a:t>a</a:t>
            </a:r>
            <a:r>
              <a:rPr spc="135" dirty="0"/>
              <a:t> </a:t>
            </a:r>
            <a:r>
              <a:rPr spc="90" dirty="0"/>
              <a:t>sequence</a:t>
            </a:r>
            <a:r>
              <a:rPr spc="135" dirty="0"/>
              <a:t> </a:t>
            </a:r>
            <a:r>
              <a:rPr spc="80" dirty="0"/>
              <a:t>of</a:t>
            </a:r>
            <a:r>
              <a:rPr spc="135" dirty="0"/>
              <a:t> </a:t>
            </a:r>
            <a:r>
              <a:rPr spc="100" dirty="0"/>
              <a:t>independent</a:t>
            </a:r>
            <a:r>
              <a:rPr spc="135" dirty="0"/>
              <a:t> </a:t>
            </a:r>
            <a:r>
              <a:rPr dirty="0"/>
              <a:t>trials.</a:t>
            </a:r>
            <a:r>
              <a:rPr spc="135" dirty="0"/>
              <a:t> </a:t>
            </a:r>
            <a:r>
              <a:rPr dirty="0"/>
              <a:t>The</a:t>
            </a:r>
            <a:r>
              <a:rPr spc="135" dirty="0"/>
              <a:t> </a:t>
            </a:r>
            <a:r>
              <a:rPr spc="75" dirty="0"/>
              <a:t>Geometric </a:t>
            </a:r>
            <a:r>
              <a:rPr spc="90" dirty="0"/>
              <a:t>counts</a:t>
            </a:r>
            <a:r>
              <a:rPr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10" dirty="0"/>
              <a:t>number</a:t>
            </a:r>
            <a:r>
              <a:rPr dirty="0"/>
              <a:t> </a:t>
            </a:r>
            <a:r>
              <a:rPr spc="80" dirty="0"/>
              <a:t>of</a:t>
            </a:r>
            <a:r>
              <a:rPr spc="5" dirty="0"/>
              <a:t> </a:t>
            </a:r>
            <a:r>
              <a:rPr spc="50" dirty="0"/>
              <a:t>trials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pc="50" dirty="0"/>
          </a:p>
          <a:p>
            <a:pPr marL="3868420" marR="86423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85" dirty="0"/>
              <a:t>Geometric</a:t>
            </a:r>
            <a:r>
              <a:rPr spc="25" dirty="0"/>
              <a:t> </a:t>
            </a:r>
            <a:r>
              <a:rPr spc="80" dirty="0"/>
              <a:t>distribution</a:t>
            </a:r>
            <a:r>
              <a:rPr spc="20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dirty="0"/>
              <a:t> </a:t>
            </a:r>
            <a:r>
              <a:rPr b="1" i="1" spc="-60" dirty="0">
                <a:latin typeface="Verdana"/>
                <a:cs typeface="Verdana"/>
              </a:rPr>
              <a:t>p</a:t>
            </a:r>
            <a:r>
              <a:rPr spc="-60" dirty="0"/>
              <a:t>,</a:t>
            </a:r>
            <a:r>
              <a:rPr dirty="0"/>
              <a:t> </a:t>
            </a:r>
            <a:r>
              <a:rPr spc="95" dirty="0"/>
              <a:t>which</a:t>
            </a:r>
            <a:r>
              <a:rPr dirty="0"/>
              <a:t> </a:t>
            </a:r>
            <a:r>
              <a:rPr spc="70" dirty="0"/>
              <a:t>represents</a:t>
            </a:r>
            <a:r>
              <a:rPr dirty="0"/>
              <a:t> </a:t>
            </a:r>
            <a:r>
              <a:rPr spc="65" dirty="0"/>
              <a:t>the </a:t>
            </a:r>
            <a:r>
              <a:rPr spc="85" dirty="0"/>
              <a:t>probability</a:t>
            </a:r>
            <a:r>
              <a:rPr dirty="0"/>
              <a:t> </a:t>
            </a:r>
            <a:r>
              <a:rPr spc="80" dirty="0"/>
              <a:t>of</a:t>
            </a:r>
            <a:r>
              <a:rPr dirty="0"/>
              <a:t> </a:t>
            </a:r>
            <a:r>
              <a:rPr spc="70" dirty="0"/>
              <a:t>success</a:t>
            </a:r>
            <a:r>
              <a:rPr dirty="0"/>
              <a:t> </a:t>
            </a:r>
            <a:r>
              <a:rPr spc="60" dirty="0"/>
              <a:t>in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-10" dirty="0"/>
              <a:t>trial.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02" y="2598744"/>
            <a:ext cx="2752339" cy="21579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482854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95" dirty="0"/>
              <a:t>Discrete </a:t>
            </a:r>
            <a:r>
              <a:rPr spc="-10" dirty="0"/>
              <a:t>Poisson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527784"/>
            <a:ext cx="7579359" cy="269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 Black"/>
                <a:cs typeface="Arial Black"/>
              </a:rPr>
              <a:t>Poisson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discrete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expresses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85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number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space.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other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words, </a:t>
            </a:r>
            <a:r>
              <a:rPr sz="1200" spc="85" dirty="0">
                <a:latin typeface="Arial"/>
                <a:cs typeface="Arial"/>
              </a:rPr>
              <a:t>you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have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expectation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times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event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happens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interval.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counts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events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actually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happen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interval.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Arial"/>
              <a:cs typeface="Arial"/>
            </a:endParaRPr>
          </a:p>
          <a:p>
            <a:pPr marL="3868420" marR="655320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Poisson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characterized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parameter,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denoted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λ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80" dirty="0">
                <a:latin typeface="Arial"/>
                <a:cs typeface="Arial"/>
              </a:rPr>
              <a:t>representing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rate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events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fixed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interval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rial"/>
                <a:cs typeface="Arial"/>
              </a:rPr>
              <a:t>or </a:t>
            </a:r>
            <a:r>
              <a:rPr sz="1200" spc="60" dirty="0">
                <a:latin typeface="Arial"/>
                <a:cs typeface="Arial"/>
              </a:rPr>
              <a:t>space.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246" y="2846844"/>
            <a:ext cx="2512094" cy="19653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11865"/>
            <a:ext cx="7578725" cy="208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39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distribution,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have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endless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possible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outcomes.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Probability</a:t>
            </a:r>
            <a:r>
              <a:rPr sz="1200" spc="4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Density </a:t>
            </a:r>
            <a:r>
              <a:rPr sz="1200" spc="60" dirty="0">
                <a:latin typeface="Arial"/>
                <a:cs typeface="Arial"/>
              </a:rPr>
              <a:t>Function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(PDF)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tells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how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likely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rule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that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when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add </a:t>
            </a:r>
            <a:r>
              <a:rPr sz="1200" spc="125" dirty="0">
                <a:latin typeface="Arial"/>
                <a:cs typeface="Arial"/>
              </a:rPr>
              <a:t>up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all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probabilities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across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entire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range,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must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equal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1.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PDF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helps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us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understand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100" dirty="0">
                <a:latin typeface="Arial"/>
                <a:cs typeface="Arial"/>
              </a:rPr>
              <a:t>chances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values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occurring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distribution.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"/>
              <a:buChar char="●"/>
            </a:pPr>
            <a:endParaRPr sz="12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5"/>
              </a:spcBef>
              <a:buChar char="●"/>
              <a:tabLst>
                <a:tab pos="332740" algn="l"/>
              </a:tabLst>
            </a:pPr>
            <a:r>
              <a:rPr sz="1200" spc="60" dirty="0">
                <a:latin typeface="Arial"/>
                <a:cs typeface="Arial"/>
              </a:rPr>
              <a:t>Discrete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Agenda: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45" dirty="0">
                <a:latin typeface="Arial"/>
                <a:cs typeface="Arial"/>
              </a:rPr>
              <a:t>Exponential</a:t>
            </a:r>
            <a:endParaRPr sz="1200">
              <a:latin typeface="Arial"/>
              <a:cs typeface="Arial"/>
            </a:endParaRPr>
          </a:p>
          <a:p>
            <a:pPr marL="1247140" lvl="1" indent="-320675">
              <a:lnSpc>
                <a:spcPct val="100000"/>
              </a:lnSpc>
              <a:spcBef>
                <a:spcPts val="720"/>
              </a:spcBef>
              <a:buChar char="○"/>
              <a:tabLst>
                <a:tab pos="1247140" algn="l"/>
              </a:tabLst>
            </a:pPr>
            <a:r>
              <a:rPr sz="1200" spc="55" dirty="0">
                <a:latin typeface="Arial"/>
                <a:cs typeface="Arial"/>
              </a:rPr>
              <a:t>Gaussian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2790" y="2668169"/>
            <a:ext cx="2724019" cy="218597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9839" y="2429095"/>
            <a:ext cx="2939744" cy="23590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797" y="1411865"/>
            <a:ext cx="75793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In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distributions,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10" dirty="0">
                <a:latin typeface="Arial"/>
                <a:cs typeface="Arial"/>
              </a:rPr>
              <a:t>concept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assigning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3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single</a:t>
            </a:r>
            <a:r>
              <a:rPr sz="1200" spc="24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point </a:t>
            </a:r>
            <a:r>
              <a:rPr sz="1200" spc="110" dirty="0">
                <a:latin typeface="Arial"/>
                <a:cs typeface="Arial"/>
              </a:rPr>
              <a:t>becomes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problematic.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Instead</a:t>
            </a:r>
            <a:r>
              <a:rPr sz="1200" spc="-30" dirty="0">
                <a:latin typeface="Arial"/>
                <a:cs typeface="Arial"/>
              </a:rPr>
              <a:t>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we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use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PDF,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gives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density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across </a:t>
            </a:r>
            <a:r>
              <a:rPr sz="1200" spc="50" dirty="0">
                <a:latin typeface="Arial"/>
                <a:cs typeface="Arial"/>
              </a:rPr>
              <a:t>intervals.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observing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specific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technically </a:t>
            </a:r>
            <a:r>
              <a:rPr sz="1200" dirty="0">
                <a:latin typeface="Arial"/>
                <a:cs typeface="Arial"/>
              </a:rPr>
              <a:t>zero,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14" dirty="0">
                <a:latin typeface="Arial"/>
                <a:cs typeface="Arial"/>
              </a:rPr>
              <a:t>but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probability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over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range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meaningful.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25" dirty="0"/>
              <a:t>Continuous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872" y="3133893"/>
            <a:ext cx="3143768" cy="6064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10" dirty="0"/>
              <a:t>Exponencial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522" y="2718544"/>
            <a:ext cx="2607719" cy="20926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dirty="0"/>
              <a:t>	The</a:t>
            </a:r>
            <a:r>
              <a:rPr spc="60" dirty="0"/>
              <a:t> </a:t>
            </a:r>
            <a:r>
              <a:rPr spc="55" dirty="0"/>
              <a:t>Exponential</a:t>
            </a:r>
            <a:r>
              <a:rPr spc="60" dirty="0"/>
              <a:t> Distribution </a:t>
            </a:r>
            <a:r>
              <a:rPr dirty="0"/>
              <a:t>is</a:t>
            </a:r>
            <a:r>
              <a:rPr spc="60" dirty="0"/>
              <a:t> </a:t>
            </a:r>
            <a:r>
              <a:rPr spc="145" dirty="0"/>
              <a:t>a</a:t>
            </a:r>
            <a:r>
              <a:rPr spc="60" dirty="0"/>
              <a:t> </a:t>
            </a:r>
            <a:r>
              <a:rPr spc="110" dirty="0"/>
              <a:t>way</a:t>
            </a:r>
            <a:r>
              <a:rPr spc="60" dirty="0"/>
              <a:t> </a:t>
            </a:r>
            <a:r>
              <a:rPr spc="100" dirty="0"/>
              <a:t>to</a:t>
            </a:r>
            <a:r>
              <a:rPr spc="60" dirty="0"/>
              <a:t> </a:t>
            </a:r>
            <a:r>
              <a:rPr spc="114" dirty="0"/>
              <a:t>model</a:t>
            </a:r>
            <a:r>
              <a:rPr spc="60" dirty="0"/>
              <a:t> </a:t>
            </a:r>
            <a:r>
              <a:rPr spc="90" dirty="0"/>
              <a:t>the</a:t>
            </a:r>
            <a:r>
              <a:rPr spc="60" dirty="0"/>
              <a:t> </a:t>
            </a:r>
            <a:r>
              <a:rPr spc="105" dirty="0"/>
              <a:t>time</a:t>
            </a:r>
            <a:r>
              <a:rPr spc="60" dirty="0"/>
              <a:t> </a:t>
            </a:r>
            <a:r>
              <a:rPr spc="95" dirty="0"/>
              <a:t>between</a:t>
            </a:r>
            <a:r>
              <a:rPr spc="65" dirty="0"/>
              <a:t> </a:t>
            </a:r>
            <a:r>
              <a:rPr spc="75" dirty="0"/>
              <a:t>events</a:t>
            </a:r>
            <a:r>
              <a:rPr spc="60" dirty="0"/>
              <a:t> </a:t>
            </a:r>
            <a:r>
              <a:rPr spc="110" dirty="0"/>
              <a:t>that</a:t>
            </a:r>
            <a:r>
              <a:rPr spc="60" dirty="0"/>
              <a:t> </a:t>
            </a:r>
            <a:r>
              <a:rPr spc="114" dirty="0"/>
              <a:t>happen</a:t>
            </a:r>
            <a:r>
              <a:rPr spc="60" dirty="0"/>
              <a:t> </a:t>
            </a:r>
            <a:r>
              <a:rPr spc="90" dirty="0"/>
              <a:t>one</a:t>
            </a:r>
            <a:r>
              <a:rPr spc="60" dirty="0"/>
              <a:t> </a:t>
            </a:r>
            <a:r>
              <a:rPr spc="75" dirty="0"/>
              <a:t>after </a:t>
            </a:r>
            <a:r>
              <a:rPr spc="70" dirty="0"/>
              <a:t>another,</a:t>
            </a:r>
            <a:r>
              <a:rPr dirty="0"/>
              <a:t> </a:t>
            </a:r>
            <a:r>
              <a:rPr spc="75" dirty="0"/>
              <a:t>independently,</a:t>
            </a:r>
            <a:r>
              <a:rPr dirty="0"/>
              <a:t> </a:t>
            </a:r>
            <a:r>
              <a:rPr spc="130" dirty="0"/>
              <a:t>and</a:t>
            </a:r>
            <a:r>
              <a:rPr dirty="0"/>
              <a:t> </a:t>
            </a:r>
            <a:r>
              <a:rPr spc="120" dirty="0"/>
              <a:t>at</a:t>
            </a:r>
            <a:r>
              <a:rPr spc="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100" dirty="0"/>
              <a:t>constant</a:t>
            </a:r>
            <a:r>
              <a:rPr dirty="0"/>
              <a:t> </a:t>
            </a:r>
            <a:r>
              <a:rPr spc="95" dirty="0"/>
              <a:t>average</a:t>
            </a:r>
            <a:r>
              <a:rPr dirty="0"/>
              <a:t> </a:t>
            </a:r>
            <a:r>
              <a:rPr spc="55" dirty="0"/>
              <a:t>rate.</a:t>
            </a:r>
            <a:r>
              <a:rPr spc="5" dirty="0"/>
              <a:t> </a:t>
            </a:r>
            <a:r>
              <a:rPr dirty="0"/>
              <a:t>In </a:t>
            </a:r>
            <a:r>
              <a:rPr spc="85" dirty="0"/>
              <a:t>other</a:t>
            </a:r>
            <a:r>
              <a:rPr dirty="0"/>
              <a:t> </a:t>
            </a:r>
            <a:r>
              <a:rPr spc="50" dirty="0"/>
              <a:t>words,</a:t>
            </a:r>
            <a:r>
              <a:rPr dirty="0"/>
              <a:t> </a:t>
            </a:r>
            <a:r>
              <a:rPr spc="95" dirty="0"/>
              <a:t>we</a:t>
            </a:r>
            <a:r>
              <a:rPr spc="5" dirty="0"/>
              <a:t> </a:t>
            </a:r>
            <a:r>
              <a:rPr spc="100" dirty="0"/>
              <a:t>anticipate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75" dirty="0"/>
              <a:t>certain </a:t>
            </a:r>
            <a:r>
              <a:rPr spc="110" dirty="0"/>
              <a:t>number</a:t>
            </a:r>
            <a:r>
              <a:rPr spc="450" dirty="0"/>
              <a:t> </a:t>
            </a:r>
            <a:r>
              <a:rPr spc="80" dirty="0"/>
              <a:t>of</a:t>
            </a:r>
            <a:r>
              <a:rPr spc="455" dirty="0"/>
              <a:t> </a:t>
            </a:r>
            <a:r>
              <a:rPr spc="75" dirty="0"/>
              <a:t>events</a:t>
            </a:r>
            <a:r>
              <a:rPr spc="455" dirty="0"/>
              <a:t> </a:t>
            </a:r>
            <a:r>
              <a:rPr spc="90" dirty="0"/>
              <a:t>occurring</a:t>
            </a:r>
            <a:r>
              <a:rPr spc="450" dirty="0"/>
              <a:t> </a:t>
            </a:r>
            <a:r>
              <a:rPr spc="80" dirty="0"/>
              <a:t>within</a:t>
            </a:r>
            <a:r>
              <a:rPr spc="455" dirty="0"/>
              <a:t> </a:t>
            </a:r>
            <a:r>
              <a:rPr spc="145" dirty="0"/>
              <a:t>a</a:t>
            </a:r>
            <a:r>
              <a:rPr spc="455" dirty="0"/>
              <a:t> </a:t>
            </a:r>
            <a:r>
              <a:rPr spc="85" dirty="0"/>
              <a:t>given</a:t>
            </a:r>
            <a:r>
              <a:rPr spc="455" dirty="0"/>
              <a:t> </a:t>
            </a:r>
            <a:r>
              <a:rPr spc="65" dirty="0"/>
              <a:t>time,</a:t>
            </a:r>
            <a:r>
              <a:rPr spc="450" dirty="0"/>
              <a:t> </a:t>
            </a:r>
            <a:r>
              <a:rPr spc="130" dirty="0"/>
              <a:t>and</a:t>
            </a:r>
            <a:r>
              <a:rPr spc="455" dirty="0"/>
              <a:t> </a:t>
            </a:r>
            <a:r>
              <a:rPr spc="90" dirty="0"/>
              <a:t>the</a:t>
            </a:r>
            <a:r>
              <a:rPr spc="455" dirty="0"/>
              <a:t> </a:t>
            </a:r>
            <a:r>
              <a:rPr spc="80" dirty="0"/>
              <a:t>exponential</a:t>
            </a:r>
            <a:r>
              <a:rPr spc="450" dirty="0"/>
              <a:t> </a:t>
            </a:r>
            <a:r>
              <a:rPr spc="80" dirty="0"/>
              <a:t>distribution</a:t>
            </a:r>
            <a:r>
              <a:rPr spc="455" dirty="0"/>
              <a:t> </a:t>
            </a:r>
            <a:r>
              <a:rPr spc="40" dirty="0"/>
              <a:t>helps </a:t>
            </a:r>
            <a:r>
              <a:rPr spc="95" dirty="0"/>
              <a:t>measure</a:t>
            </a:r>
            <a:r>
              <a:rPr spc="-5" dirty="0"/>
              <a:t> </a:t>
            </a:r>
            <a:r>
              <a:rPr spc="90" dirty="0"/>
              <a:t>the</a:t>
            </a:r>
            <a:r>
              <a:rPr dirty="0"/>
              <a:t> </a:t>
            </a:r>
            <a:r>
              <a:rPr spc="105" dirty="0"/>
              <a:t>time</a:t>
            </a:r>
            <a:r>
              <a:rPr dirty="0"/>
              <a:t> </a:t>
            </a:r>
            <a:r>
              <a:rPr spc="65" dirty="0"/>
              <a:t>it</a:t>
            </a:r>
            <a:r>
              <a:rPr spc="-5" dirty="0"/>
              <a:t> </a:t>
            </a:r>
            <a:r>
              <a:rPr spc="70" dirty="0"/>
              <a:t>takes</a:t>
            </a:r>
            <a:r>
              <a:rPr dirty="0"/>
              <a:t> </a:t>
            </a:r>
            <a:r>
              <a:rPr spc="100" dirty="0"/>
              <a:t>to</a:t>
            </a:r>
            <a:r>
              <a:rPr dirty="0"/>
              <a:t> </a:t>
            </a:r>
            <a:r>
              <a:rPr spc="75" dirty="0"/>
              <a:t>observe</a:t>
            </a:r>
            <a:r>
              <a:rPr spc="-5"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40" dirty="0"/>
              <a:t>event.</a:t>
            </a: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pc="40" dirty="0"/>
          </a:p>
          <a:p>
            <a:pPr marL="3919220" marR="570865">
              <a:lnSpc>
                <a:spcPct val="1500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35" dirty="0"/>
              <a:t> </a:t>
            </a:r>
            <a:r>
              <a:rPr spc="55" dirty="0"/>
              <a:t>Exponential</a:t>
            </a:r>
            <a:r>
              <a:rPr spc="40" dirty="0"/>
              <a:t> </a:t>
            </a:r>
            <a:r>
              <a:rPr spc="60" dirty="0"/>
              <a:t>Distribution</a:t>
            </a:r>
            <a:r>
              <a:rPr spc="35" dirty="0"/>
              <a:t> </a:t>
            </a:r>
            <a:r>
              <a:rPr spc="-25" dirty="0"/>
              <a:t>is </a:t>
            </a:r>
            <a:r>
              <a:rPr spc="80" dirty="0"/>
              <a:t>characterized</a:t>
            </a:r>
            <a:r>
              <a:rPr spc="-5" dirty="0"/>
              <a:t> </a:t>
            </a:r>
            <a:r>
              <a:rPr spc="105" dirty="0"/>
              <a:t>by</a:t>
            </a:r>
            <a:r>
              <a:rPr dirty="0"/>
              <a:t> </a:t>
            </a:r>
            <a:r>
              <a:rPr spc="145" dirty="0"/>
              <a:t>a</a:t>
            </a:r>
            <a:r>
              <a:rPr dirty="0"/>
              <a:t> </a:t>
            </a:r>
            <a:r>
              <a:rPr spc="65" dirty="0"/>
              <a:t>single</a:t>
            </a:r>
            <a:r>
              <a:rPr dirty="0"/>
              <a:t> </a:t>
            </a:r>
            <a:r>
              <a:rPr spc="80" dirty="0"/>
              <a:t>parameter, </a:t>
            </a:r>
            <a:r>
              <a:rPr spc="85" dirty="0"/>
              <a:t>often</a:t>
            </a:r>
            <a:r>
              <a:rPr spc="-5" dirty="0"/>
              <a:t> </a:t>
            </a:r>
            <a:r>
              <a:rPr spc="100" dirty="0"/>
              <a:t>denoted</a:t>
            </a:r>
            <a:r>
              <a:rPr dirty="0"/>
              <a:t> </a:t>
            </a:r>
            <a:r>
              <a:rPr spc="80" dirty="0"/>
              <a:t>as</a:t>
            </a:r>
            <a:r>
              <a:rPr spc="-5" dirty="0"/>
              <a:t> </a:t>
            </a:r>
            <a:r>
              <a:rPr dirty="0"/>
              <a:t>λ </a:t>
            </a:r>
            <a:r>
              <a:rPr spc="114" dirty="0"/>
              <a:t>(lambda).</a:t>
            </a:r>
            <a:r>
              <a:rPr spc="-5" dirty="0"/>
              <a:t> </a:t>
            </a:r>
            <a:r>
              <a:rPr spc="-20" dirty="0"/>
              <a:t>This </a:t>
            </a:r>
            <a:r>
              <a:rPr spc="114" dirty="0"/>
              <a:t>parameter</a:t>
            </a:r>
            <a:r>
              <a:rPr dirty="0"/>
              <a:t> </a:t>
            </a:r>
            <a:r>
              <a:rPr spc="70" dirty="0"/>
              <a:t>represents</a:t>
            </a:r>
            <a:r>
              <a:rPr spc="5" dirty="0"/>
              <a:t> </a:t>
            </a:r>
            <a:r>
              <a:rPr spc="90" dirty="0"/>
              <a:t>the</a:t>
            </a:r>
            <a:r>
              <a:rPr spc="5" dirty="0"/>
              <a:t> </a:t>
            </a:r>
            <a:r>
              <a:rPr spc="-40" dirty="0">
                <a:latin typeface="Arial Black"/>
                <a:cs typeface="Arial Black"/>
              </a:rPr>
              <a:t>rate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5" dirty="0">
                <a:latin typeface="Arial Black"/>
                <a:cs typeface="Arial Black"/>
              </a:rPr>
              <a:t>of</a:t>
            </a:r>
            <a:r>
              <a:rPr spc="-135" dirty="0">
                <a:latin typeface="Arial Black"/>
                <a:cs typeface="Arial Black"/>
              </a:rPr>
              <a:t> </a:t>
            </a:r>
            <a:r>
              <a:rPr spc="-40" dirty="0">
                <a:latin typeface="Arial Black"/>
                <a:cs typeface="Arial Black"/>
              </a:rPr>
              <a:t>events </a:t>
            </a:r>
            <a:r>
              <a:rPr spc="-35" dirty="0">
                <a:latin typeface="Arial Black"/>
                <a:cs typeface="Arial Black"/>
              </a:rPr>
              <a:t>occurring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per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35" dirty="0">
                <a:latin typeface="Arial Black"/>
                <a:cs typeface="Arial Black"/>
              </a:rPr>
              <a:t>unit</a:t>
            </a:r>
            <a:r>
              <a:rPr spc="-110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time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687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spc="-65" dirty="0"/>
              <a:t>Probability</a:t>
            </a:r>
            <a:r>
              <a:rPr spc="-225" dirty="0"/>
              <a:t> </a:t>
            </a:r>
            <a:r>
              <a:rPr spc="-65" dirty="0"/>
              <a:t>Distribution</a:t>
            </a:r>
            <a:r>
              <a:rPr spc="-220" dirty="0"/>
              <a:t> </a:t>
            </a:r>
            <a:r>
              <a:rPr spc="535" dirty="0"/>
              <a:t>-</a:t>
            </a:r>
            <a:r>
              <a:rPr spc="-220" dirty="0"/>
              <a:t> </a:t>
            </a:r>
            <a:r>
              <a:rPr spc="-35" dirty="0"/>
              <a:t>Continuous </a:t>
            </a:r>
            <a:r>
              <a:rPr spc="-65" dirty="0"/>
              <a:t>Gaussian</a:t>
            </a:r>
            <a:r>
              <a:rPr spc="-195" dirty="0"/>
              <a:t> </a:t>
            </a:r>
            <a:r>
              <a:rPr spc="-10" dirty="0"/>
              <a:t>(Normal)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8797" y="1498790"/>
            <a:ext cx="7579359" cy="301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50000"/>
              </a:lnSpc>
              <a:spcBef>
                <a:spcPts val="100"/>
              </a:spcBef>
              <a:buChar char="●"/>
              <a:tabLst>
                <a:tab pos="33274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	The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also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known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as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Gaussian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20" dirty="0">
                <a:latin typeface="Arial"/>
                <a:cs typeface="Arial"/>
              </a:rPr>
              <a:t>commonly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used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model </a:t>
            </a:r>
            <a:r>
              <a:rPr sz="1200" spc="85" dirty="0">
                <a:latin typeface="Arial"/>
                <a:cs typeface="Arial"/>
              </a:rPr>
              <a:t>continuous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random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variables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because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it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accurately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natural</a:t>
            </a:r>
            <a:r>
              <a:rPr sz="1200" spc="32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symmetry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and </a:t>
            </a:r>
            <a:r>
              <a:rPr sz="1200" spc="100" dirty="0">
                <a:latin typeface="Arial"/>
                <a:cs typeface="Arial"/>
              </a:rPr>
              <a:t>tendency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to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cluster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an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average.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distribution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reflects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45" dirty="0">
                <a:latin typeface="Arial"/>
                <a:cs typeface="Arial"/>
              </a:rPr>
              <a:t>common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patterns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found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 </a:t>
            </a:r>
            <a:r>
              <a:rPr sz="1200" spc="135" dirty="0">
                <a:latin typeface="Arial"/>
                <a:cs typeface="Arial"/>
              </a:rPr>
              <a:t>many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different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areas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Arial"/>
              <a:cs typeface="Arial"/>
            </a:endParaRPr>
          </a:p>
          <a:p>
            <a:pPr marL="3656965" marR="113664" algn="just">
              <a:lnSpc>
                <a:spcPct val="150000"/>
              </a:lnSpc>
            </a:pPr>
            <a:r>
              <a:rPr sz="1200" dirty="0">
                <a:latin typeface="Arial"/>
                <a:cs typeface="Arial"/>
              </a:rPr>
              <a:t>The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Normal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Distribution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3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characterized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by</a:t>
            </a:r>
            <a:r>
              <a:rPr sz="1200" spc="3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two </a:t>
            </a:r>
            <a:r>
              <a:rPr sz="1200" spc="85" dirty="0">
                <a:latin typeface="Arial"/>
                <a:cs typeface="Arial"/>
              </a:rPr>
              <a:t>parameters,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dirty="0">
                <a:latin typeface="Arial Black"/>
                <a:cs typeface="Arial Black"/>
              </a:rPr>
              <a:t>mean</a:t>
            </a:r>
            <a:r>
              <a:rPr sz="1200" spc="8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(μ),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represents</a:t>
            </a:r>
            <a:r>
              <a:rPr sz="1200" spc="220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the </a:t>
            </a:r>
            <a:r>
              <a:rPr sz="1200" spc="85" dirty="0">
                <a:latin typeface="Arial"/>
                <a:cs typeface="Arial"/>
              </a:rPr>
              <a:t>central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location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average</a:t>
            </a:r>
            <a:r>
              <a:rPr sz="1200" spc="41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distribution, </a:t>
            </a:r>
            <a:r>
              <a:rPr sz="1200" spc="130" dirty="0">
                <a:latin typeface="Arial"/>
                <a:cs typeface="Arial"/>
              </a:rPr>
              <a:t>and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standard</a:t>
            </a:r>
            <a:r>
              <a:rPr sz="1200" spc="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deviation</a:t>
            </a:r>
            <a:r>
              <a:rPr sz="1200" spc="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"/>
                <a:cs typeface="Arial"/>
              </a:rPr>
              <a:t>(σ),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which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75" dirty="0">
                <a:latin typeface="Arial"/>
                <a:cs typeface="Arial"/>
              </a:rPr>
              <a:t>indicates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5" dirty="0">
                <a:latin typeface="Arial"/>
                <a:cs typeface="Arial"/>
              </a:rPr>
              <a:t>spread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or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dispersion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80" dirty="0">
                <a:latin typeface="Arial"/>
                <a:cs typeface="Arial"/>
              </a:rPr>
              <a:t>of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the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30" dirty="0">
                <a:latin typeface="Arial"/>
                <a:cs typeface="Arial"/>
              </a:rPr>
              <a:t>data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105" dirty="0">
                <a:latin typeface="Arial"/>
                <a:cs typeface="Arial"/>
              </a:rPr>
              <a:t>around</a:t>
            </a:r>
            <a:r>
              <a:rPr sz="1200" spc="175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the </a:t>
            </a:r>
            <a:r>
              <a:rPr sz="1200" spc="80" dirty="0">
                <a:latin typeface="Arial"/>
                <a:cs typeface="Arial"/>
              </a:rPr>
              <a:t>mean.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172" y="2718519"/>
            <a:ext cx="2573494" cy="203289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248" y="768522"/>
            <a:ext cx="5314950" cy="36420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570"/>
              </a:lnSpc>
              <a:spcBef>
                <a:spcPts val="240"/>
              </a:spcBef>
            </a:pPr>
            <a:r>
              <a:rPr lang="pt-PT" spc="-65" dirty="0"/>
              <a:t>Central </a:t>
            </a:r>
            <a:r>
              <a:rPr lang="pt-PT" spc="-65" dirty="0" err="1"/>
              <a:t>Limit</a:t>
            </a:r>
            <a:r>
              <a:rPr lang="pt-PT" spc="-65" dirty="0"/>
              <a:t> </a:t>
            </a:r>
            <a:r>
              <a:rPr lang="pt-PT" spc="-65" dirty="0" err="1"/>
              <a:t>Theorem</a:t>
            </a:r>
            <a:r>
              <a:rPr lang="pt-PT" spc="-65" dirty="0"/>
              <a:t> (</a:t>
            </a:r>
            <a:r>
              <a:rPr lang="pt-PT" spc="-65" dirty="0" err="1"/>
              <a:t>Next</a:t>
            </a:r>
            <a:r>
              <a:rPr lang="pt-PT" spc="-65" dirty="0"/>
              <a:t> </a:t>
            </a:r>
            <a:r>
              <a:rPr lang="pt-PT" spc="-65" dirty="0" err="1"/>
              <a:t>lesson</a:t>
            </a:r>
            <a:r>
              <a:rPr lang="pt-PT" spc="-65" dirty="0"/>
              <a:t>)</a:t>
            </a:r>
            <a:endParaRPr spc="-10" dirty="0"/>
          </a:p>
        </p:txBody>
      </p:sp>
      <p:pic>
        <p:nvPicPr>
          <p:cNvPr id="1026" name="Picture 2" descr="Central Limit Theorem - Overview, Example, History">
            <a:extLst>
              <a:ext uri="{FF2B5EF4-FFF2-40B4-BE49-F238E27FC236}">
                <a16:creationId xmlns:a16="http://schemas.microsoft.com/office/drawing/2014/main" id="{A94FD284-9299-EB3F-4C86-882363A2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6" y="1352550"/>
            <a:ext cx="5576888" cy="341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4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648593" y="993532"/>
            <a:ext cx="4981058" cy="1960123"/>
          </a:xfrm>
          <a:custGeom>
            <a:avLst/>
            <a:gdLst/>
            <a:ahLst/>
            <a:cxnLst/>
            <a:rect l="l" t="t" r="r" b="b"/>
            <a:pathLst>
              <a:path w="9962115" h="3920246">
                <a:moveTo>
                  <a:pt x="0" y="0"/>
                </a:moveTo>
                <a:lnTo>
                  <a:pt x="9962115" y="0"/>
                </a:lnTo>
                <a:lnTo>
                  <a:pt x="9962115" y="3920246"/>
                </a:lnTo>
                <a:lnTo>
                  <a:pt x="0" y="392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1746"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5611" y="3904448"/>
            <a:ext cx="4805387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 dirty="0">
                <a:solidFill>
                  <a:srgbClr val="000000"/>
                </a:solidFill>
                <a:latin typeface="Fredoka"/>
              </a:rPr>
              <a:t>IF SYMMETRIC: </a:t>
            </a:r>
            <a:r>
              <a:rPr lang="en-US" sz="1600" spc="32" dirty="0">
                <a:solidFill>
                  <a:srgbClr val="2199D4"/>
                </a:solidFill>
                <a:latin typeface="Fredoka"/>
              </a:rPr>
              <a:t>MEAN=MEDIAN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1915" y="1409632"/>
            <a:ext cx="31225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SYMMETRY OF DISTRIBUTION OF 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5611" y="4386263"/>
            <a:ext cx="719058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IF SYMMETRIC AND UNI-MODAL: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 = MEDIAN =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10671" y="1238302"/>
            <a:ext cx="4833938" cy="3001869"/>
          </a:xfrm>
          <a:custGeom>
            <a:avLst/>
            <a:gdLst/>
            <a:ahLst/>
            <a:cxnLst/>
            <a:rect l="l" t="t" r="r" b="b"/>
            <a:pathLst>
              <a:path w="9667875" h="6003738">
                <a:moveTo>
                  <a:pt x="0" y="0"/>
                </a:moveTo>
                <a:lnTo>
                  <a:pt x="9667874" y="0"/>
                </a:lnTo>
                <a:lnTo>
                  <a:pt x="9667874" y="6003737"/>
                </a:lnTo>
                <a:lnTo>
                  <a:pt x="0" y="600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70719" y="1559692"/>
            <a:ext cx="3201226" cy="842786"/>
          </a:xfrm>
          <a:custGeom>
            <a:avLst/>
            <a:gdLst/>
            <a:ahLst/>
            <a:cxnLst/>
            <a:rect l="l" t="t" r="r" b="b"/>
            <a:pathLst>
              <a:path w="6402452" h="1685571">
                <a:moveTo>
                  <a:pt x="0" y="0"/>
                </a:moveTo>
                <a:lnTo>
                  <a:pt x="6402451" y="0"/>
                </a:lnTo>
                <a:lnTo>
                  <a:pt x="6402451" y="1685571"/>
                </a:lnTo>
                <a:lnTo>
                  <a:pt x="0" y="1685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  <p:sp>
        <p:nvSpPr>
          <p:cNvPr id="12" name="Freeform 12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11930" y="2412897"/>
            <a:ext cx="1971922" cy="652679"/>
          </a:xfrm>
          <a:custGeom>
            <a:avLst/>
            <a:gdLst/>
            <a:ahLst/>
            <a:cxnLst/>
            <a:rect l="l" t="t" r="r" b="b"/>
            <a:pathLst>
              <a:path w="3943844" h="1305357">
                <a:moveTo>
                  <a:pt x="0" y="0"/>
                </a:moveTo>
                <a:lnTo>
                  <a:pt x="3943844" y="0"/>
                </a:lnTo>
                <a:lnTo>
                  <a:pt x="3943844" y="1305357"/>
                </a:lnTo>
                <a:lnTo>
                  <a:pt x="0" y="1305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Freeform 10"/>
          <p:cNvSpPr/>
          <p:nvPr/>
        </p:nvSpPr>
        <p:spPr>
          <a:xfrm>
            <a:off x="363170" y="1370304"/>
            <a:ext cx="2869443" cy="770011"/>
          </a:xfrm>
          <a:custGeom>
            <a:avLst/>
            <a:gdLst/>
            <a:ahLst/>
            <a:cxnLst/>
            <a:rect l="l" t="t" r="r" b="b"/>
            <a:pathLst>
              <a:path w="5738885" h="1540022">
                <a:moveTo>
                  <a:pt x="0" y="0"/>
                </a:moveTo>
                <a:lnTo>
                  <a:pt x="5738885" y="0"/>
                </a:lnTo>
                <a:lnTo>
                  <a:pt x="5738885" y="1540022"/>
                </a:lnTo>
                <a:lnTo>
                  <a:pt x="0" y="1540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1" name="Freeform 11"/>
          <p:cNvSpPr/>
          <p:nvPr/>
        </p:nvSpPr>
        <p:spPr>
          <a:xfrm>
            <a:off x="3748247" y="1461265"/>
            <a:ext cx="4998497" cy="1781976"/>
          </a:xfrm>
          <a:custGeom>
            <a:avLst/>
            <a:gdLst/>
            <a:ahLst/>
            <a:cxnLst/>
            <a:rect l="l" t="t" r="r" b="b"/>
            <a:pathLst>
              <a:path w="9996993" h="3563951">
                <a:moveTo>
                  <a:pt x="0" y="0"/>
                </a:moveTo>
                <a:lnTo>
                  <a:pt x="9996994" y="0"/>
                </a:lnTo>
                <a:lnTo>
                  <a:pt x="9996994" y="3563951"/>
                </a:lnTo>
                <a:lnTo>
                  <a:pt x="0" y="35639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2" name="TextBox 12"/>
          <p:cNvSpPr txBox="1"/>
          <p:nvPr/>
        </p:nvSpPr>
        <p:spPr>
          <a:xfrm>
            <a:off x="474504" y="514350"/>
            <a:ext cx="6975819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SKEWNESS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67" y="4808712"/>
            <a:ext cx="9398083" cy="452358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123967" y="4810299"/>
            <a:ext cx="9398083" cy="45077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8717" y="4905549"/>
            <a:ext cx="9398083" cy="45077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6" y="247909"/>
              <a:ext cx="15002335" cy="414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260"/>
                </a:lnSpc>
              </a:pPr>
              <a:r>
                <a:rPr lang="en-US" sz="900" spc="72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557891" y="773868"/>
            <a:ext cx="5779456" cy="2638306"/>
          </a:xfrm>
          <a:custGeom>
            <a:avLst/>
            <a:gdLst/>
            <a:ahLst/>
            <a:cxnLst/>
            <a:rect l="l" t="t" r="r" b="b"/>
            <a:pathLst>
              <a:path w="11558912" h="5276611">
                <a:moveTo>
                  <a:pt x="0" y="0"/>
                </a:moveTo>
                <a:lnTo>
                  <a:pt x="11558912" y="0"/>
                </a:lnTo>
                <a:lnTo>
                  <a:pt x="11558912" y="5276611"/>
                </a:lnTo>
                <a:lnTo>
                  <a:pt x="0" y="527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10" name="TextBox 10"/>
          <p:cNvSpPr txBox="1"/>
          <p:nvPr/>
        </p:nvSpPr>
        <p:spPr>
          <a:xfrm>
            <a:off x="514350" y="333375"/>
            <a:ext cx="8556198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spc="48">
                <a:solidFill>
                  <a:srgbClr val="2199D4"/>
                </a:solidFill>
                <a:latin typeface="Fredoka"/>
              </a:rPr>
              <a:t>SHAPE OF DISTRIBUTIONS - RELATION TO INDICATORS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081" y="3868000"/>
            <a:ext cx="7900297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  <a:spcBef>
                <a:spcPct val="0"/>
              </a:spcBef>
            </a:pPr>
            <a:r>
              <a:rPr lang="en-US" sz="1600" spc="32">
                <a:solidFill>
                  <a:srgbClr val="000000"/>
                </a:solidFill>
                <a:latin typeface="Fredoka"/>
              </a:rPr>
              <a:t>THE SKEWNESS OF A DISTRIBUTION OF DATA DETERMINES THE RELATIVE POSITION BETWEEN </a:t>
            </a:r>
            <a:r>
              <a:rPr lang="en-US" sz="1600" spc="32">
                <a:solidFill>
                  <a:srgbClr val="2199D4"/>
                </a:solidFill>
                <a:latin typeface="Fredoka"/>
              </a:rPr>
              <a:t>MEAN, MEDIAN AND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1511</Words>
  <Application>Microsoft Macintosh PowerPoint</Application>
  <PresentationFormat>On-screen Show (16:9)</PresentationFormat>
  <Paragraphs>159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AoyagiKouzanFontT</vt:lpstr>
      <vt:lpstr>Aptos</vt:lpstr>
      <vt:lpstr>Arial</vt:lpstr>
      <vt:lpstr>Arial Black</vt:lpstr>
      <vt:lpstr>Fredoka</vt:lpstr>
      <vt:lpstr>Open Sans Light</vt:lpstr>
      <vt:lpstr>Quicksand Bold</vt:lpstr>
      <vt:lpstr>Verdana</vt:lpstr>
      <vt:lpstr>Office Theme</vt:lpstr>
      <vt:lpstr>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Jupyter</vt:lpstr>
      <vt:lpstr>Types of  Distributions</vt:lpstr>
      <vt:lpstr>Probability Distribution</vt:lpstr>
      <vt:lpstr>Probability Distribution - Example</vt:lpstr>
      <vt:lpstr>Probability Distribution - Example</vt:lpstr>
      <vt:lpstr>Probability Distribution - Discrete</vt:lpstr>
      <vt:lpstr>Probability Distribution - Discrete</vt:lpstr>
      <vt:lpstr>Probability Distribution - Discrete</vt:lpstr>
      <vt:lpstr>Probability Distribution - Discrete</vt:lpstr>
      <vt:lpstr>Probability Distribution - Discrete Bernoulli</vt:lpstr>
      <vt:lpstr>Probability Distribution - Discrete Binomial</vt:lpstr>
      <vt:lpstr>Probability Distribution - Discrete Geometric</vt:lpstr>
      <vt:lpstr>Probability Distribution - Discrete Poisson</vt:lpstr>
      <vt:lpstr>Probability Distribution - Continuous</vt:lpstr>
      <vt:lpstr>Probability Distribution - Continuous</vt:lpstr>
      <vt:lpstr>Probability Distribution - Continuous Exponencial</vt:lpstr>
      <vt:lpstr>Probability Distribution - Continuous Gaussian (Normal)</vt:lpstr>
      <vt:lpstr>Central Limit Theorem (Next lesson)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Probability</dc:title>
  <cp:lastModifiedBy>João Rocha Melo</cp:lastModifiedBy>
  <cp:revision>10</cp:revision>
  <dcterms:created xsi:type="dcterms:W3CDTF">2024-05-17T09:30:15Z</dcterms:created>
  <dcterms:modified xsi:type="dcterms:W3CDTF">2024-09-24T15:18:30Z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