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304" r:id="rId5"/>
    <p:sldId id="301" r:id="rId6"/>
    <p:sldId id="303" r:id="rId7"/>
    <p:sldId id="305" r:id="rId8"/>
    <p:sldId id="302" r:id="rId9"/>
    <p:sldId id="260" r:id="rId10"/>
    <p:sldId id="261" r:id="rId11"/>
    <p:sldId id="262" r:id="rId12"/>
    <p:sldId id="285"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7" r:id="rId27"/>
    <p:sldId id="279" r:id="rId28"/>
    <p:sldId id="280" r:id="rId29"/>
    <p:sldId id="282" r:id="rId30"/>
    <p:sldId id="283" r:id="rId31"/>
    <p:sldId id="284" r:id="rId32"/>
    <p:sldId id="286" r:id="rId33"/>
    <p:sldId id="300"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p:restoredTop sz="93239"/>
  </p:normalViewPr>
  <p:slideViewPr>
    <p:cSldViewPr>
      <p:cViewPr varScale="1">
        <p:scale>
          <a:sx n="147" d="100"/>
          <a:sy n="147" d="100"/>
        </p:scale>
        <p:origin x="808"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28:26.448"/>
    </inkml:context>
    <inkml:brush xml:id="br0">
      <inkml:brushProperty name="width" value="0.05292" units="cm"/>
      <inkml:brushProperty name="height" value="0.05292" units="cm"/>
      <inkml:brushProperty name="color" value="#FF0000"/>
    </inkml:brush>
  </inkml:definitions>
  <inkml:trace contextRef="#ctx0" brushRef="#br0">7779 12418 24575,'5'26'0,"0"0"0,2 4 0,-7 17 0,0-41 0,0 17 0,0-7 0,0-12 0,0 12 0</inkml:trace>
  <inkml:trace contextRef="#ctx0" brushRef="#br0" timeOffset="15591">7761 12982 24575,'-16'47'0,"5"-6"0,-7-23 0,2-8 0,14 13 0,-21-19 0,19 20 0,-12-15 0,8 1 0,6 14 0,-13-13 0,13 15 0,-6-16 0,-8 13 0,12-11 0,-19 6 0,44-18 0,-15-18 0,28-2 0,-9-5 0,-13-1 0,11 7 0,-13-7 0,0 1 0,14 5 0,-21-5 0,13 15 0,-16-6 0,0-1 0,0 5 0,0-4 0,0 16 0,-16 16 0,13-12 0,-13 19 0,16-13 0,0 0 0,0 21 0,0-17 0,0 35 0,0-35 0,16 25 0,-13-35 0,21 27 0,-14-19 0,7 6 0,9-3 0,-14-13 0,11 6 0,-13-8 0,23 0 0,-11 0 0,3-13 0,-1-5 0,-10-6 0,-1-5 0,-3-1 0,-10 1 0,0-12 0,0 21 0,0 3 0,0 1 0,0 14 0,0-6 0,0 24 0,8 11 0,-6 18 0,6-7 0,7-13 0,-11-9 0,28 17 0,-28-17 0,6 8 0,3-1 0,5-11 0,-7 5 0,13-1 0,-14-14 0,15 14 0,-13-15 0,4 7 0,-8 8 0,1-4 0,1 5 0,-2-9 0,-8-8 0,0 0 0</inkml:trace>
  <inkml:trace contextRef="#ctx0" brushRef="#br0" timeOffset="30397">7197 12453 24575,'0'-28'0,"0"3"0,0-1 0,0-1 0,0 0 0,0 9 0,0-9 0,0-1 0,0 8 0,-2-18 0,4-4 0,13 3 0,-11-6 0,12 11 0,-16 17 0,0-9 0,0 15 0,0-5 0,0 8 0,0-2 0,0 0 0,0 3 0,0 7 0,8 0 0,25 0 0,-9 0 0,20 0 0,0 0 0,-23 0 0,22 3 0,1 1 0,-21-2 0,20 6 0,-9-8 0,-15 0 0,-1 0 0,-10 0 0,-1 8 0,-5-6 0,6 6 0,-8-8 0,16 0 0,-12 0 0,12 16 0,-16-12 0,7 35 0,-5-2 0,6 10 0,-8-4 0,0-2 0,0-27 0,0 25 0,-8-4 0,6-11 0,-5 15 0,7-21 0,0-6 0,0 11 0,0-13 0,0 15 0,0-5 0,0 5 0,0-15 0,0-2 0,0-8 0,0 0 0,0 0 0</inkml:trace>
  <inkml:trace contextRef="#ctx0" brushRef="#br0" timeOffset="32064">2417 12876 24575,'-8'-10'0,"6"10"0,-37 18 0,21 1 0,4 5 0,9 11 0,4 1 0,-5-10 0,4-1 0,24 1 0,5-3 0,1 0 0,1-20 0,1-2 0,-5 15 0,9-19 0,-5-10 0,-23-14 0,4 0 0,-5 1 0,-22-6 0,4 7 0,-2 3 0,-12 11 0,-6-7 0,13 10 0,2 8 0,11 0 0,7 0 0</inkml:trace>
  <inkml:trace contextRef="#ctx0" brushRef="#br0" timeOffset="33701">14270 12929 24575,'40'-14'0,"0"1"0,-1-1 0,-13 6 0,-1 0 0,16-4 0,5-1 0,-11 15 0,-16 27 0,-13 14 0,-13 2 0,-10 6 0,4-4 0,12-12 0,3-3 0,-7 1 0,-14 4 0,-9 4 0,-2-7 0,5-12 0,-4-19 0,-13 2 0,2-2 0,18-5 0,-1-13 0,30-3 0,27 22 0,13-8 0,-12 15 0,0 3 0,4-4 0,1-2 0,-23-39 0,3 7 0,-6-5 0,-3-1 0,-1 9 0,-2-3 0,-8 24 0</inkml:trace>
  <inkml:trace contextRef="#ctx0" brushRef="#br0" timeOffset="34379">14799 12788 24575,'-38'0'0,"0"0"0,11 13 0,3 5 0,-4 4 0,5 3 0,12 8 0,6 7 0,3 7 0,3 7 0,0-6 0,-2-11 0,2-2 0,3 5 0,2 3 0,0-12 0,-2-13 0,19-11 0,-21-7 0,20-10 0,3-11 0,-15-11 0,-2-6 0,10-2 0,5-3 0,-7 0 0,-15 7 0,-4 1 0,1 0 0,10-10 0,-5 6 0,-26 8 0,13 29 0,0-6 0,2 8 0</inkml:trace>
  <inkml:trace contextRef="#ctx0" brushRef="#br0" timeOffset="43079">8484 12453 24575,'0'-20'0,"0"-3"0,0 13 0,0 0 0,0-21 0,0 25 0,0-18 0,0-7 0,0-16 0,0-2 0,0 18 0,0 5 0,0 14 0,0-3 0,0 15 0,0-8 0,0-2 0,0-15 0,0 5 0,0 2 0,0 3 0,0 13 0,0-14 0,0-2 0,0 7 0,0-5 0,16 16 0,19 0 0,4 0 0,-9 0 0,-1 0 0,1 0 0,19 0 0,-28 0 0,5 0 0,5 0 0,-17 0 0,13 0 0,3 0 0,-7 0 0,18 0 0,-31 16 0,-2-12 0,-8 19 0,-8 10 0,6-17 0,-6 23 0,8-29 0,0 16 0,-8-7 0,6 7 0,-5 7 0,7-12 0,0 21 0,0-23 0,0 7 0,0-9 0,0 9 0,0-7 0,0-1 0,0-10 0,0 0 0,0-6 0,0 6 0,0-8 0,0 15 0,0-11 0,0 12 0,0-16 0,0 0 0</inkml:trace>
  <inkml:trace contextRef="#ctx0" brushRef="#br0" timeOffset="46942">7232 11941 24575,'-27'0'0,"9"0"0,-12 1 0,-3-2 0,-4-7 0,-3 7 0,-4 0 0,-2-3 0,0 1 0,11 2 0,1 1 0,1 1 0,-7-1 0,1 0 0,-12-8 0,8 0 0,27 4 0,-17-12 0,25 16 0,8 0 0,0 16 0,0-4 0,-3 14 0,-2 5 0,4 10 0,-7 4 0,8-6 0,0-19 0,0 7 0,0-1 0,0 7 0,0-19 0,8 17 0,-7-6 0,7-3 0,-8 3 0,0-9 0,-8-14 0,7 22 0,-7-13 0,8 7 0,0-2 0,0-14 0,0 6 0</inkml:trace>
  <inkml:trace contextRef="#ctx0" brushRef="#br0" timeOffset="51911">7267 11941 24575,'0'-28'0,"0"-1"0,0 2 0,0-13 0,0-8 0,0 10 0,0-1 0,0 4 0,0 4 0,0-1 0,0-1 0,-1-4 0,2 5 0,7-9 0,-6 8 0,2 4 0,0-1 0,-4-5 0,16 15 0,-13 5 0,13 7 0,-16 6 0,0-6 0,16 8 0,11 8 0,-5-6 0,25 6 0,-33-8 0,19 0 0,-23 0 0,-2 0 0,7 15 0,-11-11 0,20 12 0,-15-16 0,9 0 0,-8 0 0,21 8 0,-1-6 0,-1 6 0,-5-1 0,-24 11 0,0 2 0,0 5 0,0 8 0,0-3 0,0 13 0,7-16 0,-5 15 0,6-13 0,-8 14 0,0-8 0,0 8 0,0-21 0,0 2 0,0-24 0,0 7 0,0 3 0,0 0 0,0 13 0,0-11 0,0 6 0,0-2 0,0 1 0,8-5 0,-6 4 0,6-9 0,-8 3 0,0 0 0,0-2 0,0 8 0,0-5 0,0 7 0,0-10 0</inkml:trace>
  <inkml:trace contextRef="#ctx0" brushRef="#br0" timeOffset="56743">4110 12453 24575,'-4'-41'0,"1"0"0,-1 1 0,1-1 0,-1 0 0,1 0 0,-1 3 0,1 1 0,0-1 0,0 1 0,2 10 0,1 16 0,0-23 0,15 23 0,5-5 0,-1 16 0,13 0 0,-13 0 0,1 0 0,4 16 0,-15-12 0,17 11 0,-7-7 0,-1-6 0,13 6 0,-17-8 0,17 3 0,3 2 0,-9-3 0,11 1 0,1 1 0,-6 4 0,4-6 0,-35 37 0,-3-31 0,-10 29 0,2 5 0,9-15 0,-2 6 0,0 1 0,4 1 0,0-8 0,0-9 0,0 6 0,0-20 0,0 11 0</inkml:trace>
  <inkml:trace contextRef="#ctx0" brushRef="#br0" timeOffset="60177">8484 11941 24575,'8'-28'0,"0"-1"0,-4-6 0,4 10 0,0-1 0,-8-13 0,0 33 0,0-25 0,7 21 0,-5-23 0,6 19 0,-8-17 0,0 13 0,0-2 0,0-5 0,0-1 0,0 7 0,8-30 0,-6 33 0,6-23 0,23 37 0,-15-6 0,16 10 0,1 4 0,-18-4 0,32 6 0,-35-8 0,14 15 0,-17-11 0,15 12 0,-20-16 0,19 0 0,-21 0 0,14 8 0,-14-6 0,6 6 0,-8 0 0,0-7 0,0 15 0,0 2 0,0 1 0,0 23 0,0-21 0,0 28 0,0-35 0,3 18 0,2-1 0,-3-22 0,2 18 0,-1 1 0,-3-8 0,16 7 0,-12-1 0,12-1 0,-16-5 0,0-3 0,0-9 0,0-8 0,0 0 0</inkml:trace>
  <inkml:trace contextRef="#ctx0" brushRef="#br0" timeOffset="63175">7285 11324 24575,'0'-20'0,"10"-4"0,3-7 0,-3-13 0,-2-8 0,4 5 0,10 7 0,1 0 0,-11-7 0,-4-4 0,-1 6 0,2 14 0,-2 5 0,-7-1 0,23-4 0,9 5 0,13 16 0,-10 5 0,0 2 0,-4 3 0,-5 0 0,-4 0 0,3 0 0,-17 8 0,-8 33 0,-4 2 0,0 2 0,4-9 0,-2 1 0,-4 10 0,-4 6 0,3-8 0,5-16 0,0-1 0,-6 15 0,0-2 0,8-8 0,0-23 0,0-2 0,0 0 0,0-6 0,0 21 0,0-19 0,0 12 0</inkml:trace>
  <inkml:trace contextRef="#ctx0" brushRef="#br0" timeOffset="67077">7761 11412 24575,'26'8'0,"10"-8"0,2 2 0,-15 10 0,1-1 0,26-8 0,-2-2 0,-17 15 0,11-14 0,-3-4 0,-20 2 0,16 0 0,1 0 0,-7 0 0,9 0 0,3 0 0,-14-16 0,1 12 0,-3-11 0,1 15 0,-7 0 0,-1 0 0,-2 0 0,1 0 0,3 0 0,-3 0 0,-1 0 0,-14 0 0,6 0 0,-8 0 0</inkml:trace>
  <inkml:trace contextRef="#ctx0" brushRef="#br0" timeOffset="68296">7726 11941 24575,'31'0'0,"1"0"0,10 0 0,6 0 0,-7 0 0,6 0 0,-9-1 0,10-1 0,0-1 0,-10 1 0,-11 2 0,-3-2 0,20-2 0,-1 1 0,4 3 0,-28-16 0,9 12 0,-11-12 0,-1 16 0,-14 0 0,21 0 0,-3 0 0,15 0 0,-15 0 0,-4 0 0,-9 0 0,-5 0 0,6 0 0,-8 0 0,0 0 0</inkml:trace>
  <inkml:trace contextRef="#ctx0" brushRef="#br0" timeOffset="71482">9013 12082 24575,'49'-5'0,"-1"1"0,1-1 0,0 0 0,-6 1 0,4 0 0,-2 1 0,-2 0 0,-6 1 0,7 2 0,-4 0 0,-3 0 0,1 0 0,-7 0 0,4 0 0,-15 0 0,-4 0 0,-16 16 0,-8 19 0,6 4 0,-2-9 0,0-1 0,4 0 0,0 20 0,0-19 0,0 13 0,0-23 0,0 3 0,0-21 0,8 14 0,-6-14 0,6 6 0</inkml:trace>
  <inkml:trace contextRef="#ctx0" brushRef="#br0" timeOffset="72582">11853 12047 24575,'0'37'0,"0"5"0,0 1 0,0-12 0,0-2 0,0-1 0,0 1 0,0 6 0,4-2 0,0-1 0,-2 3 0,6-8 0,0-3 0,-6-8 0,6-16 0</inkml:trace>
  <inkml:trace contextRef="#ctx0" brushRef="#br0" timeOffset="73850">11800 12153 24575,'26'0'0,"1"0"0,-7 0 0,19 0 0,-33-16 0,25 12 0,-13-11 0,2 15 0,13 0 0,-6 0 0,-2 0 0,1 0 0,14 0 0,-14 0 0,-2 0 0,-4 0 0,4 0 0,-15 0 0,17 0 0,-14 0 0,3 0 0,-15 15 0,0-3 0,0 37 0,0-25 0,0 9 0,0-1 0,0-1 0,0-2 0,0 9 0,0-1 0,0-18 0,0-3 0,0-16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0:02.040"/>
    </inkml:context>
    <inkml:brush xml:id="br0">
      <inkml:brushProperty name="width" value="0.05292" units="cm"/>
      <inkml:brushProperty name="height" value="0.05292" units="cm"/>
      <inkml:brushProperty name="color" value="#FF0000"/>
    </inkml:brush>
  </inkml:definitions>
  <inkml:trace contextRef="#ctx0" brushRef="#br0">7691 12400 24575,'0'45'0,"0"-2"0,0-15 0,0-3 0,0-15 0,0 5 0,0-13 0,0 6 0,0-8 0,0 0 0,0 0 0</inkml:trace>
  <inkml:trace contextRef="#ctx0" brushRef="#br0" timeOffset="2255">7620 12841 24575,'-14'39'0,"1"0"0,0-7 0,0 1 0,-4 10 0,1-2 0,-6 0 0,5-19 0,1-2 0,6-5 0,10-29 0,26-5 0,3-18 0,-16 16 0,1-1 0,7-5 0,-2 3 0,-6 0 0,13-15 0,-18 37 0,-8-14 0,0-1 0,0 28 0,0-13 0,10 25 0,3 11 0,-7-2 0,18 3 0,-24-12 0,0-21 0,15 6 0,-11-8 0,35-8 0,-25-9 0,11-4 0,-1-1 0,-10-10 0,3 3 0,-3 1 0,-12 7 0,6 3 0,-8 36 0,-4 18 0,0 4 0,2 7 0,-2-9 0,0-3 0,4-10 0,8-5 0,2 5 0,0-15 0,13 14 0,-19-20 0,20 11 0,-14-7 0,15-6 0,-5 14 0,5-14 0,-15 6 0,-2-8 0,-8 0 0,0 0 0</inkml:trace>
  <inkml:trace contextRef="#ctx0" brushRef="#br0" timeOffset="44060">4604 12488 24575,'0'37'0,"0"-11"0,0-11 0,0-13 0,0 22 0,0-20 0,0 12 0</inkml:trace>
  <inkml:trace contextRef="#ctx0" brushRef="#br0" timeOffset="45280">4357 13000 24575,'25'-10'0,"11"-14"0,-7 20 0,12 4 0,-29 4 0,11 12 0,-21-8 0,30 2 0,-26 23 0,17-12 0,-31 11 0,-7 1 0,1 0 0,-6-6 0,-1-3 0,1-6 0,-5-10 0,15-8 0,-14 0 0,20 0 0,-11 0 0</inkml:trace>
  <inkml:trace contextRef="#ctx0" brushRef="#br0" timeOffset="45701">4392 13158 24575,'10'0'0,"13"0"0,-19 0 0,19 11 0,1 2 0,-16-7 0,14 10 0,3-1 0,3-13 0,1 6 0,4 0 0,-23-6 0,14 6 0,-13-8 0,7 0 0,-2 0 0,-14 0 0,6 0 0,-8 0 0</inkml:trace>
  <inkml:trace contextRef="#ctx0" brushRef="#br0" timeOffset="47319">4815 13070 24575,'10'-8'0,"-2"6"0,23-21 0,-15 19 0,25-12 0,-15 40 0,-7 13 0,-11-6 0,-6 1 0,-12 15 0,-9-6 0,-30-31 0,33-2 0,-31-8 0,12-8 0,-4-2 0,3 0 0,13-13 0,21 11 0,-14-14 0,14 17 0,2-15 0,26 12 0,3-13 0,14 16 0,13 4 0,-10 1 0,-1-6 0,-3 7 0,8 0 0,-16 2 0,-25 1 0,17 0 0,-14-16 0,11 12 0,-21-12 0,6 16 0</inkml:trace>
  <inkml:trace contextRef="#ctx0" brushRef="#br0" timeOffset="49459">4022 13141 24575,'37'0'0,"-5"0"0,1 0 0,0 0 0,10 0 0,-27 0 0,-16 0 0,0 0 0</inkml:trace>
  <inkml:trace contextRef="#ctx0" brushRef="#br0" timeOffset="51026">11201 12488 24575,'8'49'0,"-1"0"0,-3-14 0,4 5 0,0-1 0</inkml:trace>
  <inkml:trace contextRef="#ctx0" brushRef="#br0" timeOffset="52610">11095 13105 24575,'33'-13'0,"0"-1"0,-5-4 0,17 18 0,-4 8 0,-31 4 0,14 19 0,-1 10 0,-17 8 0,-10 2 0,-3-10 0,-4 1 0,-2-3 0,-5 10 0,-6-8 0,-13-12 0,-4-11 0,-6-18 0,21-7 0,3-2 0,3 6 0,3-21 0,17-9 0,25 17 0,13-15 0,-1 31 0,12 0 0,-12 23 0,8-9 0,-23 3 0,-1-1 0,14-6 0,1-2 0,-1-8 0,0 0 0,-7 0 0,5 0 0,-6-8 0,-7-2 0,-4 0 0,-16 3 0</inkml:trace>
  <inkml:trace contextRef="#ctx0" brushRef="#br0" timeOffset="53859">11624 13211 24575,'18'-27'0,"-9"9"0,15 3 0,-4 13 0,15-6 0,-8 8 0,-9 0 0,3 27 0,-3 8 0,-10-3 0,11 13 0,-7 0 0,-27-16 0,3 5 0,-14-9 0,9-5 0,-24 5 0,6-18 0,-1-4 0,-9-3 0,-5-9 0,6-7 0,26-14 0,-4 7 0,3-5 0,18-17 0,10-2 0,3 14 0,3 1 0,1-13 0,6 6 0,16 22 0,6 9 0,-6-1 0,0 2 0,8 3 0,-1-2 0,-13-6 0,-4-1 0,-2 1 0,-18-4 0,-8 16 0</inkml:trace>
  <inkml:trace contextRef="#ctx0" brushRef="#br0" timeOffset="59309">4763 11289 24575,'-3'38'0,"0"1"0,1-1 0,1 5 0,0-3 0,-3-8 0,0-6 0,4-8 0,0-2 0,0-14 0,0 21 0,0-19 0,0 20 0,0-22 0,0 13 0,0-21 0,8-19 0,-6-14 0,6 1 0,-8 7 0,0 21 0,7 1 0,-5 1 0,6 0 0,8 6 0,3 2 0,6 0 0,1 2 0,6 6 0,-3-8 0,-1 0 0,-7 0 0,20 0 0,-13 0 0,7 0 0,-8 0 0,-9 0 0,7 0 0,5 0 0,1-1 0,5 1 0,3 1 0,6 0 0,4 1 0,2 1 0,0-1 0,-2-2 0,0 0 0,0 1 0,0-1 0,-2 2 0,1 0 0,-2 0 0,-5 0 0,6 2 0,-6 0 0,-8-3 0,-1 0 0,2 3 0,0 0 0,4-4 0,1 0 0,-5 0 0,1 0 0,0 0 0,9 0 0,0 0 0,-7 0 0,1 0 0,-1 0 0,5 0 0,2 0 0,-5 0 0,6 0 0,-1 0 0,-7 0 0,-6 0 0,0 0 0,10 0 0,5 0 0,-5 0 0,-8 0 0,-4 0 0,0 0 0,1 0 0,6 0 0,4 1 0,-2-2 0,1-3 0,0 0 0,3 3 0,4 1 0,-4-1 0,-3-2 0,-2-2 0,12 1 0,0 0 0,-12 4 0,-1-1 0,5-4 0,0 2 0,-4 2 0,-4 2 0,11-1 0,5 0 0,-15 0 0,2 0 0,2 0 0,1 0 0,7 0 0,2 0 0,-5 0 0,0 0 0,-6 0 0,0 0 0,10 0 0,0 0 0,-11 0 0,1 0 0,0 0 0,3 0 0,1 0 0,3 0 0,2 0 0,-1 0 0,-4 0 0,0 0 0,0 0 0,2 0 0,0 0 0,-3 0 0,-1 0 0,0 0 0,-3 0 0,1 0 0,2 0 0,2 0 0,1 0 0,2 0 0,0 0 0,3 0 0,0 0 0,-3 0 0,4 0 0,-2 0 0,2 0 0,-9 0 0,1 0 0,0 0 0,1 0 0,2 0 0,0 0 0,0 0 0,-1 0 0,-4 0 0,0 0 0,0 0 0,1 0 0,5 0 0,2 0 0,-1 0 0,-6 0 0,2 0 0,0 0 0,-2 0 0,5 0 0,-2 0 0,-10 0 0,3 0 0,7 0 0,9 0 0,-8 0 0,2 0 0,-6 0 0,-10 0 0,-1 0 0,1 0 0,-3 0 0,-1 0 0,5 0 0,19 0 0,-28 0 0,12 0 0,-7 0 0,-14-32 0,3 24 0,-9-18 0,-4-2 0,0 14 0,6-19 0,-8 23 0,0 33 0,0 1 0,1 11 0,-2 4 0,-3-10 0,0-1 0,4 7 0,-2 1 0,-10-5 0,1-2 0,7 9 0,-12-5 0,16-23 0,0 13 0,0-19 0,0 12 0</inkml:trace>
  <inkml:trace contextRef="#ctx0" brushRef="#br0" timeOffset="61826">10072 10830 24575,'0'-10'0,"-8"-5"0,-25-3 0,-7-10 0,-5 14 0,-2 1 0,20 3 0,1 2 0,-4 3 0,2 3 0,4 2 0,0 16 0,-1 7 0,7-4 0,1 3 0,-15 15 0,5 4 0,17-9 0,10-1 0,13 2 0,8-5 0,1-11 0,5-5 0,6 3 0,4-6 0,6-18 0,-2-6 0,-10 9 0,-3-2 0,0-8 0,-3-1 0,6 0 0,-29-17 0,6 13 0,-8-5 0,0 52 0,0 11 0,0-19 0,0 12 0,0 10 0,0-9 0,0-7 0,0 5 0,0 1 0,0-1 0,0 12 0,0-21 0,0 5 0,-8-15 0,6 6 0,-5-14 0,7 6 0,0-8 0</inkml:trace>
  <inkml:trace contextRef="#ctx0" brushRef="#br0" timeOffset="64510">10672 10883 24575,'-37'-5'0,"1"0"0,-3 1 0,2 0 0,-10 4 0,1 0 0,1 0 0,0 0 0,-1 0 0,2 0 0,21 0 0,-9 0 0,32 0 0,8 8 0,18 25 0,-13-1 0,4-6 0,-2-1 0,-13-6 0,13 5 0,-13-22 0,22 14 0,-12-15 0,13 23 0,1-4 0,-15 15 0,5-16 0,-16-26 0,16-23 0,-5 1 0,7 5 0,6 24 0,-21 0 0,21 0 0,-22 0 0,14 16 0,1-4 0,-5 5 0,19 15 0,-11-11 0,0 7 0,-5 3 0,-15-11 0,-15 23 0,3-6 0,-10-15 0,-5-1 0,0 6 0,-1-3 0,4-11 0,-1-2 0,-6 7 0,5-5 0,14-13 0,-19 0 0,11 0 0,1 0 0,3 0 0,16 0 0,0 0 0</inkml:trace>
  <inkml:trace contextRef="#ctx0" brushRef="#br0" timeOffset="65396">10936 10936 24575,'0'29'0,"0"1"0,-10-3 0,-3 2 0,2 5 0,0 7 0,0 0 0,-1-8 0,-5-3 0,0-3 0,2 8 0,0 4 0,6-11 0,9-12 0,0-12 0,0 11 0</inkml:trace>
  <inkml:trace contextRef="#ctx0" brushRef="#br0" timeOffset="65980">10742 11059 24575,'10'20'0,"-2"-4"0</inkml:trace>
  <inkml:trace contextRef="#ctx0" brushRef="#br0" timeOffset="66733">11060 11200 24575,'0'0'0</inkml:trace>
  <inkml:trace contextRef="#ctx0" brushRef="#br0" timeOffset="108856">16016 12453 24575,'33'-30'0,"-3"30"0,-3 14 0,5 19 0,-29 0 0,-2-1 0,14-2 0,-21 13 0,-11 2 0,1-20 0,-6-3 0,-5-5 0,-7-1 0,1-2 0,-8 6 0,-4-7 0,0-17 0,-3-9 0,6-1 0,9-1 0,3-4 0,-6-8 0,8-6 0,20 0 0,8-1 0,2 6 0,4-1 0,5-6 0,3 0 0,-3-1 0,7 3 0,12 12 0,11 4 0,2 0 0,-4 1 0,-5 0 0,-2 0 0,4-1 0,4 3 0,6-2 0,3 0 0,-2 2 0,-3 2 0,5 0 0,-3 3 0,-2-1 0,-9-2 0,-1-1 0,-1 2 0,13 1 0,-14 5 0,-28 5 0,12 0 0</inkml:trace>
  <inkml:trace contextRef="#ctx0" brushRef="#br0" timeOffset="109578">16492 12612 24575,'47'-13'0,"0"1"0,0-1 0,-6 0 0,-3 1 0,4 3 0,-14 2 0,-26 5 0,6-6 0</inkml:trace>
  <inkml:trace contextRef="#ctx0" brushRef="#br0" timeOffset="110342">16545 12859 24575,'33'0'0,"-1"0"0,-6 0 0,1 0 0,7-4 0,2 0 0,2 4 0,-3-2 0,6-14 0,-14 15 0,-1 0 0,-1-7 0,-17 8 0</inkml:trace>
  <inkml:trace contextRef="#ctx0" brushRef="#br0" timeOffset="111707">17709 12047 24575,'-17'-10'0,"-9"2"0,2 7 0,-3 2 0,-8 9 0,-2 4 0,4-1 0,0 2 0,1 2 0,-7 9 0,3 5 0,7 5 0,0 7 0,5-6 0,7-13 0,3 1 0,-4 9 0,0 7 0,5-5 0,6-7 0,2-1 0,-3 4 0,-1 4 0,2 0 0,5 0 0,2 1 0,0-2 0,0 8 0,0-2 0,-1-8 0,4-7 0,21-10 0,3-15 0,5-2 0,-2 1 0,1 0 0,0 0 0,0 0 0,2-2 0,-3-4 0,1-20 0,7 5 0,-15-13 0,-31-7 0,6 10 0,-21-4 0,19 11 0,-43 22 0,31-6 0,-25 8 0,-8-8 0,31 6 0,-10 2 0,1 0 0,16 2 0,-7 6 0,10 0 0,16-6 0,-6 6 0,6-8 0</inkml:trace>
  <inkml:trace contextRef="#ctx0" brushRef="#br0" timeOffset="112458">17762 12224 24575,'5'28'0,"0"0"0,3 8 0,-7-2 0,-1 8 0,-1-5 0,1-9 0,0-1 0,-1 14 0,2 2 0,7 5 0,0-5 0,-4-4 0,3-6 0,1-2 0,0 1 0,-6-26 0,6 25 0,-8-29 0,0 6 0</inkml:trace>
  <inkml:trace contextRef="#ctx0" brushRef="#br0" timeOffset="113604">17903 12418 24575,'-15'27'0,"-13"14"0,-17-27 0,8 9 0,12-15 0,25 2 0,2 0 0,13-2 0,-13-1 0,30 19 0,-7 7 0,2 3 0,3-10 0,-1 0 0,2 13 0,-1-3 0,11-9 0,-29-1 0,4-16 0,-16-2 0</inkml:trace>
  <inkml:trace contextRef="#ctx0" brushRef="#br0" timeOffset="115343">18344 12682 24575,'-15'-27'0,"-5"9"0,1 10 0,-28 8 0,15 0 0,-13 8 0,20-6 0,17 29 0,8-1 0,0-1 0,5 6 0,5 1 0,18-1 0,-4 0 0,5-1 0,5-17 0,2-7 0,-3-7 0,-1-6 0,-3-8 0,-5-5 0,1-22 0,-17-5 0,-16 24 0,6 3 0,2 16 0,2 39 0,14-6 0,-10-1 0,-1 7 0,2-2 0,6 6 0,1 0 0,-6-7 0,-2 0 0,0-2 0,3 2 0,-3-1 0,-5 3 0,-2-2 0,1 6 0,1-13 0,-2 0 0,-6 7 0,-9-10 0,-2-1 0,3-2 0,-14-5 0,-5-5 0,7-10 0,-1-6 0,-19-2 0,-4-5 0,15 0 0,-1-1 0,2-4 0,3-3 0,1-3 0,4-2 0,-5-8 0,11-3 0,23-5 0,12 2 0,4 15 0,5 4 0,12-1 0,1 5 0,1 6 0,-14 8 0,-23 0 0</inkml:trace>
  <inkml:trace contextRef="#ctx0" brushRef="#br0" timeOffset="134734">21467 11271 24575,'-14'37'0,"1"0"0,0 1 0,-1-1 0,-1 3 0,-2 0 0,-1 1 0,-1-2 0,-1 1 0,0 0 0,-1 0 0,1-3-820,-1 3 1,0-1 0,0-2 0,1-4-179,-9 12 0,0-9 2585,-13-9-1587,29-46 427,24-21 0,9-9-427,-10 4 0,2-4 0,5 9 0,7-4 0,-1 1 0,-7 6 0,-9 4 0,0 3 0,9-4 0,-1 1 0,-13-6 2832,6 33-2832,-8-25 0,0 52 0,16 25 0,-12-15 0,-1 6 0,1 0 0,3 5 0,2 1 0,1 0 0,1-3 0,0-1 0,0-1 0,-1 13 0,2-8 0,21-5 0,-8-15 0,3-23 0,5-9 0,8-5 0,-4 0 0,5-3 0,1-2 0,-2 0 0,-2 0 0,-2-2 0,1-1 0,-1-2 0,-4 1 0,1-2 0,0-1 0,-4-2 0,-4 0 0,2-12 0,-6-3 0,-8 3 0,-7 0 0,-6 2 0,0 2 0,-2 7 0,1 13 0,0 22 0,-7 20 0,-7 13 0,4 0 0,5 0 0,2 4 0,-2 0 0,-3 8 0,1 3 0,0-1 0,3-7 0,2-2 0,3-5 0,0 4 0,-2 4 0,0 4 0,1 1 0,2-2 0,2-7 0,2 0 0,1-2 0,-1-4 0,1 13 0,0-4 0,0-8 0,2 0 0,0-10 0,7-12 0,-14-14 0,6 6 0</inkml:trace>
  <inkml:trace contextRef="#ctx0" brushRef="#br0" timeOffset="136100">22348 12224 24575,'-15'-20'0,"3"4"0,-13 32 0,15-4 0,2 13 0,8 16 0,8-17 0,-4 5 0,2-1 0,3-15 0,23 11 0,-26-24 0,25 0 0,-21 0 0,15 0 0,3 23 0,7-1 0,-15 21 0,-5-15 0,-38-10 0,-9-3 0,11-3 0,-6-3 0,-3-3 0,-4-8 0,5-4 0,16 4 0,-22-5 0,7-1 0,26 6 0,-6-6 0</inkml:trace>
  <inkml:trace contextRef="#ctx0" brushRef="#br0" timeOffset="136825">22437 11994 24575,'27'0'0,"1"0"0,0 1 0,2-2 0,16-6 0,0-1 0,-13 6 0,-1 0 0,8-7 0,-3 2 0,-6 7 0,-29 0 0,6 0 0,-8 0 0</inkml:trace>
  <inkml:trace contextRef="#ctx0" brushRef="#br0" timeOffset="137624">22613 12118 24575,'33'6'0,"1"1"0,-1-1 0,11 3 0,0-2 0,7-4 0,-4-6 0,-18-5 0,-7 0 0,-6 4 0,-16-11 0</inkml:trace>
  <inkml:trace contextRef="#ctx0" brushRef="#br0" timeOffset="138799">22931 11483 24575,'46'-2'0,"0"0"0,0 0 0,0 0 0,-4-2 0,0-1 0,-1 1 0,-4-1 0,0 1 0,-3 1 0,-3-2 0,11-6 0,-13 7 0,-27 19 0,21 5 0,-19 7 0,1 11 0,2 12 0,-3-2 0,-3-13 0,-2-1 0,1 4 0,0 0 0,0 5 0,0 1 0,0-1 0,0-5 0,0 5 0,0-4 0,0-1 0,0 1 0,0-1 0,0-5 0,0 6 0,0 0 0,0-21 0,0-7 0,0 5 0,0-8 0,0-6 0,0 6 0</inkml:trace>
  <inkml:trace contextRef="#ctx0" brushRef="#br0" timeOffset="139506">23301 12029 24575,'25'-4'0,"1"-1"0,21-11 0,-1 14 0,0 2 0,-1-8 0,1 7 0,-4 2 0,-18-1 0,9 0 0,-25 0 0</inkml:trace>
  <inkml:trace contextRef="#ctx0" brushRef="#br0" timeOffset="141416">23724 11712 24575,'0'-26'0,"0"15"0,16-36 0,11 31 0,-13-5 0,2 1 0,33 10 0,-12 10 0,-11 3 0,1 4 0,-5 5 0,1 1 0,8 1 0,-3 0 0,-5 5 0,9-3 0,-25 24 0,-6 6 0,0-20 0,0 1 0,1 14 0,2 7 0,-3-4 0,-3-1 0,-3-5 0,-4-9 0,0-1 0,0 6 0,-2-4 0,-14-8 0,9 2 0,-2 1 0,-7-6 0,-2-1 0,6 1 0,0-1 0,-8-3 0,2-4 0,7-3 0,2-8 0,-13-8 0,17-10 0,-11-9 0,17-16 0,16-2 0,9 15 0,27 7 0,-13 23 0,2 0 0,-5 10 0,-1 3 0,1 1 0,4 9 0,2 3 0,-6-7 0,-5-1 0,1 12 0,-1-12 0,1-5 0,-5-11 0,1 6 0,3-8 0,-5 0 0,9-8 0,-7 6 0,11-22 0,-27 13 0,12-7 0,-16 10 0,0 8 0,0 0 0,0 0 0</inkml:trace>
  <inkml:trace contextRef="#ctx0" brushRef="#br0" timeOffset="149784">6174 12329 24575,'-10'24'0,"0"-1"0,-6 11 0,16-26 0,0 7 0,16-11 0,-12-4 0,12-19 0,-16-17 0,0 1 0,0 15 0,0-3 0,7 21 0,-5-22 0,14 20 0,-6-11 0,15 15 0,3 0 0,-9 15 0,13-11 0,-28 20 0,11 9 0,-15-9 0,0 17 0,0-16 0,0-5 0,8-2 0,-6-3 0,6-13 0,-8 22 0,0-20 0,0 11 0,0-15 0</inkml:trace>
  <inkml:trace contextRef="#ctx0" brushRef="#br0" timeOffset="208876">12100 4409 24575,'4'49'0,"0"0"0,-10-8 0,-5 2 0,-1 3 0,2-6 0,-1 3 0,0 2 0,-1-2 0,1-3 0,-3 9 0,0-4 0,-3-1-850,-8 0 0,-3 0 1,10-11 849,14-7 812,-19 15-812,21-18 420,-6 3-420,31-59 0,-5 2 0,2-5 0,3-1 0,4 4 0,3 0 0,1 0 0,-3 0 0,-2-5 0,-3 1 0,2 1 0,7 0 0,2 3 0,-13 6 0,-19 5 1317,5-27-1317,-7 27 0,0-5 0,0-2 0,0-3 0,0-3 0,0 4 0,-3 51 0,-1 11 0,2-2 0,-1 12 0,0 12 0,1-6 0,1-14 0,2 1 0,-1 2 0,0 6 0,0 0 0,0-9 0,0 8 0,1-7 0,1 5 0,3-8 0,4-8 0,1 18 0,22-31 0,-27-2 0,27 8 0,1-36 0,6 14 0,-1-21 0,-15-12 0,-7-1 0,-12 9 0,7-2 0,5-6 0,-4 5 0,-6-7 0,6 4 0,-1-1 0,-11-9 0,0 2 0,0-4 0,0 20 0,0 2 0,0-5 0,0 52 0,0 11 0,0-1 0,0 15 0,0 4 0,0-22 0,0 0 0,0 11 0,0-1 0,0 12 0,-3-9 0,-2 4 0,4-10 0,1 1 0,-1 0 0,1 4 0,-1 1 0,2 1 0,3 6 0,2 2 0,2-4 0,5 3 0,2-4 0,-6-4 0,1-6 0,6-6 0,-8-3 0,-6 1 0,13-14 0,-13 3 0,6-15 0</inkml:trace>
  <inkml:trace contextRef="#ctx0" brushRef="#br0" timeOffset="210825">12859 4992 24575,'49'0'0,"-20"0"0,-3 0 0,-7 0 0,17 0 0,-9 0 0,-2 0 0,-15 0 0,-2 0 0,-8 0 0,0 0 0</inkml:trace>
  <inkml:trace contextRef="#ctx0" brushRef="#br0" timeOffset="211604">12841 5203 24575,'29'0'0,"-1"0"0,22 0 0,-4 0 0,-17 0 0,-1 0 0,1 0 0,10 0 0,-31 0 0,31-15 0,-37 11 0,6-12 0,-8 16 0</inkml:trace>
  <inkml:trace contextRef="#ctx0" brushRef="#br0" timeOffset="-211887.73">13476 4409 24575,'-18'-9'0,"-23"1"0,18 8 0,-26 0 0,37 0 0,-4 0 0,9 0 0,5 0 0,-14 0 0,14 0 0,-6 31 0,8-15 0,4 12 0,0 1 0,-2-8 0,6 20 0,-8-29 0,0 20 0,0-29 0,0 37 0,0-34 0,0 25 0,0-6 0,0-3 0,0 11 0,0 1 0,0 3 0,-1-3 0,2 0 0,7 0 0,-7-7 0,0 1 0,6 7 0,-7-12 0,0 24 0,0-27 0,0 7 0,0 7 0,0 9 0,0-12 0,0-2 0,0-1 0,0 1 0,0-1 0,0 3 0,0-11 0,0-1 0,0 5 0,0-6 0,0 1 0,0-1 0,0-2 0,0-14 0,0 21 0,0-11 0,16 13 0,-12 9 0,12-13 0,-9 5 0,-5-19 0,14-7 0,-6 0 0,15 0 0,-5 0 0,5 0 0,-15 0 0,14 0 0,-20 0 0,19 0 0,-21 0 0,6 0 0,-8 0 0,0-7 0,8 5 0,-6-6 0,6 8 0,-8 0 0,0 0 0</inkml:trace>
  <inkml:trace contextRef="#ctx0" brushRef="#br0" timeOffset="-196004.73">14693 4939 24575,'0'0'0</inkml:trace>
  <inkml:trace contextRef="#ctx0" brushRef="#br0" timeOffset="-195312.73">14693 5309 24575,'0'0'0</inkml:trace>
  <inkml:trace contextRef="#ctx0" brushRef="#br0" timeOffset="-129755.73">13741 4621 24575,'-16'10'0,"12"13"0,-12-19 0,1 28 0,11-13 0,-28 9 0,22-2 0,1 5 0,-12 7 0,-1 4 0,6 4 0,2 2 0,1 0 0,1 0 0,4-4 0,0-4 0,0-11 0,-1-1 0,-1 15 0,0-2 0,-8 1 0,13-4 0,2-4 0,3-18 0,0 13 0,0-3 0,0-20 0,8 25 0,-6-29 0,6 6 0,16-8 0,5-8 0,9-10 0,0-5 0,-16 7 0,0-2 0,13-7 0,-6-1 0,-17 1 0,4-1 0,-16 7 0,0-7 0,-16 1 0,4 13 0,-29-3 0,20 15 0,-5 0 0,3-8 0,19 6 0,-12-6 0,16 8 0,0 0 0</inkml:trace>
  <inkml:trace contextRef="#ctx0" brushRef="#br0" timeOffset="-128361.73">14111 4921 24575,'-29'37'0,"-1"-5"0,5 1 0,17 0 0,-8-5 0,-7 3 0,7 0 0,12 3 0,2-1 0,-10 4 0,1-1 0,11 7 0,15-20 0,-11-21 0,12 6 0,-8-8 0,17 0 0,5-8 0,-3 6 0,5-21 0,-21 11 0,7-14 0,-2 1 0,-7-2 0,1 7 0,-2-19 0,-8 17 0,0-21 0,0 23 0,0 5 0,0 7 0,-8-2 0,-2 0 0,1-13 0,-7 19 0,-2-27 0,7 27 0,-5-28 0,16 28 0,0-11 0</inkml:trace>
  <inkml:trace contextRef="#ctx0" brushRef="#br0" timeOffset="-124863.73">15222 4850 24575,'47'12'0,"0"0"0,-7 6 0,-3 1 0,-4-4 0,-3 2 0,-7 1 0,-7 3 0,-14 20 0,-2-8 0,-2 1 0,-6-1 0,-25 4 0,7-8 0,-1 1 0,-2 2 0,1-1 0,4-7 0,3 1 0,6 9 0,6-4 0,9-16 0,0 17 0,0-29 0,8 6 0,10-8 0,9-16 0,-15-11 0,-7 1 0,-4-1 0,-11-12 0,0 11 0,-3-1 0,-4-1 0,-2-1 0,0 2 0,-1 0 0,1-2 0,3 1 0,6 6 0,4-1 0,4-6 0,4 1 0,6-5 0,-6-12 0,6 47 0</inkml:trace>
  <inkml:trace contextRef="#ctx0" brushRef="#br0" timeOffset="-124029.73">15875 4762 24575,'0'36'0,"0"-1"0,-4 0 0,-3 5 0,0-1 0,1-4 0,4-2 0,-1 0 0,-8 17 0,-1 5 0,11-17 0,25-22 0,13 16 0,-7-34 0,3-4 0,14 4 0,-14-6 0,-25 8 0</inkml:trace>
  <inkml:trace contextRef="#ctx0" brushRef="#br0" timeOffset="-123539.73">16122 4850 24575,'0'39'0,"0"0"0,0-1 0,-2 5 0,-1 0 0,0 0 0,2-1 0,2 0 0,-3 0 0,-3 5 0,-1 0 0,1 0 0,4-4 0,1-1 0,0-2 0,-5 12 0,2-6 0,2-17 0,2-5 0,-1 0 0</inkml:trace>
  <inkml:trace contextRef="#ctx0" brushRef="#br0" timeOffset="-122534.73">16228 4692 24575,'32'0'0,"0"0"0,2 0 0,-1 0 0,-5 0 0,-3 0 0,6 0 0,-13 29 0,-5 19 0,-4 0 0,-9-12 0,-3-1 0,0 4 0,2 6 0,1 5 0,0 2 0,-1 1 0,-3-12 0,-1 2 0,-1 1 0,1 0 0,1-1 0,2-1 0,4 2 0,2-2 0,1 1 0,0-1 0,-1 0 0,-2 1 0,-2 0 0,0 0 0,2-1 0,2-3 0,6 13 0,2-4 0,1-11 0,3-10 0,-26-4 0,-12-4 0,-23-14 0,-4-4 0,23 10 0,-1-1 0,-59-18 0,86 8 0,-8 0 0,6 0 0,-6 0 0</inkml:trace>
  <inkml:trace contextRef="#ctx0" brushRef="#br0" timeOffset="-53653.73">4745 10371 24575,'10'16'0,"5"-4"0,-13 5 0,6 31 0,-8-39 0,0 38 0,0-53 0,0 5 0,0-33 0,0 5 0,14 0 0,3-1 0,7-9 0,11 4 0,-19 19 0,-16 8 0,-7 31 0,-2 15 0,3-12 0,1 3 0,-5 18 0,2 4 0,3-7 0,2-4 0,3-1 0,0-6 0,0-25 0,0-8 0</inkml:trace>
  <inkml:trace contextRef="#ctx0" brushRef="#br0" timeOffset="-50385.73">4974 10530 24575,'33'0'0,"-1"0"0,-11-8 0,18 8 0,-7-2 0,-28-5 0,35 7 0,-25 0 0,19 0 0,-23 0 0,13 0 0,16 0 0,5 0 0,-9 0 0,4 0 0,1 0 0,5 0 0,2 0 0,-4 0 0,-6 0 0,-2 0 0,0 0 0,5 0 0,1 0 0,0 0 0,2 0 0,-1 0 0,-4 0 0,-6 0 0,1 0 0,12 0 0,7 0 0,-2 0 0,-12 0 0,-1 0 0,0 0 0,0 0 0,0 0 0,1 0 0,5 0 0,2 0 0,-2 0 0,-7-3 0,0 0 0,0 1 0,3 1 0,2 1 0,-2-1 0,12-3 0,-4 0 0,-7 3 0,-5 2 0,-6-1 0,9-4 0,10-1 0,-7-2 0,-16 1 0,-1 0 0,11 2 0,8-1 0,0 1 0,-11 0 0,4-4 0,-2 7 0,-4 2 0,-18-1 0,12 0 0,9 0 0,-10 0 0,10 0 0,-1 0 0,-16 0 0,13-3 0,-3-2 0,-21 3 0,27-6 0,-30 8 0,13 0 0,-13 0 0,30 0 0,-18 0 0,11 0 0,-1 0 0,-13 0 0,7 0 0,-10-8 0,-8-9 0,0-26 0,0 4 0,0 13 0,0 1 0,0-3 0,0 65 0,0 8 0,0 3 0,0 0 0,-1-19 0,2-3 0,7 16 0,-6-33 0,5-1 0,-7-8 0</inkml:trace>
  <inkml:trace contextRef="#ctx0" brushRef="#br0" timeOffset="-47861.73">4745 10513 24575,'-47'1'0,"0"1"0,0-1 0,0 1 0,0 0 0,0-1 0,5 0 0,-2 0 0,-4 0 0,-1 0 0,-1 0 0,0 0 0,0-1 0,2 1 0,3-1 0,3 1 0,4-1-521,-6 0 0,6 0 1,3 0-1,-3 0 0,-9 0 521,11 0 0,-6 0 0,-3 0 0,-4 0 0,-2 0 0,-1 0 0,-2 0 0,0 0 0,1 0 0,0 0 0,3 0 0,3 0 0,3 0 0,4 0-220,-12 0 1,6 0-1,4 0 1,0 0 0,-2 0-1,-5 0 220,5 0 0,-4 0 0,-3-1 0,-2 1 0,-1 0 0,1-1 0,0 1 0,3 1 0,2-1 0,5 1 0,-5 1 0,4 0 0,2 1 0,2 0 0,1 0 0,1 0 85,-9 0 1,2-1-1,2 1 1,1 1-86,-2 1 0,2 1 0,5 0 0,2 3 0,5-2 0,-11-5 594,15 1 0,-1 2-594,2 3 0,1-1 1732,-13-3-1732,-8 12 659,17-16-659,13 8 0,15-6 0,-8 6 0,-10-48 0,7 7 0,-3-1 0,4 0 0,16-4 0,-1 63 0,0 19 0,0 1 0,1 4 0,2-7 0,1 3 0,-2-3 0,-6 9 0,0-12 0,7-21 0,-8-18 0,-24-57 0,21 31 0,0-1 0,-9-5 0,1 2 0,11-2 0,0 32 0</inkml:trace>
  <inkml:trace contextRef="#ctx0" brushRef="#br0" timeOffset="-45411.73">11024 9313 24575,'0'40'0,"0"0"0,0-7 0,0-3 0,0 13 0,4-64 0,0-11 0,-2 15 0,1-15 0,0-9 0,-1 10 0,-2 15 0,0-15 0,0 78 0,0-28 0,0 30 0,0-41 0,0-8 0</inkml:trace>
  <inkml:trace contextRef="#ctx0" brushRef="#br0" timeOffset="-43571.73">11024 9384 24575,'-43'11'0,"-1"0"0,0 0 0,5-2 0,-3 0 0,-2 0 0,3 0 0,3 0 0,0 2 0,3-1 0,-4 0 0,-8 1 0,-8 1 0,4-2 0,12-3 0,2-5 0,0 4 0,-8 4 0,8-3 0,-3-3 0,7 0 0,-11 0 0,-6 2 0,2-1 0,8 0 0,5-2 0,5 0 0,-5 0-656,-5 0 1,-6-2-1,-1 1 1,2 0 0,7 0-883,-1 2 0,2 0 1925,-10-3 0,-5-2 0,6 1-387,11-1 0,1 2 386,-6 3 1,-5 2-1,-3 0-386,5-3 0,-1-1 0,-3 1 0,-1 0-547,5 1 1,-2 1 0,-1-1 0,-1 1 0,1-1 0,2 0 111,0-1 1,2-2 0,1 1 0,-1 0 0,-2 0 808,-3 0 0,-3 1 0,-1 0 0,2 0 0,4 0 0,6-2-374,-8 0 0,4 0 0,-2 2 0,-4 0 0,6-1 0,8-2 0,3 0 226,-6 0 1,4 0-227,4 0 0,3 0 0,-4 0 3276,11 0 0,-7 0-3044,-7 16-232,15-4 0,-7 5 0,16-9 0,3-8 0,-9 0 0,12 0 0,-12 0 0,16-23 0,16 1 0,-12-13 0,12-6 0,-16 19 0,0 12 0,0 22 0,0 31 0,0 2 0,0-18 0,0-1 0,0 11 0,0-11 0,0-18 0,0-8 0</inkml:trace>
  <inkml:trace contextRef="#ctx0" brushRef="#br0" timeOffset="-41362.74">11060 9401 24575,'48'0'0,"0"0"0,0 0 0,0 0 0,0 0 0,0 0 0,-4 0 0,0 0 0,0 0 0,1 0 0,2 0 0,2 0 0,4 0 0,3 0 0,-16 0 0,2 0 0,4 0 0,1 0 0,3 0 0,1 0 0,1 0 0,1 0 0,1 0 0,0 0 0,0 0 0,-1 0 0,0 0 0,-1 0 0,-2 0 0,-1 0 0,-2 0 0,-3 0 0,-2 0-365,14 0 1,-4 0 0,-3 0 0,-2 0 0,-1 0 0,0 0 0,1 0 0,3 0 0,4 0 145,-10 0 1,5 0-1,2 0 1,3 0-1,1 0 1,2 0-1,-1 0 1,-1 0-1,-1 0 1,-2 0 0,-3 0-1,-4 0 1,-4 0-1,-6 0 1,-5 0-875,12 0 1,-11 0 0,-2 0 1756,-1 1 0,0-2-664,21-2 0,-9-2 0,-29 3 1719,21-5-1719,-28 7 0,11 0 0,-15-32 3276,0 9-1638,-3-9 0,-1-3-1522,3 7 0,0 1-116,-7-12 0,8 55 0,3 16 0,2 10 0,-2-1 0,0 3 0,0-3 0,2 0 0,0-4 0,0-2 0,-2-15 0,-2-43 0,-2-11 0,1 5 0,0-20 0,0 51 0,0 7 0,0-1 0,0-8 0,0 0 0</inkml:trace>
  <inkml:trace contextRef="#ctx0" brushRef="#br0" timeOffset="10872.27">11518 4074 24575,'-14'37'0,"0"-1"0,0 0 0,-1 0 0,-2 9 0,0-1 0,2-3 0,2 0 0,1 6 0,5-12 0,1 7 0,-1 4 0,1 3 0,0 1 0,0-3 0,1-3 0,-1 4 0,2-5 0,-1 1 0,1 2 0,-1 5-328,1-9 0,0 5 0,0 3 1,0 2-1,-1 1 0,1 0 1,0-1-1,0-2 0,1-3 1,0-5-329,0 8 1,1-5-1,0-2 1,1 0 0,-1 3 186,2-3 1,-1 2 0,1 3 0,0-1 0,0-2 0,0-5 0,-1-6 1132,-2 11 0,0-2-664,5-2 0,2 5 0,1 0 0,0-2 573,1-3 0,0-2 0,0 0-573,-2 3 0,1 0 0,5-2 0,11-3 0,6-1 0,-2-8 0,12 6 0,-3-24 0,12-3 0,8-2 0,3 0 0,-1-1-146,-14 0 0,0-1 1,2-1-1,1 1 0,1-1 1,2 0-1,2 1 0,1 0 146,-6-1 0,1 1 0,3-1 0,1 1 0,1 0 0,1-1 0,0 1 0,1 0 0,-1 0 0,0-1 0,-2 1 0,0 0 0,-3 0 327,5 0 1,-1 1 0,-2-1-1,-1 1 1,0 0 0,0-1-1,1 1 1,0-1 0,1 0-1,2-1-270,-4 0 0,1-1 0,3 1 1,0-2-1,2 1 0,-1 0 0,0-1 1,-1 1-1,-1-1 0,-2 1 0,-3 0 1,-2 0-1,-4 0-564,9 1 0,-6 1 1,-3 0-1,-1 0 1,1 0-1,4-1 507,3-1 0,2-1 0,1 0 0,1-1 0,0 1 0,-1-1 0,-1 2 0,2 0 0,0 0 0,-1 1 0,-1-1 0,-1 1 0,-1-1 0,-3-1 0,-2 0 0,-1 1 0,2-1 0,2 1-181,-2-1 0,3 2 0,1-1 0,1 0 0,-1 1 0,-1-1 0,-3-1 181,3 1 0,-1-1 0,-1 0 0,-2-1 0,0 1 0,4 0 0,-1 0 0,0 0 0,1 0 0,-3 0 0,2 0 0,0 0 0,-1 0 0,-1 0 284,1 0 1,-3 0 0,1 0 0,7 0-285,-10 0 0,5 0 0,4 0 0,2 0 0,0 0 0,0 0 0,-2 0 0,-3 0 0,-5 0 295,12 0 0,-5 0 0,-2 0 0,5 0-295,-7 0 0,5 0 0,3 0 0,-1 0 0,-3 0 0,-8 0 0,-10 0 3276,11 0-3276,-14 2 0,1-4 1847,16-21-1847,-28-9 0,-4-11 0,-2 2 0,2 3 0,-2-6 0,-5 4 0,0-8 0,-2-6 0,0-1 0,0 1 0,-1 7 0,0 0 0,-1 4 0,0 0 0,-1-2 0,1 6 0,0-2 0,0 0 0,0-2 0,0-1 0,0-1 0,0 2 0,0-4 0,0-1 0,0 0 0,0 0 0,0 1 0,0 3 0,0 4 0,0-8 0,1 6 0,-1 0 0,-1-6-3,0 8 0,0-3 0,0-3 0,-1-2 0,0 0 0,0 0 0,-1 2 0,0 2 3,-2-2 0,0 1 0,-1 2 0,-1-1 0,1 1 0,-1-2 0,1 3 0,0 0 0,0-1 0,-1 0 0,0-1 0,0 0 0,-1 0 0,0 1 0,0-1 0,-1 0 0,0-1 0,0 0 0,0 2 0,0 1 0,2 1 0,-2-10 0,1 3 0,0 0 0,1 3 0,-1 0 0,0-5 0,-1 0 0,1 4 0,0 10 0,-1 9 0,2 5 0,6-17 0,-30 38 0,-17 9-469,14-6 1,-9-2 0,-4 0 0,-3 0 0,0 0 0,2 0 0,5 0-180,1 2 1,4-1 0,1 1 0,-2 0 0,-5-1 647,2 0 0,-4-1 0,-3 0 0,-2 0 0,-1 0 0,1 0 0,1-1 0,4 1 0,3 0-647,-5 0 1,3 0 0,3 0-1,1 0 1,0 0 646,-3 0 0,3 0 0,-2 0 0,-3 0 0,5 0 0,-4 0 0,-2 0 0,-1 0 0,2 0 0,4 0 0,7 0 0,-2 0 0,5 0 0,-3 0 0,-7 0 0,-6 0 0,-3 0 0,3 0 0,8 0-132,-7 0 1,1 0 131,3 2 0,-7 0 0,-2 0 0,-1 0 0,8-1 0,-2-1 0,0 0 0,-2 0 0,0 1 0,4 0 0,-2 0 0,0 1 0,-1-1 0,0 0 0,-1 1-147,4-1 0,0 0 0,-1 1 0,-1-1 0,2 0 0,-1 0 0,3 0 147,-2-1 0,2 0 0,1 1 0,-1-1 0,1 0 0,-2 1 0,-4-1 0,0 1 0,-2 0 0,2 1 0,0-1 0,2 1 0,-1 1 0,2 1 0,1-1 0,1 1 0,0-2 0,-1-1 0,1-1 0,0 1 0,-1 1 0,1 3 0,-2 2 0,-1 1 0,5-1 0,6-3 0,2-1 0,2-2 0,-5 3 0,-7 1 0,2-1 0,10-1 3276,-5-3-2280,-1 0 2280,-6 0-1636,0 0-1398,3 0 1,-4 0-243,10 0 0,-1 0 0,2 0 0,-11 0 0,1 0 0,5 0 0,4 0 0,8 0 2183,7 0-2183,-7 0 0,9 0 0,-9 16 0,7-12 0,-17 7 0,-1 1 0,8-2 0,1-5 0,-1 0 0,-2 3 0,9 7 0,-13-3 0,17 13 0,10 17 0,9-16 0,-2 3 0,-6 3 0,-1 0 0,4 13 0,-12-13 0,16-30 0,0 5 0,0-7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74136F6-DD71-7F46-84B0-22AA1F473099}" type="datetimeFigureOut">
              <a:rPr lang="en-PT" smtClean="0"/>
              <a:t>9/24/24</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A20F02-A069-034E-8817-9680C6EA0D20}" type="slidenum">
              <a:rPr lang="en-PT" smtClean="0"/>
              <a:t>‹#›</a:t>
            </a:fld>
            <a:endParaRPr lang="en-PT"/>
          </a:p>
        </p:txBody>
      </p:sp>
    </p:spTree>
    <p:extLst>
      <p:ext uri="{BB962C8B-B14F-4D97-AF65-F5344CB8AC3E}">
        <p14:creationId xmlns:p14="http://schemas.microsoft.com/office/powerpoint/2010/main" val="114897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569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2248" y="768522"/>
            <a:ext cx="27686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74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54863" y="0"/>
            <a:ext cx="9089117" cy="5095932"/>
          </a:xfrm>
          <a:prstGeom prst="rect">
            <a:avLst/>
          </a:prstGeom>
        </p:spPr>
      </p:pic>
      <p:sp>
        <p:nvSpPr>
          <p:cNvPr id="2" name="Holder 2"/>
          <p:cNvSpPr>
            <a:spLocks noGrp="1"/>
          </p:cNvSpPr>
          <p:nvPr>
            <p:ph type="title"/>
          </p:nvPr>
        </p:nvSpPr>
        <p:spPr>
          <a:xfrm>
            <a:off x="652248" y="768522"/>
            <a:ext cx="46863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a:xfrm>
            <a:off x="693373" y="1381188"/>
            <a:ext cx="5596890" cy="1546860"/>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sp>
          <p:nvSpPr>
            <p:cNvPr id="5" name="object 5"/>
            <p:cNvSpPr/>
            <p:nvPr/>
          </p:nvSpPr>
          <p:spPr>
            <a:xfrm>
              <a:off x="743198" y="3432917"/>
              <a:ext cx="2218055" cy="551815"/>
            </a:xfrm>
            <a:custGeom>
              <a:avLst/>
              <a:gdLst/>
              <a:ahLst/>
              <a:cxnLst/>
              <a:rect l="l" t="t" r="r" b="b"/>
              <a:pathLst>
                <a:path w="2218055" h="551814">
                  <a:moveTo>
                    <a:pt x="2125995" y="551398"/>
                  </a:moveTo>
                  <a:lnTo>
                    <a:pt x="91902" y="551398"/>
                  </a:lnTo>
                  <a:lnTo>
                    <a:pt x="56129" y="544176"/>
                  </a:lnTo>
                  <a:lnTo>
                    <a:pt x="26917" y="524480"/>
                  </a:lnTo>
                  <a:lnTo>
                    <a:pt x="7221" y="495268"/>
                  </a:lnTo>
                  <a:lnTo>
                    <a:pt x="0" y="459499"/>
                  </a:lnTo>
                  <a:lnTo>
                    <a:pt x="0" y="91899"/>
                  </a:lnTo>
                  <a:lnTo>
                    <a:pt x="7221" y="56130"/>
                  </a:lnTo>
                  <a:lnTo>
                    <a:pt x="26917" y="26918"/>
                  </a:lnTo>
                  <a:lnTo>
                    <a:pt x="56129" y="7222"/>
                  </a:lnTo>
                  <a:lnTo>
                    <a:pt x="91902" y="0"/>
                  </a:lnTo>
                  <a:lnTo>
                    <a:pt x="2125995" y="0"/>
                  </a:lnTo>
                  <a:lnTo>
                    <a:pt x="2176979" y="15440"/>
                  </a:lnTo>
                  <a:lnTo>
                    <a:pt x="2210901" y="56731"/>
                  </a:lnTo>
                  <a:lnTo>
                    <a:pt x="2217895" y="91899"/>
                  </a:lnTo>
                  <a:lnTo>
                    <a:pt x="2217895" y="459499"/>
                  </a:lnTo>
                  <a:lnTo>
                    <a:pt x="2210672" y="495268"/>
                  </a:lnTo>
                  <a:lnTo>
                    <a:pt x="2190976" y="524480"/>
                  </a:lnTo>
                  <a:lnTo>
                    <a:pt x="2161765" y="544176"/>
                  </a:lnTo>
                  <a:lnTo>
                    <a:pt x="2125995" y="551398"/>
                  </a:lnTo>
                  <a:close/>
                </a:path>
              </a:pathLst>
            </a:custGeom>
            <a:solidFill>
              <a:srgbClr val="564BFF"/>
            </a:solidFill>
          </p:spPr>
          <p:txBody>
            <a:bodyPr wrap="square" lIns="0" tIns="0" rIns="0" bIns="0" rtlCol="0"/>
            <a:lstStyle/>
            <a:p>
              <a:endParaRPr/>
            </a:p>
          </p:txBody>
        </p:sp>
      </p:grpSp>
      <p:sp>
        <p:nvSpPr>
          <p:cNvPr id="6" name="object 6"/>
          <p:cNvSpPr txBox="1"/>
          <p:nvPr/>
        </p:nvSpPr>
        <p:spPr>
          <a:xfrm>
            <a:off x="629323" y="1856774"/>
            <a:ext cx="4930140" cy="635000"/>
          </a:xfrm>
          <a:prstGeom prst="rect">
            <a:avLst/>
          </a:prstGeom>
        </p:spPr>
        <p:txBody>
          <a:bodyPr vert="horz" wrap="square" lIns="0" tIns="12700" rIns="0" bIns="0" rtlCol="0">
            <a:spAutoFit/>
          </a:bodyPr>
          <a:lstStyle/>
          <a:p>
            <a:pPr marL="12700">
              <a:lnSpc>
                <a:spcPct val="100000"/>
              </a:lnSpc>
              <a:spcBef>
                <a:spcPts val="100"/>
              </a:spcBef>
            </a:pPr>
            <a:r>
              <a:rPr sz="4000" spc="-204" dirty="0">
                <a:solidFill>
                  <a:srgbClr val="FFFFFF"/>
                </a:solidFill>
                <a:latin typeface="Arial Black"/>
                <a:cs typeface="Arial Black"/>
              </a:rPr>
              <a:t>Hypothesis</a:t>
            </a:r>
            <a:r>
              <a:rPr sz="4000" spc="-290" dirty="0">
                <a:solidFill>
                  <a:srgbClr val="FFFFFF"/>
                </a:solidFill>
                <a:latin typeface="Arial Black"/>
                <a:cs typeface="Arial Black"/>
              </a:rPr>
              <a:t> </a:t>
            </a:r>
            <a:r>
              <a:rPr sz="4000" spc="-185" dirty="0">
                <a:solidFill>
                  <a:srgbClr val="FFFFFF"/>
                </a:solidFill>
                <a:latin typeface="Arial Black"/>
                <a:cs typeface="Arial Black"/>
              </a:rPr>
              <a:t>Testifig</a:t>
            </a:r>
            <a:endParaRPr sz="4000">
              <a:latin typeface="Arial Black"/>
              <a:cs typeface="Arial Black"/>
            </a:endParaRPr>
          </a:p>
        </p:txBody>
      </p:sp>
      <p:sp>
        <p:nvSpPr>
          <p:cNvPr id="7" name="object 7"/>
          <p:cNvSpPr txBox="1"/>
          <p:nvPr/>
        </p:nvSpPr>
        <p:spPr>
          <a:xfrm>
            <a:off x="629323" y="458544"/>
            <a:ext cx="1245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Arial Black"/>
                <a:cs typeface="Arial Black"/>
              </a:rPr>
              <a:t>DATA</a:t>
            </a:r>
            <a:r>
              <a:rPr sz="1000" spc="455" dirty="0">
                <a:solidFill>
                  <a:srgbClr val="FFFFFF"/>
                </a:solidFill>
                <a:latin typeface="Arial Black"/>
                <a:cs typeface="Arial Black"/>
              </a:rPr>
              <a:t> </a:t>
            </a:r>
            <a:r>
              <a:rPr sz="1000" dirty="0">
                <a:solidFill>
                  <a:srgbClr val="FFFFFF"/>
                </a:solidFill>
                <a:latin typeface="Arial Black"/>
                <a:cs typeface="Arial Black"/>
              </a:rPr>
              <a:t>|</a:t>
            </a:r>
            <a:r>
              <a:rPr sz="1000" spc="275" dirty="0">
                <a:solidFill>
                  <a:srgbClr val="FFFFFF"/>
                </a:solidFill>
                <a:latin typeface="Arial Black"/>
                <a:cs typeface="Arial Black"/>
              </a:rPr>
              <a:t> </a:t>
            </a:r>
            <a:r>
              <a:rPr sz="1000" spc="-125" dirty="0">
                <a:solidFill>
                  <a:srgbClr val="FFFFFF"/>
                </a:solidFill>
                <a:latin typeface="Arial Black"/>
                <a:cs typeface="Arial Black"/>
              </a:rPr>
              <a:t>MODULE</a:t>
            </a:r>
            <a:r>
              <a:rPr sz="1000" spc="-100" dirty="0">
                <a:solidFill>
                  <a:srgbClr val="FFFFFF"/>
                </a:solidFill>
                <a:latin typeface="Arial Black"/>
                <a:cs typeface="Arial Black"/>
              </a:rPr>
              <a:t> </a:t>
            </a:r>
            <a:r>
              <a:rPr sz="1000" spc="-50" dirty="0">
                <a:solidFill>
                  <a:srgbClr val="FFFFFF"/>
                </a:solidFill>
                <a:latin typeface="Arial Black"/>
                <a:cs typeface="Arial Black"/>
              </a:rPr>
              <a:t>2</a:t>
            </a:r>
            <a:endParaRPr sz="1000">
              <a:latin typeface="Arial Black"/>
              <a:cs typeface="Arial Black"/>
            </a:endParaRPr>
          </a:p>
        </p:txBody>
      </p:sp>
      <p:sp>
        <p:nvSpPr>
          <p:cNvPr id="8" name="object 8"/>
          <p:cNvSpPr txBox="1"/>
          <p:nvPr/>
        </p:nvSpPr>
        <p:spPr>
          <a:xfrm>
            <a:off x="1418137" y="3543994"/>
            <a:ext cx="86804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Week</a:t>
            </a:r>
            <a:r>
              <a:rPr sz="1800" spc="-165" dirty="0">
                <a:solidFill>
                  <a:srgbClr val="FFFFFF"/>
                </a:solidFill>
                <a:latin typeface="Verdana"/>
                <a:cs typeface="Verdana"/>
              </a:rPr>
              <a:t> </a:t>
            </a:r>
            <a:r>
              <a:rPr sz="1800" spc="-50" dirty="0">
                <a:solidFill>
                  <a:srgbClr val="FFFFFF"/>
                </a:solidFill>
                <a:latin typeface="Verdana"/>
                <a:cs typeface="Verdana"/>
              </a:rPr>
              <a:t>5</a:t>
            </a:r>
            <a:endParaRPr sz="1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1011872" y="1510077"/>
            <a:ext cx="7120255" cy="3134360"/>
          </a:xfrm>
          <a:prstGeom prst="rect">
            <a:avLst/>
          </a:prstGeom>
        </p:spPr>
        <p:txBody>
          <a:bodyPr vert="horz" wrap="square" lIns="0" tIns="12700" rIns="0" bIns="0" rtlCol="0">
            <a:spAutoFit/>
          </a:bodyPr>
          <a:lstStyle/>
          <a:p>
            <a:pPr marL="12700" marR="5715" algn="just">
              <a:lnSpc>
                <a:spcPct val="100000"/>
              </a:lnSpc>
              <a:spcBef>
                <a:spcPts val="100"/>
              </a:spcBef>
            </a:pPr>
            <a:r>
              <a:rPr sz="1200" dirty="0">
                <a:latin typeface="Arial"/>
                <a:cs typeface="Arial"/>
              </a:rPr>
              <a:t>The</a:t>
            </a:r>
            <a:r>
              <a:rPr sz="1200" spc="310" dirty="0">
                <a:latin typeface="Arial"/>
                <a:cs typeface="Arial"/>
              </a:rPr>
              <a:t> </a:t>
            </a:r>
            <a:r>
              <a:rPr sz="1200" spc="80" dirty="0">
                <a:latin typeface="Arial"/>
                <a:cs typeface="Arial"/>
              </a:rPr>
              <a:t>Central</a:t>
            </a:r>
            <a:r>
              <a:rPr sz="1200" spc="315" dirty="0">
                <a:latin typeface="Arial"/>
                <a:cs typeface="Arial"/>
              </a:rPr>
              <a:t> </a:t>
            </a:r>
            <a:r>
              <a:rPr sz="1200" spc="50" dirty="0">
                <a:latin typeface="Arial"/>
                <a:cs typeface="Arial"/>
              </a:rPr>
              <a:t>Limit</a:t>
            </a:r>
            <a:r>
              <a:rPr sz="1200" spc="315" dirty="0">
                <a:latin typeface="Arial"/>
                <a:cs typeface="Arial"/>
              </a:rPr>
              <a:t> </a:t>
            </a:r>
            <a:r>
              <a:rPr sz="1200" spc="75" dirty="0">
                <a:latin typeface="Arial"/>
                <a:cs typeface="Arial"/>
              </a:rPr>
              <a:t>Theorem</a:t>
            </a:r>
            <a:r>
              <a:rPr sz="1200" spc="315" dirty="0">
                <a:latin typeface="Arial"/>
                <a:cs typeface="Arial"/>
              </a:rPr>
              <a:t> </a:t>
            </a:r>
            <a:r>
              <a:rPr sz="1200" dirty="0">
                <a:latin typeface="Arial"/>
                <a:cs typeface="Arial"/>
              </a:rPr>
              <a:t>(CLT)</a:t>
            </a:r>
            <a:r>
              <a:rPr sz="1200" spc="315" dirty="0">
                <a:latin typeface="Arial"/>
                <a:cs typeface="Arial"/>
              </a:rPr>
              <a:t> </a:t>
            </a:r>
            <a:r>
              <a:rPr sz="1200" spc="80" dirty="0">
                <a:latin typeface="Arial"/>
                <a:cs typeface="Arial"/>
              </a:rPr>
              <a:t>states</a:t>
            </a:r>
            <a:r>
              <a:rPr sz="1200" spc="315" dirty="0">
                <a:latin typeface="Arial"/>
                <a:cs typeface="Arial"/>
              </a:rPr>
              <a:t> </a:t>
            </a:r>
            <a:r>
              <a:rPr sz="1200" spc="70" dirty="0">
                <a:latin typeface="Arial"/>
                <a:cs typeface="Arial"/>
              </a:rPr>
              <a:t>that,</a:t>
            </a:r>
            <a:r>
              <a:rPr sz="1200" spc="310" dirty="0">
                <a:latin typeface="Arial"/>
                <a:cs typeface="Arial"/>
              </a:rPr>
              <a:t> </a:t>
            </a:r>
            <a:r>
              <a:rPr sz="1200" spc="70" dirty="0">
                <a:latin typeface="Arial"/>
                <a:cs typeface="Arial"/>
              </a:rPr>
              <a:t>irrespective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95" dirty="0">
                <a:latin typeface="Arial"/>
                <a:cs typeface="Arial"/>
              </a:rPr>
              <a:t>shape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65" dirty="0">
                <a:latin typeface="Arial"/>
                <a:cs typeface="Arial"/>
              </a:rPr>
              <a:t>underlying </a:t>
            </a:r>
            <a:r>
              <a:rPr sz="1200" spc="75" dirty="0">
                <a:latin typeface="Arial"/>
                <a:cs typeface="Arial"/>
              </a:rPr>
              <a:t>population,</a:t>
            </a:r>
            <a:r>
              <a:rPr sz="1200" spc="105" dirty="0">
                <a:latin typeface="Arial"/>
                <a:cs typeface="Arial"/>
              </a:rPr>
              <a:t> </a:t>
            </a:r>
            <a:r>
              <a:rPr sz="1200" spc="90" dirty="0">
                <a:latin typeface="Arial"/>
                <a:cs typeface="Arial"/>
              </a:rPr>
              <a:t>the</a:t>
            </a:r>
            <a:r>
              <a:rPr sz="1200" spc="105" dirty="0">
                <a:latin typeface="Arial"/>
                <a:cs typeface="Arial"/>
              </a:rPr>
              <a:t> sampling</a:t>
            </a:r>
            <a:r>
              <a:rPr sz="1200" spc="110" dirty="0">
                <a:latin typeface="Arial"/>
                <a:cs typeface="Arial"/>
              </a:rPr>
              <a:t> </a:t>
            </a:r>
            <a:r>
              <a:rPr sz="1200" spc="80" dirty="0">
                <a:latin typeface="Arial"/>
                <a:cs typeface="Arial"/>
              </a:rPr>
              <a:t>distribution</a:t>
            </a:r>
            <a:r>
              <a:rPr sz="1200" spc="105" dirty="0">
                <a:latin typeface="Arial"/>
                <a:cs typeface="Arial"/>
              </a:rPr>
              <a:t> </a:t>
            </a:r>
            <a:r>
              <a:rPr sz="1200" spc="80" dirty="0">
                <a:latin typeface="Arial"/>
                <a:cs typeface="Arial"/>
              </a:rPr>
              <a:t>of</a:t>
            </a:r>
            <a:r>
              <a:rPr sz="1200" spc="110" dirty="0">
                <a:latin typeface="Arial"/>
                <a:cs typeface="Arial"/>
              </a:rPr>
              <a:t> </a:t>
            </a:r>
            <a:r>
              <a:rPr sz="1200" spc="90" dirty="0">
                <a:latin typeface="Arial"/>
                <a:cs typeface="Arial"/>
              </a:rPr>
              <a:t>the</a:t>
            </a:r>
            <a:r>
              <a:rPr sz="1200" spc="105" dirty="0">
                <a:latin typeface="Arial"/>
                <a:cs typeface="Arial"/>
              </a:rPr>
              <a:t> </a:t>
            </a:r>
            <a:r>
              <a:rPr sz="1200" spc="140" dirty="0">
                <a:latin typeface="Arial"/>
                <a:cs typeface="Arial"/>
              </a:rPr>
              <a:t>mean</a:t>
            </a:r>
            <a:r>
              <a:rPr sz="1200" spc="110" dirty="0">
                <a:latin typeface="Arial"/>
                <a:cs typeface="Arial"/>
              </a:rPr>
              <a:t> </a:t>
            </a:r>
            <a:r>
              <a:rPr sz="1200" spc="50" dirty="0">
                <a:latin typeface="Arial"/>
                <a:cs typeface="Arial"/>
              </a:rPr>
              <a:t>will</a:t>
            </a:r>
            <a:r>
              <a:rPr sz="1200" spc="105" dirty="0">
                <a:latin typeface="Arial"/>
                <a:cs typeface="Arial"/>
              </a:rPr>
              <a:t> </a:t>
            </a:r>
            <a:r>
              <a:rPr sz="1200" spc="100" dirty="0">
                <a:latin typeface="Arial"/>
                <a:cs typeface="Arial"/>
              </a:rPr>
              <a:t>approximate</a:t>
            </a:r>
            <a:r>
              <a:rPr sz="1200" spc="105" dirty="0">
                <a:latin typeface="Arial"/>
                <a:cs typeface="Arial"/>
              </a:rPr>
              <a:t> </a:t>
            </a:r>
            <a:r>
              <a:rPr sz="1200" spc="145" dirty="0">
                <a:latin typeface="Arial"/>
                <a:cs typeface="Arial"/>
              </a:rPr>
              <a:t>a</a:t>
            </a:r>
            <a:r>
              <a:rPr sz="1200" spc="110" dirty="0">
                <a:latin typeface="Arial"/>
                <a:cs typeface="Arial"/>
              </a:rPr>
              <a:t> </a:t>
            </a:r>
            <a:r>
              <a:rPr sz="1200" spc="105" dirty="0">
                <a:latin typeface="Arial"/>
                <a:cs typeface="Arial"/>
              </a:rPr>
              <a:t>normal </a:t>
            </a:r>
            <a:r>
              <a:rPr sz="1200" spc="80" dirty="0">
                <a:latin typeface="Arial"/>
                <a:cs typeface="Arial"/>
              </a:rPr>
              <a:t>distribution</a:t>
            </a:r>
            <a:r>
              <a:rPr sz="1200" spc="110" dirty="0">
                <a:latin typeface="Arial"/>
                <a:cs typeface="Arial"/>
              </a:rPr>
              <a:t> </a:t>
            </a:r>
            <a:r>
              <a:rPr sz="1200" spc="-25" dirty="0">
                <a:latin typeface="Arial"/>
                <a:cs typeface="Arial"/>
              </a:rPr>
              <a:t>as </a:t>
            </a:r>
            <a:r>
              <a:rPr sz="1200" spc="90" dirty="0">
                <a:latin typeface="Arial"/>
                <a:cs typeface="Arial"/>
              </a:rPr>
              <a:t>the</a:t>
            </a:r>
            <a:r>
              <a:rPr sz="1200" spc="385" dirty="0">
                <a:latin typeface="Arial"/>
                <a:cs typeface="Arial"/>
              </a:rPr>
              <a:t> </a:t>
            </a:r>
            <a:r>
              <a:rPr sz="1200" spc="105" dirty="0">
                <a:latin typeface="Arial"/>
                <a:cs typeface="Arial"/>
              </a:rPr>
              <a:t>sample</a:t>
            </a:r>
            <a:r>
              <a:rPr sz="1200" spc="385" dirty="0">
                <a:latin typeface="Arial"/>
                <a:cs typeface="Arial"/>
              </a:rPr>
              <a:t> </a:t>
            </a:r>
            <a:r>
              <a:rPr sz="1200" dirty="0">
                <a:latin typeface="Arial"/>
                <a:cs typeface="Arial"/>
              </a:rPr>
              <a:t>size</a:t>
            </a:r>
            <a:r>
              <a:rPr sz="1200" spc="390" dirty="0">
                <a:latin typeface="Arial"/>
                <a:cs typeface="Arial"/>
              </a:rPr>
              <a:t> </a:t>
            </a:r>
            <a:r>
              <a:rPr sz="1200" spc="85" dirty="0">
                <a:latin typeface="Arial"/>
                <a:cs typeface="Arial"/>
              </a:rPr>
              <a:t>grows</a:t>
            </a:r>
            <a:r>
              <a:rPr sz="1200" spc="385" dirty="0">
                <a:latin typeface="Arial"/>
                <a:cs typeface="Arial"/>
              </a:rPr>
              <a:t> </a:t>
            </a:r>
            <a:r>
              <a:rPr sz="1200" spc="80" dirty="0">
                <a:latin typeface="Arial"/>
                <a:cs typeface="Arial"/>
              </a:rPr>
              <a:t>larger</a:t>
            </a:r>
            <a:r>
              <a:rPr sz="1200" spc="390" dirty="0">
                <a:latin typeface="Arial"/>
                <a:cs typeface="Arial"/>
              </a:rPr>
              <a:t> </a:t>
            </a:r>
            <a:r>
              <a:rPr sz="1200" spc="120" dirty="0">
                <a:latin typeface="Arial"/>
                <a:cs typeface="Arial"/>
              </a:rPr>
              <a:t>(n</a:t>
            </a:r>
            <a:r>
              <a:rPr sz="1200" spc="385" dirty="0">
                <a:latin typeface="Arial"/>
                <a:cs typeface="Arial"/>
              </a:rPr>
              <a:t> </a:t>
            </a:r>
            <a:r>
              <a:rPr sz="1200" dirty="0">
                <a:latin typeface="Arial"/>
                <a:cs typeface="Arial"/>
              </a:rPr>
              <a:t>&gt;</a:t>
            </a:r>
            <a:r>
              <a:rPr sz="1200" spc="390" dirty="0">
                <a:latin typeface="Arial"/>
                <a:cs typeface="Arial"/>
              </a:rPr>
              <a:t> </a:t>
            </a:r>
            <a:r>
              <a:rPr sz="1200" dirty="0">
                <a:latin typeface="Arial"/>
                <a:cs typeface="Arial"/>
              </a:rPr>
              <a:t>30),</a:t>
            </a:r>
            <a:r>
              <a:rPr sz="1200" spc="385" dirty="0">
                <a:latin typeface="Arial"/>
                <a:cs typeface="Arial"/>
              </a:rPr>
              <a:t> </a:t>
            </a:r>
            <a:r>
              <a:rPr sz="1200" spc="100" dirty="0">
                <a:latin typeface="Arial"/>
                <a:cs typeface="Arial"/>
              </a:rPr>
              <a:t>assuming</a:t>
            </a:r>
            <a:r>
              <a:rPr sz="1200" spc="390" dirty="0">
                <a:latin typeface="Arial"/>
                <a:cs typeface="Arial"/>
              </a:rPr>
              <a:t> </a:t>
            </a:r>
            <a:r>
              <a:rPr sz="1200" spc="70" dirty="0">
                <a:latin typeface="Arial"/>
                <a:cs typeface="Arial"/>
              </a:rPr>
              <a:t>all</a:t>
            </a:r>
            <a:r>
              <a:rPr sz="1200" spc="385" dirty="0">
                <a:latin typeface="Arial"/>
                <a:cs typeface="Arial"/>
              </a:rPr>
              <a:t> </a:t>
            </a:r>
            <a:r>
              <a:rPr sz="1200" spc="95" dirty="0">
                <a:latin typeface="Arial"/>
                <a:cs typeface="Arial"/>
              </a:rPr>
              <a:t>samples</a:t>
            </a:r>
            <a:r>
              <a:rPr sz="1200" spc="390" dirty="0">
                <a:latin typeface="Arial"/>
                <a:cs typeface="Arial"/>
              </a:rPr>
              <a:t> </a:t>
            </a:r>
            <a:r>
              <a:rPr sz="1200" spc="90" dirty="0">
                <a:latin typeface="Arial"/>
                <a:cs typeface="Arial"/>
              </a:rPr>
              <a:t>are</a:t>
            </a:r>
            <a:r>
              <a:rPr sz="1200" spc="385" dirty="0">
                <a:latin typeface="Arial"/>
                <a:cs typeface="Arial"/>
              </a:rPr>
              <a:t> </a:t>
            </a:r>
            <a:r>
              <a:rPr sz="1200" spc="85" dirty="0">
                <a:latin typeface="Arial"/>
                <a:cs typeface="Arial"/>
              </a:rPr>
              <a:t>identical</a:t>
            </a:r>
            <a:r>
              <a:rPr sz="1200" spc="390" dirty="0">
                <a:latin typeface="Arial"/>
                <a:cs typeface="Arial"/>
              </a:rPr>
              <a:t> </a:t>
            </a:r>
            <a:r>
              <a:rPr sz="1200" spc="60" dirty="0">
                <a:latin typeface="Arial"/>
                <a:cs typeface="Arial"/>
              </a:rPr>
              <a:t>in</a:t>
            </a:r>
            <a:r>
              <a:rPr sz="1200" spc="385" dirty="0">
                <a:latin typeface="Arial"/>
                <a:cs typeface="Arial"/>
              </a:rPr>
              <a:t> </a:t>
            </a:r>
            <a:r>
              <a:rPr sz="1200" dirty="0">
                <a:latin typeface="Arial"/>
                <a:cs typeface="Arial"/>
              </a:rPr>
              <a:t>size</a:t>
            </a:r>
            <a:r>
              <a:rPr sz="1200" spc="390" dirty="0">
                <a:latin typeface="Arial"/>
                <a:cs typeface="Arial"/>
              </a:rPr>
              <a:t> </a:t>
            </a:r>
            <a:r>
              <a:rPr sz="1200" spc="65" dirty="0">
                <a:latin typeface="Arial"/>
                <a:cs typeface="Arial"/>
              </a:rPr>
              <a:t>and </a:t>
            </a:r>
            <a:r>
              <a:rPr sz="1200" spc="110" dirty="0">
                <a:latin typeface="Arial"/>
                <a:cs typeface="Arial"/>
              </a:rPr>
              <a:t>randomly</a:t>
            </a:r>
            <a:r>
              <a:rPr sz="1200" spc="-15" dirty="0">
                <a:latin typeface="Arial"/>
                <a:cs typeface="Arial"/>
              </a:rPr>
              <a:t> </a:t>
            </a:r>
            <a:r>
              <a:rPr sz="1200" spc="80" dirty="0">
                <a:latin typeface="Arial"/>
                <a:cs typeface="Arial"/>
              </a:rPr>
              <a:t>sampled.</a:t>
            </a:r>
            <a:endParaRPr sz="1200">
              <a:latin typeface="Arial"/>
              <a:cs typeface="Arial"/>
            </a:endParaRPr>
          </a:p>
          <a:p>
            <a:pPr>
              <a:lnSpc>
                <a:spcPct val="100000"/>
              </a:lnSpc>
              <a:spcBef>
                <a:spcPts val="60"/>
              </a:spcBef>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20" dirty="0">
                <a:latin typeface="Arial"/>
                <a:cs typeface="Arial"/>
              </a:rPr>
              <a:t> </a:t>
            </a:r>
            <a:r>
              <a:rPr sz="1200" spc="85" dirty="0">
                <a:latin typeface="Arial"/>
                <a:cs typeface="Arial"/>
              </a:rPr>
              <a:t>Sample</a:t>
            </a:r>
            <a:r>
              <a:rPr sz="1200" spc="25" dirty="0">
                <a:latin typeface="Arial"/>
                <a:cs typeface="Arial"/>
              </a:rPr>
              <a:t> </a:t>
            </a:r>
            <a:r>
              <a:rPr sz="1200" dirty="0">
                <a:latin typeface="Arial"/>
                <a:cs typeface="Arial"/>
              </a:rPr>
              <a:t>Size</a:t>
            </a:r>
            <a:r>
              <a:rPr sz="1200" spc="25" dirty="0">
                <a:latin typeface="Arial"/>
                <a:cs typeface="Arial"/>
              </a:rPr>
              <a:t> </a:t>
            </a:r>
            <a:r>
              <a:rPr sz="1200" spc="80" dirty="0">
                <a:latin typeface="Arial"/>
                <a:cs typeface="Arial"/>
              </a:rPr>
              <a:t>&amp;</a:t>
            </a:r>
            <a:r>
              <a:rPr sz="1200" spc="25" dirty="0">
                <a:latin typeface="Arial"/>
                <a:cs typeface="Arial"/>
              </a:rPr>
              <a:t> </a:t>
            </a:r>
            <a:r>
              <a:rPr sz="1200" spc="75" dirty="0">
                <a:latin typeface="Arial"/>
                <a:cs typeface="Arial"/>
              </a:rPr>
              <a:t>Individual</a:t>
            </a:r>
            <a:r>
              <a:rPr sz="1200" spc="25" dirty="0">
                <a:latin typeface="Arial"/>
                <a:cs typeface="Arial"/>
              </a:rPr>
              <a:t> </a:t>
            </a:r>
            <a:r>
              <a:rPr sz="1200" spc="90" dirty="0">
                <a:latin typeface="Arial"/>
                <a:cs typeface="Arial"/>
              </a:rPr>
              <a:t>Data</a:t>
            </a:r>
            <a:r>
              <a:rPr sz="1200" spc="25" dirty="0">
                <a:latin typeface="Arial"/>
                <a:cs typeface="Arial"/>
              </a:rPr>
              <a:t> </a:t>
            </a:r>
            <a:r>
              <a:rPr sz="1200" dirty="0">
                <a:latin typeface="Arial"/>
                <a:cs typeface="Arial"/>
              </a:rPr>
              <a:t>Points:</a:t>
            </a:r>
            <a:r>
              <a:rPr sz="1200" spc="25" dirty="0">
                <a:latin typeface="Arial"/>
                <a:cs typeface="Arial"/>
              </a:rPr>
              <a:t> </a:t>
            </a:r>
            <a:r>
              <a:rPr sz="1200" dirty="0">
                <a:latin typeface="Arial"/>
                <a:cs typeface="Arial"/>
              </a:rPr>
              <a:t>Even</a:t>
            </a:r>
            <a:r>
              <a:rPr sz="1200" spc="25" dirty="0">
                <a:latin typeface="Arial"/>
                <a:cs typeface="Arial"/>
              </a:rPr>
              <a:t> </a:t>
            </a:r>
            <a:r>
              <a:rPr sz="1200" spc="85" dirty="0">
                <a:latin typeface="Arial"/>
                <a:cs typeface="Arial"/>
              </a:rPr>
              <a:t>with</a:t>
            </a:r>
            <a:r>
              <a:rPr sz="1200" spc="25" dirty="0">
                <a:latin typeface="Arial"/>
                <a:cs typeface="Arial"/>
              </a:rPr>
              <a:t> </a:t>
            </a:r>
            <a:r>
              <a:rPr sz="1200" spc="145" dirty="0">
                <a:latin typeface="Arial"/>
                <a:cs typeface="Arial"/>
              </a:rPr>
              <a:t>a</a:t>
            </a:r>
            <a:r>
              <a:rPr sz="1200" spc="25" dirty="0">
                <a:latin typeface="Arial"/>
                <a:cs typeface="Arial"/>
              </a:rPr>
              <a:t> </a:t>
            </a:r>
            <a:r>
              <a:rPr sz="1200" spc="90" dirty="0">
                <a:latin typeface="Arial"/>
                <a:cs typeface="Arial"/>
              </a:rPr>
              <a:t>large</a:t>
            </a:r>
            <a:r>
              <a:rPr sz="1200" spc="25" dirty="0">
                <a:latin typeface="Arial"/>
                <a:cs typeface="Arial"/>
              </a:rPr>
              <a:t> </a:t>
            </a:r>
            <a:r>
              <a:rPr sz="1200" spc="75" dirty="0">
                <a:latin typeface="Arial"/>
                <a:cs typeface="Arial"/>
              </a:rPr>
              <a:t>sample,</a:t>
            </a:r>
            <a:r>
              <a:rPr sz="1200" spc="25" dirty="0">
                <a:latin typeface="Arial"/>
                <a:cs typeface="Arial"/>
              </a:rPr>
              <a:t> </a:t>
            </a:r>
            <a:r>
              <a:rPr sz="1200" spc="90" dirty="0">
                <a:latin typeface="Arial"/>
                <a:cs typeface="Arial"/>
              </a:rPr>
              <a:t>the</a:t>
            </a:r>
            <a:r>
              <a:rPr sz="1200" spc="25" dirty="0">
                <a:latin typeface="Arial"/>
                <a:cs typeface="Arial"/>
              </a:rPr>
              <a:t> </a:t>
            </a:r>
            <a:r>
              <a:rPr sz="1200" spc="80" dirty="0">
                <a:latin typeface="Arial"/>
                <a:cs typeface="Arial"/>
              </a:rPr>
              <a:t>distribution</a:t>
            </a:r>
            <a:r>
              <a:rPr sz="1200" spc="20" dirty="0">
                <a:latin typeface="Arial"/>
                <a:cs typeface="Arial"/>
              </a:rPr>
              <a:t> </a:t>
            </a:r>
            <a:r>
              <a:rPr sz="1200" spc="-25" dirty="0">
                <a:latin typeface="Arial"/>
                <a:cs typeface="Arial"/>
              </a:rPr>
              <a:t>of </a:t>
            </a:r>
            <a:r>
              <a:rPr sz="1200" spc="80" dirty="0">
                <a:latin typeface="Arial"/>
                <a:cs typeface="Arial"/>
              </a:rPr>
              <a:t>individual</a:t>
            </a:r>
            <a:r>
              <a:rPr sz="1200" spc="40" dirty="0">
                <a:latin typeface="Arial"/>
                <a:cs typeface="Arial"/>
              </a:rPr>
              <a:t> </a:t>
            </a:r>
            <a:r>
              <a:rPr sz="1200" spc="130" dirty="0">
                <a:latin typeface="Arial"/>
                <a:cs typeface="Arial"/>
              </a:rPr>
              <a:t>data</a:t>
            </a:r>
            <a:r>
              <a:rPr sz="1200" spc="40" dirty="0">
                <a:latin typeface="Arial"/>
                <a:cs typeface="Arial"/>
              </a:rPr>
              <a:t> </a:t>
            </a:r>
            <a:r>
              <a:rPr sz="1200" spc="85" dirty="0">
                <a:latin typeface="Arial"/>
                <a:cs typeface="Arial"/>
              </a:rPr>
              <a:t>points</a:t>
            </a:r>
            <a:r>
              <a:rPr sz="1200" spc="45" dirty="0">
                <a:latin typeface="Arial"/>
                <a:cs typeface="Arial"/>
              </a:rPr>
              <a:t> </a:t>
            </a:r>
            <a:r>
              <a:rPr sz="1200" spc="100" dirty="0">
                <a:latin typeface="Arial"/>
                <a:cs typeface="Arial"/>
              </a:rPr>
              <a:t>could</a:t>
            </a:r>
            <a:r>
              <a:rPr sz="1200" spc="40" dirty="0">
                <a:latin typeface="Arial"/>
                <a:cs typeface="Arial"/>
              </a:rPr>
              <a:t> </a:t>
            </a:r>
            <a:r>
              <a:rPr sz="1200" dirty="0">
                <a:latin typeface="Arial"/>
                <a:cs typeface="Arial"/>
              </a:rPr>
              <a:t>still</a:t>
            </a:r>
            <a:r>
              <a:rPr sz="1200" spc="40" dirty="0">
                <a:latin typeface="Arial"/>
                <a:cs typeface="Arial"/>
              </a:rPr>
              <a:t> </a:t>
            </a:r>
            <a:r>
              <a:rPr sz="1200" spc="110" dirty="0">
                <a:latin typeface="Arial"/>
                <a:cs typeface="Arial"/>
              </a:rPr>
              <a:t>be</a:t>
            </a:r>
            <a:r>
              <a:rPr sz="1200" spc="45" dirty="0">
                <a:latin typeface="Arial"/>
                <a:cs typeface="Arial"/>
              </a:rPr>
              <a:t> </a:t>
            </a:r>
            <a:r>
              <a:rPr sz="1200" spc="105" dirty="0">
                <a:latin typeface="Arial"/>
                <a:cs typeface="Arial"/>
              </a:rPr>
              <a:t>non-</a:t>
            </a:r>
            <a:r>
              <a:rPr sz="1200" spc="100" dirty="0">
                <a:latin typeface="Arial"/>
                <a:cs typeface="Arial"/>
              </a:rPr>
              <a:t>normal.</a:t>
            </a:r>
            <a:r>
              <a:rPr sz="1200" spc="40" dirty="0">
                <a:latin typeface="Arial"/>
                <a:cs typeface="Arial"/>
              </a:rPr>
              <a:t> </a:t>
            </a:r>
            <a:r>
              <a:rPr sz="1200" dirty="0">
                <a:latin typeface="Arial"/>
                <a:cs typeface="Arial"/>
              </a:rPr>
              <a:t>For</a:t>
            </a:r>
            <a:r>
              <a:rPr sz="1200" spc="40" dirty="0">
                <a:latin typeface="Arial"/>
                <a:cs typeface="Arial"/>
              </a:rPr>
              <a:t> </a:t>
            </a:r>
            <a:r>
              <a:rPr sz="1200" spc="65" dirty="0">
                <a:latin typeface="Arial"/>
                <a:cs typeface="Arial"/>
              </a:rPr>
              <a:t>instance,</a:t>
            </a:r>
            <a:r>
              <a:rPr sz="1200" spc="45" dirty="0">
                <a:latin typeface="Arial"/>
                <a:cs typeface="Arial"/>
              </a:rPr>
              <a:t> </a:t>
            </a:r>
            <a:r>
              <a:rPr sz="1200" spc="145" dirty="0">
                <a:latin typeface="Arial"/>
                <a:cs typeface="Arial"/>
              </a:rPr>
              <a:t>a</a:t>
            </a:r>
            <a:r>
              <a:rPr sz="1200" spc="40" dirty="0">
                <a:latin typeface="Arial"/>
                <a:cs typeface="Arial"/>
              </a:rPr>
              <a:t> </a:t>
            </a:r>
            <a:r>
              <a:rPr sz="1200" spc="105" dirty="0">
                <a:latin typeface="Arial"/>
                <a:cs typeface="Arial"/>
              </a:rPr>
              <a:t>dataset</a:t>
            </a:r>
            <a:r>
              <a:rPr sz="1200" spc="45" dirty="0">
                <a:latin typeface="Arial"/>
                <a:cs typeface="Arial"/>
              </a:rPr>
              <a:t> </a:t>
            </a:r>
            <a:r>
              <a:rPr sz="1200" spc="85" dirty="0">
                <a:latin typeface="Arial"/>
                <a:cs typeface="Arial"/>
              </a:rPr>
              <a:t>with</a:t>
            </a:r>
            <a:r>
              <a:rPr sz="1200" spc="40" dirty="0">
                <a:latin typeface="Arial"/>
                <a:cs typeface="Arial"/>
              </a:rPr>
              <a:t> </a:t>
            </a:r>
            <a:r>
              <a:rPr sz="1200" spc="70" dirty="0">
                <a:latin typeface="Arial"/>
                <a:cs typeface="Arial"/>
              </a:rPr>
              <a:t>millions</a:t>
            </a:r>
            <a:r>
              <a:rPr sz="1200" spc="40" dirty="0">
                <a:latin typeface="Arial"/>
                <a:cs typeface="Arial"/>
              </a:rPr>
              <a:t> </a:t>
            </a:r>
            <a:r>
              <a:rPr sz="1200" spc="15" dirty="0">
                <a:latin typeface="Arial"/>
                <a:cs typeface="Arial"/>
              </a:rPr>
              <a:t>of </a:t>
            </a:r>
            <a:r>
              <a:rPr sz="1200" spc="130" dirty="0">
                <a:latin typeface="Arial"/>
                <a:cs typeface="Arial"/>
              </a:rPr>
              <a:t>data</a:t>
            </a:r>
            <a:r>
              <a:rPr sz="1200" dirty="0">
                <a:latin typeface="Arial"/>
                <a:cs typeface="Arial"/>
              </a:rPr>
              <a:t> </a:t>
            </a:r>
            <a:r>
              <a:rPr sz="1200" spc="85" dirty="0">
                <a:latin typeface="Arial"/>
                <a:cs typeface="Arial"/>
              </a:rPr>
              <a:t>points</a:t>
            </a:r>
            <a:r>
              <a:rPr sz="1200" dirty="0">
                <a:latin typeface="Arial"/>
                <a:cs typeface="Arial"/>
              </a:rPr>
              <a:t> </a:t>
            </a:r>
            <a:r>
              <a:rPr sz="1200" spc="100" dirty="0">
                <a:latin typeface="Arial"/>
                <a:cs typeface="Arial"/>
              </a:rPr>
              <a:t>could</a:t>
            </a:r>
            <a:r>
              <a:rPr sz="1200" dirty="0">
                <a:latin typeface="Arial"/>
                <a:cs typeface="Arial"/>
              </a:rPr>
              <a:t> </a:t>
            </a:r>
            <a:r>
              <a:rPr sz="1200" spc="60" dirty="0">
                <a:latin typeface="Arial"/>
                <a:cs typeface="Arial"/>
              </a:rPr>
              <a:t>exhibit</a:t>
            </a:r>
            <a:r>
              <a:rPr sz="1200" dirty="0">
                <a:latin typeface="Arial"/>
                <a:cs typeface="Arial"/>
              </a:rPr>
              <a:t> </a:t>
            </a:r>
            <a:r>
              <a:rPr sz="1200" spc="80" dirty="0">
                <a:latin typeface="Arial"/>
                <a:cs typeface="Arial"/>
              </a:rPr>
              <a:t>significant</a:t>
            </a:r>
            <a:r>
              <a:rPr sz="1200" dirty="0">
                <a:latin typeface="Arial"/>
                <a:cs typeface="Arial"/>
              </a:rPr>
              <a:t> </a:t>
            </a:r>
            <a:r>
              <a:rPr sz="1200" spc="55" dirty="0">
                <a:latin typeface="Arial"/>
                <a:cs typeface="Arial"/>
              </a:rPr>
              <a:t>skewness</a:t>
            </a:r>
            <a:r>
              <a:rPr sz="1200" dirty="0">
                <a:latin typeface="Arial"/>
                <a:cs typeface="Arial"/>
              </a:rPr>
              <a:t> </a:t>
            </a:r>
            <a:r>
              <a:rPr sz="1200" spc="70" dirty="0">
                <a:latin typeface="Arial"/>
                <a:cs typeface="Arial"/>
              </a:rPr>
              <a:t>or</a:t>
            </a:r>
            <a:r>
              <a:rPr sz="1200" dirty="0">
                <a:latin typeface="Arial"/>
                <a:cs typeface="Arial"/>
              </a:rPr>
              <a:t> </a:t>
            </a:r>
            <a:r>
              <a:rPr sz="1200" spc="80" dirty="0">
                <a:latin typeface="Arial"/>
                <a:cs typeface="Arial"/>
              </a:rPr>
              <a:t>extreme</a:t>
            </a:r>
            <a:r>
              <a:rPr sz="1200" dirty="0">
                <a:latin typeface="Arial"/>
                <a:cs typeface="Arial"/>
              </a:rPr>
              <a:t> </a:t>
            </a:r>
            <a:r>
              <a:rPr sz="1200" spc="-10" dirty="0">
                <a:latin typeface="Arial"/>
                <a:cs typeface="Arial"/>
              </a:rPr>
              <a:t>kurtosis.</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135" dirty="0">
                <a:latin typeface="Arial"/>
                <a:cs typeface="Arial"/>
              </a:rPr>
              <a:t> </a:t>
            </a:r>
            <a:r>
              <a:rPr sz="1200" spc="85" dirty="0">
                <a:latin typeface="Arial"/>
                <a:cs typeface="Arial"/>
              </a:rPr>
              <a:t>Sample</a:t>
            </a:r>
            <a:r>
              <a:rPr sz="1200" spc="135" dirty="0">
                <a:latin typeface="Arial"/>
                <a:cs typeface="Arial"/>
              </a:rPr>
              <a:t> </a:t>
            </a:r>
            <a:r>
              <a:rPr sz="1200" dirty="0">
                <a:latin typeface="Arial"/>
                <a:cs typeface="Arial"/>
              </a:rPr>
              <a:t>Size</a:t>
            </a:r>
            <a:r>
              <a:rPr sz="1200" spc="135" dirty="0">
                <a:latin typeface="Arial"/>
                <a:cs typeface="Arial"/>
              </a:rPr>
              <a:t> </a:t>
            </a:r>
            <a:r>
              <a:rPr sz="1200" spc="80" dirty="0">
                <a:latin typeface="Arial"/>
                <a:cs typeface="Arial"/>
              </a:rPr>
              <a:t>&amp;</a:t>
            </a:r>
            <a:r>
              <a:rPr sz="1200" spc="135" dirty="0">
                <a:latin typeface="Arial"/>
                <a:cs typeface="Arial"/>
              </a:rPr>
              <a:t> </a:t>
            </a:r>
            <a:r>
              <a:rPr sz="1200" spc="75" dirty="0">
                <a:latin typeface="Arial"/>
                <a:cs typeface="Arial"/>
              </a:rPr>
              <a:t>Averages</a:t>
            </a:r>
            <a:r>
              <a:rPr sz="1200" spc="135" dirty="0">
                <a:latin typeface="Arial"/>
                <a:cs typeface="Arial"/>
              </a:rPr>
              <a:t> </a:t>
            </a:r>
            <a:r>
              <a:rPr sz="1200" spc="80" dirty="0">
                <a:latin typeface="Arial"/>
                <a:cs typeface="Arial"/>
              </a:rPr>
              <a:t>of</a:t>
            </a:r>
            <a:r>
              <a:rPr sz="1200" spc="135" dirty="0">
                <a:latin typeface="Arial"/>
                <a:cs typeface="Arial"/>
              </a:rPr>
              <a:t> </a:t>
            </a:r>
            <a:r>
              <a:rPr sz="1200" spc="55" dirty="0">
                <a:latin typeface="Arial"/>
                <a:cs typeface="Arial"/>
              </a:rPr>
              <a:t>Samples:</a:t>
            </a:r>
            <a:r>
              <a:rPr sz="1200" spc="140" dirty="0">
                <a:latin typeface="Arial"/>
                <a:cs typeface="Arial"/>
              </a:rPr>
              <a:t> </a:t>
            </a:r>
            <a:r>
              <a:rPr sz="1200" dirty="0">
                <a:latin typeface="Arial"/>
                <a:cs typeface="Arial"/>
              </a:rPr>
              <a:t>If</a:t>
            </a:r>
            <a:r>
              <a:rPr sz="1200" spc="135" dirty="0">
                <a:latin typeface="Arial"/>
                <a:cs typeface="Arial"/>
              </a:rPr>
              <a:t> </a:t>
            </a:r>
            <a:r>
              <a:rPr sz="1200" spc="85" dirty="0">
                <a:latin typeface="Arial"/>
                <a:cs typeface="Arial"/>
              </a:rPr>
              <a:t>you</a:t>
            </a:r>
            <a:r>
              <a:rPr sz="1200" spc="135" dirty="0">
                <a:latin typeface="Arial"/>
                <a:cs typeface="Arial"/>
              </a:rPr>
              <a:t> </a:t>
            </a:r>
            <a:r>
              <a:rPr sz="1200" spc="90" dirty="0">
                <a:latin typeface="Arial"/>
                <a:cs typeface="Arial"/>
              </a:rPr>
              <a:t>are</a:t>
            </a:r>
            <a:r>
              <a:rPr sz="1200" spc="135" dirty="0">
                <a:latin typeface="Arial"/>
                <a:cs typeface="Arial"/>
              </a:rPr>
              <a:t> </a:t>
            </a:r>
            <a:r>
              <a:rPr sz="1200" spc="90" dirty="0">
                <a:latin typeface="Arial"/>
                <a:cs typeface="Arial"/>
              </a:rPr>
              <a:t>taking</a:t>
            </a:r>
            <a:r>
              <a:rPr sz="1200" spc="135" dirty="0">
                <a:latin typeface="Arial"/>
                <a:cs typeface="Arial"/>
              </a:rPr>
              <a:t> </a:t>
            </a:r>
            <a:r>
              <a:rPr sz="1200" spc="90" dirty="0">
                <a:latin typeface="Arial"/>
                <a:cs typeface="Arial"/>
              </a:rPr>
              <a:t>multiple</a:t>
            </a:r>
            <a:r>
              <a:rPr sz="1200" spc="135" dirty="0">
                <a:latin typeface="Arial"/>
                <a:cs typeface="Arial"/>
              </a:rPr>
              <a:t> </a:t>
            </a:r>
            <a:r>
              <a:rPr sz="1200" spc="95" dirty="0">
                <a:latin typeface="Arial"/>
                <a:cs typeface="Arial"/>
              </a:rPr>
              <a:t>samples</a:t>
            </a:r>
            <a:r>
              <a:rPr sz="1200" spc="135" dirty="0">
                <a:latin typeface="Arial"/>
                <a:cs typeface="Arial"/>
              </a:rPr>
              <a:t> </a:t>
            </a:r>
            <a:r>
              <a:rPr sz="1200" spc="105" dirty="0">
                <a:latin typeface="Arial"/>
                <a:cs typeface="Arial"/>
              </a:rPr>
              <a:t>from</a:t>
            </a:r>
            <a:r>
              <a:rPr sz="1200" spc="140" dirty="0">
                <a:latin typeface="Arial"/>
                <a:cs typeface="Arial"/>
              </a:rPr>
              <a:t> </a:t>
            </a:r>
            <a:r>
              <a:rPr sz="1200" dirty="0">
                <a:latin typeface="Arial"/>
                <a:cs typeface="Arial"/>
              </a:rPr>
              <a:t>a </a:t>
            </a:r>
            <a:r>
              <a:rPr sz="1200" spc="95" dirty="0">
                <a:latin typeface="Arial"/>
                <a:cs typeface="Arial"/>
              </a:rPr>
              <a:t>population</a:t>
            </a:r>
            <a:r>
              <a:rPr sz="1200" spc="90" dirty="0">
                <a:latin typeface="Arial"/>
                <a:cs typeface="Arial"/>
              </a:rPr>
              <a:t> </a:t>
            </a:r>
            <a:r>
              <a:rPr sz="1200" spc="130" dirty="0">
                <a:latin typeface="Arial"/>
                <a:cs typeface="Arial"/>
              </a:rPr>
              <a:t>and</a:t>
            </a:r>
            <a:r>
              <a:rPr sz="1200" spc="90" dirty="0">
                <a:latin typeface="Arial"/>
                <a:cs typeface="Arial"/>
              </a:rPr>
              <a:t> </a:t>
            </a:r>
            <a:r>
              <a:rPr sz="1200" spc="95" dirty="0">
                <a:latin typeface="Arial"/>
                <a:cs typeface="Arial"/>
              </a:rPr>
              <a:t>calculating</a:t>
            </a:r>
            <a:r>
              <a:rPr sz="1200" spc="90" dirty="0">
                <a:latin typeface="Arial"/>
                <a:cs typeface="Arial"/>
              </a:rPr>
              <a:t> </a:t>
            </a:r>
            <a:r>
              <a:rPr sz="1200" spc="65" dirty="0">
                <a:latin typeface="Arial"/>
                <a:cs typeface="Arial"/>
              </a:rPr>
              <a:t>their</a:t>
            </a:r>
            <a:r>
              <a:rPr sz="1200" spc="90" dirty="0">
                <a:latin typeface="Arial"/>
                <a:cs typeface="Arial"/>
              </a:rPr>
              <a:t> </a:t>
            </a:r>
            <a:r>
              <a:rPr sz="1200" spc="70" dirty="0">
                <a:latin typeface="Arial"/>
                <a:cs typeface="Arial"/>
              </a:rPr>
              <a:t>averages,</a:t>
            </a:r>
            <a:r>
              <a:rPr sz="1200" spc="90" dirty="0">
                <a:latin typeface="Arial"/>
                <a:cs typeface="Arial"/>
              </a:rPr>
              <a:t> the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those</a:t>
            </a:r>
            <a:r>
              <a:rPr sz="1200" spc="90" dirty="0">
                <a:latin typeface="Arial"/>
                <a:cs typeface="Arial"/>
              </a:rPr>
              <a:t> averages </a:t>
            </a:r>
            <a:r>
              <a:rPr sz="1200" spc="85" dirty="0">
                <a:latin typeface="Arial"/>
                <a:cs typeface="Arial"/>
              </a:rPr>
              <a:t>tends</a:t>
            </a:r>
            <a:r>
              <a:rPr sz="1200" spc="90" dirty="0">
                <a:latin typeface="Arial"/>
                <a:cs typeface="Arial"/>
              </a:rPr>
              <a:t> </a:t>
            </a:r>
            <a:r>
              <a:rPr sz="1200" spc="45" dirty="0">
                <a:latin typeface="Arial"/>
                <a:cs typeface="Arial"/>
              </a:rPr>
              <a:t>to </a:t>
            </a:r>
            <a:r>
              <a:rPr sz="1200" spc="110" dirty="0">
                <a:latin typeface="Arial"/>
                <a:cs typeface="Arial"/>
              </a:rPr>
              <a:t>be</a:t>
            </a:r>
            <a:r>
              <a:rPr sz="1200" spc="5" dirty="0">
                <a:latin typeface="Arial"/>
                <a:cs typeface="Arial"/>
              </a:rPr>
              <a:t> </a:t>
            </a:r>
            <a:r>
              <a:rPr sz="1200" spc="105" dirty="0">
                <a:latin typeface="Arial"/>
                <a:cs typeface="Arial"/>
              </a:rPr>
              <a:t>normal</a:t>
            </a:r>
            <a:r>
              <a:rPr sz="1200" spc="10" dirty="0">
                <a:latin typeface="Arial"/>
                <a:cs typeface="Arial"/>
              </a:rPr>
              <a:t> </a:t>
            </a:r>
            <a:r>
              <a:rPr sz="1200" spc="105" dirty="0">
                <a:latin typeface="Arial"/>
                <a:cs typeface="Arial"/>
              </a:rPr>
              <a:t>due</a:t>
            </a:r>
            <a:r>
              <a:rPr sz="1200" spc="10" dirty="0">
                <a:latin typeface="Arial"/>
                <a:cs typeface="Arial"/>
              </a:rPr>
              <a:t> </a:t>
            </a:r>
            <a:r>
              <a:rPr sz="1200" spc="100" dirty="0">
                <a:latin typeface="Arial"/>
                <a:cs typeface="Arial"/>
              </a:rPr>
              <a:t>to</a:t>
            </a:r>
            <a:r>
              <a:rPr sz="1200" spc="10" dirty="0">
                <a:latin typeface="Arial"/>
                <a:cs typeface="Arial"/>
              </a:rPr>
              <a:t> </a:t>
            </a:r>
            <a:r>
              <a:rPr sz="1200" spc="90" dirty="0">
                <a:latin typeface="Arial"/>
                <a:cs typeface="Arial"/>
              </a:rPr>
              <a:t>the</a:t>
            </a:r>
            <a:r>
              <a:rPr sz="1200" spc="10" dirty="0">
                <a:latin typeface="Arial"/>
                <a:cs typeface="Arial"/>
              </a:rPr>
              <a:t> </a:t>
            </a:r>
            <a:r>
              <a:rPr sz="1200" spc="-75" dirty="0">
                <a:latin typeface="Arial"/>
                <a:cs typeface="Arial"/>
              </a:rPr>
              <a:t>CLT,</a:t>
            </a:r>
            <a:r>
              <a:rPr sz="1200" spc="10" dirty="0">
                <a:latin typeface="Arial"/>
                <a:cs typeface="Arial"/>
              </a:rPr>
              <a:t> </a:t>
            </a:r>
            <a:r>
              <a:rPr sz="1200" spc="80" dirty="0">
                <a:latin typeface="Arial"/>
                <a:cs typeface="Arial"/>
              </a:rPr>
              <a:t>even</a:t>
            </a:r>
            <a:r>
              <a:rPr sz="1200" spc="10" dirty="0">
                <a:latin typeface="Arial"/>
                <a:cs typeface="Arial"/>
              </a:rPr>
              <a:t> </a:t>
            </a:r>
            <a:r>
              <a:rPr sz="1200" dirty="0">
                <a:latin typeface="Arial"/>
                <a:cs typeface="Arial"/>
              </a:rPr>
              <a:t>if</a:t>
            </a:r>
            <a:r>
              <a:rPr sz="1200" spc="10"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underlying</a:t>
            </a:r>
            <a:r>
              <a:rPr sz="1200" spc="10" dirty="0">
                <a:latin typeface="Arial"/>
                <a:cs typeface="Arial"/>
              </a:rPr>
              <a:t> </a:t>
            </a:r>
            <a:r>
              <a:rPr sz="1200" spc="95" dirty="0">
                <a:latin typeface="Arial"/>
                <a:cs typeface="Arial"/>
              </a:rPr>
              <a:t>population</a:t>
            </a:r>
            <a:r>
              <a:rPr sz="1200" spc="10" dirty="0">
                <a:latin typeface="Arial"/>
                <a:cs typeface="Arial"/>
              </a:rPr>
              <a:t> </a:t>
            </a:r>
            <a:r>
              <a:rPr sz="1200" dirty="0">
                <a:latin typeface="Arial"/>
                <a:cs typeface="Arial"/>
              </a:rPr>
              <a:t>is</a:t>
            </a:r>
            <a:r>
              <a:rPr sz="1200" spc="10" dirty="0">
                <a:latin typeface="Arial"/>
                <a:cs typeface="Arial"/>
              </a:rPr>
              <a:t> </a:t>
            </a:r>
            <a:r>
              <a:rPr sz="1200" spc="95" dirty="0">
                <a:latin typeface="Arial"/>
                <a:cs typeface="Arial"/>
              </a:rPr>
              <a:t>not</a:t>
            </a:r>
            <a:r>
              <a:rPr sz="1200" spc="10" dirty="0">
                <a:latin typeface="Arial"/>
                <a:cs typeface="Arial"/>
              </a:rPr>
              <a:t> </a:t>
            </a:r>
            <a:r>
              <a:rPr sz="1200" spc="65" dirty="0">
                <a:latin typeface="Arial"/>
                <a:cs typeface="Arial"/>
              </a:rPr>
              <a:t>normal.</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70" dirty="0">
                <a:latin typeface="Arial"/>
                <a:cs typeface="Arial"/>
              </a:rPr>
              <a:t>Practical</a:t>
            </a:r>
            <a:r>
              <a:rPr sz="1200" spc="60" dirty="0">
                <a:latin typeface="Arial"/>
                <a:cs typeface="Arial"/>
              </a:rPr>
              <a:t> </a:t>
            </a:r>
            <a:r>
              <a:rPr sz="1200" spc="70" dirty="0">
                <a:latin typeface="Arial"/>
                <a:cs typeface="Arial"/>
              </a:rPr>
              <a:t>Implications:</a:t>
            </a:r>
            <a:r>
              <a:rPr sz="1200" spc="65" dirty="0">
                <a:latin typeface="Arial"/>
                <a:cs typeface="Arial"/>
              </a:rPr>
              <a:t> </a:t>
            </a:r>
            <a:r>
              <a:rPr sz="1200" spc="50" dirty="0">
                <a:latin typeface="Arial"/>
                <a:cs typeface="Arial"/>
              </a:rPr>
              <a:t>While</a:t>
            </a:r>
            <a:r>
              <a:rPr sz="1200" spc="60" dirty="0">
                <a:latin typeface="Arial"/>
                <a:cs typeface="Arial"/>
              </a:rPr>
              <a:t> </a:t>
            </a:r>
            <a:r>
              <a:rPr sz="1200" spc="90" dirty="0">
                <a:latin typeface="Arial"/>
                <a:cs typeface="Arial"/>
              </a:rPr>
              <a:t>the</a:t>
            </a:r>
            <a:r>
              <a:rPr sz="1200" spc="65" dirty="0">
                <a:latin typeface="Arial"/>
                <a:cs typeface="Arial"/>
              </a:rPr>
              <a:t> </a:t>
            </a:r>
            <a:r>
              <a:rPr sz="1200" spc="-35" dirty="0">
                <a:latin typeface="Arial"/>
                <a:cs typeface="Arial"/>
              </a:rPr>
              <a:t>CLT</a:t>
            </a:r>
            <a:r>
              <a:rPr sz="1200" spc="60" dirty="0">
                <a:latin typeface="Arial"/>
                <a:cs typeface="Arial"/>
              </a:rPr>
              <a:t> </a:t>
            </a:r>
            <a:r>
              <a:rPr sz="1200" dirty="0">
                <a:latin typeface="Arial"/>
                <a:cs typeface="Arial"/>
              </a:rPr>
              <a:t>is</a:t>
            </a:r>
            <a:r>
              <a:rPr sz="1200" spc="65" dirty="0">
                <a:latin typeface="Arial"/>
                <a:cs typeface="Arial"/>
              </a:rPr>
              <a:t> </a:t>
            </a:r>
            <a:r>
              <a:rPr sz="1200" spc="60" dirty="0">
                <a:latin typeface="Arial"/>
                <a:cs typeface="Arial"/>
              </a:rPr>
              <a:t>powerful, </a:t>
            </a:r>
            <a:r>
              <a:rPr sz="1200" dirty="0">
                <a:latin typeface="Arial"/>
                <a:cs typeface="Arial"/>
              </a:rPr>
              <a:t>it's</a:t>
            </a:r>
            <a:r>
              <a:rPr sz="1200" spc="65" dirty="0">
                <a:latin typeface="Arial"/>
                <a:cs typeface="Arial"/>
              </a:rPr>
              <a:t> </a:t>
            </a:r>
            <a:r>
              <a:rPr sz="1200" spc="110" dirty="0">
                <a:latin typeface="Arial"/>
                <a:cs typeface="Arial"/>
              </a:rPr>
              <a:t>important</a:t>
            </a:r>
            <a:r>
              <a:rPr sz="1200" spc="60" dirty="0">
                <a:latin typeface="Arial"/>
                <a:cs typeface="Arial"/>
              </a:rPr>
              <a:t> </a:t>
            </a:r>
            <a:r>
              <a:rPr sz="1200" spc="100" dirty="0">
                <a:latin typeface="Arial"/>
                <a:cs typeface="Arial"/>
              </a:rPr>
              <a:t>to</a:t>
            </a:r>
            <a:r>
              <a:rPr sz="1200" spc="65" dirty="0">
                <a:latin typeface="Arial"/>
                <a:cs typeface="Arial"/>
              </a:rPr>
              <a:t> </a:t>
            </a:r>
            <a:r>
              <a:rPr sz="1200" spc="114" dirty="0">
                <a:latin typeface="Arial"/>
                <a:cs typeface="Arial"/>
              </a:rPr>
              <a:t>remember</a:t>
            </a:r>
            <a:r>
              <a:rPr sz="1200" spc="60" dirty="0">
                <a:latin typeface="Arial"/>
                <a:cs typeface="Arial"/>
              </a:rPr>
              <a:t> </a:t>
            </a:r>
            <a:r>
              <a:rPr sz="1200" spc="110" dirty="0">
                <a:latin typeface="Arial"/>
                <a:cs typeface="Arial"/>
              </a:rPr>
              <a:t>that</a:t>
            </a:r>
            <a:r>
              <a:rPr sz="1200" spc="65" dirty="0">
                <a:latin typeface="Arial"/>
                <a:cs typeface="Arial"/>
              </a:rPr>
              <a:t> </a:t>
            </a:r>
            <a:r>
              <a:rPr sz="1200" spc="100" dirty="0">
                <a:latin typeface="Arial"/>
                <a:cs typeface="Arial"/>
              </a:rPr>
              <a:t>many </a:t>
            </a:r>
            <a:r>
              <a:rPr sz="1200" spc="75" dirty="0">
                <a:latin typeface="Arial"/>
                <a:cs typeface="Arial"/>
              </a:rPr>
              <a:t>statistical</a:t>
            </a:r>
            <a:r>
              <a:rPr sz="1200" spc="30" dirty="0">
                <a:latin typeface="Arial"/>
                <a:cs typeface="Arial"/>
              </a:rPr>
              <a:t> </a:t>
            </a:r>
            <a:r>
              <a:rPr sz="1200" spc="65" dirty="0">
                <a:latin typeface="Arial"/>
                <a:cs typeface="Arial"/>
              </a:rPr>
              <a:t>tests</a:t>
            </a:r>
            <a:r>
              <a:rPr sz="1200" spc="35" dirty="0">
                <a:latin typeface="Arial"/>
                <a:cs typeface="Arial"/>
              </a:rPr>
              <a:t> </a:t>
            </a:r>
            <a:r>
              <a:rPr sz="1200" spc="130" dirty="0">
                <a:latin typeface="Arial"/>
                <a:cs typeface="Arial"/>
              </a:rPr>
              <a:t>and</a:t>
            </a:r>
            <a:r>
              <a:rPr sz="1200" spc="30" dirty="0">
                <a:latin typeface="Arial"/>
                <a:cs typeface="Arial"/>
              </a:rPr>
              <a:t> </a:t>
            </a:r>
            <a:r>
              <a:rPr sz="1200" spc="110" dirty="0">
                <a:latin typeface="Arial"/>
                <a:cs typeface="Arial"/>
              </a:rPr>
              <a:t>methods</a:t>
            </a:r>
            <a:r>
              <a:rPr sz="1200" spc="35" dirty="0">
                <a:latin typeface="Arial"/>
                <a:cs typeface="Arial"/>
              </a:rPr>
              <a:t> </a:t>
            </a:r>
            <a:r>
              <a:rPr sz="1200" spc="95" dirty="0">
                <a:latin typeface="Arial"/>
                <a:cs typeface="Arial"/>
              </a:rPr>
              <a:t>assume</a:t>
            </a:r>
            <a:r>
              <a:rPr sz="1200" spc="35" dirty="0">
                <a:latin typeface="Arial"/>
                <a:cs typeface="Arial"/>
              </a:rPr>
              <a:t> </a:t>
            </a:r>
            <a:r>
              <a:rPr sz="1200" spc="110" dirty="0">
                <a:latin typeface="Arial"/>
                <a:cs typeface="Arial"/>
              </a:rPr>
              <a:t>that</a:t>
            </a:r>
            <a:r>
              <a:rPr sz="1200" spc="3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individual</a:t>
            </a:r>
            <a:r>
              <a:rPr sz="1200" spc="35" dirty="0">
                <a:latin typeface="Arial"/>
                <a:cs typeface="Arial"/>
              </a:rPr>
              <a:t> </a:t>
            </a:r>
            <a:r>
              <a:rPr sz="1200" spc="130" dirty="0">
                <a:latin typeface="Arial"/>
                <a:cs typeface="Arial"/>
              </a:rPr>
              <a:t>data</a:t>
            </a:r>
            <a:r>
              <a:rPr sz="1200" spc="30" dirty="0">
                <a:latin typeface="Arial"/>
                <a:cs typeface="Arial"/>
              </a:rPr>
              <a:t> </a:t>
            </a:r>
            <a:r>
              <a:rPr sz="1200" spc="85" dirty="0">
                <a:latin typeface="Arial"/>
                <a:cs typeface="Arial"/>
              </a:rPr>
              <a:t>points</a:t>
            </a:r>
            <a:r>
              <a:rPr sz="1200" spc="35" dirty="0">
                <a:latin typeface="Arial"/>
                <a:cs typeface="Arial"/>
              </a:rPr>
              <a:t> </a:t>
            </a:r>
            <a:r>
              <a:rPr sz="1200" spc="110" dirty="0">
                <a:latin typeface="Arial"/>
                <a:cs typeface="Arial"/>
              </a:rPr>
              <a:t>(not</a:t>
            </a:r>
            <a:r>
              <a:rPr sz="1200" spc="35" dirty="0">
                <a:latin typeface="Arial"/>
                <a:cs typeface="Arial"/>
              </a:rPr>
              <a:t> </a:t>
            </a:r>
            <a:r>
              <a:rPr sz="1200" spc="65" dirty="0">
                <a:latin typeface="Arial"/>
                <a:cs typeface="Arial"/>
              </a:rPr>
              <a:t>their</a:t>
            </a:r>
            <a:r>
              <a:rPr sz="1200" spc="30" dirty="0">
                <a:latin typeface="Arial"/>
                <a:cs typeface="Arial"/>
              </a:rPr>
              <a:t> </a:t>
            </a:r>
            <a:r>
              <a:rPr sz="1200" spc="90" dirty="0">
                <a:latin typeface="Arial"/>
                <a:cs typeface="Arial"/>
              </a:rPr>
              <a:t>means) </a:t>
            </a:r>
            <a:r>
              <a:rPr sz="1200" spc="70" dirty="0">
                <a:latin typeface="Arial"/>
                <a:cs typeface="Arial"/>
              </a:rPr>
              <a:t>follow</a:t>
            </a:r>
            <a:r>
              <a:rPr sz="1200" spc="290" dirty="0">
                <a:latin typeface="Arial"/>
                <a:cs typeface="Arial"/>
              </a:rPr>
              <a:t> </a:t>
            </a:r>
            <a:r>
              <a:rPr sz="1200" spc="145" dirty="0">
                <a:latin typeface="Arial"/>
                <a:cs typeface="Arial"/>
              </a:rPr>
              <a:t>a</a:t>
            </a:r>
            <a:r>
              <a:rPr sz="1200" spc="290" dirty="0">
                <a:latin typeface="Arial"/>
                <a:cs typeface="Arial"/>
              </a:rPr>
              <a:t> </a:t>
            </a:r>
            <a:r>
              <a:rPr sz="1200" spc="105" dirty="0">
                <a:latin typeface="Arial"/>
                <a:cs typeface="Arial"/>
              </a:rPr>
              <a:t>normal</a:t>
            </a:r>
            <a:r>
              <a:rPr sz="1200" spc="295" dirty="0">
                <a:latin typeface="Arial"/>
                <a:cs typeface="Arial"/>
              </a:rPr>
              <a:t> </a:t>
            </a:r>
            <a:r>
              <a:rPr sz="1200" spc="65" dirty="0">
                <a:latin typeface="Arial"/>
                <a:cs typeface="Arial"/>
              </a:rPr>
              <a:t>distribution.</a:t>
            </a:r>
            <a:r>
              <a:rPr sz="1200" spc="290" dirty="0">
                <a:latin typeface="Arial"/>
                <a:cs typeface="Arial"/>
              </a:rPr>
              <a:t> </a:t>
            </a:r>
            <a:r>
              <a:rPr sz="1200" dirty="0">
                <a:latin typeface="Arial"/>
                <a:cs typeface="Arial"/>
              </a:rPr>
              <a:t>Therefore,</a:t>
            </a:r>
            <a:r>
              <a:rPr sz="1200" spc="290" dirty="0">
                <a:latin typeface="Arial"/>
                <a:cs typeface="Arial"/>
              </a:rPr>
              <a:t> </a:t>
            </a:r>
            <a:r>
              <a:rPr sz="1200" spc="95" dirty="0">
                <a:latin typeface="Arial"/>
                <a:cs typeface="Arial"/>
              </a:rPr>
              <a:t>having</a:t>
            </a:r>
            <a:r>
              <a:rPr sz="1200" spc="295" dirty="0">
                <a:latin typeface="Arial"/>
                <a:cs typeface="Arial"/>
              </a:rPr>
              <a:t> </a:t>
            </a:r>
            <a:r>
              <a:rPr sz="1200" spc="145" dirty="0">
                <a:latin typeface="Arial"/>
                <a:cs typeface="Arial"/>
              </a:rPr>
              <a:t>a</a:t>
            </a:r>
            <a:r>
              <a:rPr sz="1200" spc="290" dirty="0">
                <a:latin typeface="Arial"/>
                <a:cs typeface="Arial"/>
              </a:rPr>
              <a:t> </a:t>
            </a:r>
            <a:r>
              <a:rPr sz="1200" spc="90" dirty="0">
                <a:latin typeface="Arial"/>
                <a:cs typeface="Arial"/>
              </a:rPr>
              <a:t>large</a:t>
            </a:r>
            <a:r>
              <a:rPr sz="1200" spc="290" dirty="0">
                <a:latin typeface="Arial"/>
                <a:cs typeface="Arial"/>
              </a:rPr>
              <a:t> </a:t>
            </a:r>
            <a:r>
              <a:rPr sz="1200" spc="105" dirty="0">
                <a:latin typeface="Arial"/>
                <a:cs typeface="Arial"/>
              </a:rPr>
              <a:t>dataset</a:t>
            </a:r>
            <a:r>
              <a:rPr sz="1200" spc="295" dirty="0">
                <a:latin typeface="Arial"/>
                <a:cs typeface="Arial"/>
              </a:rPr>
              <a:t> </a:t>
            </a:r>
            <a:r>
              <a:rPr sz="1200" spc="70" dirty="0">
                <a:latin typeface="Arial"/>
                <a:cs typeface="Arial"/>
              </a:rPr>
              <a:t>doesn't</a:t>
            </a:r>
            <a:r>
              <a:rPr sz="1200" spc="290" dirty="0">
                <a:latin typeface="Arial"/>
                <a:cs typeface="Arial"/>
              </a:rPr>
              <a:t> </a:t>
            </a:r>
            <a:r>
              <a:rPr sz="1200" spc="85" dirty="0">
                <a:latin typeface="Arial"/>
                <a:cs typeface="Arial"/>
              </a:rPr>
              <a:t>allow</a:t>
            </a:r>
            <a:r>
              <a:rPr sz="1200" spc="290" dirty="0">
                <a:latin typeface="Arial"/>
                <a:cs typeface="Arial"/>
              </a:rPr>
              <a:t> </a:t>
            </a:r>
            <a:r>
              <a:rPr sz="1200" spc="85" dirty="0">
                <a:latin typeface="Arial"/>
                <a:cs typeface="Arial"/>
              </a:rPr>
              <a:t>you</a:t>
            </a:r>
            <a:r>
              <a:rPr sz="1200" spc="295" dirty="0">
                <a:latin typeface="Arial"/>
                <a:cs typeface="Arial"/>
              </a:rPr>
              <a:t> </a:t>
            </a:r>
            <a:r>
              <a:rPr sz="1200" spc="25" dirty="0">
                <a:latin typeface="Arial"/>
                <a:cs typeface="Arial"/>
              </a:rPr>
              <a:t>to </a:t>
            </a:r>
            <a:r>
              <a:rPr sz="1200" spc="90" dirty="0">
                <a:latin typeface="Arial"/>
                <a:cs typeface="Arial"/>
              </a:rPr>
              <a:t>bypass</a:t>
            </a:r>
            <a:r>
              <a:rPr sz="1200" dirty="0">
                <a:latin typeface="Arial"/>
                <a:cs typeface="Arial"/>
              </a:rPr>
              <a:t> </a:t>
            </a:r>
            <a:r>
              <a:rPr sz="1200" spc="75" dirty="0">
                <a:latin typeface="Arial"/>
                <a:cs typeface="Arial"/>
              </a:rPr>
              <a:t>these</a:t>
            </a:r>
            <a:r>
              <a:rPr sz="1200" dirty="0">
                <a:latin typeface="Arial"/>
                <a:cs typeface="Arial"/>
              </a:rPr>
              <a:t> </a:t>
            </a:r>
            <a:r>
              <a:rPr sz="1200" spc="65" dirty="0">
                <a:latin typeface="Arial"/>
                <a:cs typeface="Arial"/>
              </a:rPr>
              <a:t>assumptions.</a:t>
            </a:r>
            <a:endParaRPr sz="1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81" cy="5143489"/>
          </a:xfrm>
          <a:prstGeom prst="rect">
            <a:avLst/>
          </a:prstGeom>
        </p:spPr>
      </p:pic>
      <p:sp>
        <p:nvSpPr>
          <p:cNvPr id="3" name="object 3"/>
          <p:cNvSpPr txBox="1">
            <a:spLocks noGrp="1"/>
          </p:cNvSpPr>
          <p:nvPr>
            <p:ph type="title"/>
          </p:nvPr>
        </p:nvSpPr>
        <p:spPr>
          <a:xfrm>
            <a:off x="2315126" y="2214078"/>
            <a:ext cx="451421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FFFFFF"/>
                </a:solidFill>
              </a:rPr>
              <a:t>Hypothesis</a:t>
            </a:r>
            <a:r>
              <a:rPr sz="3600" spc="-360" dirty="0">
                <a:solidFill>
                  <a:srgbClr val="FFFFFF"/>
                </a:solidFill>
              </a:rPr>
              <a:t> </a:t>
            </a:r>
            <a:r>
              <a:rPr sz="3600" spc="-130" dirty="0">
                <a:solidFill>
                  <a:srgbClr val="FFFFFF"/>
                </a:solidFill>
              </a:rPr>
              <a:t>Testing</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1884" y="1572657"/>
            <a:ext cx="2602865" cy="108658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lang="pt-PT" sz="1200" dirty="0" err="1">
                <a:latin typeface="Arial"/>
                <a:cs typeface="Arial"/>
              </a:rPr>
              <a:t>What</a:t>
            </a:r>
            <a:r>
              <a:rPr lang="pt-PT" sz="1200" dirty="0">
                <a:latin typeface="Arial"/>
                <a:cs typeface="Arial"/>
              </a:rPr>
              <a:t> </a:t>
            </a:r>
            <a:r>
              <a:rPr lang="pt-PT" sz="1200" dirty="0" err="1">
                <a:latin typeface="Arial"/>
                <a:cs typeface="Arial"/>
              </a:rPr>
              <a:t>if</a:t>
            </a:r>
            <a:r>
              <a:rPr lang="pt-PT" sz="1200" dirty="0">
                <a:latin typeface="Arial"/>
                <a:cs typeface="Arial"/>
              </a:rPr>
              <a:t> </a:t>
            </a:r>
            <a:r>
              <a:rPr lang="pt-PT" sz="1200" dirty="0" err="1">
                <a:latin typeface="Arial"/>
                <a:cs typeface="Arial"/>
              </a:rPr>
              <a:t>we</a:t>
            </a:r>
            <a:r>
              <a:rPr lang="pt-PT" sz="1200" dirty="0">
                <a:latin typeface="Arial"/>
                <a:cs typeface="Arial"/>
              </a:rPr>
              <a:t> assume </a:t>
            </a:r>
            <a:r>
              <a:rPr lang="pt-PT" sz="1200" dirty="0" err="1">
                <a:latin typeface="Arial"/>
                <a:cs typeface="Arial"/>
              </a:rPr>
              <a:t>that</a:t>
            </a:r>
            <a:r>
              <a:rPr lang="pt-PT" sz="1200" dirty="0">
                <a:latin typeface="Arial"/>
                <a:cs typeface="Arial"/>
              </a:rPr>
              <a:t> </a:t>
            </a:r>
            <a:r>
              <a:rPr lang="pt-PT" sz="1200" dirty="0" err="1">
                <a:latin typeface="Arial"/>
                <a:cs typeface="Arial"/>
              </a:rPr>
              <a:t>being</a:t>
            </a:r>
            <a:r>
              <a:rPr lang="pt-PT" sz="1200" dirty="0">
                <a:latin typeface="Arial"/>
                <a:cs typeface="Arial"/>
              </a:rPr>
              <a:t> </a:t>
            </a:r>
            <a:r>
              <a:rPr lang="pt-PT" sz="1200" dirty="0" err="1">
                <a:latin typeface="Arial"/>
                <a:cs typeface="Arial"/>
              </a:rPr>
              <a:t>inside</a:t>
            </a:r>
            <a:r>
              <a:rPr lang="pt-PT" sz="1200" dirty="0">
                <a:latin typeface="Arial"/>
                <a:cs typeface="Arial"/>
              </a:rPr>
              <a:t> </a:t>
            </a:r>
            <a:r>
              <a:rPr lang="pt-PT" sz="1200" dirty="0" err="1">
                <a:latin typeface="Arial"/>
                <a:cs typeface="Arial"/>
              </a:rPr>
              <a:t>the</a:t>
            </a:r>
            <a:r>
              <a:rPr lang="pt-PT" sz="1200" dirty="0">
                <a:latin typeface="Arial"/>
                <a:cs typeface="Arial"/>
              </a:rPr>
              <a:t> </a:t>
            </a:r>
            <a:r>
              <a:rPr lang="pt-PT" sz="1200" dirty="0" err="1">
                <a:latin typeface="Arial"/>
                <a:cs typeface="Arial"/>
              </a:rPr>
              <a:t>lines</a:t>
            </a:r>
            <a:r>
              <a:rPr lang="pt-PT" sz="1200" dirty="0">
                <a:latin typeface="Arial"/>
                <a:cs typeface="Arial"/>
              </a:rPr>
              <a:t> </a:t>
            </a:r>
            <a:r>
              <a:rPr lang="pt-PT" sz="1200" dirty="0" err="1">
                <a:latin typeface="Arial"/>
                <a:cs typeface="Arial"/>
              </a:rPr>
              <a:t>would</a:t>
            </a:r>
            <a:r>
              <a:rPr lang="pt-PT" sz="1200" dirty="0">
                <a:latin typeface="Arial"/>
                <a:cs typeface="Arial"/>
              </a:rPr>
              <a:t> </a:t>
            </a:r>
            <a:r>
              <a:rPr lang="pt-PT" sz="1200" dirty="0" err="1">
                <a:latin typeface="Arial"/>
                <a:cs typeface="Arial"/>
              </a:rPr>
              <a:t>be</a:t>
            </a:r>
            <a:r>
              <a:rPr lang="pt-PT" sz="1200" dirty="0">
                <a:latin typeface="Arial"/>
                <a:cs typeface="Arial"/>
              </a:rPr>
              <a:t> </a:t>
            </a:r>
            <a:r>
              <a:rPr lang="pt-PT" sz="1200" dirty="0" err="1">
                <a:latin typeface="Arial"/>
                <a:cs typeface="Arial"/>
              </a:rPr>
              <a:t>good</a:t>
            </a:r>
            <a:r>
              <a:rPr lang="pt-PT" sz="1200" dirty="0">
                <a:latin typeface="Arial"/>
                <a:cs typeface="Arial"/>
              </a:rPr>
              <a:t> </a:t>
            </a:r>
            <a:r>
              <a:rPr lang="pt-PT" sz="1200" dirty="0" err="1">
                <a:latin typeface="Arial"/>
                <a:cs typeface="Arial"/>
              </a:rPr>
              <a:t>enough</a:t>
            </a:r>
            <a:r>
              <a:rPr lang="pt-PT" sz="1200" dirty="0">
                <a:latin typeface="Arial"/>
                <a:cs typeface="Arial"/>
              </a:rPr>
              <a:t> to </a:t>
            </a:r>
            <a:r>
              <a:rPr lang="pt-PT" sz="1200" dirty="0" err="1">
                <a:latin typeface="Arial"/>
                <a:cs typeface="Arial"/>
              </a:rPr>
              <a:t>consider</a:t>
            </a:r>
            <a:r>
              <a:rPr lang="pt-PT" sz="1200" dirty="0">
                <a:latin typeface="Arial"/>
                <a:cs typeface="Arial"/>
              </a:rPr>
              <a:t> </a:t>
            </a:r>
            <a:r>
              <a:rPr lang="pt-PT" sz="1200" dirty="0" err="1">
                <a:latin typeface="Arial"/>
                <a:cs typeface="Arial"/>
              </a:rPr>
              <a:t>something</a:t>
            </a:r>
            <a:r>
              <a:rPr lang="pt-PT" sz="1200" dirty="0">
                <a:latin typeface="Arial"/>
                <a:cs typeface="Arial"/>
              </a:rPr>
              <a:t> “</a:t>
            </a:r>
            <a:r>
              <a:rPr lang="pt-PT" sz="1200" dirty="0" err="1">
                <a:latin typeface="Arial"/>
                <a:cs typeface="Arial"/>
              </a:rPr>
              <a:t>valid</a:t>
            </a:r>
            <a:r>
              <a:rPr lang="pt-PT" sz="1200" dirty="0">
                <a:latin typeface="Arial"/>
                <a:cs typeface="Arial"/>
              </a:rPr>
              <a:t>”?</a:t>
            </a:r>
            <a:endParaRPr sz="1200" dirty="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
        <p:nvSpPr>
          <p:cNvPr id="8" name="object 2">
            <a:extLst>
              <a:ext uri="{FF2B5EF4-FFF2-40B4-BE49-F238E27FC236}">
                <a16:creationId xmlns:a16="http://schemas.microsoft.com/office/drawing/2014/main" id="{B3790791-92F3-1E23-4A26-ADB619DCE5A5}"/>
              </a:ext>
            </a:extLst>
          </p:cNvPr>
          <p:cNvSpPr txBox="1">
            <a:spLocks noGrp="1"/>
          </p:cNvSpPr>
          <p:nvPr>
            <p:ph type="title"/>
          </p:nvPr>
        </p:nvSpPr>
        <p:spPr>
          <a:xfrm>
            <a:off x="652248" y="768522"/>
            <a:ext cx="4686300" cy="360680"/>
          </a:xfrm>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cxnSp>
        <p:nvCxnSpPr>
          <p:cNvPr id="10" name="Straight Connector 9">
            <a:extLst>
              <a:ext uri="{FF2B5EF4-FFF2-40B4-BE49-F238E27FC236}">
                <a16:creationId xmlns:a16="http://schemas.microsoft.com/office/drawing/2014/main" id="{F935F7C8-F2B3-41D5-4E35-97AFA1CBABD3}"/>
              </a:ext>
            </a:extLst>
          </p:cNvPr>
          <p:cNvCxnSpPr/>
          <p:nvPr/>
        </p:nvCxnSpPr>
        <p:spPr>
          <a:xfrm>
            <a:off x="1752600" y="280035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06964-9131-CAA5-77E7-78D44D573907}"/>
              </a:ext>
            </a:extLst>
          </p:cNvPr>
          <p:cNvCxnSpPr/>
          <p:nvPr/>
        </p:nvCxnSpPr>
        <p:spPr>
          <a:xfrm>
            <a:off x="4572000" y="2876550"/>
            <a:ext cx="0" cy="1219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0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788797" y="1680289"/>
            <a:ext cx="7578725" cy="848360"/>
          </a:xfrm>
          <a:prstGeom prst="rect">
            <a:avLst/>
          </a:prstGeom>
        </p:spPr>
        <p:txBody>
          <a:bodyPr vert="horz" wrap="square" lIns="0" tIns="12700" rIns="0" bIns="0" rtlCol="0">
            <a:spAutoFit/>
          </a:bodyPr>
          <a:lstStyle/>
          <a:p>
            <a:pPr marL="332740" marR="5080" indent="-320675" algn="just">
              <a:lnSpc>
                <a:spcPct val="150000"/>
              </a:lnSpc>
              <a:spcBef>
                <a:spcPts val="100"/>
              </a:spcBef>
              <a:buChar char="●"/>
              <a:tabLst>
                <a:tab pos="332740" algn="l"/>
                <a:tab pos="334645" algn="l"/>
              </a:tabLst>
            </a:pPr>
            <a:r>
              <a:rPr sz="1200" dirty="0">
                <a:latin typeface="Arial"/>
                <a:cs typeface="Arial"/>
              </a:rPr>
              <a:t>	The</a:t>
            </a:r>
            <a:r>
              <a:rPr sz="1200" spc="25" dirty="0">
                <a:latin typeface="Arial"/>
                <a:cs typeface="Arial"/>
              </a:rPr>
              <a:t> </a:t>
            </a:r>
            <a:r>
              <a:rPr sz="1200" spc="50" dirty="0">
                <a:latin typeface="Arial"/>
                <a:cs typeface="Arial"/>
              </a:rPr>
              <a:t>first</a:t>
            </a:r>
            <a:r>
              <a:rPr sz="1200" spc="30" dirty="0">
                <a:latin typeface="Arial"/>
                <a:cs typeface="Arial"/>
              </a:rPr>
              <a:t> </a:t>
            </a:r>
            <a:r>
              <a:rPr sz="1200" spc="80" dirty="0">
                <a:latin typeface="Arial"/>
                <a:cs typeface="Arial"/>
              </a:rPr>
              <a:t>step</a:t>
            </a:r>
            <a:r>
              <a:rPr sz="1200" spc="25" dirty="0">
                <a:latin typeface="Arial"/>
                <a:cs typeface="Arial"/>
              </a:rPr>
              <a:t> </a:t>
            </a:r>
            <a:r>
              <a:rPr sz="1200" spc="60" dirty="0">
                <a:latin typeface="Arial"/>
                <a:cs typeface="Arial"/>
              </a:rPr>
              <a:t>in</a:t>
            </a:r>
            <a:r>
              <a:rPr sz="1200" spc="30" dirty="0">
                <a:latin typeface="Arial"/>
                <a:cs typeface="Arial"/>
              </a:rPr>
              <a:t> </a:t>
            </a:r>
            <a:r>
              <a:rPr sz="1200" spc="80" dirty="0">
                <a:latin typeface="Arial"/>
                <a:cs typeface="Arial"/>
              </a:rPr>
              <a:t>hypothesis</a:t>
            </a:r>
            <a:r>
              <a:rPr sz="1200" spc="25" dirty="0">
                <a:latin typeface="Arial"/>
                <a:cs typeface="Arial"/>
              </a:rPr>
              <a:t> </a:t>
            </a:r>
            <a:r>
              <a:rPr sz="1200" spc="80" dirty="0">
                <a:latin typeface="Arial"/>
                <a:cs typeface="Arial"/>
              </a:rPr>
              <a:t>testing</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formulating</a:t>
            </a:r>
            <a:r>
              <a:rPr sz="1200" spc="30" dirty="0">
                <a:latin typeface="Arial"/>
                <a:cs typeface="Arial"/>
              </a:rPr>
              <a:t> </a:t>
            </a:r>
            <a:r>
              <a:rPr sz="1200" spc="145" dirty="0">
                <a:latin typeface="Arial"/>
                <a:cs typeface="Arial"/>
              </a:rPr>
              <a:t>a</a:t>
            </a:r>
            <a:r>
              <a:rPr sz="1200" spc="25" dirty="0">
                <a:latin typeface="Arial"/>
                <a:cs typeface="Arial"/>
              </a:rPr>
              <a:t> </a:t>
            </a:r>
            <a:r>
              <a:rPr sz="1200" spc="60" dirty="0">
                <a:latin typeface="Arial"/>
                <a:cs typeface="Arial"/>
              </a:rPr>
              <a:t>hypothesis,</a:t>
            </a:r>
            <a:r>
              <a:rPr sz="1200" spc="30" dirty="0">
                <a:latin typeface="Arial"/>
                <a:cs typeface="Arial"/>
              </a:rPr>
              <a:t> </a:t>
            </a:r>
            <a:r>
              <a:rPr sz="1200" spc="95" dirty="0">
                <a:latin typeface="Arial"/>
                <a:cs typeface="Arial"/>
              </a:rPr>
              <a:t>which</a:t>
            </a:r>
            <a:r>
              <a:rPr sz="1200" spc="25" dirty="0">
                <a:latin typeface="Arial"/>
                <a:cs typeface="Arial"/>
              </a:rPr>
              <a:t> </a:t>
            </a:r>
            <a:r>
              <a:rPr sz="1200" dirty="0">
                <a:latin typeface="Arial"/>
                <a:cs typeface="Arial"/>
              </a:rPr>
              <a:t>is</a:t>
            </a:r>
            <a:r>
              <a:rPr sz="1200" spc="30" dirty="0">
                <a:latin typeface="Arial"/>
                <a:cs typeface="Arial"/>
              </a:rPr>
              <a:t> </a:t>
            </a:r>
            <a:r>
              <a:rPr sz="1200" spc="145" dirty="0">
                <a:latin typeface="Arial"/>
                <a:cs typeface="Arial"/>
              </a:rPr>
              <a:t>a</a:t>
            </a:r>
            <a:r>
              <a:rPr sz="1200" spc="30" dirty="0">
                <a:latin typeface="Arial"/>
                <a:cs typeface="Arial"/>
              </a:rPr>
              <a:t> </a:t>
            </a:r>
            <a:r>
              <a:rPr sz="1200" spc="90" dirty="0">
                <a:latin typeface="Arial"/>
                <a:cs typeface="Arial"/>
              </a:rPr>
              <a:t>premise</a:t>
            </a:r>
            <a:r>
              <a:rPr sz="1200" spc="25" dirty="0">
                <a:latin typeface="Arial"/>
                <a:cs typeface="Arial"/>
              </a:rPr>
              <a:t> </a:t>
            </a:r>
            <a:r>
              <a:rPr sz="1200" spc="70" dirty="0">
                <a:latin typeface="Arial"/>
                <a:cs typeface="Arial"/>
              </a:rPr>
              <a:t>or</a:t>
            </a:r>
            <a:r>
              <a:rPr sz="1200" spc="30" dirty="0">
                <a:latin typeface="Arial"/>
                <a:cs typeface="Arial"/>
              </a:rPr>
              <a:t> </a:t>
            </a:r>
            <a:r>
              <a:rPr sz="1200" spc="110" dirty="0">
                <a:latin typeface="Arial"/>
                <a:cs typeface="Arial"/>
              </a:rPr>
              <a:t>claim</a:t>
            </a:r>
            <a:r>
              <a:rPr sz="1200" spc="25" dirty="0">
                <a:latin typeface="Arial"/>
                <a:cs typeface="Arial"/>
              </a:rPr>
              <a:t> </a:t>
            </a:r>
            <a:r>
              <a:rPr sz="1200" spc="65" dirty="0">
                <a:latin typeface="Arial"/>
                <a:cs typeface="Arial"/>
              </a:rPr>
              <a:t>that </a:t>
            </a:r>
            <a:r>
              <a:rPr sz="1200" spc="95" dirty="0">
                <a:latin typeface="Arial"/>
                <a:cs typeface="Arial"/>
              </a:rPr>
              <a:t>we</a:t>
            </a:r>
            <a:r>
              <a:rPr sz="1200" spc="65" dirty="0">
                <a:latin typeface="Arial"/>
                <a:cs typeface="Arial"/>
              </a:rPr>
              <a:t> </a:t>
            </a:r>
            <a:r>
              <a:rPr sz="1200" spc="110" dirty="0">
                <a:latin typeface="Arial"/>
                <a:cs typeface="Arial"/>
              </a:rPr>
              <a:t>want</a:t>
            </a:r>
            <a:r>
              <a:rPr sz="1200" spc="70" dirty="0">
                <a:latin typeface="Arial"/>
                <a:cs typeface="Arial"/>
              </a:rPr>
              <a:t> </a:t>
            </a:r>
            <a:r>
              <a:rPr sz="1200" spc="100" dirty="0">
                <a:latin typeface="Arial"/>
                <a:cs typeface="Arial"/>
              </a:rPr>
              <a:t>to</a:t>
            </a:r>
            <a:r>
              <a:rPr sz="1200" spc="70" dirty="0">
                <a:latin typeface="Arial"/>
                <a:cs typeface="Arial"/>
              </a:rPr>
              <a:t> test </a:t>
            </a:r>
            <a:r>
              <a:rPr sz="1200" spc="114" dirty="0">
                <a:latin typeface="Arial"/>
                <a:cs typeface="Arial"/>
              </a:rPr>
              <a:t>about</a:t>
            </a:r>
            <a:r>
              <a:rPr sz="1200" spc="65" dirty="0">
                <a:latin typeface="Arial"/>
                <a:cs typeface="Arial"/>
              </a:rPr>
              <a:t> </a:t>
            </a:r>
            <a:r>
              <a:rPr sz="1200" spc="145" dirty="0">
                <a:latin typeface="Arial"/>
                <a:cs typeface="Arial"/>
              </a:rPr>
              <a:t>a</a:t>
            </a:r>
            <a:r>
              <a:rPr sz="1200" spc="70" dirty="0">
                <a:latin typeface="Arial"/>
                <a:cs typeface="Arial"/>
              </a:rPr>
              <a:t> </a:t>
            </a:r>
            <a:r>
              <a:rPr sz="1200" spc="95" dirty="0">
                <a:latin typeface="Arial"/>
                <a:cs typeface="Arial"/>
              </a:rPr>
              <a:t>population</a:t>
            </a:r>
            <a:r>
              <a:rPr sz="1200" spc="70" dirty="0">
                <a:latin typeface="Arial"/>
                <a:cs typeface="Arial"/>
              </a:rPr>
              <a:t> </a:t>
            </a:r>
            <a:r>
              <a:rPr sz="1200" spc="90" dirty="0">
                <a:latin typeface="Arial"/>
                <a:cs typeface="Arial"/>
              </a:rPr>
              <a:t>parameter.</a:t>
            </a:r>
            <a:r>
              <a:rPr sz="1200" spc="70" dirty="0">
                <a:latin typeface="Arial"/>
                <a:cs typeface="Arial"/>
              </a:rPr>
              <a:t> </a:t>
            </a:r>
            <a:r>
              <a:rPr sz="1200" dirty="0">
                <a:latin typeface="Arial"/>
                <a:cs typeface="Arial"/>
              </a:rPr>
              <a:t>The</a:t>
            </a:r>
            <a:r>
              <a:rPr sz="1200" spc="65" dirty="0">
                <a:latin typeface="Arial"/>
                <a:cs typeface="Arial"/>
              </a:rPr>
              <a:t> </a:t>
            </a:r>
            <a:r>
              <a:rPr sz="1200" spc="80" dirty="0">
                <a:latin typeface="Arial"/>
                <a:cs typeface="Arial"/>
              </a:rPr>
              <a:t>objective</a:t>
            </a:r>
            <a:r>
              <a:rPr sz="1200" spc="70" dirty="0">
                <a:latin typeface="Arial"/>
                <a:cs typeface="Arial"/>
              </a:rPr>
              <a:t> </a:t>
            </a:r>
            <a:r>
              <a:rPr sz="1200" spc="80" dirty="0">
                <a:latin typeface="Arial"/>
                <a:cs typeface="Arial"/>
              </a:rPr>
              <a:t>of</a:t>
            </a:r>
            <a:r>
              <a:rPr sz="1200" spc="70" dirty="0">
                <a:latin typeface="Arial"/>
                <a:cs typeface="Arial"/>
              </a:rPr>
              <a:t> </a:t>
            </a:r>
            <a:r>
              <a:rPr sz="1200" spc="145" dirty="0">
                <a:latin typeface="Arial"/>
                <a:cs typeface="Arial"/>
              </a:rPr>
              <a:t>a</a:t>
            </a:r>
            <a:r>
              <a:rPr sz="1200" spc="70" dirty="0">
                <a:latin typeface="Arial"/>
                <a:cs typeface="Arial"/>
              </a:rPr>
              <a:t> </a:t>
            </a:r>
            <a:r>
              <a:rPr sz="1200" spc="80" dirty="0">
                <a:latin typeface="Arial"/>
                <a:cs typeface="Arial"/>
              </a:rPr>
              <a:t>hypothesis</a:t>
            </a:r>
            <a:r>
              <a:rPr sz="1200" spc="70" dirty="0">
                <a:latin typeface="Arial"/>
                <a:cs typeface="Arial"/>
              </a:rPr>
              <a:t> test</a:t>
            </a:r>
            <a:r>
              <a:rPr sz="1200" spc="65" dirty="0">
                <a:latin typeface="Arial"/>
                <a:cs typeface="Arial"/>
              </a:rPr>
              <a:t> </a:t>
            </a:r>
            <a:r>
              <a:rPr sz="1200" dirty="0">
                <a:latin typeface="Arial"/>
                <a:cs typeface="Arial"/>
              </a:rPr>
              <a:t>is</a:t>
            </a:r>
            <a:r>
              <a:rPr sz="1200" spc="70" dirty="0">
                <a:latin typeface="Arial"/>
                <a:cs typeface="Arial"/>
              </a:rPr>
              <a:t> </a:t>
            </a:r>
            <a:r>
              <a:rPr sz="1200" spc="100" dirty="0">
                <a:latin typeface="Arial"/>
                <a:cs typeface="Arial"/>
              </a:rPr>
              <a:t>to</a:t>
            </a:r>
            <a:r>
              <a:rPr sz="1200" spc="70" dirty="0">
                <a:latin typeface="Arial"/>
                <a:cs typeface="Arial"/>
              </a:rPr>
              <a:t> </a:t>
            </a:r>
            <a:r>
              <a:rPr sz="1200" spc="60" dirty="0">
                <a:latin typeface="Arial"/>
                <a:cs typeface="Arial"/>
              </a:rPr>
              <a:t>decide, </a:t>
            </a:r>
            <a:r>
              <a:rPr sz="1200" spc="110" dirty="0">
                <a:latin typeface="Arial"/>
                <a:cs typeface="Arial"/>
              </a:rPr>
              <a:t>based</a:t>
            </a:r>
            <a:r>
              <a:rPr sz="1200" dirty="0">
                <a:latin typeface="Arial"/>
                <a:cs typeface="Arial"/>
              </a:rPr>
              <a:t> </a:t>
            </a:r>
            <a:r>
              <a:rPr sz="1200" spc="95" dirty="0">
                <a:latin typeface="Arial"/>
                <a:cs typeface="Arial"/>
              </a:rPr>
              <a:t>on</a:t>
            </a:r>
            <a:r>
              <a:rPr sz="1200"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sample</a:t>
            </a:r>
            <a:r>
              <a:rPr sz="1200" dirty="0">
                <a:latin typeface="Arial"/>
                <a:cs typeface="Arial"/>
              </a:rPr>
              <a:t> </a:t>
            </a:r>
            <a:r>
              <a:rPr sz="1200" spc="105" dirty="0">
                <a:latin typeface="Arial"/>
                <a:cs typeface="Arial"/>
              </a:rPr>
              <a:t>from</a:t>
            </a:r>
            <a:r>
              <a:rPr sz="1200" spc="5" dirty="0">
                <a:latin typeface="Arial"/>
                <a:cs typeface="Arial"/>
              </a:rPr>
              <a:t> </a:t>
            </a:r>
            <a:r>
              <a:rPr sz="1200" spc="90" dirty="0">
                <a:latin typeface="Arial"/>
                <a:cs typeface="Arial"/>
              </a:rPr>
              <a:t>the</a:t>
            </a:r>
            <a:r>
              <a:rPr sz="1200" dirty="0">
                <a:latin typeface="Arial"/>
                <a:cs typeface="Arial"/>
              </a:rPr>
              <a:t> </a:t>
            </a:r>
            <a:r>
              <a:rPr sz="1200" spc="75" dirty="0">
                <a:latin typeface="Arial"/>
                <a:cs typeface="Arial"/>
              </a:rPr>
              <a:t>population,</a:t>
            </a:r>
            <a:r>
              <a:rPr sz="1200" spc="5" dirty="0">
                <a:latin typeface="Arial"/>
                <a:cs typeface="Arial"/>
              </a:rPr>
              <a:t> </a:t>
            </a:r>
            <a:r>
              <a:rPr sz="1200" spc="95" dirty="0">
                <a:latin typeface="Arial"/>
                <a:cs typeface="Arial"/>
              </a:rPr>
              <a:t>which</a:t>
            </a:r>
            <a:r>
              <a:rPr sz="1200" dirty="0">
                <a:latin typeface="Arial"/>
                <a:cs typeface="Arial"/>
              </a:rPr>
              <a:t> </a:t>
            </a:r>
            <a:r>
              <a:rPr sz="1200" spc="80" dirty="0">
                <a:latin typeface="Arial"/>
                <a:cs typeface="Arial"/>
              </a:rPr>
              <a:t>of</a:t>
            </a:r>
            <a:r>
              <a:rPr sz="1200" spc="5" dirty="0">
                <a:latin typeface="Arial"/>
                <a:cs typeface="Arial"/>
              </a:rPr>
              <a:t> </a:t>
            </a:r>
            <a:r>
              <a:rPr sz="1200" spc="105" dirty="0">
                <a:latin typeface="Arial"/>
                <a:cs typeface="Arial"/>
              </a:rPr>
              <a:t>two</a:t>
            </a:r>
            <a:r>
              <a:rPr sz="1200" dirty="0">
                <a:latin typeface="Arial"/>
                <a:cs typeface="Arial"/>
              </a:rPr>
              <a:t> </a:t>
            </a:r>
            <a:r>
              <a:rPr sz="1200" spc="110" dirty="0">
                <a:latin typeface="Arial"/>
                <a:cs typeface="Arial"/>
              </a:rPr>
              <a:t>complementary</a:t>
            </a:r>
            <a:r>
              <a:rPr sz="1200" spc="5" dirty="0">
                <a:latin typeface="Arial"/>
                <a:cs typeface="Arial"/>
              </a:rPr>
              <a:t> </a:t>
            </a:r>
            <a:r>
              <a:rPr sz="1200" spc="85" dirty="0">
                <a:latin typeface="Arial"/>
                <a:cs typeface="Arial"/>
              </a:rPr>
              <a:t>hypotheses</a:t>
            </a:r>
            <a:r>
              <a:rPr sz="1200" dirty="0">
                <a:latin typeface="Arial"/>
                <a:cs typeface="Arial"/>
              </a:rPr>
              <a:t> is</a:t>
            </a:r>
            <a:r>
              <a:rPr sz="1200" spc="5" dirty="0">
                <a:latin typeface="Arial"/>
                <a:cs typeface="Arial"/>
              </a:rPr>
              <a:t> </a:t>
            </a:r>
            <a:r>
              <a:rPr sz="1200" spc="-20" dirty="0">
                <a:latin typeface="Arial"/>
                <a:cs typeface="Arial"/>
              </a:rPr>
              <a:t>true:</a:t>
            </a:r>
            <a:endParaRPr sz="1200">
              <a:latin typeface="Arial"/>
              <a:cs typeface="Arial"/>
            </a:endParaRPr>
          </a:p>
        </p:txBody>
      </p:sp>
      <p:sp>
        <p:nvSpPr>
          <p:cNvPr id="4" name="object 4"/>
          <p:cNvSpPr txBox="1"/>
          <p:nvPr/>
        </p:nvSpPr>
        <p:spPr>
          <a:xfrm>
            <a:off x="1245996" y="2869006"/>
            <a:ext cx="1567815" cy="208279"/>
          </a:xfrm>
          <a:prstGeom prst="rect">
            <a:avLst/>
          </a:prstGeom>
        </p:spPr>
        <p:txBody>
          <a:bodyPr vert="horz" wrap="square" lIns="0" tIns="12700" rIns="0" bIns="0" rtlCol="0">
            <a:spAutoFit/>
          </a:bodyPr>
          <a:lstStyle/>
          <a:p>
            <a:pPr marL="332740" indent="-320040">
              <a:lnSpc>
                <a:spcPct val="100000"/>
              </a:lnSpc>
              <a:spcBef>
                <a:spcPts val="100"/>
              </a:spcBef>
              <a:buFont typeface="Arial"/>
              <a:buChar char="●"/>
              <a:tabLst>
                <a:tab pos="332740" algn="l"/>
              </a:tabLst>
            </a:pPr>
            <a:r>
              <a:rPr sz="1200" spc="-55" dirty="0">
                <a:latin typeface="Arial Black"/>
                <a:cs typeface="Arial Black"/>
              </a:rPr>
              <a:t>Null</a:t>
            </a:r>
            <a:r>
              <a:rPr sz="1200" spc="-114" dirty="0">
                <a:latin typeface="Arial Black"/>
                <a:cs typeface="Arial Black"/>
              </a:rPr>
              <a:t> </a:t>
            </a:r>
            <a:r>
              <a:rPr sz="1200" spc="-40" dirty="0">
                <a:latin typeface="Arial Black"/>
                <a:cs typeface="Arial Black"/>
              </a:rPr>
              <a:t>Hypothesis</a:t>
            </a:r>
            <a:endParaRPr sz="1200">
              <a:latin typeface="Arial Black"/>
              <a:cs typeface="Arial Black"/>
            </a:endParaRPr>
          </a:p>
        </p:txBody>
      </p:sp>
      <p:sp>
        <p:nvSpPr>
          <p:cNvPr id="5" name="object 5"/>
          <p:cNvSpPr txBox="1"/>
          <p:nvPr/>
        </p:nvSpPr>
        <p:spPr>
          <a:xfrm>
            <a:off x="3154194" y="2869006"/>
            <a:ext cx="3489325" cy="208279"/>
          </a:xfrm>
          <a:prstGeom prst="rect">
            <a:avLst/>
          </a:prstGeom>
        </p:spPr>
        <p:txBody>
          <a:bodyPr vert="horz" wrap="square" lIns="0" tIns="12700" rIns="0" bIns="0" rtlCol="0">
            <a:spAutoFit/>
          </a:bodyPr>
          <a:lstStyle/>
          <a:p>
            <a:pPr marL="12700">
              <a:lnSpc>
                <a:spcPct val="100000"/>
              </a:lnSpc>
              <a:spcBef>
                <a:spcPts val="100"/>
              </a:spcBef>
            </a:pPr>
            <a:r>
              <a:rPr sz="1200" spc="260" dirty="0">
                <a:latin typeface="Arial"/>
                <a:cs typeface="Arial"/>
              </a:rPr>
              <a:t>-</a:t>
            </a:r>
            <a:r>
              <a:rPr sz="1200" spc="-10" dirty="0">
                <a:latin typeface="Arial"/>
                <a:cs typeface="Arial"/>
              </a:rPr>
              <a:t> </a:t>
            </a:r>
            <a:r>
              <a:rPr sz="1200" spc="70" dirty="0">
                <a:latin typeface="Arial"/>
                <a:cs typeface="Arial"/>
              </a:rPr>
              <a:t>Currently</a:t>
            </a:r>
            <a:r>
              <a:rPr sz="1200" spc="-5" dirty="0">
                <a:latin typeface="Arial"/>
                <a:cs typeface="Arial"/>
              </a:rPr>
              <a:t> </a:t>
            </a:r>
            <a:r>
              <a:rPr sz="1200" spc="50" dirty="0">
                <a:latin typeface="Arial"/>
                <a:cs typeface="Arial"/>
              </a:rPr>
              <a:t>“</a:t>
            </a:r>
            <a:r>
              <a:rPr sz="1200" i="1" spc="50" dirty="0">
                <a:latin typeface="Verdana"/>
                <a:cs typeface="Verdana"/>
              </a:rPr>
              <a:t>accepted</a:t>
            </a:r>
            <a:r>
              <a:rPr sz="1200" spc="50" dirty="0">
                <a:latin typeface="Arial"/>
                <a:cs typeface="Arial"/>
              </a:rPr>
              <a:t>”</a:t>
            </a:r>
            <a:r>
              <a:rPr sz="1200" spc="-10" dirty="0">
                <a:latin typeface="Arial"/>
                <a:cs typeface="Arial"/>
              </a:rPr>
              <a:t> </a:t>
            </a:r>
            <a:r>
              <a:rPr sz="1200" spc="85" dirty="0">
                <a:latin typeface="Arial"/>
                <a:cs typeface="Arial"/>
              </a:rPr>
              <a:t>value</a:t>
            </a:r>
            <a:r>
              <a:rPr sz="1200" spc="-5" dirty="0">
                <a:latin typeface="Arial"/>
                <a:cs typeface="Arial"/>
              </a:rPr>
              <a:t> </a:t>
            </a:r>
            <a:r>
              <a:rPr sz="1200" spc="70" dirty="0">
                <a:latin typeface="Arial"/>
                <a:cs typeface="Arial"/>
              </a:rPr>
              <a:t>for</a:t>
            </a:r>
            <a:r>
              <a:rPr sz="1200" spc="-10" dirty="0">
                <a:latin typeface="Arial"/>
                <a:cs typeface="Arial"/>
              </a:rPr>
              <a:t> </a:t>
            </a:r>
            <a:r>
              <a:rPr sz="1200" spc="145" dirty="0">
                <a:latin typeface="Arial"/>
                <a:cs typeface="Arial"/>
              </a:rPr>
              <a:t>a</a:t>
            </a:r>
            <a:r>
              <a:rPr sz="1200" spc="-5" dirty="0">
                <a:latin typeface="Arial"/>
                <a:cs typeface="Arial"/>
              </a:rPr>
              <a:t> </a:t>
            </a:r>
            <a:r>
              <a:rPr sz="1200" spc="80" dirty="0">
                <a:latin typeface="Arial"/>
                <a:cs typeface="Arial"/>
              </a:rPr>
              <a:t>parameter.</a:t>
            </a:r>
            <a:endParaRPr sz="1200">
              <a:latin typeface="Arial"/>
              <a:cs typeface="Arial"/>
            </a:endParaRPr>
          </a:p>
        </p:txBody>
      </p:sp>
      <p:sp>
        <p:nvSpPr>
          <p:cNvPr id="6" name="object 6"/>
          <p:cNvSpPr txBox="1"/>
          <p:nvPr/>
        </p:nvSpPr>
        <p:spPr>
          <a:xfrm>
            <a:off x="1245996" y="3326205"/>
            <a:ext cx="7103109" cy="574040"/>
          </a:xfrm>
          <a:prstGeom prst="rect">
            <a:avLst/>
          </a:prstGeom>
        </p:spPr>
        <p:txBody>
          <a:bodyPr vert="horz" wrap="square" lIns="0" tIns="12700" rIns="0" bIns="0" rtlCol="0">
            <a:spAutoFit/>
          </a:bodyPr>
          <a:lstStyle/>
          <a:p>
            <a:pPr marL="332740" marR="5080" indent="-320675">
              <a:lnSpc>
                <a:spcPct val="150000"/>
              </a:lnSpc>
              <a:spcBef>
                <a:spcPts val="100"/>
              </a:spcBef>
              <a:buFont typeface="Arial"/>
              <a:buChar char="●"/>
              <a:tabLst>
                <a:tab pos="332740" algn="l"/>
                <a:tab pos="2538730" algn="l"/>
              </a:tabLst>
            </a:pPr>
            <a:r>
              <a:rPr sz="1200" spc="-25" dirty="0">
                <a:latin typeface="Arial Black"/>
                <a:cs typeface="Arial Black"/>
              </a:rPr>
              <a:t>Alternative</a:t>
            </a:r>
            <a:r>
              <a:rPr sz="1200" spc="55" dirty="0">
                <a:latin typeface="Arial Black"/>
                <a:cs typeface="Arial Black"/>
              </a:rPr>
              <a:t> </a:t>
            </a:r>
            <a:r>
              <a:rPr sz="1200" spc="-10" dirty="0">
                <a:latin typeface="Arial Black"/>
                <a:cs typeface="Arial Black"/>
              </a:rPr>
              <a:t>Hypothesis</a:t>
            </a:r>
            <a:r>
              <a:rPr sz="1200" dirty="0">
                <a:latin typeface="Arial Black"/>
                <a:cs typeface="Arial Black"/>
              </a:rPr>
              <a:t>	</a:t>
            </a:r>
            <a:r>
              <a:rPr sz="1200" spc="260" dirty="0">
                <a:latin typeface="Arial"/>
                <a:cs typeface="Arial"/>
              </a:rPr>
              <a:t>-</a:t>
            </a:r>
            <a:r>
              <a:rPr sz="1200" spc="295" dirty="0">
                <a:latin typeface="Arial"/>
                <a:cs typeface="Arial"/>
              </a:rPr>
              <a:t> </a:t>
            </a:r>
            <a:r>
              <a:rPr sz="1200" dirty="0">
                <a:latin typeface="Arial"/>
                <a:cs typeface="Arial"/>
              </a:rPr>
              <a:t>The</a:t>
            </a:r>
            <a:r>
              <a:rPr sz="1200" spc="300" dirty="0">
                <a:latin typeface="Arial"/>
                <a:cs typeface="Arial"/>
              </a:rPr>
              <a:t> </a:t>
            </a:r>
            <a:r>
              <a:rPr sz="1200" spc="85" dirty="0">
                <a:latin typeface="Arial"/>
                <a:cs typeface="Arial"/>
              </a:rPr>
              <a:t>alternative</a:t>
            </a:r>
            <a:r>
              <a:rPr sz="1200" spc="295" dirty="0">
                <a:latin typeface="Arial"/>
                <a:cs typeface="Arial"/>
              </a:rPr>
              <a:t> </a:t>
            </a:r>
            <a:r>
              <a:rPr sz="1200" spc="80" dirty="0">
                <a:latin typeface="Arial"/>
                <a:cs typeface="Arial"/>
              </a:rPr>
              <a:t>hypothesis</a:t>
            </a:r>
            <a:r>
              <a:rPr sz="1200" spc="300" dirty="0">
                <a:latin typeface="Arial"/>
                <a:cs typeface="Arial"/>
              </a:rPr>
              <a:t> </a:t>
            </a:r>
            <a:r>
              <a:rPr sz="1200" dirty="0">
                <a:latin typeface="Arial"/>
                <a:cs typeface="Arial"/>
              </a:rPr>
              <a:t>is</a:t>
            </a:r>
            <a:r>
              <a:rPr sz="1200" spc="295" dirty="0">
                <a:latin typeface="Arial"/>
                <a:cs typeface="Arial"/>
              </a:rPr>
              <a:t> </a:t>
            </a:r>
            <a:r>
              <a:rPr sz="1200" spc="145" dirty="0">
                <a:latin typeface="Arial"/>
                <a:cs typeface="Arial"/>
              </a:rPr>
              <a:t>a</a:t>
            </a:r>
            <a:r>
              <a:rPr sz="1200" spc="300" dirty="0">
                <a:latin typeface="Arial"/>
                <a:cs typeface="Arial"/>
              </a:rPr>
              <a:t> </a:t>
            </a:r>
            <a:r>
              <a:rPr sz="1200" spc="105" dirty="0">
                <a:latin typeface="Arial"/>
                <a:cs typeface="Arial"/>
              </a:rPr>
              <a:t>statement</a:t>
            </a:r>
            <a:r>
              <a:rPr sz="1200" spc="300" dirty="0">
                <a:latin typeface="Arial"/>
                <a:cs typeface="Arial"/>
              </a:rPr>
              <a:t> </a:t>
            </a:r>
            <a:r>
              <a:rPr sz="1200" spc="75" dirty="0">
                <a:latin typeface="Arial"/>
                <a:cs typeface="Arial"/>
              </a:rPr>
              <a:t>asserting</a:t>
            </a:r>
            <a:r>
              <a:rPr sz="1200" spc="295" dirty="0">
                <a:latin typeface="Arial"/>
                <a:cs typeface="Arial"/>
              </a:rPr>
              <a:t> </a:t>
            </a:r>
            <a:r>
              <a:rPr sz="1200" spc="55" dirty="0">
                <a:latin typeface="Arial"/>
                <a:cs typeface="Arial"/>
              </a:rPr>
              <a:t>an </a:t>
            </a:r>
            <a:r>
              <a:rPr sz="1200" spc="85" dirty="0">
                <a:latin typeface="Arial"/>
                <a:cs typeface="Arial"/>
              </a:rPr>
              <a:t>alternative</a:t>
            </a:r>
            <a:r>
              <a:rPr sz="1200" spc="-10" dirty="0">
                <a:latin typeface="Arial"/>
                <a:cs typeface="Arial"/>
              </a:rPr>
              <a:t> </a:t>
            </a:r>
            <a:r>
              <a:rPr sz="1200" spc="95" dirty="0">
                <a:latin typeface="Arial"/>
                <a:cs typeface="Arial"/>
              </a:rPr>
              <a:t>condition</a:t>
            </a:r>
            <a:r>
              <a:rPr sz="1200" spc="-5" dirty="0">
                <a:latin typeface="Arial"/>
                <a:cs typeface="Arial"/>
              </a:rPr>
              <a:t> </a:t>
            </a:r>
            <a:r>
              <a:rPr sz="1200" spc="70" dirty="0">
                <a:latin typeface="Arial"/>
                <a:cs typeface="Arial"/>
              </a:rPr>
              <a:t>or</a:t>
            </a:r>
            <a:r>
              <a:rPr sz="1200" spc="-5" dirty="0">
                <a:latin typeface="Arial"/>
                <a:cs typeface="Arial"/>
              </a:rPr>
              <a:t> </a:t>
            </a:r>
            <a:r>
              <a:rPr sz="1200" spc="114" dirty="0">
                <a:latin typeface="Arial"/>
                <a:cs typeface="Arial"/>
              </a:rPr>
              <a:t>outcome</a:t>
            </a:r>
            <a:r>
              <a:rPr sz="1200" spc="-5" dirty="0">
                <a:latin typeface="Arial"/>
                <a:cs typeface="Arial"/>
              </a:rPr>
              <a:t> </a:t>
            </a:r>
            <a:r>
              <a:rPr sz="1200" spc="125" dirty="0">
                <a:latin typeface="Arial"/>
                <a:cs typeface="Arial"/>
              </a:rPr>
              <a:t>compared</a:t>
            </a:r>
            <a:r>
              <a:rPr sz="1200" spc="-5" dirty="0">
                <a:latin typeface="Arial"/>
                <a:cs typeface="Arial"/>
              </a:rPr>
              <a:t> </a:t>
            </a:r>
            <a:r>
              <a:rPr sz="1200" spc="100" dirty="0">
                <a:latin typeface="Arial"/>
                <a:cs typeface="Arial"/>
              </a:rPr>
              <a:t>to</a:t>
            </a:r>
            <a:r>
              <a:rPr sz="1200" spc="-5"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50" dirty="0">
                <a:latin typeface="Arial"/>
                <a:cs typeface="Arial"/>
              </a:rPr>
              <a:t>hypothesis.</a:t>
            </a:r>
            <a:endParaRPr sz="1200">
              <a:latin typeface="Arial"/>
              <a:cs typeface="Arial"/>
            </a:endParaRPr>
          </a:p>
        </p:txBody>
      </p:sp>
      <p:pic>
        <p:nvPicPr>
          <p:cNvPr id="7" name="object 7"/>
          <p:cNvPicPr/>
          <p:nvPr/>
        </p:nvPicPr>
        <p:blipFill>
          <a:blip r:embed="rId2" cstate="print"/>
          <a:stretch>
            <a:fillRect/>
          </a:stretch>
        </p:blipFill>
        <p:spPr>
          <a:xfrm>
            <a:off x="3525518" y="3380998"/>
            <a:ext cx="283464" cy="310894"/>
          </a:xfrm>
          <a:prstGeom prst="rect">
            <a:avLst/>
          </a:prstGeom>
        </p:spPr>
      </p:pic>
      <p:pic>
        <p:nvPicPr>
          <p:cNvPr id="8" name="object 8"/>
          <p:cNvPicPr/>
          <p:nvPr/>
        </p:nvPicPr>
        <p:blipFill>
          <a:blip r:embed="rId3" cstate="print"/>
          <a:stretch>
            <a:fillRect/>
          </a:stretch>
        </p:blipFill>
        <p:spPr>
          <a:xfrm>
            <a:off x="2871019" y="2831844"/>
            <a:ext cx="284074" cy="314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1665" y="3434068"/>
            <a:ext cx="233474" cy="2197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4" name="object 4"/>
          <p:cNvSpPr txBox="1"/>
          <p:nvPr/>
        </p:nvSpPr>
        <p:spPr>
          <a:xfrm>
            <a:off x="788797" y="1680289"/>
            <a:ext cx="7577455" cy="276860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1704339" algn="l"/>
                <a:tab pos="3660775" algn="l"/>
                <a:tab pos="4855845" algn="l"/>
              </a:tabLst>
            </a:pPr>
            <a:r>
              <a:rPr sz="1200" dirty="0">
                <a:latin typeface="Arial"/>
                <a:cs typeface="Arial"/>
              </a:rPr>
              <a:t>In</a:t>
            </a:r>
            <a:r>
              <a:rPr sz="1200" spc="235" dirty="0">
                <a:latin typeface="Arial"/>
                <a:cs typeface="Arial"/>
              </a:rPr>
              <a:t> </a:t>
            </a:r>
            <a:r>
              <a:rPr sz="1200" spc="145" dirty="0">
                <a:latin typeface="Arial"/>
                <a:cs typeface="Arial"/>
              </a:rPr>
              <a:t>a</a:t>
            </a:r>
            <a:r>
              <a:rPr sz="1200" spc="240" dirty="0">
                <a:latin typeface="Arial"/>
                <a:cs typeface="Arial"/>
              </a:rPr>
              <a:t> </a:t>
            </a:r>
            <a:r>
              <a:rPr sz="1200" spc="80" dirty="0">
                <a:latin typeface="Arial"/>
                <a:cs typeface="Arial"/>
              </a:rPr>
              <a:t>hypothesis</a:t>
            </a:r>
            <a:r>
              <a:rPr sz="1200" spc="240" dirty="0">
                <a:latin typeface="Arial"/>
                <a:cs typeface="Arial"/>
              </a:rPr>
              <a:t> </a:t>
            </a:r>
            <a:r>
              <a:rPr sz="1200" spc="80" dirty="0">
                <a:latin typeface="Arial"/>
                <a:cs typeface="Arial"/>
              </a:rPr>
              <a:t>testing</a:t>
            </a:r>
            <a:r>
              <a:rPr sz="1200" spc="235" dirty="0">
                <a:latin typeface="Arial"/>
                <a:cs typeface="Arial"/>
              </a:rPr>
              <a:t> </a:t>
            </a:r>
            <a:r>
              <a:rPr sz="1200" spc="85" dirty="0">
                <a:latin typeface="Arial"/>
                <a:cs typeface="Arial"/>
              </a:rPr>
              <a:t>problem,</a:t>
            </a:r>
            <a:r>
              <a:rPr sz="1200" spc="240" dirty="0">
                <a:latin typeface="Arial"/>
                <a:cs typeface="Arial"/>
              </a:rPr>
              <a:t> </a:t>
            </a:r>
            <a:r>
              <a:rPr sz="1200" spc="85" dirty="0">
                <a:latin typeface="Arial"/>
                <a:cs typeface="Arial"/>
              </a:rPr>
              <a:t>after</a:t>
            </a:r>
            <a:r>
              <a:rPr sz="1200" spc="240" dirty="0">
                <a:latin typeface="Arial"/>
                <a:cs typeface="Arial"/>
              </a:rPr>
              <a:t> </a:t>
            </a:r>
            <a:r>
              <a:rPr sz="1200" spc="80" dirty="0">
                <a:latin typeface="Arial"/>
                <a:cs typeface="Arial"/>
              </a:rPr>
              <a:t>observing</a:t>
            </a:r>
            <a:r>
              <a:rPr sz="1200" spc="235" dirty="0">
                <a:latin typeface="Arial"/>
                <a:cs typeface="Arial"/>
              </a:rPr>
              <a:t> </a:t>
            </a:r>
            <a:r>
              <a:rPr sz="1200" spc="90" dirty="0">
                <a:latin typeface="Arial"/>
                <a:cs typeface="Arial"/>
              </a:rPr>
              <a:t>the</a:t>
            </a:r>
            <a:r>
              <a:rPr sz="1200" spc="240" dirty="0">
                <a:latin typeface="Arial"/>
                <a:cs typeface="Arial"/>
              </a:rPr>
              <a:t> </a:t>
            </a:r>
            <a:r>
              <a:rPr sz="1200" spc="105" dirty="0">
                <a:latin typeface="Arial"/>
                <a:cs typeface="Arial"/>
              </a:rPr>
              <a:t>sample</a:t>
            </a:r>
            <a:r>
              <a:rPr sz="1200" spc="240" dirty="0">
                <a:latin typeface="Arial"/>
                <a:cs typeface="Arial"/>
              </a:rPr>
              <a:t> </a:t>
            </a:r>
            <a:r>
              <a:rPr sz="1200" spc="90" dirty="0">
                <a:latin typeface="Arial"/>
                <a:cs typeface="Arial"/>
              </a:rPr>
              <a:t>the</a:t>
            </a:r>
            <a:r>
              <a:rPr sz="1200" spc="235" dirty="0">
                <a:latin typeface="Arial"/>
                <a:cs typeface="Arial"/>
              </a:rPr>
              <a:t> </a:t>
            </a:r>
            <a:r>
              <a:rPr sz="1200" spc="80" dirty="0">
                <a:latin typeface="Arial"/>
                <a:cs typeface="Arial"/>
              </a:rPr>
              <a:t>experimenter</a:t>
            </a:r>
            <a:r>
              <a:rPr sz="1200" spc="240" dirty="0">
                <a:latin typeface="Arial"/>
                <a:cs typeface="Arial"/>
              </a:rPr>
              <a:t> </a:t>
            </a:r>
            <a:r>
              <a:rPr sz="1200" spc="110" dirty="0">
                <a:latin typeface="Arial"/>
                <a:cs typeface="Arial"/>
              </a:rPr>
              <a:t>must</a:t>
            </a:r>
            <a:r>
              <a:rPr sz="1200" spc="240" dirty="0">
                <a:latin typeface="Arial"/>
                <a:cs typeface="Arial"/>
              </a:rPr>
              <a:t> </a:t>
            </a:r>
            <a:r>
              <a:rPr sz="1200" spc="60" dirty="0">
                <a:latin typeface="Arial"/>
                <a:cs typeface="Arial"/>
              </a:rPr>
              <a:t>decide </a:t>
            </a:r>
            <a:r>
              <a:rPr sz="1200" spc="65" dirty="0">
                <a:latin typeface="Arial"/>
                <a:cs typeface="Arial"/>
              </a:rPr>
              <a:t>either</a:t>
            </a:r>
            <a:r>
              <a:rPr sz="1200" spc="-5" dirty="0">
                <a:latin typeface="Arial"/>
                <a:cs typeface="Arial"/>
              </a:rPr>
              <a:t> </a:t>
            </a:r>
            <a:r>
              <a:rPr sz="1200" spc="100" dirty="0">
                <a:latin typeface="Arial"/>
                <a:cs typeface="Arial"/>
              </a:rPr>
              <a:t>to</a:t>
            </a:r>
            <a:r>
              <a:rPr sz="1200" dirty="0">
                <a:latin typeface="Arial"/>
                <a:cs typeface="Arial"/>
              </a:rPr>
              <a:t> </a:t>
            </a:r>
            <a:r>
              <a:rPr sz="1200" spc="105" dirty="0">
                <a:latin typeface="Arial"/>
                <a:cs typeface="Arial"/>
              </a:rPr>
              <a:t>accept</a:t>
            </a:r>
            <a:r>
              <a:rPr sz="1200" dirty="0">
                <a:latin typeface="Arial"/>
                <a:cs typeface="Arial"/>
              </a:rPr>
              <a:t>	s</a:t>
            </a:r>
            <a:r>
              <a:rPr sz="1200" spc="155" dirty="0">
                <a:latin typeface="Arial"/>
                <a:cs typeface="Arial"/>
              </a:rPr>
              <a:t>  </a:t>
            </a:r>
            <a:r>
              <a:rPr sz="1200" spc="80" dirty="0">
                <a:latin typeface="Arial"/>
                <a:cs typeface="Arial"/>
              </a:rPr>
              <a:t>as</a:t>
            </a:r>
            <a:r>
              <a:rPr sz="1200" spc="-5" dirty="0">
                <a:latin typeface="Arial"/>
                <a:cs typeface="Arial"/>
              </a:rPr>
              <a:t> </a:t>
            </a:r>
            <a:r>
              <a:rPr sz="1200" spc="80" dirty="0">
                <a:latin typeface="Arial"/>
                <a:cs typeface="Arial"/>
              </a:rPr>
              <a:t>true</a:t>
            </a:r>
            <a:r>
              <a:rPr sz="1200" spc="-5" dirty="0">
                <a:latin typeface="Arial"/>
                <a:cs typeface="Arial"/>
              </a:rPr>
              <a:t> </a:t>
            </a:r>
            <a:r>
              <a:rPr sz="1200" spc="70" dirty="0">
                <a:latin typeface="Arial"/>
                <a:cs typeface="Arial"/>
              </a:rPr>
              <a:t>or</a:t>
            </a:r>
            <a:r>
              <a:rPr sz="1200" spc="-10" dirty="0">
                <a:latin typeface="Arial"/>
                <a:cs typeface="Arial"/>
              </a:rPr>
              <a:t> </a:t>
            </a:r>
            <a:r>
              <a:rPr sz="1200" spc="100" dirty="0">
                <a:latin typeface="Arial"/>
                <a:cs typeface="Arial"/>
              </a:rPr>
              <a:t>to</a:t>
            </a:r>
            <a:r>
              <a:rPr sz="1200" spc="-10" dirty="0">
                <a:latin typeface="Arial"/>
                <a:cs typeface="Arial"/>
              </a:rPr>
              <a:t> </a:t>
            </a:r>
            <a:r>
              <a:rPr sz="1200" spc="65" dirty="0">
                <a:latin typeface="Arial"/>
                <a:cs typeface="Arial"/>
              </a:rPr>
              <a:t>reject</a:t>
            </a:r>
            <a:r>
              <a:rPr sz="1200" dirty="0">
                <a:latin typeface="Arial"/>
                <a:cs typeface="Arial"/>
              </a:rPr>
              <a:t>	</a:t>
            </a:r>
            <a:r>
              <a:rPr sz="1200" spc="-10" dirty="0">
                <a:latin typeface="Arial"/>
                <a:cs typeface="Arial"/>
              </a:rPr>
              <a:t>.</a:t>
            </a:r>
            <a:endParaRPr sz="1200" dirty="0">
              <a:latin typeface="Arial"/>
              <a:cs typeface="Arial"/>
            </a:endParaRPr>
          </a:p>
          <a:p>
            <a:pPr marL="789940" lvl="1" indent="-320675">
              <a:lnSpc>
                <a:spcPct val="100000"/>
              </a:lnSpc>
              <a:spcBef>
                <a:spcPts val="720"/>
              </a:spcBef>
              <a:buChar char="○"/>
              <a:tabLst>
                <a:tab pos="789940" algn="l"/>
              </a:tabLst>
            </a:pPr>
            <a:r>
              <a:rPr sz="1200" u="heavy" dirty="0">
                <a:uFill>
                  <a:solidFill>
                    <a:srgbClr val="000000"/>
                  </a:solidFill>
                </a:uFill>
                <a:latin typeface="Arial"/>
                <a:cs typeface="Arial"/>
              </a:rPr>
              <a:t>Let’s</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see</a:t>
            </a:r>
            <a:r>
              <a:rPr sz="1200" u="heavy" spc="5" dirty="0">
                <a:uFill>
                  <a:solidFill>
                    <a:srgbClr val="000000"/>
                  </a:solidFill>
                </a:uFill>
                <a:latin typeface="Arial"/>
                <a:cs typeface="Arial"/>
              </a:rPr>
              <a:t> </a:t>
            </a:r>
            <a:r>
              <a:rPr sz="1200" u="heavy" spc="90" dirty="0">
                <a:uFill>
                  <a:solidFill>
                    <a:srgbClr val="000000"/>
                  </a:solidFill>
                </a:uFill>
                <a:latin typeface="Arial"/>
                <a:cs typeface="Arial"/>
              </a:rPr>
              <a:t>the</a:t>
            </a:r>
            <a:r>
              <a:rPr sz="1200" u="heavy" spc="5" dirty="0">
                <a:uFill>
                  <a:solidFill>
                    <a:srgbClr val="000000"/>
                  </a:solidFill>
                </a:uFill>
                <a:latin typeface="Arial"/>
                <a:cs typeface="Arial"/>
              </a:rPr>
              <a:t> </a:t>
            </a:r>
            <a:r>
              <a:rPr sz="1200" u="heavy" spc="75" dirty="0">
                <a:uFill>
                  <a:solidFill>
                    <a:srgbClr val="000000"/>
                  </a:solidFill>
                </a:uFill>
                <a:latin typeface="Arial"/>
                <a:cs typeface="Arial"/>
              </a:rPr>
              <a:t>following</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example:</a:t>
            </a:r>
            <a:endParaRPr sz="1200" dirty="0">
              <a:latin typeface="Arial"/>
              <a:cs typeface="Arial"/>
            </a:endParaRPr>
          </a:p>
          <a:p>
            <a:pPr marL="1247140" marR="21590" lvl="2" indent="-320675">
              <a:lnSpc>
                <a:spcPct val="150000"/>
              </a:lnSpc>
              <a:buChar char="■"/>
              <a:tabLst>
                <a:tab pos="1247140" algn="l"/>
              </a:tabLst>
            </a:pPr>
            <a:r>
              <a:rPr sz="1200" dirty="0">
                <a:latin typeface="Arial"/>
                <a:cs typeface="Arial"/>
              </a:rPr>
              <a:t>If</a:t>
            </a:r>
            <a:r>
              <a:rPr sz="1200" spc="285" dirty="0">
                <a:latin typeface="Arial"/>
                <a:cs typeface="Arial"/>
              </a:rPr>
              <a:t> </a:t>
            </a:r>
            <a:r>
              <a:rPr sz="1200" dirty="0">
                <a:latin typeface="FreeSerif"/>
                <a:cs typeface="FreeSerif"/>
              </a:rPr>
              <a:t>𝜇</a:t>
            </a:r>
            <a:r>
              <a:rPr sz="1200" spc="315" dirty="0">
                <a:latin typeface="FreeSerif"/>
                <a:cs typeface="FreeSerif"/>
              </a:rPr>
              <a:t> </a:t>
            </a:r>
            <a:r>
              <a:rPr sz="1200" spc="90" dirty="0">
                <a:latin typeface="Arial"/>
                <a:cs typeface="Arial"/>
              </a:rPr>
              <a:t>denotes</a:t>
            </a:r>
            <a:r>
              <a:rPr sz="1200" spc="290" dirty="0">
                <a:latin typeface="Arial"/>
                <a:cs typeface="Arial"/>
              </a:rPr>
              <a:t> </a:t>
            </a:r>
            <a:r>
              <a:rPr sz="1200" spc="145" dirty="0">
                <a:latin typeface="Arial"/>
                <a:cs typeface="Arial"/>
              </a:rPr>
              <a:t>a</a:t>
            </a:r>
            <a:r>
              <a:rPr sz="1200" spc="285" dirty="0">
                <a:latin typeface="Arial"/>
                <a:cs typeface="Arial"/>
              </a:rPr>
              <a:t> </a:t>
            </a:r>
            <a:r>
              <a:rPr sz="1200" spc="95" dirty="0">
                <a:latin typeface="Arial"/>
                <a:cs typeface="Arial"/>
              </a:rPr>
              <a:t>population</a:t>
            </a:r>
            <a:r>
              <a:rPr sz="1200" spc="290" dirty="0">
                <a:latin typeface="Arial"/>
                <a:cs typeface="Arial"/>
              </a:rPr>
              <a:t> </a:t>
            </a:r>
            <a:r>
              <a:rPr sz="1200" spc="90" dirty="0">
                <a:latin typeface="Arial"/>
                <a:cs typeface="Arial"/>
              </a:rPr>
              <a:t>parameter,</a:t>
            </a:r>
            <a:r>
              <a:rPr sz="1200" spc="285" dirty="0">
                <a:latin typeface="Arial"/>
                <a:cs typeface="Arial"/>
              </a:rPr>
              <a:t> </a:t>
            </a:r>
            <a:r>
              <a:rPr sz="1200" dirty="0">
                <a:latin typeface="Arial"/>
                <a:cs typeface="Arial"/>
              </a:rPr>
              <a:t>let’s</a:t>
            </a:r>
            <a:r>
              <a:rPr sz="1200" spc="290" dirty="0">
                <a:latin typeface="Arial"/>
                <a:cs typeface="Arial"/>
              </a:rPr>
              <a:t> </a:t>
            </a:r>
            <a:r>
              <a:rPr sz="1200" spc="80" dirty="0">
                <a:latin typeface="Arial"/>
                <a:cs typeface="Arial"/>
              </a:rPr>
              <a:t>say</a:t>
            </a:r>
            <a:r>
              <a:rPr sz="1200" spc="285" dirty="0">
                <a:latin typeface="Arial"/>
                <a:cs typeface="Arial"/>
              </a:rPr>
              <a:t> </a:t>
            </a:r>
            <a:r>
              <a:rPr sz="1200" spc="90" dirty="0">
                <a:latin typeface="Arial"/>
                <a:cs typeface="Arial"/>
              </a:rPr>
              <a:t>the</a:t>
            </a:r>
            <a:r>
              <a:rPr sz="1200" spc="290" dirty="0">
                <a:latin typeface="Arial"/>
                <a:cs typeface="Arial"/>
              </a:rPr>
              <a:t> </a:t>
            </a:r>
            <a:r>
              <a:rPr sz="1200" spc="114" dirty="0">
                <a:latin typeface="Arial"/>
                <a:cs typeface="Arial"/>
              </a:rPr>
              <a:t>change</a:t>
            </a:r>
            <a:r>
              <a:rPr sz="1200" spc="285" dirty="0">
                <a:latin typeface="Arial"/>
                <a:cs typeface="Arial"/>
              </a:rPr>
              <a:t> </a:t>
            </a:r>
            <a:r>
              <a:rPr sz="1200" spc="60" dirty="0">
                <a:latin typeface="Arial"/>
                <a:cs typeface="Arial"/>
              </a:rPr>
              <a:t>in</a:t>
            </a:r>
            <a:r>
              <a:rPr sz="1200" spc="290" dirty="0">
                <a:latin typeface="Arial"/>
                <a:cs typeface="Arial"/>
              </a:rPr>
              <a:t> </a:t>
            </a:r>
            <a:r>
              <a:rPr sz="1200" spc="145" dirty="0">
                <a:latin typeface="Arial"/>
                <a:cs typeface="Arial"/>
              </a:rPr>
              <a:t>a</a:t>
            </a:r>
            <a:r>
              <a:rPr sz="1200" spc="285" dirty="0">
                <a:latin typeface="Arial"/>
                <a:cs typeface="Arial"/>
              </a:rPr>
              <a:t> </a:t>
            </a:r>
            <a:r>
              <a:rPr sz="1200" spc="75" dirty="0">
                <a:latin typeface="Arial"/>
                <a:cs typeface="Arial"/>
              </a:rPr>
              <a:t>patient’s</a:t>
            </a:r>
            <a:r>
              <a:rPr sz="1200" spc="285" dirty="0">
                <a:latin typeface="Arial"/>
                <a:cs typeface="Arial"/>
              </a:rPr>
              <a:t> </a:t>
            </a:r>
            <a:r>
              <a:rPr sz="1200" spc="90" dirty="0">
                <a:latin typeface="Arial"/>
                <a:cs typeface="Arial"/>
              </a:rPr>
              <a:t>blood </a:t>
            </a:r>
            <a:r>
              <a:rPr sz="1200" spc="65" dirty="0">
                <a:latin typeface="Arial"/>
                <a:cs typeface="Arial"/>
              </a:rPr>
              <a:t>pressure</a:t>
            </a:r>
            <a:r>
              <a:rPr sz="1200" spc="-10" dirty="0">
                <a:latin typeface="Arial"/>
                <a:cs typeface="Arial"/>
              </a:rPr>
              <a:t> </a:t>
            </a:r>
            <a:r>
              <a:rPr sz="1200" spc="85" dirty="0">
                <a:latin typeface="Arial"/>
                <a:cs typeface="Arial"/>
              </a:rPr>
              <a:t>after</a:t>
            </a:r>
            <a:r>
              <a:rPr sz="1200" spc="-5" dirty="0">
                <a:latin typeface="Arial"/>
                <a:cs typeface="Arial"/>
              </a:rPr>
              <a:t> </a:t>
            </a:r>
            <a:r>
              <a:rPr sz="1200" spc="90" dirty="0">
                <a:latin typeface="Arial"/>
                <a:cs typeface="Arial"/>
              </a:rPr>
              <a:t>taking</a:t>
            </a:r>
            <a:r>
              <a:rPr sz="1200" spc="-5" dirty="0">
                <a:latin typeface="Arial"/>
                <a:cs typeface="Arial"/>
              </a:rPr>
              <a:t> </a:t>
            </a:r>
            <a:r>
              <a:rPr sz="1200" spc="145" dirty="0">
                <a:latin typeface="Arial"/>
                <a:cs typeface="Arial"/>
              </a:rPr>
              <a:t>a</a:t>
            </a:r>
            <a:r>
              <a:rPr sz="1200" spc="-5" dirty="0">
                <a:latin typeface="Arial"/>
                <a:cs typeface="Arial"/>
              </a:rPr>
              <a:t> </a:t>
            </a:r>
            <a:r>
              <a:rPr sz="1200" spc="65" dirty="0">
                <a:latin typeface="Arial"/>
                <a:cs typeface="Arial"/>
              </a:rPr>
              <a:t>drug,</a:t>
            </a:r>
            <a:r>
              <a:rPr sz="1200" spc="-5" dirty="0">
                <a:latin typeface="Arial"/>
                <a:cs typeface="Arial"/>
              </a:rPr>
              <a:t> </a:t>
            </a:r>
            <a:r>
              <a:rPr sz="1200" spc="95" dirty="0">
                <a:latin typeface="Arial"/>
                <a:cs typeface="Arial"/>
              </a:rPr>
              <a:t>we</a:t>
            </a:r>
            <a:r>
              <a:rPr sz="1200" spc="-5" dirty="0">
                <a:latin typeface="Arial"/>
                <a:cs typeface="Arial"/>
              </a:rPr>
              <a:t> </a:t>
            </a:r>
            <a:r>
              <a:rPr sz="1200" spc="-10" dirty="0">
                <a:latin typeface="Arial"/>
                <a:cs typeface="Arial"/>
              </a:rPr>
              <a:t>write:</a:t>
            </a:r>
            <a:endParaRPr sz="1200" dirty="0">
              <a:latin typeface="Arial"/>
              <a:cs typeface="Arial"/>
            </a:endParaRPr>
          </a:p>
          <a:p>
            <a:pPr lvl="2">
              <a:lnSpc>
                <a:spcPct val="100000"/>
              </a:lnSpc>
              <a:buFont typeface="Arial"/>
              <a:buChar char="■"/>
            </a:pPr>
            <a:endParaRPr sz="1200" dirty="0">
              <a:latin typeface="Arial"/>
              <a:cs typeface="Arial"/>
            </a:endParaRPr>
          </a:p>
          <a:p>
            <a:pPr lvl="2">
              <a:lnSpc>
                <a:spcPct val="100000"/>
              </a:lnSpc>
              <a:spcBef>
                <a:spcPts val="120"/>
              </a:spcBef>
              <a:buFont typeface="Arial"/>
              <a:buChar char="■"/>
            </a:pPr>
            <a:endParaRPr sz="1200" dirty="0">
              <a:latin typeface="Arial"/>
              <a:cs typeface="Arial"/>
            </a:endParaRPr>
          </a:p>
          <a:p>
            <a:pPr marR="958850" algn="ctr">
              <a:lnSpc>
                <a:spcPct val="100000"/>
              </a:lnSpc>
              <a:tabLst>
                <a:tab pos="1146810" algn="l"/>
                <a:tab pos="1457325" algn="l"/>
              </a:tabLst>
            </a:pPr>
            <a:r>
              <a:rPr sz="1200" spc="160" dirty="0">
                <a:latin typeface="Arial"/>
                <a:cs typeface="Arial"/>
              </a:rPr>
              <a:t>=</a:t>
            </a:r>
            <a:r>
              <a:rPr sz="1200" spc="305" dirty="0">
                <a:latin typeface="Arial"/>
                <a:cs typeface="Arial"/>
              </a:rPr>
              <a:t> </a:t>
            </a:r>
            <a:r>
              <a:rPr sz="1200" spc="85" dirty="0">
                <a:latin typeface="Arial"/>
                <a:cs typeface="Arial"/>
              </a:rPr>
              <a:t>0</a:t>
            </a:r>
            <a:r>
              <a:rPr sz="1200" spc="145" dirty="0">
                <a:latin typeface="Arial"/>
                <a:cs typeface="Arial"/>
              </a:rPr>
              <a:t>  </a:t>
            </a:r>
            <a:r>
              <a:rPr sz="1200" spc="45" dirty="0">
                <a:latin typeface="Arial"/>
                <a:cs typeface="Arial"/>
              </a:rPr>
              <a:t>versus</a:t>
            </a:r>
            <a:r>
              <a:rPr sz="1200" dirty="0">
                <a:latin typeface="Arial"/>
                <a:cs typeface="Arial"/>
              </a:rPr>
              <a:t>	</a:t>
            </a:r>
            <a:r>
              <a:rPr sz="1200" spc="125" dirty="0">
                <a:latin typeface="Arial"/>
                <a:cs typeface="Arial"/>
              </a:rPr>
              <a:t>≠</a:t>
            </a:r>
            <a:r>
              <a:rPr sz="1200" dirty="0">
                <a:latin typeface="Arial"/>
                <a:cs typeface="Arial"/>
              </a:rPr>
              <a:t>	</a:t>
            </a:r>
            <a:r>
              <a:rPr sz="1200" spc="35" dirty="0">
                <a:latin typeface="Arial"/>
                <a:cs typeface="Arial"/>
              </a:rPr>
              <a:t>0</a:t>
            </a:r>
            <a:endParaRPr sz="1200" dirty="0">
              <a:latin typeface="Arial"/>
              <a:cs typeface="Arial"/>
            </a:endParaRPr>
          </a:p>
          <a:p>
            <a:pPr>
              <a:lnSpc>
                <a:spcPct val="100000"/>
              </a:lnSpc>
              <a:spcBef>
                <a:spcPts val="780"/>
              </a:spcBef>
            </a:pPr>
            <a:endParaRPr sz="1200" dirty="0">
              <a:latin typeface="Arial"/>
              <a:cs typeface="Arial"/>
            </a:endParaRPr>
          </a:p>
          <a:p>
            <a:pPr marL="1247140" marR="5080" lvl="2" indent="-320675">
              <a:lnSpc>
                <a:spcPct val="150000"/>
              </a:lnSpc>
              <a:buChar char="■"/>
              <a:tabLst>
                <a:tab pos="1247140" algn="l"/>
              </a:tabLst>
            </a:pPr>
            <a:r>
              <a:rPr sz="1200" dirty="0">
                <a:latin typeface="Arial"/>
                <a:cs typeface="Arial"/>
              </a:rPr>
              <a:t>The</a:t>
            </a:r>
            <a:r>
              <a:rPr sz="1200" spc="350" dirty="0">
                <a:latin typeface="Arial"/>
                <a:cs typeface="Arial"/>
              </a:rPr>
              <a:t> </a:t>
            </a:r>
            <a:r>
              <a:rPr sz="1200" spc="60" dirty="0">
                <a:latin typeface="Arial"/>
                <a:cs typeface="Arial"/>
              </a:rPr>
              <a:t>null</a:t>
            </a:r>
            <a:r>
              <a:rPr sz="1200" spc="355" dirty="0">
                <a:latin typeface="Arial"/>
                <a:cs typeface="Arial"/>
              </a:rPr>
              <a:t> </a:t>
            </a:r>
            <a:r>
              <a:rPr sz="1200" spc="80" dirty="0">
                <a:latin typeface="Arial"/>
                <a:cs typeface="Arial"/>
              </a:rPr>
              <a:t>hypothesis</a:t>
            </a:r>
            <a:r>
              <a:rPr sz="1200" spc="355" dirty="0">
                <a:latin typeface="Arial"/>
                <a:cs typeface="Arial"/>
              </a:rPr>
              <a:t> </a:t>
            </a:r>
            <a:r>
              <a:rPr sz="1200" spc="80" dirty="0">
                <a:latin typeface="Arial"/>
                <a:cs typeface="Arial"/>
              </a:rPr>
              <a:t>states</a:t>
            </a:r>
            <a:r>
              <a:rPr sz="1200" spc="355" dirty="0">
                <a:latin typeface="Arial"/>
                <a:cs typeface="Arial"/>
              </a:rPr>
              <a:t> </a:t>
            </a:r>
            <a:r>
              <a:rPr sz="1200" spc="70" dirty="0">
                <a:latin typeface="Arial"/>
                <a:cs typeface="Arial"/>
              </a:rPr>
              <a:t>that,</a:t>
            </a:r>
            <a:r>
              <a:rPr sz="1200" spc="355" dirty="0">
                <a:latin typeface="Arial"/>
                <a:cs typeface="Arial"/>
              </a:rPr>
              <a:t> </a:t>
            </a:r>
            <a:r>
              <a:rPr sz="1200" spc="95" dirty="0">
                <a:latin typeface="Arial"/>
                <a:cs typeface="Arial"/>
              </a:rPr>
              <a:t>on</a:t>
            </a:r>
            <a:r>
              <a:rPr sz="1200" spc="355" dirty="0">
                <a:latin typeface="Arial"/>
                <a:cs typeface="Arial"/>
              </a:rPr>
              <a:t> </a:t>
            </a:r>
            <a:r>
              <a:rPr sz="1200" spc="75" dirty="0">
                <a:latin typeface="Arial"/>
                <a:cs typeface="Arial"/>
              </a:rPr>
              <a:t>average,</a:t>
            </a:r>
            <a:r>
              <a:rPr sz="1200" spc="355" dirty="0">
                <a:latin typeface="Arial"/>
                <a:cs typeface="Arial"/>
              </a:rPr>
              <a:t> </a:t>
            </a:r>
            <a:r>
              <a:rPr sz="1200" spc="90" dirty="0">
                <a:latin typeface="Arial"/>
                <a:cs typeface="Arial"/>
              </a:rPr>
              <a:t>the</a:t>
            </a:r>
            <a:r>
              <a:rPr sz="1200" spc="355" dirty="0">
                <a:latin typeface="Arial"/>
                <a:cs typeface="Arial"/>
              </a:rPr>
              <a:t> </a:t>
            </a:r>
            <a:r>
              <a:rPr sz="1200" spc="105" dirty="0">
                <a:latin typeface="Arial"/>
                <a:cs typeface="Arial"/>
              </a:rPr>
              <a:t>drug</a:t>
            </a:r>
            <a:r>
              <a:rPr sz="1200" spc="355" dirty="0">
                <a:latin typeface="Arial"/>
                <a:cs typeface="Arial"/>
              </a:rPr>
              <a:t> </a:t>
            </a:r>
            <a:r>
              <a:rPr sz="1200" spc="85" dirty="0">
                <a:latin typeface="Arial"/>
                <a:cs typeface="Arial"/>
              </a:rPr>
              <a:t>has</a:t>
            </a:r>
            <a:r>
              <a:rPr sz="1200" spc="355" dirty="0">
                <a:latin typeface="Arial"/>
                <a:cs typeface="Arial"/>
              </a:rPr>
              <a:t> </a:t>
            </a:r>
            <a:r>
              <a:rPr sz="1200" spc="95" dirty="0">
                <a:latin typeface="Arial"/>
                <a:cs typeface="Arial"/>
              </a:rPr>
              <a:t>no</a:t>
            </a:r>
            <a:r>
              <a:rPr sz="1200" spc="350" dirty="0">
                <a:latin typeface="Arial"/>
                <a:cs typeface="Arial"/>
              </a:rPr>
              <a:t> </a:t>
            </a:r>
            <a:r>
              <a:rPr sz="1200" spc="80" dirty="0">
                <a:latin typeface="Arial"/>
                <a:cs typeface="Arial"/>
              </a:rPr>
              <a:t>effect</a:t>
            </a:r>
            <a:r>
              <a:rPr sz="1200" spc="355" dirty="0">
                <a:latin typeface="Arial"/>
                <a:cs typeface="Arial"/>
              </a:rPr>
              <a:t> </a:t>
            </a:r>
            <a:r>
              <a:rPr sz="1200" spc="95" dirty="0">
                <a:latin typeface="Arial"/>
                <a:cs typeface="Arial"/>
              </a:rPr>
              <a:t>on</a:t>
            </a:r>
            <a:r>
              <a:rPr sz="1200" spc="355" dirty="0">
                <a:latin typeface="Arial"/>
                <a:cs typeface="Arial"/>
              </a:rPr>
              <a:t> </a:t>
            </a:r>
            <a:r>
              <a:rPr sz="1200" spc="70" dirty="0">
                <a:latin typeface="Arial"/>
                <a:cs typeface="Arial"/>
              </a:rPr>
              <a:t>blood </a:t>
            </a:r>
            <a:r>
              <a:rPr sz="1200" spc="20" dirty="0">
                <a:latin typeface="Arial"/>
                <a:cs typeface="Arial"/>
              </a:rPr>
              <a:t>pressure,</a:t>
            </a:r>
            <a:r>
              <a:rPr sz="1200" spc="15" dirty="0">
                <a:latin typeface="Arial"/>
                <a:cs typeface="Arial"/>
              </a:rPr>
              <a:t> </a:t>
            </a:r>
            <a:r>
              <a:rPr sz="1200" spc="130" dirty="0">
                <a:latin typeface="Arial"/>
                <a:cs typeface="Arial"/>
              </a:rPr>
              <a:t>and</a:t>
            </a:r>
            <a:r>
              <a:rPr sz="1200" spc="20" dirty="0">
                <a:latin typeface="Arial"/>
                <a:cs typeface="Arial"/>
              </a:rPr>
              <a:t> </a:t>
            </a:r>
            <a:r>
              <a:rPr sz="1200" spc="90" dirty="0">
                <a:latin typeface="Arial"/>
                <a:cs typeface="Arial"/>
              </a:rPr>
              <a:t>the</a:t>
            </a:r>
            <a:r>
              <a:rPr sz="1200" spc="15" dirty="0">
                <a:latin typeface="Arial"/>
                <a:cs typeface="Arial"/>
              </a:rPr>
              <a:t> </a:t>
            </a:r>
            <a:r>
              <a:rPr sz="1200" spc="85" dirty="0">
                <a:latin typeface="Arial"/>
                <a:cs typeface="Arial"/>
              </a:rPr>
              <a:t>alternative</a:t>
            </a:r>
            <a:r>
              <a:rPr sz="1200" spc="20" dirty="0">
                <a:latin typeface="Arial"/>
                <a:cs typeface="Arial"/>
              </a:rPr>
              <a:t> </a:t>
            </a:r>
            <a:r>
              <a:rPr sz="1200" spc="80" dirty="0">
                <a:latin typeface="Arial"/>
                <a:cs typeface="Arial"/>
              </a:rPr>
              <a:t>hypothesis</a:t>
            </a:r>
            <a:r>
              <a:rPr sz="1200" spc="20" dirty="0">
                <a:latin typeface="Arial"/>
                <a:cs typeface="Arial"/>
              </a:rPr>
              <a:t> </a:t>
            </a:r>
            <a:r>
              <a:rPr sz="1200" spc="80" dirty="0">
                <a:latin typeface="Arial"/>
                <a:cs typeface="Arial"/>
              </a:rPr>
              <a:t>states</a:t>
            </a:r>
            <a:r>
              <a:rPr sz="1200" spc="15" dirty="0">
                <a:latin typeface="Arial"/>
                <a:cs typeface="Arial"/>
              </a:rPr>
              <a:t> </a:t>
            </a:r>
            <a:r>
              <a:rPr sz="1200" spc="110" dirty="0">
                <a:latin typeface="Arial"/>
                <a:cs typeface="Arial"/>
              </a:rPr>
              <a:t>that</a:t>
            </a:r>
            <a:r>
              <a:rPr sz="1200" spc="20" dirty="0">
                <a:latin typeface="Arial"/>
                <a:cs typeface="Arial"/>
              </a:rPr>
              <a:t> </a:t>
            </a:r>
            <a:r>
              <a:rPr sz="1200" spc="80" dirty="0">
                <a:latin typeface="Arial"/>
                <a:cs typeface="Arial"/>
              </a:rPr>
              <a:t>there</a:t>
            </a:r>
            <a:r>
              <a:rPr sz="1200" spc="15" dirty="0">
                <a:latin typeface="Arial"/>
                <a:cs typeface="Arial"/>
              </a:rPr>
              <a:t> </a:t>
            </a:r>
            <a:r>
              <a:rPr sz="1200" spc="20" dirty="0">
                <a:latin typeface="Arial"/>
                <a:cs typeface="Arial"/>
              </a:rPr>
              <a:t>is </a:t>
            </a:r>
            <a:r>
              <a:rPr sz="1200" spc="105" dirty="0">
                <a:latin typeface="Arial"/>
                <a:cs typeface="Arial"/>
              </a:rPr>
              <a:t>some</a:t>
            </a:r>
            <a:r>
              <a:rPr sz="1200" spc="20" dirty="0">
                <a:latin typeface="Arial"/>
                <a:cs typeface="Arial"/>
              </a:rPr>
              <a:t> </a:t>
            </a:r>
            <a:r>
              <a:rPr sz="1200" spc="45" dirty="0">
                <a:latin typeface="Arial"/>
                <a:cs typeface="Arial"/>
              </a:rPr>
              <a:t>effect.</a:t>
            </a:r>
            <a:endParaRPr sz="1200" dirty="0">
              <a:latin typeface="Arial"/>
              <a:cs typeface="Arial"/>
            </a:endParaRPr>
          </a:p>
        </p:txBody>
      </p:sp>
      <p:pic>
        <p:nvPicPr>
          <p:cNvPr id="5" name="object 5"/>
          <p:cNvPicPr/>
          <p:nvPr/>
        </p:nvPicPr>
        <p:blipFill>
          <a:blip r:embed="rId3" cstate="print"/>
          <a:stretch>
            <a:fillRect/>
          </a:stretch>
        </p:blipFill>
        <p:spPr>
          <a:xfrm>
            <a:off x="2392752" y="2009338"/>
            <a:ext cx="284066" cy="314299"/>
          </a:xfrm>
          <a:prstGeom prst="rect">
            <a:avLst/>
          </a:prstGeom>
        </p:spPr>
      </p:pic>
      <p:pic>
        <p:nvPicPr>
          <p:cNvPr id="6" name="object 6"/>
          <p:cNvPicPr/>
          <p:nvPr/>
        </p:nvPicPr>
        <p:blipFill>
          <a:blip r:embed="rId3" cstate="print"/>
          <a:stretch>
            <a:fillRect/>
          </a:stretch>
        </p:blipFill>
        <p:spPr>
          <a:xfrm>
            <a:off x="4147766" y="2009338"/>
            <a:ext cx="284074" cy="314299"/>
          </a:xfrm>
          <a:prstGeom prst="rect">
            <a:avLst/>
          </a:prstGeom>
        </p:spPr>
      </p:pic>
      <p:pic>
        <p:nvPicPr>
          <p:cNvPr id="8" name="object 8"/>
          <p:cNvPicPr/>
          <p:nvPr/>
        </p:nvPicPr>
        <p:blipFill>
          <a:blip r:embed="rId3" cstate="print"/>
          <a:stretch>
            <a:fillRect/>
          </a:stretch>
        </p:blipFill>
        <p:spPr>
          <a:xfrm>
            <a:off x="3015018" y="3386793"/>
            <a:ext cx="284074" cy="314299"/>
          </a:xfrm>
          <a:prstGeom prst="rect">
            <a:avLst/>
          </a:prstGeom>
        </p:spPr>
      </p:pic>
      <p:pic>
        <p:nvPicPr>
          <p:cNvPr id="9" name="object 9"/>
          <p:cNvPicPr/>
          <p:nvPr/>
        </p:nvPicPr>
        <p:blipFill>
          <a:blip r:embed="rId4" cstate="print"/>
          <a:stretch>
            <a:fillRect/>
          </a:stretch>
        </p:blipFill>
        <p:spPr>
          <a:xfrm>
            <a:off x="4288516" y="3388498"/>
            <a:ext cx="283464" cy="3108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213210" y="2839669"/>
            <a:ext cx="1131355" cy="277274"/>
          </a:xfrm>
          <a:prstGeom prst="rect">
            <a:avLst/>
          </a:prstGeom>
        </p:spPr>
      </p:pic>
      <p:sp>
        <p:nvSpPr>
          <p:cNvPr id="4" name="object 4"/>
          <p:cNvSpPr txBox="1"/>
          <p:nvPr/>
        </p:nvSpPr>
        <p:spPr>
          <a:xfrm>
            <a:off x="693373" y="1323981"/>
            <a:ext cx="7673340"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5080" indent="-320675">
              <a:lnSpc>
                <a:spcPct val="150000"/>
              </a:lnSpc>
              <a:spcBef>
                <a:spcPts val="1125"/>
              </a:spcBef>
              <a:buChar char="●"/>
              <a:tabLst>
                <a:tab pos="428625" algn="l"/>
              </a:tabLst>
            </a:pPr>
            <a:r>
              <a:rPr sz="1200" spc="65" dirty="0">
                <a:latin typeface="Arial"/>
                <a:cs typeface="Arial"/>
              </a:rPr>
              <a:t>Statistical</a:t>
            </a:r>
            <a:r>
              <a:rPr sz="1200" spc="35" dirty="0">
                <a:latin typeface="Arial"/>
                <a:cs typeface="Arial"/>
              </a:rPr>
              <a:t> </a:t>
            </a:r>
            <a:r>
              <a:rPr sz="1200" spc="80" dirty="0">
                <a:latin typeface="Arial"/>
                <a:cs typeface="Arial"/>
              </a:rPr>
              <a:t>hypothesis</a:t>
            </a:r>
            <a:r>
              <a:rPr sz="1200" spc="40" dirty="0">
                <a:latin typeface="Arial"/>
                <a:cs typeface="Arial"/>
              </a:rPr>
              <a:t> </a:t>
            </a:r>
            <a:r>
              <a:rPr sz="1200" spc="80" dirty="0">
                <a:latin typeface="Arial"/>
                <a:cs typeface="Arial"/>
              </a:rPr>
              <a:t>testing</a:t>
            </a:r>
            <a:r>
              <a:rPr sz="1200" spc="40" dirty="0">
                <a:latin typeface="Arial"/>
                <a:cs typeface="Arial"/>
              </a:rPr>
              <a:t> </a:t>
            </a:r>
            <a:r>
              <a:rPr sz="1200" spc="85" dirty="0">
                <a:latin typeface="Arial"/>
                <a:cs typeface="Arial"/>
              </a:rPr>
              <a:t>operates</a:t>
            </a:r>
            <a:r>
              <a:rPr sz="1200" spc="40" dirty="0">
                <a:latin typeface="Arial"/>
                <a:cs typeface="Arial"/>
              </a:rPr>
              <a:t> </a:t>
            </a:r>
            <a:r>
              <a:rPr sz="1200" spc="95" dirty="0">
                <a:latin typeface="Arial"/>
                <a:cs typeface="Arial"/>
              </a:rPr>
              <a:t>on</a:t>
            </a:r>
            <a:r>
              <a:rPr sz="1200" spc="4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principle</a:t>
            </a:r>
            <a:r>
              <a:rPr sz="1200" spc="40" dirty="0">
                <a:latin typeface="Arial"/>
                <a:cs typeface="Arial"/>
              </a:rPr>
              <a:t> </a:t>
            </a:r>
            <a:r>
              <a:rPr sz="1200" spc="110" dirty="0">
                <a:latin typeface="Arial"/>
                <a:cs typeface="Arial"/>
              </a:rPr>
              <a:t>that</a:t>
            </a:r>
            <a:r>
              <a:rPr sz="1200" spc="40" dirty="0">
                <a:latin typeface="Arial"/>
                <a:cs typeface="Arial"/>
              </a:rPr>
              <a:t> </a:t>
            </a:r>
            <a:r>
              <a:rPr sz="1200" spc="70" dirty="0">
                <a:latin typeface="Arial"/>
                <a:cs typeface="Arial"/>
              </a:rPr>
              <a:t>while</a:t>
            </a:r>
            <a:r>
              <a:rPr sz="1200" spc="40" dirty="0">
                <a:latin typeface="Arial"/>
                <a:cs typeface="Arial"/>
              </a:rPr>
              <a:t> </a:t>
            </a:r>
            <a:r>
              <a:rPr sz="1200" spc="75" dirty="0">
                <a:latin typeface="Arial"/>
                <a:cs typeface="Arial"/>
              </a:rPr>
              <a:t>establishing</a:t>
            </a:r>
            <a:r>
              <a:rPr sz="1200" spc="40" dirty="0">
                <a:latin typeface="Arial"/>
                <a:cs typeface="Arial"/>
              </a:rPr>
              <a:t> </a:t>
            </a:r>
            <a:r>
              <a:rPr sz="1200" spc="65" dirty="0">
                <a:latin typeface="Arial"/>
                <a:cs typeface="Arial"/>
              </a:rPr>
              <a:t>universal</a:t>
            </a:r>
            <a:r>
              <a:rPr sz="1200" spc="35" dirty="0">
                <a:latin typeface="Arial"/>
                <a:cs typeface="Arial"/>
              </a:rPr>
              <a:t> </a:t>
            </a:r>
            <a:r>
              <a:rPr sz="1200" spc="90" dirty="0">
                <a:latin typeface="Arial"/>
                <a:cs typeface="Arial"/>
              </a:rPr>
              <a:t>truth</a:t>
            </a:r>
            <a:r>
              <a:rPr sz="1200" spc="40" dirty="0">
                <a:latin typeface="Arial"/>
                <a:cs typeface="Arial"/>
              </a:rPr>
              <a:t> </a:t>
            </a:r>
            <a:r>
              <a:rPr sz="1200" spc="-25" dirty="0">
                <a:latin typeface="Arial"/>
                <a:cs typeface="Arial"/>
              </a:rPr>
              <a:t>is </a:t>
            </a:r>
            <a:r>
              <a:rPr sz="1200" spc="75" dirty="0">
                <a:latin typeface="Arial"/>
                <a:cs typeface="Arial"/>
              </a:rPr>
              <a:t>challenging,</a:t>
            </a:r>
            <a:r>
              <a:rPr sz="1200" spc="5" dirty="0">
                <a:latin typeface="Arial"/>
                <a:cs typeface="Arial"/>
              </a:rPr>
              <a:t> </a:t>
            </a:r>
            <a:r>
              <a:rPr sz="1200" spc="65" dirty="0">
                <a:latin typeface="Arial"/>
                <a:cs typeface="Arial"/>
              </a:rPr>
              <a:t>it</a:t>
            </a:r>
            <a:r>
              <a:rPr sz="1200" spc="5" dirty="0">
                <a:latin typeface="Arial"/>
                <a:cs typeface="Arial"/>
              </a:rPr>
              <a:t> </a:t>
            </a:r>
            <a:r>
              <a:rPr sz="1200" dirty="0">
                <a:latin typeface="Arial"/>
                <a:cs typeface="Arial"/>
              </a:rPr>
              <a:t>is</a:t>
            </a:r>
            <a:r>
              <a:rPr sz="1200" spc="5" dirty="0">
                <a:latin typeface="Arial"/>
                <a:cs typeface="Arial"/>
              </a:rPr>
              <a:t> </a:t>
            </a:r>
            <a:r>
              <a:rPr sz="1200" spc="70" dirty="0">
                <a:latin typeface="Arial"/>
                <a:cs typeface="Arial"/>
              </a:rPr>
              <a:t>possible</a:t>
            </a:r>
            <a:r>
              <a:rPr sz="1200" spc="5" dirty="0">
                <a:latin typeface="Arial"/>
                <a:cs typeface="Arial"/>
              </a:rPr>
              <a:t> </a:t>
            </a:r>
            <a:r>
              <a:rPr sz="1200" spc="100" dirty="0">
                <a:latin typeface="Arial"/>
                <a:cs typeface="Arial"/>
              </a:rPr>
              <a:t>to</a:t>
            </a:r>
            <a:r>
              <a:rPr sz="1200" dirty="0">
                <a:latin typeface="Arial"/>
                <a:cs typeface="Arial"/>
              </a:rPr>
              <a:t> </a:t>
            </a:r>
            <a:r>
              <a:rPr sz="1200" spc="100" dirty="0">
                <a:latin typeface="Arial"/>
                <a:cs typeface="Arial"/>
              </a:rPr>
              <a:t>demonstrate</a:t>
            </a:r>
            <a:r>
              <a:rPr sz="1200" spc="5" dirty="0">
                <a:latin typeface="Arial"/>
                <a:cs typeface="Arial"/>
              </a:rPr>
              <a:t> </a:t>
            </a:r>
            <a:r>
              <a:rPr sz="1200" spc="65" dirty="0">
                <a:latin typeface="Arial"/>
                <a:cs typeface="Arial"/>
              </a:rPr>
              <a:t>falsity</a:t>
            </a:r>
            <a:r>
              <a:rPr sz="1200" spc="5" dirty="0">
                <a:latin typeface="Arial"/>
                <a:cs typeface="Arial"/>
              </a:rPr>
              <a:t> </a:t>
            </a:r>
            <a:r>
              <a:rPr sz="1200" spc="95" dirty="0">
                <a:latin typeface="Arial"/>
                <a:cs typeface="Arial"/>
              </a:rPr>
              <a:t>through</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presentation</a:t>
            </a:r>
            <a:r>
              <a:rPr sz="1200" spc="5" dirty="0">
                <a:latin typeface="Arial"/>
                <a:cs typeface="Arial"/>
              </a:rPr>
              <a:t> </a:t>
            </a:r>
            <a:r>
              <a:rPr sz="1200" spc="80" dirty="0">
                <a:latin typeface="Arial"/>
                <a:cs typeface="Arial"/>
              </a:rPr>
              <a:t>of</a:t>
            </a:r>
            <a:r>
              <a:rPr sz="1200" spc="5" dirty="0">
                <a:latin typeface="Arial"/>
                <a:cs typeface="Arial"/>
              </a:rPr>
              <a:t> </a:t>
            </a:r>
            <a:r>
              <a:rPr sz="1200" spc="65" dirty="0">
                <a:latin typeface="Arial"/>
                <a:cs typeface="Arial"/>
              </a:rPr>
              <a:t>counterexamples.</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21334" indent="-320675">
              <a:lnSpc>
                <a:spcPct val="150000"/>
              </a:lnSpc>
              <a:buChar char="●"/>
              <a:tabLst>
                <a:tab pos="428625" algn="l"/>
                <a:tab pos="1664335" algn="l"/>
              </a:tabLst>
            </a:pPr>
            <a:r>
              <a:rPr sz="120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80" dirty="0">
                <a:latin typeface="Arial"/>
                <a:cs typeface="Arial"/>
              </a:rPr>
              <a:t>hypothesis</a:t>
            </a:r>
            <a:r>
              <a:rPr sz="1200" spc="10" dirty="0">
                <a:latin typeface="Arial"/>
                <a:cs typeface="Arial"/>
              </a:rPr>
              <a:t> </a:t>
            </a:r>
            <a:r>
              <a:rPr sz="1200" spc="80" dirty="0">
                <a:latin typeface="Arial"/>
                <a:cs typeface="Arial"/>
              </a:rPr>
              <a:t>should</a:t>
            </a:r>
            <a:r>
              <a:rPr sz="1200" spc="5" dirty="0">
                <a:latin typeface="Arial"/>
                <a:cs typeface="Arial"/>
              </a:rPr>
              <a:t> </a:t>
            </a:r>
            <a:r>
              <a:rPr sz="1200" spc="70" dirty="0">
                <a:latin typeface="Arial"/>
                <a:cs typeface="Arial"/>
              </a:rPr>
              <a:t>assert</a:t>
            </a:r>
            <a:r>
              <a:rPr sz="1200" spc="10" dirty="0">
                <a:latin typeface="Arial"/>
                <a:cs typeface="Arial"/>
              </a:rPr>
              <a:t> </a:t>
            </a:r>
            <a:r>
              <a:rPr sz="1200" spc="90" dirty="0">
                <a:latin typeface="Arial"/>
                <a:cs typeface="Arial"/>
              </a:rPr>
              <a:t>the</a:t>
            </a:r>
            <a:r>
              <a:rPr sz="1200" spc="5" dirty="0">
                <a:latin typeface="Arial"/>
                <a:cs typeface="Arial"/>
              </a:rPr>
              <a:t> </a:t>
            </a:r>
            <a:r>
              <a:rPr sz="1200" spc="-45" dirty="0">
                <a:latin typeface="Arial Black"/>
                <a:cs typeface="Arial Black"/>
              </a:rPr>
              <a:t>absence</a:t>
            </a:r>
            <a:r>
              <a:rPr sz="1200" spc="-130" dirty="0">
                <a:latin typeface="Arial Black"/>
                <a:cs typeface="Arial Black"/>
              </a:rPr>
              <a:t> </a:t>
            </a:r>
            <a:r>
              <a:rPr sz="1200" spc="-45" dirty="0">
                <a:latin typeface="Arial Black"/>
                <a:cs typeface="Arial Black"/>
              </a:rPr>
              <a:t>of</a:t>
            </a:r>
            <a:r>
              <a:rPr sz="1200" spc="-135" dirty="0">
                <a:latin typeface="Arial Black"/>
                <a:cs typeface="Arial Black"/>
              </a:rPr>
              <a:t> </a:t>
            </a:r>
            <a:r>
              <a:rPr sz="1200" dirty="0">
                <a:latin typeface="Arial Black"/>
                <a:cs typeface="Arial Black"/>
              </a:rPr>
              <a:t>an</a:t>
            </a:r>
            <a:r>
              <a:rPr sz="1200" spc="-130" dirty="0">
                <a:latin typeface="Arial Black"/>
                <a:cs typeface="Arial Black"/>
              </a:rPr>
              <a:t> </a:t>
            </a:r>
            <a:r>
              <a:rPr sz="1200" spc="-55" dirty="0">
                <a:latin typeface="Arial Black"/>
                <a:cs typeface="Arial Black"/>
              </a:rPr>
              <a:t>effect</a:t>
            </a:r>
            <a:r>
              <a:rPr sz="1200" spc="-60" dirty="0">
                <a:latin typeface="Arial Black"/>
                <a:cs typeface="Arial Black"/>
              </a:rPr>
              <a:t> </a:t>
            </a:r>
            <a:r>
              <a:rPr sz="1200" spc="130" dirty="0">
                <a:latin typeface="Arial"/>
                <a:cs typeface="Arial"/>
              </a:rPr>
              <a:t>and</a:t>
            </a:r>
            <a:r>
              <a:rPr sz="1200" spc="10" dirty="0">
                <a:latin typeface="Arial"/>
                <a:cs typeface="Arial"/>
              </a:rPr>
              <a:t> </a:t>
            </a:r>
            <a:r>
              <a:rPr sz="1200" spc="60" dirty="0">
                <a:latin typeface="Arial"/>
                <a:cs typeface="Arial"/>
              </a:rPr>
              <a:t>explicitly</a:t>
            </a:r>
            <a:r>
              <a:rPr sz="1200" spc="5" dirty="0">
                <a:latin typeface="Arial"/>
                <a:cs typeface="Arial"/>
              </a:rPr>
              <a:t> </a:t>
            </a:r>
            <a:r>
              <a:rPr sz="1200" spc="85" dirty="0">
                <a:latin typeface="Arial"/>
                <a:cs typeface="Arial"/>
              </a:rPr>
              <a:t>state</a:t>
            </a:r>
            <a:r>
              <a:rPr sz="1200" spc="10" dirty="0">
                <a:latin typeface="Arial"/>
                <a:cs typeface="Arial"/>
              </a:rPr>
              <a:t> </a:t>
            </a:r>
            <a:r>
              <a:rPr sz="1200" spc="-25" dirty="0">
                <a:latin typeface="Arial Black"/>
                <a:cs typeface="Arial Black"/>
              </a:rPr>
              <a:t>equalities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982908" y="2830369"/>
            <a:ext cx="1131355" cy="277274"/>
          </a:xfrm>
          <a:prstGeom prst="rect">
            <a:avLst/>
          </a:prstGeom>
        </p:spPr>
      </p:pic>
      <p:sp>
        <p:nvSpPr>
          <p:cNvPr id="4" name="object 4"/>
          <p:cNvSpPr txBox="1"/>
          <p:nvPr/>
        </p:nvSpPr>
        <p:spPr>
          <a:xfrm>
            <a:off x="693373" y="1323981"/>
            <a:ext cx="7671434"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863600" indent="-320675">
              <a:lnSpc>
                <a:spcPct val="150000"/>
              </a:lnSpc>
              <a:spcBef>
                <a:spcPts val="1125"/>
              </a:spcBef>
              <a:buFont typeface="Arial"/>
              <a:buChar char="●"/>
              <a:tabLst>
                <a:tab pos="428625" algn="l"/>
              </a:tabLst>
            </a:pPr>
            <a:r>
              <a:rPr sz="1200" spc="-55" dirty="0">
                <a:latin typeface="Arial Black"/>
                <a:cs typeface="Arial Black"/>
              </a:rPr>
              <a:t>Statistical</a:t>
            </a:r>
            <a:r>
              <a:rPr sz="1200" spc="-120" dirty="0">
                <a:latin typeface="Arial Black"/>
                <a:cs typeface="Arial Black"/>
              </a:rPr>
              <a:t> </a:t>
            </a:r>
            <a:r>
              <a:rPr sz="1200" spc="-50" dirty="0">
                <a:latin typeface="Arial Black"/>
                <a:cs typeface="Arial Black"/>
              </a:rPr>
              <a:t>Hypothesis</a:t>
            </a:r>
            <a:r>
              <a:rPr sz="1200" spc="-120" dirty="0">
                <a:latin typeface="Arial Black"/>
                <a:cs typeface="Arial Black"/>
              </a:rPr>
              <a:t> </a:t>
            </a:r>
            <a:r>
              <a:rPr sz="1200" spc="-60" dirty="0">
                <a:latin typeface="Arial Black"/>
                <a:cs typeface="Arial Black"/>
              </a:rPr>
              <a:t>Testing:</a:t>
            </a:r>
            <a:r>
              <a:rPr sz="1200" spc="-35" dirty="0">
                <a:latin typeface="Arial Black"/>
                <a:cs typeface="Arial Black"/>
              </a:rPr>
              <a:t> </a:t>
            </a:r>
            <a:r>
              <a:rPr sz="1200" dirty="0">
                <a:latin typeface="Arial"/>
                <a:cs typeface="Arial"/>
              </a:rPr>
              <a:t>The</a:t>
            </a:r>
            <a:r>
              <a:rPr sz="1200" spc="25" dirty="0">
                <a:latin typeface="Arial"/>
                <a:cs typeface="Arial"/>
              </a:rPr>
              <a:t> </a:t>
            </a:r>
            <a:r>
              <a:rPr sz="1200" spc="95" dirty="0">
                <a:latin typeface="Arial"/>
                <a:cs typeface="Arial"/>
              </a:rPr>
              <a:t>practice</a:t>
            </a:r>
            <a:r>
              <a:rPr sz="1200" spc="25" dirty="0">
                <a:latin typeface="Arial"/>
                <a:cs typeface="Arial"/>
              </a:rPr>
              <a:t> </a:t>
            </a:r>
            <a:r>
              <a:rPr sz="1200" spc="80" dirty="0">
                <a:latin typeface="Arial"/>
                <a:cs typeface="Arial"/>
              </a:rPr>
              <a:t>of</a:t>
            </a:r>
            <a:r>
              <a:rPr sz="1200" spc="25" dirty="0">
                <a:latin typeface="Arial"/>
                <a:cs typeface="Arial"/>
              </a:rPr>
              <a:t> </a:t>
            </a:r>
            <a:r>
              <a:rPr sz="1200" spc="105" dirty="0">
                <a:latin typeface="Arial"/>
                <a:cs typeface="Arial"/>
              </a:rPr>
              <a:t>making</a:t>
            </a:r>
            <a:r>
              <a:rPr sz="1200" spc="30" dirty="0">
                <a:latin typeface="Arial"/>
                <a:cs typeface="Arial"/>
              </a:rPr>
              <a:t> </a:t>
            </a:r>
            <a:r>
              <a:rPr sz="1200" spc="70" dirty="0">
                <a:latin typeface="Arial"/>
                <a:cs typeface="Arial"/>
              </a:rPr>
              <a:t>inferences</a:t>
            </a:r>
            <a:r>
              <a:rPr sz="1200" spc="25" dirty="0">
                <a:latin typeface="Arial"/>
                <a:cs typeface="Arial"/>
              </a:rPr>
              <a:t> </a:t>
            </a:r>
            <a:r>
              <a:rPr sz="1200" spc="114" dirty="0">
                <a:latin typeface="Arial"/>
                <a:cs typeface="Arial"/>
              </a:rPr>
              <a:t>about</a:t>
            </a:r>
            <a:r>
              <a:rPr sz="1200" spc="25" dirty="0">
                <a:latin typeface="Arial"/>
                <a:cs typeface="Arial"/>
              </a:rPr>
              <a:t> </a:t>
            </a:r>
            <a:r>
              <a:rPr sz="1200" spc="85" dirty="0">
                <a:latin typeface="Arial"/>
                <a:cs typeface="Arial"/>
              </a:rPr>
              <a:t>population </a:t>
            </a:r>
            <a:r>
              <a:rPr sz="1200" spc="100" dirty="0">
                <a:latin typeface="Arial"/>
                <a:cs typeface="Arial"/>
              </a:rPr>
              <a:t>parameters</a:t>
            </a:r>
            <a:r>
              <a:rPr sz="1200" spc="-5" dirty="0">
                <a:latin typeface="Arial"/>
                <a:cs typeface="Arial"/>
              </a:rPr>
              <a:t> </a:t>
            </a:r>
            <a:r>
              <a:rPr sz="1200" spc="105" dirty="0">
                <a:latin typeface="Arial"/>
                <a:cs typeface="Arial"/>
              </a:rPr>
              <a:t>by</a:t>
            </a:r>
            <a:r>
              <a:rPr sz="1200" dirty="0">
                <a:latin typeface="Arial"/>
                <a:cs typeface="Arial"/>
              </a:rPr>
              <a:t> </a:t>
            </a:r>
            <a:r>
              <a:rPr sz="1200" spc="80" dirty="0">
                <a:latin typeface="Arial"/>
                <a:cs typeface="Arial"/>
              </a:rPr>
              <a:t>disproving</a:t>
            </a:r>
            <a:r>
              <a:rPr sz="1200" dirty="0">
                <a:latin typeface="Arial"/>
                <a:cs typeface="Arial"/>
              </a:rPr>
              <a:t> </a:t>
            </a:r>
            <a:r>
              <a:rPr sz="1200" spc="145" dirty="0">
                <a:latin typeface="Arial"/>
                <a:cs typeface="Arial"/>
              </a:rPr>
              <a:t>a</a:t>
            </a:r>
            <a:r>
              <a:rPr sz="1200" dirty="0">
                <a:latin typeface="Arial"/>
                <a:cs typeface="Arial"/>
              </a:rPr>
              <a:t> </a:t>
            </a:r>
            <a:r>
              <a:rPr sz="1200" spc="60" dirty="0">
                <a:latin typeface="Arial"/>
                <a:cs typeface="Arial"/>
              </a:rPr>
              <a:t>null</a:t>
            </a:r>
            <a:r>
              <a:rPr sz="1200" dirty="0">
                <a:latin typeface="Arial"/>
                <a:cs typeface="Arial"/>
              </a:rPr>
              <a:t> </a:t>
            </a:r>
            <a:r>
              <a:rPr sz="1200" spc="80" dirty="0">
                <a:latin typeface="Arial"/>
                <a:cs typeface="Arial"/>
              </a:rPr>
              <a:t>hypothesis</a:t>
            </a:r>
            <a:r>
              <a:rPr sz="1200" dirty="0">
                <a:latin typeface="Arial"/>
                <a:cs typeface="Arial"/>
              </a:rPr>
              <a:t> </a:t>
            </a:r>
            <a:r>
              <a:rPr sz="1200" spc="75" dirty="0">
                <a:latin typeface="Arial"/>
                <a:cs typeface="Arial"/>
              </a:rPr>
              <a:t>using</a:t>
            </a:r>
            <a:r>
              <a:rPr sz="1200" dirty="0">
                <a:latin typeface="Arial"/>
                <a:cs typeface="Arial"/>
              </a:rPr>
              <a:t> </a:t>
            </a:r>
            <a:r>
              <a:rPr sz="1200" spc="105" dirty="0">
                <a:latin typeface="Arial"/>
                <a:cs typeface="Arial"/>
              </a:rPr>
              <a:t>sample</a:t>
            </a:r>
            <a:r>
              <a:rPr sz="1200" dirty="0">
                <a:latin typeface="Arial"/>
                <a:cs typeface="Arial"/>
              </a:rPr>
              <a:t> </a:t>
            </a:r>
            <a:r>
              <a:rPr sz="1200" spc="80" dirty="0">
                <a:latin typeface="Arial"/>
                <a:cs typeface="Arial"/>
              </a:rPr>
              <a:t>data.</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080" indent="-320675">
              <a:lnSpc>
                <a:spcPct val="150000"/>
              </a:lnSpc>
              <a:buFont typeface="Arial"/>
              <a:buChar char="●"/>
              <a:tabLst>
                <a:tab pos="428625" algn="l"/>
                <a:tab pos="2436495" algn="l"/>
              </a:tabLst>
            </a:pPr>
            <a:r>
              <a:rPr sz="1200" spc="-50" dirty="0">
                <a:latin typeface="Arial Black"/>
                <a:cs typeface="Arial Black"/>
              </a:rPr>
              <a:t>Null</a:t>
            </a:r>
            <a:r>
              <a:rPr sz="1200" spc="-80" dirty="0">
                <a:latin typeface="Arial Black"/>
                <a:cs typeface="Arial Black"/>
              </a:rPr>
              <a:t> </a:t>
            </a:r>
            <a:r>
              <a:rPr sz="1200" spc="-50" dirty="0">
                <a:latin typeface="Arial Black"/>
                <a:cs typeface="Arial Black"/>
              </a:rPr>
              <a:t>Hypothesis</a:t>
            </a:r>
            <a:r>
              <a:rPr sz="1200" spc="-75" dirty="0">
                <a:latin typeface="Arial Black"/>
                <a:cs typeface="Arial Black"/>
              </a:rPr>
              <a:t> </a:t>
            </a:r>
            <a:r>
              <a:rPr sz="1200" dirty="0">
                <a:latin typeface="Arial Black"/>
                <a:cs typeface="Arial Black"/>
              </a:rPr>
              <a:t>(H</a:t>
            </a:r>
            <a:r>
              <a:rPr sz="1200" b="1" dirty="0">
                <a:latin typeface="Arimo"/>
                <a:cs typeface="Arimo"/>
              </a:rPr>
              <a:t>₀</a:t>
            </a:r>
            <a:r>
              <a:rPr sz="1200" dirty="0">
                <a:latin typeface="Arial Black"/>
                <a:cs typeface="Arial Black"/>
              </a:rPr>
              <a:t>):</a:t>
            </a:r>
            <a:r>
              <a:rPr sz="1200" spc="-10" dirty="0">
                <a:latin typeface="Arial Black"/>
                <a:cs typeface="Arial Black"/>
              </a:rPr>
              <a:t> </a:t>
            </a:r>
            <a:r>
              <a:rPr sz="1200" dirty="0">
                <a:latin typeface="Arial"/>
                <a:cs typeface="Arial"/>
              </a:rPr>
              <a:t>A</a:t>
            </a:r>
            <a:r>
              <a:rPr sz="1200" spc="55" dirty="0">
                <a:latin typeface="Arial"/>
                <a:cs typeface="Arial"/>
              </a:rPr>
              <a:t> </a:t>
            </a:r>
            <a:r>
              <a:rPr sz="1200" spc="75" dirty="0">
                <a:latin typeface="Arial"/>
                <a:cs typeface="Arial"/>
              </a:rPr>
              <a:t>statistical</a:t>
            </a:r>
            <a:r>
              <a:rPr sz="1200" spc="55" dirty="0">
                <a:latin typeface="Arial"/>
                <a:cs typeface="Arial"/>
              </a:rPr>
              <a:t> </a:t>
            </a:r>
            <a:r>
              <a:rPr sz="1200" spc="70" dirty="0">
                <a:latin typeface="Arial"/>
                <a:cs typeface="Arial"/>
              </a:rPr>
              <a:t>assertion</a:t>
            </a:r>
            <a:r>
              <a:rPr sz="1200" spc="55" dirty="0">
                <a:latin typeface="Arial"/>
                <a:cs typeface="Arial"/>
              </a:rPr>
              <a:t> </a:t>
            </a:r>
            <a:r>
              <a:rPr sz="1200" spc="95" dirty="0">
                <a:latin typeface="Arial"/>
                <a:cs typeface="Arial"/>
              </a:rPr>
              <a:t>indicating</a:t>
            </a:r>
            <a:r>
              <a:rPr sz="1200" spc="55" dirty="0">
                <a:latin typeface="Arial"/>
                <a:cs typeface="Arial"/>
              </a:rPr>
              <a:t> </a:t>
            </a:r>
            <a:r>
              <a:rPr sz="1200" spc="95" dirty="0">
                <a:latin typeface="Arial"/>
                <a:cs typeface="Arial"/>
              </a:rPr>
              <a:t>no</a:t>
            </a:r>
            <a:r>
              <a:rPr sz="1200" spc="60" dirty="0">
                <a:latin typeface="Arial"/>
                <a:cs typeface="Arial"/>
              </a:rPr>
              <a:t> </a:t>
            </a:r>
            <a:r>
              <a:rPr sz="1200" spc="80" dirty="0">
                <a:latin typeface="Arial"/>
                <a:cs typeface="Arial"/>
              </a:rPr>
              <a:t>effect</a:t>
            </a:r>
            <a:r>
              <a:rPr sz="1200" spc="55" dirty="0">
                <a:latin typeface="Arial"/>
                <a:cs typeface="Arial"/>
              </a:rPr>
              <a:t> </a:t>
            </a:r>
            <a:r>
              <a:rPr sz="1200" spc="70" dirty="0">
                <a:latin typeface="Arial"/>
                <a:cs typeface="Arial"/>
              </a:rPr>
              <a:t>or</a:t>
            </a:r>
            <a:r>
              <a:rPr sz="1200" spc="55" dirty="0">
                <a:latin typeface="Arial"/>
                <a:cs typeface="Arial"/>
              </a:rPr>
              <a:t> </a:t>
            </a:r>
            <a:r>
              <a:rPr sz="1200" spc="60" dirty="0">
                <a:latin typeface="Arial"/>
                <a:cs typeface="Arial"/>
              </a:rPr>
              <a:t>relationship,</a:t>
            </a:r>
            <a:r>
              <a:rPr sz="1200" spc="55" dirty="0">
                <a:latin typeface="Arial"/>
                <a:cs typeface="Arial"/>
              </a:rPr>
              <a:t> </a:t>
            </a:r>
            <a:r>
              <a:rPr sz="1200" spc="80" dirty="0">
                <a:latin typeface="Arial"/>
                <a:cs typeface="Arial"/>
              </a:rPr>
              <a:t>represented</a:t>
            </a:r>
            <a:r>
              <a:rPr sz="1200" spc="55" dirty="0">
                <a:latin typeface="Arial"/>
                <a:cs typeface="Arial"/>
              </a:rPr>
              <a:t> </a:t>
            </a:r>
            <a:r>
              <a:rPr sz="1200" spc="80" dirty="0">
                <a:latin typeface="Arial"/>
                <a:cs typeface="Arial"/>
              </a:rPr>
              <a:t>by </a:t>
            </a:r>
            <a:r>
              <a:rPr sz="1200" spc="75" dirty="0">
                <a:latin typeface="Arial"/>
                <a:cs typeface="Arial"/>
              </a:rPr>
              <a:t>equalities</a:t>
            </a:r>
            <a:r>
              <a:rPr sz="1200" spc="-75" dirty="0">
                <a:latin typeface="Arial"/>
                <a:cs typeface="Arial"/>
              </a:rPr>
              <a:t>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93373" y="1323981"/>
            <a:ext cx="4753610" cy="235013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dirty="0">
                <a:solidFill>
                  <a:srgbClr val="424242"/>
                </a:solidFill>
                <a:latin typeface="Arial Black"/>
                <a:cs typeface="Arial Black"/>
              </a:rPr>
              <a:t>by</a:t>
            </a:r>
            <a:r>
              <a:rPr sz="1400" spc="-140" dirty="0">
                <a:solidFill>
                  <a:srgbClr val="424242"/>
                </a:solidFill>
                <a:latin typeface="Arial Black"/>
                <a:cs typeface="Arial Black"/>
              </a:rPr>
              <a:t> </a:t>
            </a:r>
            <a:r>
              <a:rPr sz="1400" spc="-10" dirty="0">
                <a:solidFill>
                  <a:srgbClr val="424242"/>
                </a:solidFill>
                <a:latin typeface="Arial Black"/>
                <a:cs typeface="Arial Black"/>
              </a:rPr>
              <a:t>step:</a:t>
            </a:r>
            <a:endParaRPr sz="1400" dirty="0">
              <a:latin typeface="Arial Black"/>
              <a:cs typeface="Arial Black"/>
            </a:endParaRPr>
          </a:p>
          <a:p>
            <a:pPr>
              <a:lnSpc>
                <a:spcPct val="100000"/>
              </a:lnSpc>
              <a:spcBef>
                <a:spcPts val="245"/>
              </a:spcBef>
            </a:pPr>
            <a:endParaRPr sz="1400" dirty="0">
              <a:latin typeface="Arial Black"/>
              <a:cs typeface="Arial Black"/>
            </a:endParaRPr>
          </a:p>
          <a:p>
            <a:pPr marL="33020">
              <a:lnSpc>
                <a:spcPct val="100000"/>
              </a:lnSpc>
            </a:pPr>
            <a:r>
              <a:rPr sz="1200" spc="55" dirty="0">
                <a:latin typeface="Arial"/>
                <a:cs typeface="Arial"/>
              </a:rPr>
              <a:t>After</a:t>
            </a:r>
            <a:r>
              <a:rPr sz="1200" spc="10" dirty="0">
                <a:latin typeface="Arial"/>
                <a:cs typeface="Arial"/>
              </a:rPr>
              <a:t> </a:t>
            </a:r>
            <a:r>
              <a:rPr sz="1200" spc="95" dirty="0">
                <a:latin typeface="Arial"/>
                <a:cs typeface="Arial"/>
              </a:rPr>
              <a:t>formulating</a:t>
            </a:r>
            <a:r>
              <a:rPr sz="1200" spc="10" dirty="0">
                <a:latin typeface="Arial"/>
                <a:cs typeface="Arial"/>
              </a:rPr>
              <a:t> </a:t>
            </a:r>
            <a:r>
              <a:rPr sz="1200" spc="90" dirty="0">
                <a:latin typeface="Arial"/>
                <a:cs typeface="Arial"/>
              </a:rPr>
              <a:t>the</a:t>
            </a:r>
            <a:r>
              <a:rPr sz="1200" spc="15" dirty="0">
                <a:latin typeface="Arial"/>
                <a:cs typeface="Arial"/>
              </a:rPr>
              <a:t> </a:t>
            </a:r>
            <a:r>
              <a:rPr sz="1200" dirty="0">
                <a:latin typeface="Arial"/>
                <a:cs typeface="Arial"/>
              </a:rPr>
              <a:t>Null</a:t>
            </a:r>
            <a:r>
              <a:rPr sz="1200" spc="10" dirty="0">
                <a:latin typeface="Arial"/>
                <a:cs typeface="Arial"/>
              </a:rPr>
              <a:t> </a:t>
            </a:r>
            <a:r>
              <a:rPr sz="1200" spc="130" dirty="0">
                <a:latin typeface="Arial"/>
                <a:cs typeface="Arial"/>
              </a:rPr>
              <a:t>and</a:t>
            </a:r>
            <a:r>
              <a:rPr sz="1200" spc="15" dirty="0">
                <a:latin typeface="Arial"/>
                <a:cs typeface="Arial"/>
              </a:rPr>
              <a:t> </a:t>
            </a:r>
            <a:r>
              <a:rPr sz="1200" spc="70" dirty="0">
                <a:latin typeface="Arial"/>
                <a:cs typeface="Arial"/>
              </a:rPr>
              <a:t>Alternative</a:t>
            </a:r>
            <a:r>
              <a:rPr sz="1200" spc="10" dirty="0">
                <a:latin typeface="Arial"/>
                <a:cs typeface="Arial"/>
              </a:rPr>
              <a:t> </a:t>
            </a:r>
            <a:r>
              <a:rPr sz="1200" spc="65" dirty="0">
                <a:latin typeface="Arial"/>
                <a:cs typeface="Arial"/>
              </a:rPr>
              <a:t>Hypothesis</a:t>
            </a:r>
            <a:r>
              <a:rPr sz="1200" spc="10" dirty="0">
                <a:latin typeface="Arial"/>
                <a:cs typeface="Arial"/>
              </a:rPr>
              <a:t> </a:t>
            </a:r>
            <a:r>
              <a:rPr sz="1200" spc="95" dirty="0">
                <a:latin typeface="Arial"/>
                <a:cs typeface="Arial"/>
              </a:rPr>
              <a:t>we</a:t>
            </a:r>
            <a:r>
              <a:rPr sz="1200" spc="15" dirty="0">
                <a:latin typeface="Arial"/>
                <a:cs typeface="Arial"/>
              </a:rPr>
              <a:t> </a:t>
            </a:r>
            <a:r>
              <a:rPr sz="1200" spc="65" dirty="0">
                <a:latin typeface="Arial"/>
                <a:cs typeface="Arial"/>
              </a:rPr>
              <a:t>must:</a:t>
            </a:r>
            <a:endParaRPr sz="1200" dirty="0">
              <a:latin typeface="Arial"/>
              <a:cs typeface="Arial"/>
            </a:endParaRPr>
          </a:p>
          <a:p>
            <a:pPr>
              <a:lnSpc>
                <a:spcPct val="100000"/>
              </a:lnSpc>
            </a:pPr>
            <a:endParaRPr sz="1200" dirty="0">
              <a:latin typeface="Arial"/>
              <a:cs typeface="Arial"/>
            </a:endParaRPr>
          </a:p>
          <a:p>
            <a:pPr>
              <a:lnSpc>
                <a:spcPct val="100000"/>
              </a:lnSpc>
              <a:spcBef>
                <a:spcPts val="120"/>
              </a:spcBef>
            </a:pPr>
            <a:endParaRPr sz="1200" dirty="0">
              <a:latin typeface="Arial"/>
              <a:cs typeface="Arial"/>
            </a:endParaRPr>
          </a:p>
          <a:p>
            <a:pPr marL="490220" indent="-309245">
              <a:lnSpc>
                <a:spcPct val="100000"/>
              </a:lnSpc>
              <a:buAutoNum type="arabicPeriod"/>
              <a:tabLst>
                <a:tab pos="490220" algn="l"/>
              </a:tabLst>
            </a:pPr>
            <a:r>
              <a:rPr sz="1200" spc="75" dirty="0">
                <a:latin typeface="Arial"/>
                <a:cs typeface="Arial"/>
              </a:rPr>
              <a:t>Choose</a:t>
            </a:r>
            <a:r>
              <a:rPr sz="1200" spc="5" dirty="0">
                <a:latin typeface="Arial"/>
                <a:cs typeface="Arial"/>
              </a:rPr>
              <a:t> </a:t>
            </a:r>
            <a:r>
              <a:rPr sz="1200" spc="80" dirty="0">
                <a:latin typeface="Arial"/>
                <a:cs typeface="Arial"/>
              </a:rPr>
              <a:t>significance</a:t>
            </a:r>
            <a:r>
              <a:rPr sz="1200" spc="5" dirty="0">
                <a:latin typeface="Arial"/>
                <a:cs typeface="Arial"/>
              </a:rPr>
              <a:t> </a:t>
            </a:r>
            <a:r>
              <a:rPr sz="1200" spc="45" dirty="0">
                <a:latin typeface="Arial"/>
                <a:cs typeface="Arial"/>
              </a:rPr>
              <a:t>level</a:t>
            </a:r>
            <a:endParaRPr sz="1200" dirty="0">
              <a:latin typeface="Arial"/>
              <a:cs typeface="Arial"/>
            </a:endParaRPr>
          </a:p>
          <a:p>
            <a:pPr marL="490220" indent="-347980">
              <a:lnSpc>
                <a:spcPct val="100000"/>
              </a:lnSpc>
              <a:spcBef>
                <a:spcPts val="720"/>
              </a:spcBef>
              <a:buAutoNum type="arabicPeriod"/>
              <a:tabLst>
                <a:tab pos="490220" algn="l"/>
              </a:tabLst>
            </a:pPr>
            <a:r>
              <a:rPr sz="1200" spc="70" dirty="0">
                <a:latin typeface="Arial"/>
                <a:cs typeface="Arial"/>
              </a:rPr>
              <a:t>Collect</a:t>
            </a:r>
            <a:r>
              <a:rPr sz="1200" spc="5" dirty="0">
                <a:latin typeface="Arial"/>
                <a:cs typeface="Arial"/>
              </a:rPr>
              <a:t> </a:t>
            </a:r>
            <a:r>
              <a:rPr sz="1200" spc="70" dirty="0">
                <a:latin typeface="Arial"/>
                <a:cs typeface="Arial"/>
              </a:rPr>
              <a:t>Data</a:t>
            </a:r>
            <a:endParaRPr sz="1200" dirty="0">
              <a:latin typeface="Arial"/>
              <a:cs typeface="Arial"/>
            </a:endParaRPr>
          </a:p>
          <a:p>
            <a:pPr marL="490220" indent="-350520">
              <a:lnSpc>
                <a:spcPct val="100000"/>
              </a:lnSpc>
              <a:spcBef>
                <a:spcPts val="720"/>
              </a:spcBef>
              <a:buAutoNum type="arabicPeriod"/>
              <a:tabLst>
                <a:tab pos="490220" algn="l"/>
              </a:tabLst>
            </a:pPr>
            <a:r>
              <a:rPr sz="1200" spc="85" dirty="0">
                <a:latin typeface="Arial"/>
                <a:cs typeface="Arial"/>
              </a:rPr>
              <a:t>Calculate</a:t>
            </a:r>
            <a:r>
              <a:rPr sz="1200" spc="55" dirty="0">
                <a:latin typeface="Arial"/>
                <a:cs typeface="Arial"/>
              </a:rPr>
              <a:t> </a:t>
            </a:r>
            <a:r>
              <a:rPr sz="1200" dirty="0">
                <a:latin typeface="Arial"/>
                <a:cs typeface="Arial"/>
              </a:rPr>
              <a:t>Test</a:t>
            </a:r>
            <a:r>
              <a:rPr sz="1200" spc="60" dirty="0">
                <a:latin typeface="Arial"/>
                <a:cs typeface="Arial"/>
              </a:rPr>
              <a:t> </a:t>
            </a:r>
            <a:r>
              <a:rPr sz="1200" spc="50" dirty="0">
                <a:latin typeface="Arial"/>
                <a:cs typeface="Arial"/>
              </a:rPr>
              <a:t>Statistic</a:t>
            </a:r>
            <a:endParaRPr sz="1200" dirty="0">
              <a:latin typeface="Arial"/>
              <a:cs typeface="Arial"/>
            </a:endParaRPr>
          </a:p>
          <a:p>
            <a:pPr marL="490220" indent="-356235">
              <a:lnSpc>
                <a:spcPct val="100000"/>
              </a:lnSpc>
              <a:spcBef>
                <a:spcPts val="720"/>
              </a:spcBef>
              <a:buAutoNum type="arabicPeriod"/>
              <a:tabLst>
                <a:tab pos="490220" algn="l"/>
              </a:tabLst>
            </a:pPr>
            <a:r>
              <a:rPr sz="1200" spc="75" dirty="0">
                <a:latin typeface="Arial"/>
                <a:cs typeface="Arial"/>
              </a:rPr>
              <a:t>Determine</a:t>
            </a:r>
            <a:r>
              <a:rPr sz="1200" spc="30" dirty="0">
                <a:latin typeface="Arial"/>
                <a:cs typeface="Arial"/>
              </a:rPr>
              <a:t> </a:t>
            </a:r>
            <a:r>
              <a:rPr sz="1200" spc="80" dirty="0">
                <a:latin typeface="Arial"/>
                <a:cs typeface="Arial"/>
              </a:rPr>
              <a:t>P-</a:t>
            </a:r>
            <a:r>
              <a:rPr sz="1200" spc="65" dirty="0">
                <a:latin typeface="Arial"/>
                <a:cs typeface="Arial"/>
              </a:rPr>
              <a:t>value</a:t>
            </a:r>
            <a:endParaRPr sz="1200" dirty="0">
              <a:latin typeface="Arial"/>
              <a:cs typeface="Arial"/>
            </a:endParaRPr>
          </a:p>
          <a:p>
            <a:pPr marL="490220" indent="-356235">
              <a:lnSpc>
                <a:spcPct val="100000"/>
              </a:lnSpc>
              <a:spcBef>
                <a:spcPts val="720"/>
              </a:spcBef>
              <a:buAutoNum type="arabicPeriod"/>
              <a:tabLst>
                <a:tab pos="490220" algn="l"/>
              </a:tabLst>
            </a:pPr>
            <a:r>
              <a:rPr sz="1200" spc="85" dirty="0">
                <a:latin typeface="Arial"/>
                <a:cs typeface="Arial"/>
              </a:rPr>
              <a:t>Decision-</a:t>
            </a:r>
            <a:r>
              <a:rPr sz="1200" spc="90" dirty="0">
                <a:latin typeface="Arial"/>
                <a:cs typeface="Arial"/>
              </a:rPr>
              <a:t>making</a:t>
            </a:r>
            <a:endParaRPr sz="12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5299"/>
            <a:ext cx="7569834" cy="1718945"/>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20" dirty="0">
                <a:latin typeface="Arial"/>
                <a:cs typeface="Arial"/>
              </a:rPr>
              <a:t> </a:t>
            </a:r>
            <a:r>
              <a:rPr sz="1200" spc="80" dirty="0">
                <a:latin typeface="Arial"/>
                <a:cs typeface="Arial"/>
              </a:rPr>
              <a:t>significance</a:t>
            </a:r>
            <a:r>
              <a:rPr sz="1200" spc="25" dirty="0">
                <a:latin typeface="Arial"/>
                <a:cs typeface="Arial"/>
              </a:rPr>
              <a:t> </a:t>
            </a:r>
            <a:r>
              <a:rPr sz="1200" dirty="0">
                <a:latin typeface="Arial"/>
                <a:cs typeface="Arial"/>
              </a:rPr>
              <a:t>level,</a:t>
            </a:r>
            <a:r>
              <a:rPr sz="1200" spc="25" dirty="0">
                <a:latin typeface="Arial"/>
                <a:cs typeface="Arial"/>
              </a:rPr>
              <a:t> </a:t>
            </a:r>
            <a:r>
              <a:rPr sz="1200" spc="100" dirty="0">
                <a:latin typeface="Arial"/>
                <a:cs typeface="Arial"/>
              </a:rPr>
              <a:t>denoted</a:t>
            </a:r>
            <a:r>
              <a:rPr sz="1200" spc="25" dirty="0">
                <a:latin typeface="Arial"/>
                <a:cs typeface="Arial"/>
              </a:rPr>
              <a:t> </a:t>
            </a:r>
            <a:r>
              <a:rPr sz="1200" spc="105" dirty="0">
                <a:latin typeface="Arial"/>
                <a:cs typeface="Arial"/>
              </a:rPr>
              <a:t>by</a:t>
            </a:r>
            <a:r>
              <a:rPr sz="1200" spc="25" dirty="0">
                <a:latin typeface="Arial"/>
                <a:cs typeface="Arial"/>
              </a:rPr>
              <a:t> </a:t>
            </a:r>
            <a:r>
              <a:rPr sz="1500" spc="-50" dirty="0">
                <a:latin typeface="FreeSerif"/>
                <a:cs typeface="FreeSerif"/>
              </a:rPr>
              <a:t>𝛼</a:t>
            </a:r>
            <a:r>
              <a:rPr sz="1200" spc="-50" dirty="0">
                <a:latin typeface="Arial"/>
                <a:cs typeface="Arial"/>
              </a:rPr>
              <a:t>,</a:t>
            </a:r>
            <a:r>
              <a:rPr sz="1200" spc="25" dirty="0">
                <a:latin typeface="Arial"/>
                <a:cs typeface="Arial"/>
              </a:rPr>
              <a:t> </a:t>
            </a:r>
            <a:r>
              <a:rPr sz="1200" dirty="0">
                <a:latin typeface="Arial"/>
                <a:cs typeface="Arial"/>
              </a:rPr>
              <a:t>is</a:t>
            </a:r>
            <a:r>
              <a:rPr sz="1200" spc="25" dirty="0">
                <a:latin typeface="Arial"/>
                <a:cs typeface="Arial"/>
              </a:rPr>
              <a:t> </a:t>
            </a:r>
            <a:r>
              <a:rPr sz="1200" spc="90" dirty="0">
                <a:latin typeface="Arial"/>
                <a:cs typeface="Arial"/>
              </a:rPr>
              <a:t>the</a:t>
            </a:r>
            <a:r>
              <a:rPr sz="1200" spc="25" dirty="0">
                <a:latin typeface="Arial"/>
                <a:cs typeface="Arial"/>
              </a:rPr>
              <a:t> </a:t>
            </a:r>
            <a:r>
              <a:rPr sz="1200" spc="85" dirty="0">
                <a:latin typeface="Arial"/>
                <a:cs typeface="Arial"/>
              </a:rPr>
              <a:t>probability</a:t>
            </a:r>
            <a:r>
              <a:rPr sz="1200" spc="25" dirty="0">
                <a:latin typeface="Arial"/>
                <a:cs typeface="Arial"/>
              </a:rPr>
              <a:t> </a:t>
            </a:r>
            <a:r>
              <a:rPr sz="1200" spc="80" dirty="0">
                <a:latin typeface="Arial"/>
                <a:cs typeface="Arial"/>
              </a:rPr>
              <a:t>of</a:t>
            </a:r>
            <a:r>
              <a:rPr sz="1200" spc="20" dirty="0">
                <a:latin typeface="Arial"/>
                <a:cs typeface="Arial"/>
              </a:rPr>
              <a:t> </a:t>
            </a:r>
            <a:r>
              <a:rPr sz="1200" spc="75" dirty="0">
                <a:latin typeface="Arial"/>
                <a:cs typeface="Arial"/>
              </a:rPr>
              <a:t>incorrectly</a:t>
            </a:r>
            <a:r>
              <a:rPr sz="1200" spc="25" dirty="0">
                <a:latin typeface="Arial"/>
                <a:cs typeface="Arial"/>
              </a:rPr>
              <a:t> </a:t>
            </a:r>
            <a:r>
              <a:rPr sz="1200" spc="80" dirty="0">
                <a:latin typeface="Arial"/>
                <a:cs typeface="Arial"/>
              </a:rPr>
              <a:t>rejecting</a:t>
            </a:r>
            <a:r>
              <a:rPr sz="1200" spc="25" dirty="0">
                <a:latin typeface="Arial"/>
                <a:cs typeface="Arial"/>
              </a:rPr>
              <a:t> </a:t>
            </a:r>
            <a:r>
              <a:rPr sz="1200" spc="90" dirty="0">
                <a:latin typeface="Arial"/>
                <a:cs typeface="Arial"/>
              </a:rPr>
              <a:t>the</a:t>
            </a:r>
            <a:r>
              <a:rPr sz="1200" spc="25" dirty="0">
                <a:latin typeface="Arial"/>
                <a:cs typeface="Arial"/>
              </a:rPr>
              <a:t> </a:t>
            </a:r>
            <a:r>
              <a:rPr sz="1200" spc="40" dirty="0">
                <a:latin typeface="Arial"/>
                <a:cs typeface="Arial"/>
              </a:rPr>
              <a:t>null</a:t>
            </a:r>
            <a:endParaRPr sz="1200">
              <a:latin typeface="Arial"/>
              <a:cs typeface="Arial"/>
            </a:endParaRPr>
          </a:p>
          <a:p>
            <a:pPr marL="332740" marR="500380">
              <a:lnSpc>
                <a:spcPct val="150000"/>
              </a:lnSpc>
              <a:spcBef>
                <a:spcPts val="190"/>
              </a:spcBef>
            </a:pPr>
            <a:r>
              <a:rPr sz="1200" spc="80" dirty="0">
                <a:latin typeface="Arial"/>
                <a:cs typeface="Arial"/>
              </a:rPr>
              <a:t>hypothesis</a:t>
            </a:r>
            <a:r>
              <a:rPr sz="1200" spc="25" dirty="0">
                <a:latin typeface="Arial"/>
                <a:cs typeface="Arial"/>
              </a:rPr>
              <a:t> </a:t>
            </a:r>
            <a:r>
              <a:rPr sz="1200" spc="95" dirty="0">
                <a:latin typeface="Arial"/>
                <a:cs typeface="Arial"/>
              </a:rPr>
              <a:t>when</a:t>
            </a:r>
            <a:r>
              <a:rPr sz="1200" spc="30" dirty="0">
                <a:latin typeface="Arial"/>
                <a:cs typeface="Arial"/>
              </a:rPr>
              <a:t> </a:t>
            </a:r>
            <a:r>
              <a:rPr sz="1200" spc="65" dirty="0">
                <a:latin typeface="Arial"/>
                <a:cs typeface="Arial"/>
              </a:rPr>
              <a:t>it</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actually</a:t>
            </a:r>
            <a:r>
              <a:rPr sz="1200" spc="30" dirty="0">
                <a:latin typeface="Arial"/>
                <a:cs typeface="Arial"/>
              </a:rPr>
              <a:t> </a:t>
            </a:r>
            <a:r>
              <a:rPr sz="1200" dirty="0">
                <a:latin typeface="Arial"/>
                <a:cs typeface="Arial"/>
              </a:rPr>
              <a:t>true.</a:t>
            </a:r>
            <a:r>
              <a:rPr sz="1200" spc="30" dirty="0">
                <a:latin typeface="Arial"/>
                <a:cs typeface="Arial"/>
              </a:rPr>
              <a:t> </a:t>
            </a:r>
            <a:r>
              <a:rPr sz="1200" dirty="0">
                <a:latin typeface="Arial"/>
                <a:cs typeface="Arial"/>
              </a:rPr>
              <a:t>In</a:t>
            </a:r>
            <a:r>
              <a:rPr sz="1200" spc="30" dirty="0">
                <a:latin typeface="Arial"/>
                <a:cs typeface="Arial"/>
              </a:rPr>
              <a:t> </a:t>
            </a:r>
            <a:r>
              <a:rPr sz="1200" spc="85" dirty="0">
                <a:latin typeface="Arial"/>
                <a:cs typeface="Arial"/>
              </a:rPr>
              <a:t>other</a:t>
            </a:r>
            <a:r>
              <a:rPr sz="1200" spc="25" dirty="0">
                <a:latin typeface="Arial"/>
                <a:cs typeface="Arial"/>
              </a:rPr>
              <a:t> </a:t>
            </a:r>
            <a:r>
              <a:rPr sz="1200" spc="50" dirty="0">
                <a:latin typeface="Arial"/>
                <a:cs typeface="Arial"/>
              </a:rPr>
              <a:t>words,</a:t>
            </a:r>
            <a:r>
              <a:rPr sz="1200" spc="39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25" dirty="0">
                <a:latin typeface="Arial"/>
                <a:cs typeface="Arial"/>
              </a:rPr>
              <a:t> </a:t>
            </a:r>
            <a:r>
              <a:rPr sz="1200" dirty="0">
                <a:latin typeface="Arial"/>
                <a:cs typeface="Arial"/>
              </a:rPr>
              <a:t>is</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30" dirty="0">
                <a:latin typeface="Arial"/>
                <a:cs typeface="Arial"/>
              </a:rPr>
              <a:t> </a:t>
            </a:r>
            <a:r>
              <a:rPr sz="1200" spc="75" dirty="0">
                <a:latin typeface="Arial"/>
                <a:cs typeface="Arial"/>
              </a:rPr>
              <a:t>findings</a:t>
            </a:r>
            <a:r>
              <a:rPr sz="1200" spc="25" dirty="0">
                <a:latin typeface="Arial"/>
                <a:cs typeface="Arial"/>
              </a:rPr>
              <a:t> </a:t>
            </a:r>
            <a:r>
              <a:rPr sz="1200" spc="100" dirty="0">
                <a:latin typeface="Arial"/>
                <a:cs typeface="Arial"/>
              </a:rPr>
              <a:t>to</a:t>
            </a:r>
            <a:r>
              <a:rPr sz="1200" spc="30" dirty="0">
                <a:latin typeface="Arial"/>
                <a:cs typeface="Arial"/>
              </a:rPr>
              <a:t> </a:t>
            </a:r>
            <a:r>
              <a:rPr sz="1200" spc="70" dirty="0">
                <a:latin typeface="Arial"/>
                <a:cs typeface="Arial"/>
              </a:rPr>
              <a:t>yield</a:t>
            </a:r>
            <a:r>
              <a:rPr sz="1200" spc="30" dirty="0">
                <a:latin typeface="Arial"/>
                <a:cs typeface="Arial"/>
              </a:rPr>
              <a:t> </a:t>
            </a:r>
            <a:r>
              <a:rPr sz="1200" spc="20" dirty="0">
                <a:latin typeface="Arial"/>
                <a:cs typeface="Arial"/>
              </a:rPr>
              <a:t>a </a:t>
            </a:r>
            <a:r>
              <a:rPr sz="1200" spc="100" dirty="0">
                <a:latin typeface="Arial"/>
                <a:cs typeface="Arial"/>
              </a:rPr>
              <a:t>wrong</a:t>
            </a:r>
            <a:r>
              <a:rPr sz="1200" spc="5" dirty="0">
                <a:latin typeface="Arial"/>
                <a:cs typeface="Arial"/>
              </a:rPr>
              <a:t> </a:t>
            </a:r>
            <a:r>
              <a:rPr sz="1200" spc="60" dirty="0">
                <a:latin typeface="Arial"/>
                <a:cs typeface="Arial"/>
              </a:rPr>
              <a:t>conclusion.</a:t>
            </a:r>
            <a:endParaRPr sz="1200">
              <a:latin typeface="Arial"/>
              <a:cs typeface="Arial"/>
            </a:endParaRPr>
          </a:p>
          <a:p>
            <a:pPr>
              <a:lnSpc>
                <a:spcPct val="100000"/>
              </a:lnSpc>
              <a:spcBef>
                <a:spcPts val="575"/>
              </a:spcBef>
            </a:pPr>
            <a:endParaRPr sz="1200">
              <a:latin typeface="Arial"/>
              <a:cs typeface="Arial"/>
            </a:endParaRPr>
          </a:p>
          <a:p>
            <a:pPr marL="789940" marR="5080" lvl="1" indent="-320675">
              <a:lnSpc>
                <a:spcPct val="150700"/>
              </a:lnSpc>
              <a:buChar char="○"/>
              <a:tabLst>
                <a:tab pos="789940" algn="l"/>
              </a:tabLst>
            </a:pPr>
            <a:r>
              <a:rPr sz="1200" spc="135" dirty="0">
                <a:latin typeface="Arial"/>
                <a:cs typeface="Arial"/>
              </a:rPr>
              <a:t>Common</a:t>
            </a:r>
            <a:r>
              <a:rPr sz="1200" spc="125" dirty="0">
                <a:latin typeface="Arial"/>
                <a:cs typeface="Arial"/>
              </a:rPr>
              <a:t> </a:t>
            </a:r>
            <a:r>
              <a:rPr sz="1200" spc="85" dirty="0">
                <a:latin typeface="Arial"/>
                <a:cs typeface="Arial"/>
              </a:rPr>
              <a:t>choices</a:t>
            </a:r>
            <a:r>
              <a:rPr sz="1200" spc="125" dirty="0">
                <a:latin typeface="Arial"/>
                <a:cs typeface="Arial"/>
              </a:rPr>
              <a:t> </a:t>
            </a:r>
            <a:r>
              <a:rPr sz="1200" spc="70" dirty="0">
                <a:latin typeface="Arial"/>
                <a:cs typeface="Arial"/>
              </a:rPr>
              <a:t>for</a:t>
            </a:r>
            <a:r>
              <a:rPr sz="1200" spc="125" dirty="0">
                <a:latin typeface="Arial"/>
                <a:cs typeface="Arial"/>
              </a:rPr>
              <a:t> </a:t>
            </a:r>
            <a:r>
              <a:rPr sz="1500" dirty="0">
                <a:latin typeface="FreeSerif"/>
                <a:cs typeface="FreeSerif"/>
              </a:rPr>
              <a:t>𝛼</a:t>
            </a:r>
            <a:r>
              <a:rPr sz="1500" spc="204" dirty="0">
                <a:latin typeface="FreeSerif"/>
                <a:cs typeface="FreeSerif"/>
              </a:rPr>
              <a:t> </a:t>
            </a:r>
            <a:r>
              <a:rPr sz="1200" spc="90" dirty="0">
                <a:latin typeface="Arial"/>
                <a:cs typeface="Arial"/>
              </a:rPr>
              <a:t>are</a:t>
            </a:r>
            <a:r>
              <a:rPr sz="1200" spc="125" dirty="0">
                <a:latin typeface="Arial"/>
                <a:cs typeface="Arial"/>
              </a:rPr>
              <a:t> </a:t>
            </a:r>
            <a:r>
              <a:rPr sz="1200" spc="-165" dirty="0">
                <a:latin typeface="Arial"/>
                <a:cs typeface="Arial"/>
              </a:rPr>
              <a:t>1%,</a:t>
            </a:r>
            <a:r>
              <a:rPr sz="1200" spc="125" dirty="0">
                <a:latin typeface="Arial"/>
                <a:cs typeface="Arial"/>
              </a:rPr>
              <a:t> </a:t>
            </a:r>
            <a:r>
              <a:rPr sz="1200" dirty="0">
                <a:latin typeface="Arial"/>
                <a:cs typeface="Arial"/>
              </a:rPr>
              <a:t>5%</a:t>
            </a:r>
            <a:r>
              <a:rPr sz="1200" spc="130" dirty="0">
                <a:latin typeface="Arial"/>
                <a:cs typeface="Arial"/>
              </a:rPr>
              <a:t> </a:t>
            </a:r>
            <a:r>
              <a:rPr sz="1200" spc="70" dirty="0">
                <a:latin typeface="Arial"/>
                <a:cs typeface="Arial"/>
              </a:rPr>
              <a:t>or</a:t>
            </a:r>
            <a:r>
              <a:rPr sz="1200" spc="125" dirty="0">
                <a:latin typeface="Arial"/>
                <a:cs typeface="Arial"/>
              </a:rPr>
              <a:t> </a:t>
            </a:r>
            <a:r>
              <a:rPr sz="1200" spc="-75" dirty="0">
                <a:latin typeface="Arial"/>
                <a:cs typeface="Arial"/>
              </a:rPr>
              <a:t>10%.</a:t>
            </a:r>
            <a:r>
              <a:rPr sz="1200" spc="125" dirty="0">
                <a:latin typeface="Arial"/>
                <a:cs typeface="Arial"/>
              </a:rPr>
              <a:t> </a:t>
            </a:r>
            <a:r>
              <a:rPr sz="1200" dirty="0">
                <a:latin typeface="Arial"/>
                <a:cs typeface="Arial"/>
              </a:rPr>
              <a:t>This</a:t>
            </a:r>
            <a:r>
              <a:rPr sz="1200" spc="130" dirty="0">
                <a:latin typeface="Arial"/>
                <a:cs typeface="Arial"/>
              </a:rPr>
              <a:t> </a:t>
            </a:r>
            <a:r>
              <a:rPr sz="1200" spc="50" dirty="0">
                <a:latin typeface="Arial"/>
                <a:cs typeface="Arial"/>
              </a:rPr>
              <a:t>will</a:t>
            </a:r>
            <a:r>
              <a:rPr sz="1200" spc="125" dirty="0">
                <a:latin typeface="Arial"/>
                <a:cs typeface="Arial"/>
              </a:rPr>
              <a:t> </a:t>
            </a:r>
            <a:r>
              <a:rPr sz="1200" spc="70" dirty="0">
                <a:latin typeface="Arial"/>
                <a:cs typeface="Arial"/>
              </a:rPr>
              <a:t>heavily</a:t>
            </a:r>
            <a:r>
              <a:rPr sz="1200" spc="125" dirty="0">
                <a:latin typeface="Arial"/>
                <a:cs typeface="Arial"/>
              </a:rPr>
              <a:t> </a:t>
            </a:r>
            <a:r>
              <a:rPr sz="1200" spc="110" dirty="0">
                <a:latin typeface="Arial"/>
                <a:cs typeface="Arial"/>
              </a:rPr>
              <a:t>depend</a:t>
            </a:r>
            <a:r>
              <a:rPr sz="1200" spc="130" dirty="0">
                <a:latin typeface="Arial"/>
                <a:cs typeface="Arial"/>
              </a:rPr>
              <a:t> </a:t>
            </a:r>
            <a:r>
              <a:rPr sz="1200" spc="95" dirty="0">
                <a:latin typeface="Arial"/>
                <a:cs typeface="Arial"/>
              </a:rPr>
              <a:t>on</a:t>
            </a:r>
            <a:r>
              <a:rPr sz="1200" spc="125" dirty="0">
                <a:latin typeface="Arial"/>
                <a:cs typeface="Arial"/>
              </a:rPr>
              <a:t> </a:t>
            </a:r>
            <a:r>
              <a:rPr sz="1200" spc="90" dirty="0">
                <a:latin typeface="Arial"/>
                <a:cs typeface="Arial"/>
              </a:rPr>
              <a:t>the</a:t>
            </a:r>
            <a:r>
              <a:rPr sz="1200" spc="125" dirty="0">
                <a:latin typeface="Arial"/>
                <a:cs typeface="Arial"/>
              </a:rPr>
              <a:t> </a:t>
            </a:r>
            <a:r>
              <a:rPr sz="1200" spc="95" dirty="0">
                <a:latin typeface="Arial"/>
                <a:cs typeface="Arial"/>
              </a:rPr>
              <a:t>nature</a:t>
            </a:r>
            <a:r>
              <a:rPr sz="1200" spc="130" dirty="0">
                <a:latin typeface="Arial"/>
                <a:cs typeface="Arial"/>
              </a:rPr>
              <a:t> </a:t>
            </a:r>
            <a:r>
              <a:rPr sz="1200" spc="80" dirty="0">
                <a:latin typeface="Arial"/>
                <a:cs typeface="Arial"/>
              </a:rPr>
              <a:t>of</a:t>
            </a:r>
            <a:r>
              <a:rPr sz="1200" spc="125" dirty="0">
                <a:latin typeface="Arial"/>
                <a:cs typeface="Arial"/>
              </a:rPr>
              <a:t> </a:t>
            </a:r>
            <a:r>
              <a:rPr sz="1200" spc="35" dirty="0">
                <a:latin typeface="Arial"/>
                <a:cs typeface="Arial"/>
              </a:rPr>
              <a:t>the </a:t>
            </a:r>
            <a:r>
              <a:rPr sz="1200" spc="110" dirty="0">
                <a:latin typeface="Arial"/>
                <a:cs typeface="Arial"/>
              </a:rPr>
              <a:t>problem</a:t>
            </a:r>
            <a:r>
              <a:rPr sz="1200" spc="-10" dirty="0">
                <a:latin typeface="Arial"/>
                <a:cs typeface="Arial"/>
              </a:rPr>
              <a:t> </a:t>
            </a:r>
            <a:r>
              <a:rPr sz="1200" spc="55" dirty="0">
                <a:latin typeface="Arial"/>
                <a:cs typeface="Arial"/>
              </a:rPr>
              <a:t>studied.</a:t>
            </a:r>
            <a:endParaRPr sz="1200">
              <a:latin typeface="Arial"/>
              <a:cs typeface="Arial"/>
            </a:endParaRPr>
          </a:p>
        </p:txBody>
      </p:sp>
      <p:sp>
        <p:nvSpPr>
          <p:cNvPr id="4" name="object 4"/>
          <p:cNvSpPr txBox="1"/>
          <p:nvPr/>
        </p:nvSpPr>
        <p:spPr>
          <a:xfrm>
            <a:off x="693373" y="1381188"/>
            <a:ext cx="264795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30" dirty="0">
                <a:solidFill>
                  <a:srgbClr val="424242"/>
                </a:solidFill>
                <a:latin typeface="Arial Black"/>
                <a:cs typeface="Arial Black"/>
              </a:rPr>
              <a:t> </a:t>
            </a:r>
            <a:r>
              <a:rPr sz="1400" spc="-100" dirty="0">
                <a:solidFill>
                  <a:srgbClr val="424242"/>
                </a:solidFill>
                <a:latin typeface="Arial Black"/>
                <a:cs typeface="Arial Black"/>
              </a:rPr>
              <a:t>Pick</a:t>
            </a:r>
            <a:r>
              <a:rPr sz="1400" spc="-130" dirty="0">
                <a:solidFill>
                  <a:srgbClr val="424242"/>
                </a:solidFill>
                <a:latin typeface="Arial Black"/>
                <a:cs typeface="Arial Black"/>
              </a:rPr>
              <a:t> </a:t>
            </a:r>
            <a:r>
              <a:rPr sz="1400" spc="-55" dirty="0">
                <a:solidFill>
                  <a:srgbClr val="424242"/>
                </a:solidFill>
                <a:latin typeface="Arial Black"/>
                <a:cs typeface="Arial Black"/>
              </a:rPr>
              <a:t>significance</a:t>
            </a:r>
            <a:r>
              <a:rPr sz="1400" spc="-130"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4791"/>
            <a:ext cx="7575550" cy="1765300"/>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30" dirty="0">
                <a:latin typeface="Arial"/>
                <a:cs typeface="Arial"/>
              </a:rPr>
              <a:t> </a:t>
            </a:r>
            <a:r>
              <a:rPr sz="1200" spc="80" dirty="0">
                <a:latin typeface="Arial"/>
                <a:cs typeface="Arial"/>
              </a:rPr>
              <a:t>significance</a:t>
            </a:r>
            <a:r>
              <a:rPr sz="1200" spc="35" dirty="0">
                <a:latin typeface="Arial"/>
                <a:cs typeface="Arial"/>
              </a:rPr>
              <a:t> </a:t>
            </a:r>
            <a:r>
              <a:rPr sz="1200" dirty="0">
                <a:latin typeface="Arial"/>
                <a:cs typeface="Arial"/>
              </a:rPr>
              <a:t>level,</a:t>
            </a:r>
            <a:r>
              <a:rPr sz="1200" spc="30" dirty="0">
                <a:latin typeface="Arial"/>
                <a:cs typeface="Arial"/>
              </a:rPr>
              <a:t> </a:t>
            </a:r>
            <a:r>
              <a:rPr sz="1200" spc="100" dirty="0">
                <a:latin typeface="Arial"/>
                <a:cs typeface="Arial"/>
              </a:rPr>
              <a:t>denoted</a:t>
            </a:r>
            <a:r>
              <a:rPr sz="1200" spc="35" dirty="0">
                <a:latin typeface="Arial"/>
                <a:cs typeface="Arial"/>
              </a:rPr>
              <a:t> </a:t>
            </a:r>
            <a:r>
              <a:rPr sz="1200" spc="105" dirty="0">
                <a:latin typeface="Arial"/>
                <a:cs typeface="Arial"/>
              </a:rPr>
              <a:t>by</a:t>
            </a:r>
            <a:r>
              <a:rPr sz="1200" spc="35" dirty="0">
                <a:latin typeface="Arial"/>
                <a:cs typeface="Arial"/>
              </a:rPr>
              <a:t> </a:t>
            </a:r>
            <a:r>
              <a:rPr sz="1600" spc="-45" dirty="0">
                <a:latin typeface="FreeSerif"/>
                <a:cs typeface="FreeSerif"/>
              </a:rPr>
              <a:t>𝛼</a:t>
            </a:r>
            <a:r>
              <a:rPr sz="1200" spc="-45" dirty="0">
                <a:latin typeface="Arial"/>
                <a:cs typeface="Arial"/>
              </a:rPr>
              <a:t>,</a:t>
            </a:r>
            <a:r>
              <a:rPr sz="1200" spc="30" dirty="0">
                <a:latin typeface="Arial"/>
                <a:cs typeface="Arial"/>
              </a:rPr>
              <a:t> </a:t>
            </a:r>
            <a:r>
              <a:rPr sz="1200" dirty="0">
                <a:latin typeface="Arial"/>
                <a:cs typeface="Arial"/>
              </a:rPr>
              <a:t>is</a:t>
            </a:r>
            <a:r>
              <a:rPr sz="1200" spc="35" dirty="0">
                <a:latin typeface="Arial"/>
                <a:cs typeface="Arial"/>
              </a:rPr>
              <a:t> </a:t>
            </a:r>
            <a:r>
              <a:rPr sz="1200" spc="90" dirty="0">
                <a:latin typeface="Arial"/>
                <a:cs typeface="Arial"/>
              </a:rPr>
              <a:t>the</a:t>
            </a:r>
            <a:r>
              <a:rPr sz="1200" spc="30" dirty="0">
                <a:latin typeface="Arial"/>
                <a:cs typeface="Arial"/>
              </a:rPr>
              <a:t> </a:t>
            </a:r>
            <a:r>
              <a:rPr sz="1200" spc="85" dirty="0">
                <a:latin typeface="Arial"/>
                <a:cs typeface="Arial"/>
              </a:rPr>
              <a:t>probability</a:t>
            </a:r>
            <a:r>
              <a:rPr sz="1200" spc="35" dirty="0">
                <a:latin typeface="Arial"/>
                <a:cs typeface="Arial"/>
              </a:rPr>
              <a:t> </a:t>
            </a:r>
            <a:r>
              <a:rPr sz="1200" spc="80" dirty="0">
                <a:latin typeface="Arial"/>
                <a:cs typeface="Arial"/>
              </a:rPr>
              <a:t>of</a:t>
            </a:r>
            <a:r>
              <a:rPr sz="1200" spc="35" dirty="0">
                <a:latin typeface="Arial"/>
                <a:cs typeface="Arial"/>
              </a:rPr>
              <a:t> </a:t>
            </a:r>
            <a:r>
              <a:rPr sz="1200" spc="-45" dirty="0">
                <a:latin typeface="Arial Black"/>
                <a:cs typeface="Arial Black"/>
              </a:rPr>
              <a:t>incorrectly</a:t>
            </a:r>
            <a:r>
              <a:rPr sz="1200" spc="-114" dirty="0">
                <a:latin typeface="Arial Black"/>
                <a:cs typeface="Arial Black"/>
              </a:rPr>
              <a:t> </a:t>
            </a:r>
            <a:r>
              <a:rPr sz="1200" spc="-45" dirty="0">
                <a:latin typeface="Arial Black"/>
                <a:cs typeface="Arial Black"/>
              </a:rPr>
              <a:t>rejecting</a:t>
            </a:r>
            <a:r>
              <a:rPr sz="1200" spc="-114" dirty="0">
                <a:latin typeface="Arial Black"/>
                <a:cs typeface="Arial Black"/>
              </a:rPr>
              <a:t> </a:t>
            </a:r>
            <a:r>
              <a:rPr sz="1200" spc="-45" dirty="0">
                <a:latin typeface="Arial Black"/>
                <a:cs typeface="Arial Black"/>
              </a:rPr>
              <a:t>the</a:t>
            </a:r>
            <a:r>
              <a:rPr sz="1200" spc="-110" dirty="0">
                <a:latin typeface="Arial Black"/>
                <a:cs typeface="Arial Black"/>
              </a:rPr>
              <a:t> </a:t>
            </a:r>
            <a:r>
              <a:rPr sz="1200" spc="-20" dirty="0">
                <a:latin typeface="Arial Black"/>
                <a:cs typeface="Arial Black"/>
              </a:rPr>
              <a:t>null</a:t>
            </a:r>
            <a:endParaRPr sz="1200">
              <a:latin typeface="Arial Black"/>
              <a:cs typeface="Arial Black"/>
            </a:endParaRPr>
          </a:p>
          <a:p>
            <a:pPr marL="332740" marR="617220">
              <a:lnSpc>
                <a:spcPct val="150000"/>
              </a:lnSpc>
              <a:spcBef>
                <a:spcPts val="254"/>
              </a:spcBef>
            </a:pPr>
            <a:r>
              <a:rPr sz="1200" spc="-35" dirty="0">
                <a:latin typeface="Arial Black"/>
                <a:cs typeface="Arial Black"/>
              </a:rPr>
              <a:t>hypothesis</a:t>
            </a:r>
            <a:r>
              <a:rPr sz="1200" spc="-120" dirty="0">
                <a:latin typeface="Arial Black"/>
                <a:cs typeface="Arial Black"/>
              </a:rPr>
              <a:t> </a:t>
            </a:r>
            <a:r>
              <a:rPr sz="1200" spc="-45" dirty="0">
                <a:latin typeface="Arial Black"/>
                <a:cs typeface="Arial Black"/>
              </a:rPr>
              <a:t>when</a:t>
            </a:r>
            <a:r>
              <a:rPr sz="1200" spc="-114" dirty="0">
                <a:latin typeface="Arial Black"/>
                <a:cs typeface="Arial Black"/>
              </a:rPr>
              <a:t> </a:t>
            </a:r>
            <a:r>
              <a:rPr sz="1200" spc="-60" dirty="0">
                <a:latin typeface="Arial Black"/>
                <a:cs typeface="Arial Black"/>
              </a:rPr>
              <a:t>it</a:t>
            </a:r>
            <a:r>
              <a:rPr sz="1200" spc="-114" dirty="0">
                <a:latin typeface="Arial Black"/>
                <a:cs typeface="Arial Black"/>
              </a:rPr>
              <a:t> </a:t>
            </a:r>
            <a:r>
              <a:rPr sz="1200" spc="-70" dirty="0">
                <a:latin typeface="Arial Black"/>
                <a:cs typeface="Arial Black"/>
              </a:rPr>
              <a:t>is,</a:t>
            </a:r>
            <a:r>
              <a:rPr sz="1200" spc="-114" dirty="0">
                <a:latin typeface="Arial Black"/>
                <a:cs typeface="Arial Black"/>
              </a:rPr>
              <a:t> </a:t>
            </a:r>
            <a:r>
              <a:rPr sz="1200" spc="-30" dirty="0">
                <a:latin typeface="Arial Black"/>
                <a:cs typeface="Arial Black"/>
              </a:rPr>
              <a:t>in</a:t>
            </a:r>
            <a:r>
              <a:rPr sz="1200" spc="-120" dirty="0">
                <a:latin typeface="Arial Black"/>
                <a:cs typeface="Arial Black"/>
              </a:rPr>
              <a:t> </a:t>
            </a:r>
            <a:r>
              <a:rPr sz="1200" spc="-50" dirty="0">
                <a:latin typeface="Arial Black"/>
                <a:cs typeface="Arial Black"/>
              </a:rPr>
              <a:t>fact,</a:t>
            </a:r>
            <a:r>
              <a:rPr sz="1200" spc="-114" dirty="0">
                <a:latin typeface="Arial Black"/>
                <a:cs typeface="Arial Black"/>
              </a:rPr>
              <a:t> </a:t>
            </a:r>
            <a:r>
              <a:rPr sz="1200" spc="-40" dirty="0">
                <a:latin typeface="Arial Black"/>
                <a:cs typeface="Arial Black"/>
              </a:rPr>
              <a:t>true</a:t>
            </a:r>
            <a:r>
              <a:rPr sz="1200" spc="-40" dirty="0">
                <a:latin typeface="Arial"/>
                <a:cs typeface="Arial"/>
              </a:rPr>
              <a:t>.</a:t>
            </a:r>
            <a:r>
              <a:rPr sz="1200" spc="30" dirty="0">
                <a:latin typeface="Arial"/>
                <a:cs typeface="Arial"/>
              </a:rPr>
              <a:t> </a:t>
            </a:r>
            <a:r>
              <a:rPr sz="1200" dirty="0">
                <a:latin typeface="Arial"/>
                <a:cs typeface="Arial"/>
              </a:rPr>
              <a:t>It</a:t>
            </a:r>
            <a:r>
              <a:rPr sz="1200" spc="30" dirty="0">
                <a:latin typeface="Arial"/>
                <a:cs typeface="Arial"/>
              </a:rPr>
              <a:t> </a:t>
            </a:r>
            <a:r>
              <a:rPr sz="1200" spc="70" dirty="0">
                <a:latin typeface="Arial"/>
                <a:cs typeface="Arial"/>
              </a:rPr>
              <a:t>represents</a:t>
            </a:r>
            <a:r>
              <a:rPr sz="1200" spc="2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25"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to</a:t>
            </a:r>
            <a:r>
              <a:rPr sz="1200" spc="30" dirty="0">
                <a:latin typeface="Arial"/>
                <a:cs typeface="Arial"/>
              </a:rPr>
              <a:t> </a:t>
            </a:r>
            <a:r>
              <a:rPr sz="1200" spc="-30" dirty="0">
                <a:latin typeface="Arial Black"/>
                <a:cs typeface="Arial Black"/>
              </a:rPr>
              <a:t>produce</a:t>
            </a:r>
            <a:r>
              <a:rPr sz="1200" spc="-120" dirty="0">
                <a:latin typeface="Arial Black"/>
                <a:cs typeface="Arial Black"/>
              </a:rPr>
              <a:t> </a:t>
            </a:r>
            <a:r>
              <a:rPr sz="1200" dirty="0">
                <a:latin typeface="Arial Black"/>
                <a:cs typeface="Arial Black"/>
              </a:rPr>
              <a:t>a</a:t>
            </a:r>
            <a:r>
              <a:rPr sz="1200" spc="-114" dirty="0">
                <a:latin typeface="Arial Black"/>
                <a:cs typeface="Arial Black"/>
              </a:rPr>
              <a:t> </a:t>
            </a:r>
            <a:r>
              <a:rPr sz="1200" spc="-20" dirty="0">
                <a:latin typeface="Arial Black"/>
                <a:cs typeface="Arial Black"/>
              </a:rPr>
              <a:t>false </a:t>
            </a:r>
            <a:r>
              <a:rPr sz="1200" spc="-45" dirty="0">
                <a:latin typeface="Arial Black"/>
                <a:cs typeface="Arial Black"/>
              </a:rPr>
              <a:t>positive</a:t>
            </a:r>
            <a:r>
              <a:rPr sz="1200" spc="-105" dirty="0">
                <a:latin typeface="Arial Black"/>
                <a:cs typeface="Arial Black"/>
              </a:rPr>
              <a:t> </a:t>
            </a:r>
            <a:r>
              <a:rPr sz="1200" spc="-10" dirty="0">
                <a:latin typeface="Arial Black"/>
                <a:cs typeface="Arial Black"/>
              </a:rPr>
              <a:t>result</a:t>
            </a:r>
            <a:r>
              <a:rPr sz="1200" spc="-10" dirty="0">
                <a:latin typeface="Arial"/>
                <a:cs typeface="Arial"/>
              </a:rPr>
              <a:t>.</a:t>
            </a:r>
            <a:endParaRPr sz="1200">
              <a:latin typeface="Arial"/>
              <a:cs typeface="Arial"/>
            </a:endParaRPr>
          </a:p>
          <a:p>
            <a:pPr>
              <a:lnSpc>
                <a:spcPct val="100000"/>
              </a:lnSpc>
              <a:spcBef>
                <a:spcPts val="505"/>
              </a:spcBef>
            </a:pPr>
            <a:endParaRPr sz="1200">
              <a:latin typeface="Arial"/>
              <a:cs typeface="Arial"/>
            </a:endParaRPr>
          </a:p>
          <a:p>
            <a:pPr marL="789940" marR="5080" lvl="1" indent="-320675">
              <a:lnSpc>
                <a:spcPct val="150800"/>
              </a:lnSpc>
              <a:spcBef>
                <a:spcPts val="5"/>
              </a:spcBef>
              <a:buChar char="○"/>
              <a:tabLst>
                <a:tab pos="789940" algn="l"/>
              </a:tabLst>
            </a:pPr>
            <a:r>
              <a:rPr sz="1200" spc="135" dirty="0">
                <a:latin typeface="Arial"/>
                <a:cs typeface="Arial"/>
              </a:rPr>
              <a:t>Common</a:t>
            </a:r>
            <a:r>
              <a:rPr sz="1200" spc="50" dirty="0">
                <a:latin typeface="Arial"/>
                <a:cs typeface="Arial"/>
              </a:rPr>
              <a:t> </a:t>
            </a:r>
            <a:r>
              <a:rPr sz="1200" spc="85" dirty="0">
                <a:latin typeface="Arial"/>
                <a:cs typeface="Arial"/>
              </a:rPr>
              <a:t>choices</a:t>
            </a:r>
            <a:r>
              <a:rPr sz="1200" spc="50" dirty="0">
                <a:latin typeface="Arial"/>
                <a:cs typeface="Arial"/>
              </a:rPr>
              <a:t> </a:t>
            </a:r>
            <a:r>
              <a:rPr sz="1200" spc="70" dirty="0">
                <a:latin typeface="Arial"/>
                <a:cs typeface="Arial"/>
              </a:rPr>
              <a:t>for</a:t>
            </a:r>
            <a:r>
              <a:rPr sz="1200" spc="50" dirty="0">
                <a:latin typeface="Arial"/>
                <a:cs typeface="Arial"/>
              </a:rPr>
              <a:t> </a:t>
            </a:r>
            <a:r>
              <a:rPr sz="1600" dirty="0">
                <a:latin typeface="FreeSerif"/>
                <a:cs typeface="FreeSerif"/>
              </a:rPr>
              <a:t>𝛼</a:t>
            </a:r>
            <a:r>
              <a:rPr sz="1600" spc="-15" dirty="0">
                <a:latin typeface="FreeSerif"/>
                <a:cs typeface="FreeSerif"/>
              </a:rPr>
              <a:t> </a:t>
            </a:r>
            <a:r>
              <a:rPr sz="1200" spc="85" dirty="0">
                <a:latin typeface="Arial"/>
                <a:cs typeface="Arial"/>
              </a:rPr>
              <a:t>include</a:t>
            </a:r>
            <a:r>
              <a:rPr sz="1200" spc="55" dirty="0">
                <a:latin typeface="Arial"/>
                <a:cs typeface="Arial"/>
              </a:rPr>
              <a:t> </a:t>
            </a:r>
            <a:r>
              <a:rPr sz="1200" spc="-185" dirty="0">
                <a:latin typeface="Arial"/>
                <a:cs typeface="Arial"/>
              </a:rPr>
              <a:t>1%,</a:t>
            </a:r>
            <a:r>
              <a:rPr sz="1200" spc="50" dirty="0">
                <a:latin typeface="Arial"/>
                <a:cs typeface="Arial"/>
              </a:rPr>
              <a:t> </a:t>
            </a:r>
            <a:r>
              <a:rPr sz="1200" spc="-20" dirty="0">
                <a:latin typeface="Arial"/>
                <a:cs typeface="Arial"/>
              </a:rPr>
              <a:t>5%,</a:t>
            </a:r>
            <a:r>
              <a:rPr sz="1200" spc="50" dirty="0">
                <a:latin typeface="Arial"/>
                <a:cs typeface="Arial"/>
              </a:rPr>
              <a:t> </a:t>
            </a:r>
            <a:r>
              <a:rPr sz="1200" spc="70" dirty="0">
                <a:latin typeface="Arial"/>
                <a:cs typeface="Arial"/>
              </a:rPr>
              <a:t>or</a:t>
            </a:r>
            <a:r>
              <a:rPr sz="1200" spc="50" dirty="0">
                <a:latin typeface="Arial"/>
                <a:cs typeface="Arial"/>
              </a:rPr>
              <a:t> </a:t>
            </a:r>
            <a:r>
              <a:rPr sz="1200" spc="-120" dirty="0">
                <a:latin typeface="Arial"/>
                <a:cs typeface="Arial"/>
              </a:rPr>
              <a:t>10%,</a:t>
            </a:r>
            <a:r>
              <a:rPr sz="1200" spc="55" dirty="0">
                <a:latin typeface="Arial"/>
                <a:cs typeface="Arial"/>
              </a:rPr>
              <a:t> </a:t>
            </a:r>
            <a:r>
              <a:rPr sz="1200" spc="130" dirty="0">
                <a:latin typeface="Arial"/>
                <a:cs typeface="Arial"/>
              </a:rPr>
              <a:t>and</a:t>
            </a:r>
            <a:r>
              <a:rPr sz="1200" spc="50" dirty="0">
                <a:latin typeface="Arial"/>
                <a:cs typeface="Arial"/>
              </a:rPr>
              <a:t> </a:t>
            </a:r>
            <a:r>
              <a:rPr sz="1200" spc="90" dirty="0">
                <a:latin typeface="Arial"/>
                <a:cs typeface="Arial"/>
              </a:rPr>
              <a:t>the</a:t>
            </a:r>
            <a:r>
              <a:rPr sz="1200" spc="50" dirty="0">
                <a:latin typeface="Arial"/>
                <a:cs typeface="Arial"/>
              </a:rPr>
              <a:t> </a:t>
            </a:r>
            <a:r>
              <a:rPr sz="1200" spc="70" dirty="0">
                <a:latin typeface="Arial"/>
                <a:cs typeface="Arial"/>
              </a:rPr>
              <a:t>selection</a:t>
            </a:r>
            <a:r>
              <a:rPr sz="1200" spc="55" dirty="0">
                <a:latin typeface="Arial"/>
                <a:cs typeface="Arial"/>
              </a:rPr>
              <a:t> </a:t>
            </a:r>
            <a:r>
              <a:rPr sz="1200" spc="-30" dirty="0">
                <a:latin typeface="Arial Black"/>
                <a:cs typeface="Arial Black"/>
              </a:rPr>
              <a:t>depends</a:t>
            </a:r>
            <a:r>
              <a:rPr sz="1200" spc="-80" dirty="0">
                <a:latin typeface="Arial Black"/>
                <a:cs typeface="Arial Black"/>
              </a:rPr>
              <a:t> </a:t>
            </a:r>
            <a:r>
              <a:rPr sz="1200" spc="-20" dirty="0">
                <a:latin typeface="Arial Black"/>
                <a:cs typeface="Arial Black"/>
              </a:rPr>
              <a:t>on</a:t>
            </a:r>
            <a:r>
              <a:rPr sz="1200" spc="-75" dirty="0">
                <a:latin typeface="Arial Black"/>
                <a:cs typeface="Arial Black"/>
              </a:rPr>
              <a:t> </a:t>
            </a:r>
            <a:r>
              <a:rPr sz="1200" spc="-40" dirty="0">
                <a:latin typeface="Arial Black"/>
                <a:cs typeface="Arial Black"/>
              </a:rPr>
              <a:t>the</a:t>
            </a:r>
            <a:r>
              <a:rPr sz="1200" spc="-80" dirty="0">
                <a:latin typeface="Arial Black"/>
                <a:cs typeface="Arial Black"/>
              </a:rPr>
              <a:t> </a:t>
            </a:r>
            <a:r>
              <a:rPr sz="1200" spc="-35" dirty="0">
                <a:latin typeface="Arial Black"/>
                <a:cs typeface="Arial Black"/>
              </a:rPr>
              <a:t>specific </a:t>
            </a:r>
            <a:r>
              <a:rPr sz="1200" spc="-65" dirty="0">
                <a:latin typeface="Arial Black"/>
                <a:cs typeface="Arial Black"/>
              </a:rPr>
              <a:t>context</a:t>
            </a:r>
            <a:r>
              <a:rPr sz="1200" spc="-120" dirty="0">
                <a:latin typeface="Arial Black"/>
                <a:cs typeface="Arial Black"/>
              </a:rPr>
              <a:t> </a:t>
            </a:r>
            <a:r>
              <a:rPr sz="1200" spc="-45" dirty="0">
                <a:latin typeface="Arial Black"/>
                <a:cs typeface="Arial Black"/>
              </a:rPr>
              <a:t>of</a:t>
            </a:r>
            <a:r>
              <a:rPr sz="1200" spc="-120" dirty="0">
                <a:latin typeface="Arial Black"/>
                <a:cs typeface="Arial Black"/>
              </a:rPr>
              <a:t> </a:t>
            </a:r>
            <a:r>
              <a:rPr sz="1200" spc="-45" dirty="0">
                <a:latin typeface="Arial Black"/>
                <a:cs typeface="Arial Black"/>
              </a:rPr>
              <a:t>the</a:t>
            </a:r>
            <a:r>
              <a:rPr sz="1200" spc="-120" dirty="0">
                <a:latin typeface="Arial Black"/>
                <a:cs typeface="Arial Black"/>
              </a:rPr>
              <a:t> </a:t>
            </a:r>
            <a:r>
              <a:rPr sz="1200" spc="-10" dirty="0">
                <a:latin typeface="Arial Black"/>
                <a:cs typeface="Arial Black"/>
              </a:rPr>
              <a:t>study</a:t>
            </a:r>
            <a:r>
              <a:rPr sz="1200" spc="-10" dirty="0">
                <a:latin typeface="Arial"/>
                <a:cs typeface="Arial"/>
              </a:rPr>
              <a:t>.</a:t>
            </a:r>
            <a:endParaRPr sz="1200">
              <a:latin typeface="Arial"/>
              <a:cs typeface="Arial"/>
            </a:endParaRPr>
          </a:p>
        </p:txBody>
      </p:sp>
      <p:sp>
        <p:nvSpPr>
          <p:cNvPr id="4" name="object 4"/>
          <p:cNvSpPr txBox="1"/>
          <p:nvPr/>
        </p:nvSpPr>
        <p:spPr>
          <a:xfrm>
            <a:off x="693373" y="1381188"/>
            <a:ext cx="29578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25" dirty="0">
                <a:solidFill>
                  <a:srgbClr val="424242"/>
                </a:solidFill>
                <a:latin typeface="Arial Black"/>
                <a:cs typeface="Arial Black"/>
              </a:rPr>
              <a:t> </a:t>
            </a:r>
            <a:r>
              <a:rPr sz="1400" spc="-55" dirty="0">
                <a:solidFill>
                  <a:srgbClr val="424242"/>
                </a:solidFill>
                <a:latin typeface="Arial Black"/>
                <a:cs typeface="Arial Black"/>
              </a:rPr>
              <a:t>Choose</a:t>
            </a:r>
            <a:r>
              <a:rPr sz="1400" spc="-125" dirty="0">
                <a:solidFill>
                  <a:srgbClr val="424242"/>
                </a:solidFill>
                <a:latin typeface="Arial Black"/>
                <a:cs typeface="Arial Black"/>
              </a:rPr>
              <a:t> </a:t>
            </a:r>
            <a:r>
              <a:rPr sz="1400" spc="-55" dirty="0">
                <a:solidFill>
                  <a:srgbClr val="424242"/>
                </a:solidFill>
                <a:latin typeface="Arial Black"/>
                <a:cs typeface="Arial Black"/>
              </a:rPr>
              <a:t>significance</a:t>
            </a:r>
            <a:r>
              <a:rPr sz="1400" spc="-125"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3" name="object 3"/>
          <p:cNvSpPr txBox="1"/>
          <p:nvPr/>
        </p:nvSpPr>
        <p:spPr>
          <a:xfrm>
            <a:off x="758144" y="1533077"/>
            <a:ext cx="3130550" cy="2585720"/>
          </a:xfrm>
          <a:prstGeom prst="rect">
            <a:avLst/>
          </a:prstGeom>
        </p:spPr>
        <p:txBody>
          <a:bodyPr vert="horz" wrap="square" lIns="0" tIns="134620" rIns="0" bIns="0" rtlCol="0">
            <a:spAutoFit/>
          </a:bodyPr>
          <a:lstStyle/>
          <a:p>
            <a:pPr marL="363855" indent="-351155">
              <a:lnSpc>
                <a:spcPct val="100000"/>
              </a:lnSpc>
              <a:spcBef>
                <a:spcPts val="1060"/>
              </a:spcBef>
              <a:buChar char="●"/>
              <a:tabLst>
                <a:tab pos="363855" algn="l"/>
              </a:tabLst>
            </a:pPr>
            <a:r>
              <a:rPr sz="1600" spc="100" dirty="0">
                <a:latin typeface="Arial"/>
                <a:cs typeface="Arial"/>
              </a:rPr>
              <a:t>Central</a:t>
            </a:r>
            <a:r>
              <a:rPr sz="1600" spc="-10" dirty="0">
                <a:latin typeface="Arial"/>
                <a:cs typeface="Arial"/>
              </a:rPr>
              <a:t> </a:t>
            </a:r>
            <a:r>
              <a:rPr sz="1600" spc="60" dirty="0">
                <a:latin typeface="Arial"/>
                <a:cs typeface="Arial"/>
              </a:rPr>
              <a:t>Limit</a:t>
            </a:r>
            <a:r>
              <a:rPr sz="1600" spc="-10" dirty="0">
                <a:latin typeface="Arial"/>
                <a:cs typeface="Arial"/>
              </a:rPr>
              <a:t> </a:t>
            </a:r>
            <a:r>
              <a:rPr sz="1600" spc="90" dirty="0">
                <a:latin typeface="Arial"/>
                <a:cs typeface="Arial"/>
              </a:rPr>
              <a:t>Theorem</a:t>
            </a:r>
            <a:endParaRPr sz="1600">
              <a:latin typeface="Arial"/>
              <a:cs typeface="Arial"/>
            </a:endParaRPr>
          </a:p>
          <a:p>
            <a:pPr marL="363855" indent="-351155">
              <a:lnSpc>
                <a:spcPct val="100000"/>
              </a:lnSpc>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a:latin typeface="Arial"/>
              <a:cs typeface="Arial"/>
            </a:endParaRPr>
          </a:p>
          <a:p>
            <a:pPr marL="363855" indent="-351155">
              <a:lnSpc>
                <a:spcPct val="100000"/>
              </a:lnSpc>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Paired</a:t>
            </a:r>
            <a:r>
              <a:rPr sz="1600" dirty="0">
                <a:latin typeface="Arial"/>
                <a:cs typeface="Arial"/>
              </a:rPr>
              <a:t> </a:t>
            </a:r>
            <a:r>
              <a:rPr sz="1600" spc="114" dirty="0">
                <a:latin typeface="Arial"/>
                <a:cs typeface="Arial"/>
              </a:rPr>
              <a:t>Sample</a:t>
            </a:r>
            <a:r>
              <a:rPr sz="1600" spc="5"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10" dirty="0">
                <a:latin typeface="Arial"/>
                <a:cs typeface="Arial"/>
              </a:rPr>
              <a:t>ANOVA</a:t>
            </a:r>
            <a:endParaRPr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1109447" y="3676048"/>
            <a:ext cx="7241540" cy="848360"/>
          </a:xfrm>
          <a:prstGeom prst="rect">
            <a:avLst/>
          </a:prstGeom>
        </p:spPr>
        <p:txBody>
          <a:bodyPr vert="horz" wrap="square" lIns="0" tIns="12700" rIns="0" bIns="0" rtlCol="0">
            <a:spAutoFit/>
          </a:bodyPr>
          <a:lstStyle/>
          <a:p>
            <a:pPr marL="12700" marR="5080" algn="just">
              <a:lnSpc>
                <a:spcPct val="150000"/>
              </a:lnSpc>
              <a:spcBef>
                <a:spcPts val="100"/>
              </a:spcBef>
            </a:pPr>
            <a:r>
              <a:rPr sz="1200" dirty="0">
                <a:latin typeface="Arial"/>
                <a:cs typeface="Arial"/>
              </a:rPr>
              <a:t>The</a:t>
            </a:r>
            <a:r>
              <a:rPr sz="1200" spc="185" dirty="0">
                <a:latin typeface="Arial"/>
                <a:cs typeface="Arial"/>
              </a:rPr>
              <a:t> </a:t>
            </a:r>
            <a:r>
              <a:rPr sz="1200" spc="70" dirty="0">
                <a:latin typeface="Arial"/>
                <a:cs typeface="Arial"/>
              </a:rPr>
              <a:t>test</a:t>
            </a:r>
            <a:r>
              <a:rPr sz="1200" spc="190" dirty="0">
                <a:latin typeface="Arial"/>
                <a:cs typeface="Arial"/>
              </a:rPr>
              <a:t> </a:t>
            </a:r>
            <a:r>
              <a:rPr sz="1200" spc="75" dirty="0">
                <a:latin typeface="Arial"/>
                <a:cs typeface="Arial"/>
              </a:rPr>
              <a:t>statistic</a:t>
            </a:r>
            <a:r>
              <a:rPr sz="1200" spc="185" dirty="0">
                <a:latin typeface="Arial"/>
                <a:cs typeface="Arial"/>
              </a:rPr>
              <a:t> </a:t>
            </a:r>
            <a:r>
              <a:rPr sz="1200" spc="80" dirty="0">
                <a:latin typeface="Arial"/>
                <a:cs typeface="Arial"/>
              </a:rPr>
              <a:t>quantifies</a:t>
            </a:r>
            <a:r>
              <a:rPr sz="1200" spc="195" dirty="0">
                <a:latin typeface="Arial"/>
                <a:cs typeface="Arial"/>
              </a:rPr>
              <a:t> </a:t>
            </a:r>
            <a:r>
              <a:rPr sz="1200" dirty="0">
                <a:latin typeface="Arial Black"/>
                <a:cs typeface="Arial Black"/>
              </a:rPr>
              <a:t>how</a:t>
            </a:r>
            <a:r>
              <a:rPr sz="1200" spc="65" dirty="0">
                <a:latin typeface="Arial Black"/>
                <a:cs typeface="Arial Black"/>
              </a:rPr>
              <a:t> </a:t>
            </a:r>
            <a:r>
              <a:rPr sz="1200" dirty="0">
                <a:latin typeface="Arial Black"/>
                <a:cs typeface="Arial Black"/>
              </a:rPr>
              <a:t>many</a:t>
            </a:r>
            <a:r>
              <a:rPr sz="1200" spc="60" dirty="0">
                <a:latin typeface="Arial Black"/>
                <a:cs typeface="Arial Black"/>
              </a:rPr>
              <a:t> </a:t>
            </a:r>
            <a:r>
              <a:rPr sz="1200" dirty="0">
                <a:latin typeface="Arial Black"/>
                <a:cs typeface="Arial Black"/>
              </a:rPr>
              <a:t>standard</a:t>
            </a:r>
            <a:r>
              <a:rPr sz="1200" spc="65" dirty="0">
                <a:latin typeface="Arial Black"/>
                <a:cs typeface="Arial Black"/>
              </a:rPr>
              <a:t> </a:t>
            </a:r>
            <a:r>
              <a:rPr sz="1200" spc="-10" dirty="0">
                <a:latin typeface="Arial Black"/>
                <a:cs typeface="Arial Black"/>
              </a:rPr>
              <a:t>deviations</a:t>
            </a:r>
            <a:r>
              <a:rPr sz="1200" spc="65" dirty="0">
                <a:latin typeface="Arial Black"/>
                <a:cs typeface="Arial Black"/>
              </a:rPr>
              <a:t> </a:t>
            </a:r>
            <a:r>
              <a:rPr sz="1200" dirty="0">
                <a:latin typeface="Arial Black"/>
                <a:cs typeface="Arial Black"/>
              </a:rPr>
              <a:t>the</a:t>
            </a:r>
            <a:r>
              <a:rPr sz="1200" spc="65" dirty="0">
                <a:latin typeface="Arial Black"/>
                <a:cs typeface="Arial Black"/>
              </a:rPr>
              <a:t> </a:t>
            </a:r>
            <a:r>
              <a:rPr sz="1200" dirty="0">
                <a:latin typeface="Arial Black"/>
                <a:cs typeface="Arial Black"/>
              </a:rPr>
              <a:t>sample</a:t>
            </a:r>
            <a:r>
              <a:rPr sz="1200" spc="60" dirty="0">
                <a:latin typeface="Arial Black"/>
                <a:cs typeface="Arial Black"/>
              </a:rPr>
              <a:t> </a:t>
            </a:r>
            <a:r>
              <a:rPr sz="1200" dirty="0">
                <a:latin typeface="Arial Black"/>
                <a:cs typeface="Arial Black"/>
              </a:rPr>
              <a:t>mean</a:t>
            </a:r>
            <a:r>
              <a:rPr sz="1200" spc="65" dirty="0">
                <a:latin typeface="Arial Black"/>
                <a:cs typeface="Arial Black"/>
              </a:rPr>
              <a:t> </a:t>
            </a:r>
            <a:r>
              <a:rPr sz="1200" dirty="0">
                <a:latin typeface="Arial Black"/>
                <a:cs typeface="Arial Black"/>
              </a:rPr>
              <a:t>is</a:t>
            </a:r>
            <a:r>
              <a:rPr sz="1200" spc="65" dirty="0">
                <a:latin typeface="Arial Black"/>
                <a:cs typeface="Arial Black"/>
              </a:rPr>
              <a:t> </a:t>
            </a:r>
            <a:r>
              <a:rPr sz="1200" dirty="0">
                <a:latin typeface="Arial Black"/>
                <a:cs typeface="Arial Black"/>
              </a:rPr>
              <a:t>from</a:t>
            </a:r>
            <a:r>
              <a:rPr sz="1200" spc="60" dirty="0">
                <a:latin typeface="Arial Black"/>
                <a:cs typeface="Arial Black"/>
              </a:rPr>
              <a:t> </a:t>
            </a:r>
            <a:r>
              <a:rPr sz="1200" spc="-25" dirty="0">
                <a:latin typeface="Arial Black"/>
                <a:cs typeface="Arial Black"/>
              </a:rPr>
              <a:t>the </a:t>
            </a:r>
            <a:r>
              <a:rPr sz="1200" spc="-10" dirty="0">
                <a:latin typeface="Arial Black"/>
                <a:cs typeface="Arial Black"/>
              </a:rPr>
              <a:t>hypothesized</a:t>
            </a:r>
            <a:r>
              <a:rPr sz="1200" spc="140" dirty="0">
                <a:latin typeface="Arial Black"/>
                <a:cs typeface="Arial Black"/>
              </a:rPr>
              <a:t> </a:t>
            </a:r>
            <a:r>
              <a:rPr sz="1200" dirty="0">
                <a:latin typeface="Arial Black"/>
                <a:cs typeface="Arial Black"/>
              </a:rPr>
              <a:t>population</a:t>
            </a:r>
            <a:r>
              <a:rPr sz="1200" spc="145" dirty="0">
                <a:latin typeface="Arial Black"/>
                <a:cs typeface="Arial Black"/>
              </a:rPr>
              <a:t> </a:t>
            </a:r>
            <a:r>
              <a:rPr sz="1200" dirty="0">
                <a:latin typeface="Arial Black"/>
                <a:cs typeface="Arial Black"/>
              </a:rPr>
              <a:t>mean</a:t>
            </a:r>
            <a:r>
              <a:rPr sz="1200" dirty="0">
                <a:latin typeface="Arial"/>
                <a:cs typeface="Arial"/>
              </a:rPr>
              <a:t>,</a:t>
            </a:r>
            <a:r>
              <a:rPr sz="1200" spc="275" dirty="0">
                <a:latin typeface="Arial"/>
                <a:cs typeface="Arial"/>
              </a:rPr>
              <a:t> </a:t>
            </a:r>
            <a:r>
              <a:rPr sz="1200" spc="100" dirty="0">
                <a:latin typeface="Arial"/>
                <a:cs typeface="Arial"/>
              </a:rPr>
              <a:t>aiding</a:t>
            </a:r>
            <a:r>
              <a:rPr sz="1200" spc="275" dirty="0">
                <a:latin typeface="Arial"/>
                <a:cs typeface="Arial"/>
              </a:rPr>
              <a:t> </a:t>
            </a:r>
            <a:r>
              <a:rPr sz="1200" spc="60" dirty="0">
                <a:latin typeface="Arial"/>
                <a:cs typeface="Arial"/>
              </a:rPr>
              <a:t>in</a:t>
            </a:r>
            <a:r>
              <a:rPr sz="1200" spc="275" dirty="0">
                <a:latin typeface="Arial"/>
                <a:cs typeface="Arial"/>
              </a:rPr>
              <a:t> </a:t>
            </a:r>
            <a:r>
              <a:rPr sz="1200" spc="90" dirty="0">
                <a:latin typeface="Arial"/>
                <a:cs typeface="Arial"/>
              </a:rPr>
              <a:t>the</a:t>
            </a:r>
            <a:r>
              <a:rPr sz="1200" spc="275" dirty="0">
                <a:latin typeface="Arial"/>
                <a:cs typeface="Arial"/>
              </a:rPr>
              <a:t> </a:t>
            </a:r>
            <a:r>
              <a:rPr sz="1200" spc="100" dirty="0">
                <a:latin typeface="Arial"/>
                <a:cs typeface="Arial"/>
              </a:rPr>
              <a:t>determination</a:t>
            </a:r>
            <a:r>
              <a:rPr sz="1200" spc="275" dirty="0">
                <a:latin typeface="Arial"/>
                <a:cs typeface="Arial"/>
              </a:rPr>
              <a:t> </a:t>
            </a:r>
            <a:r>
              <a:rPr sz="1200" spc="80" dirty="0">
                <a:latin typeface="Arial"/>
                <a:cs typeface="Arial"/>
              </a:rPr>
              <a:t>of</a:t>
            </a:r>
            <a:r>
              <a:rPr sz="1200" spc="275" dirty="0">
                <a:latin typeface="Arial"/>
                <a:cs typeface="Arial"/>
              </a:rPr>
              <a:t> </a:t>
            </a:r>
            <a:r>
              <a:rPr sz="1200" spc="90" dirty="0">
                <a:latin typeface="Arial"/>
                <a:cs typeface="Arial"/>
              </a:rPr>
              <a:t>whether</a:t>
            </a:r>
            <a:r>
              <a:rPr sz="1200" spc="275" dirty="0">
                <a:latin typeface="Arial"/>
                <a:cs typeface="Arial"/>
              </a:rPr>
              <a:t> </a:t>
            </a:r>
            <a:r>
              <a:rPr sz="1200" spc="100" dirty="0">
                <a:latin typeface="Arial"/>
                <a:cs typeface="Arial"/>
              </a:rPr>
              <a:t>to</a:t>
            </a:r>
            <a:r>
              <a:rPr sz="1200" spc="275" dirty="0">
                <a:latin typeface="Arial"/>
                <a:cs typeface="Arial"/>
              </a:rPr>
              <a:t> </a:t>
            </a:r>
            <a:r>
              <a:rPr sz="1200" spc="75" dirty="0">
                <a:latin typeface="Arial"/>
                <a:cs typeface="Arial"/>
              </a:rPr>
              <a:t>reject</a:t>
            </a:r>
            <a:r>
              <a:rPr sz="1200" spc="275" dirty="0">
                <a:latin typeface="Arial"/>
                <a:cs typeface="Arial"/>
              </a:rPr>
              <a:t> </a:t>
            </a:r>
            <a:r>
              <a:rPr sz="1200" spc="90" dirty="0">
                <a:latin typeface="Arial"/>
                <a:cs typeface="Arial"/>
              </a:rPr>
              <a:t>the</a:t>
            </a:r>
            <a:r>
              <a:rPr sz="1200" spc="275" dirty="0">
                <a:latin typeface="Arial"/>
                <a:cs typeface="Arial"/>
              </a:rPr>
              <a:t> </a:t>
            </a:r>
            <a:r>
              <a:rPr sz="1200" spc="40" dirty="0">
                <a:latin typeface="Arial"/>
                <a:cs typeface="Arial"/>
              </a:rPr>
              <a:t>null </a:t>
            </a:r>
            <a:r>
              <a:rPr sz="1200" spc="80" dirty="0">
                <a:latin typeface="Arial"/>
                <a:cs typeface="Arial"/>
              </a:rPr>
              <a:t>hypothesis</a:t>
            </a:r>
            <a:r>
              <a:rPr sz="1200" spc="-10" dirty="0">
                <a:latin typeface="Arial"/>
                <a:cs typeface="Arial"/>
              </a:rPr>
              <a:t> </a:t>
            </a:r>
            <a:r>
              <a:rPr sz="1200" spc="110" dirty="0">
                <a:latin typeface="Arial"/>
                <a:cs typeface="Arial"/>
              </a:rPr>
              <a:t>based</a:t>
            </a:r>
            <a:r>
              <a:rPr sz="1200" spc="-5" dirty="0">
                <a:latin typeface="Arial"/>
                <a:cs typeface="Arial"/>
              </a:rPr>
              <a:t> </a:t>
            </a:r>
            <a:r>
              <a:rPr sz="1200" spc="95" dirty="0">
                <a:latin typeface="Arial"/>
                <a:cs typeface="Arial"/>
              </a:rPr>
              <a:t>on</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observed</a:t>
            </a:r>
            <a:r>
              <a:rPr sz="1200" spc="-5" dirty="0">
                <a:latin typeface="Arial"/>
                <a:cs typeface="Arial"/>
              </a:rPr>
              <a:t> </a:t>
            </a:r>
            <a:r>
              <a:rPr sz="1200" spc="105" dirty="0">
                <a:latin typeface="Arial"/>
                <a:cs typeface="Arial"/>
              </a:rPr>
              <a:t>sample</a:t>
            </a:r>
            <a:r>
              <a:rPr sz="1200" spc="-5" dirty="0">
                <a:latin typeface="Arial"/>
                <a:cs typeface="Arial"/>
              </a:rPr>
              <a:t> </a:t>
            </a:r>
            <a:r>
              <a:rPr sz="1200" spc="80" dirty="0">
                <a:latin typeface="Arial"/>
                <a:cs typeface="Arial"/>
              </a:rPr>
              <a:t>data.</a:t>
            </a:r>
            <a:endParaRPr sz="1200">
              <a:latin typeface="Arial"/>
              <a:cs typeface="Arial"/>
            </a:endParaRPr>
          </a:p>
        </p:txBody>
      </p:sp>
      <p:grpSp>
        <p:nvGrpSpPr>
          <p:cNvPr id="4" name="object 4"/>
          <p:cNvGrpSpPr/>
          <p:nvPr/>
        </p:nvGrpSpPr>
        <p:grpSpPr>
          <a:xfrm>
            <a:off x="5147127" y="2740806"/>
            <a:ext cx="617220" cy="41275"/>
            <a:chOff x="5147127" y="2740806"/>
            <a:chExt cx="617220" cy="41275"/>
          </a:xfrm>
        </p:grpSpPr>
        <p:sp>
          <p:nvSpPr>
            <p:cNvPr id="5" name="object 5"/>
            <p:cNvSpPr/>
            <p:nvPr/>
          </p:nvSpPr>
          <p:spPr>
            <a:xfrm>
              <a:off x="5151889" y="2761294"/>
              <a:ext cx="563880" cy="7620"/>
            </a:xfrm>
            <a:custGeom>
              <a:avLst/>
              <a:gdLst/>
              <a:ahLst/>
              <a:cxnLst/>
              <a:rect l="l" t="t" r="r" b="b"/>
              <a:pathLst>
                <a:path w="563879" h="7619">
                  <a:moveTo>
                    <a:pt x="0" y="7624"/>
                  </a:moveTo>
                  <a:lnTo>
                    <a:pt x="563848" y="0"/>
                  </a:lnTo>
                </a:path>
              </a:pathLst>
            </a:custGeom>
            <a:ln w="9524">
              <a:solidFill>
                <a:srgbClr val="595959"/>
              </a:solidFill>
            </a:ln>
          </p:spPr>
          <p:txBody>
            <a:bodyPr wrap="square" lIns="0" tIns="0" rIns="0" bIns="0" rtlCol="0"/>
            <a:lstStyle/>
            <a:p>
              <a:endParaRPr/>
            </a:p>
          </p:txBody>
        </p:sp>
        <p:sp>
          <p:nvSpPr>
            <p:cNvPr id="6" name="object 6"/>
            <p:cNvSpPr/>
            <p:nvPr/>
          </p:nvSpPr>
          <p:spPr>
            <a:xfrm>
              <a:off x="5715538" y="2745569"/>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7" name="object 7"/>
            <p:cNvSpPr/>
            <p:nvPr/>
          </p:nvSpPr>
          <p:spPr>
            <a:xfrm>
              <a:off x="5715538" y="2745569"/>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8" name="object 8"/>
          <p:cNvGrpSpPr/>
          <p:nvPr/>
        </p:nvGrpSpPr>
        <p:grpSpPr>
          <a:xfrm>
            <a:off x="5147127" y="3270780"/>
            <a:ext cx="617220" cy="41275"/>
            <a:chOff x="5147127" y="3270780"/>
            <a:chExt cx="617220" cy="41275"/>
          </a:xfrm>
        </p:grpSpPr>
        <p:sp>
          <p:nvSpPr>
            <p:cNvPr id="9" name="object 9"/>
            <p:cNvSpPr/>
            <p:nvPr/>
          </p:nvSpPr>
          <p:spPr>
            <a:xfrm>
              <a:off x="5151889" y="3291268"/>
              <a:ext cx="563880" cy="7620"/>
            </a:xfrm>
            <a:custGeom>
              <a:avLst/>
              <a:gdLst/>
              <a:ahLst/>
              <a:cxnLst/>
              <a:rect l="l" t="t" r="r" b="b"/>
              <a:pathLst>
                <a:path w="563879" h="7620">
                  <a:moveTo>
                    <a:pt x="0" y="7624"/>
                  </a:moveTo>
                  <a:lnTo>
                    <a:pt x="563848" y="0"/>
                  </a:lnTo>
                </a:path>
              </a:pathLst>
            </a:custGeom>
            <a:ln w="9524">
              <a:solidFill>
                <a:srgbClr val="595959"/>
              </a:solidFill>
            </a:ln>
          </p:spPr>
          <p:txBody>
            <a:bodyPr wrap="square" lIns="0" tIns="0" rIns="0" bIns="0" rtlCol="0"/>
            <a:lstStyle/>
            <a:p>
              <a:endParaRPr/>
            </a:p>
          </p:txBody>
        </p:sp>
        <p:sp>
          <p:nvSpPr>
            <p:cNvPr id="10" name="object 10"/>
            <p:cNvSpPr/>
            <p:nvPr/>
          </p:nvSpPr>
          <p:spPr>
            <a:xfrm>
              <a:off x="5715538" y="3275543"/>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11" name="object 11"/>
            <p:cNvSpPr/>
            <p:nvPr/>
          </p:nvSpPr>
          <p:spPr>
            <a:xfrm>
              <a:off x="5715538" y="3275543"/>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12" name="object 12"/>
          <p:cNvGrpSpPr/>
          <p:nvPr/>
        </p:nvGrpSpPr>
        <p:grpSpPr>
          <a:xfrm>
            <a:off x="3298406" y="2443045"/>
            <a:ext cx="1762125" cy="1056005"/>
            <a:chOff x="3298406" y="2443045"/>
            <a:chExt cx="1762125" cy="1056005"/>
          </a:xfrm>
        </p:grpSpPr>
        <p:pic>
          <p:nvPicPr>
            <p:cNvPr id="13" name="object 13"/>
            <p:cNvPicPr/>
            <p:nvPr/>
          </p:nvPicPr>
          <p:blipFill>
            <a:blip r:embed="rId2" cstate="print"/>
            <a:stretch>
              <a:fillRect/>
            </a:stretch>
          </p:blipFill>
          <p:spPr>
            <a:xfrm>
              <a:off x="4083642" y="2443045"/>
              <a:ext cx="976672" cy="1055872"/>
            </a:xfrm>
            <a:prstGeom prst="rect">
              <a:avLst/>
            </a:prstGeom>
          </p:spPr>
        </p:pic>
        <p:sp>
          <p:nvSpPr>
            <p:cNvPr id="14" name="object 14"/>
            <p:cNvSpPr/>
            <p:nvPr/>
          </p:nvSpPr>
          <p:spPr>
            <a:xfrm>
              <a:off x="3370543" y="2769619"/>
              <a:ext cx="713105" cy="139700"/>
            </a:xfrm>
            <a:custGeom>
              <a:avLst/>
              <a:gdLst/>
              <a:ahLst/>
              <a:cxnLst/>
              <a:rect l="l" t="t" r="r" b="b"/>
              <a:pathLst>
                <a:path w="713104" h="139700">
                  <a:moveTo>
                    <a:pt x="713098" y="0"/>
                  </a:moveTo>
                  <a:lnTo>
                    <a:pt x="0" y="139324"/>
                  </a:lnTo>
                </a:path>
              </a:pathLst>
            </a:custGeom>
            <a:ln w="9524">
              <a:solidFill>
                <a:srgbClr val="595959"/>
              </a:solidFill>
            </a:ln>
          </p:spPr>
          <p:txBody>
            <a:bodyPr wrap="square" lIns="0" tIns="0" rIns="0" bIns="0" rtlCol="0"/>
            <a:lstStyle/>
            <a:p>
              <a:endParaRPr/>
            </a:p>
          </p:txBody>
        </p:sp>
        <p:sp>
          <p:nvSpPr>
            <p:cNvPr id="15" name="object 15"/>
            <p:cNvSpPr/>
            <p:nvPr/>
          </p:nvSpPr>
          <p:spPr>
            <a:xfrm>
              <a:off x="3328118" y="2893494"/>
              <a:ext cx="45720" cy="31115"/>
            </a:xfrm>
            <a:custGeom>
              <a:avLst/>
              <a:gdLst/>
              <a:ahLst/>
              <a:cxnLst/>
              <a:rect l="l" t="t" r="r" b="b"/>
              <a:pathLst>
                <a:path w="45720" h="31114">
                  <a:moveTo>
                    <a:pt x="45449" y="30899"/>
                  </a:moveTo>
                  <a:lnTo>
                    <a:pt x="0" y="23749"/>
                  </a:lnTo>
                  <a:lnTo>
                    <a:pt x="39399" y="0"/>
                  </a:lnTo>
                  <a:lnTo>
                    <a:pt x="45449" y="30899"/>
                  </a:lnTo>
                  <a:close/>
                </a:path>
              </a:pathLst>
            </a:custGeom>
            <a:solidFill>
              <a:srgbClr val="595959"/>
            </a:solidFill>
          </p:spPr>
          <p:txBody>
            <a:bodyPr wrap="square" lIns="0" tIns="0" rIns="0" bIns="0" rtlCol="0"/>
            <a:lstStyle/>
            <a:p>
              <a:endParaRPr/>
            </a:p>
          </p:txBody>
        </p:sp>
        <p:sp>
          <p:nvSpPr>
            <p:cNvPr id="16" name="object 16"/>
            <p:cNvSpPr/>
            <p:nvPr/>
          </p:nvSpPr>
          <p:spPr>
            <a:xfrm>
              <a:off x="3328118" y="2893494"/>
              <a:ext cx="45720" cy="31115"/>
            </a:xfrm>
            <a:custGeom>
              <a:avLst/>
              <a:gdLst/>
              <a:ahLst/>
              <a:cxnLst/>
              <a:rect l="l" t="t" r="r" b="b"/>
              <a:pathLst>
                <a:path w="45720" h="31114">
                  <a:moveTo>
                    <a:pt x="39399" y="0"/>
                  </a:moveTo>
                  <a:lnTo>
                    <a:pt x="0" y="23749"/>
                  </a:lnTo>
                  <a:lnTo>
                    <a:pt x="45449" y="30899"/>
                  </a:lnTo>
                  <a:lnTo>
                    <a:pt x="39399" y="0"/>
                  </a:lnTo>
                  <a:close/>
                </a:path>
              </a:pathLst>
            </a:custGeom>
            <a:ln w="9524">
              <a:solidFill>
                <a:srgbClr val="595959"/>
              </a:solidFill>
            </a:ln>
          </p:spPr>
          <p:txBody>
            <a:bodyPr wrap="square" lIns="0" tIns="0" rIns="0" bIns="0" rtlCol="0"/>
            <a:lstStyle/>
            <a:p>
              <a:endParaRPr/>
            </a:p>
          </p:txBody>
        </p:sp>
        <p:sp>
          <p:nvSpPr>
            <p:cNvPr id="17" name="object 17"/>
            <p:cNvSpPr/>
            <p:nvPr/>
          </p:nvSpPr>
          <p:spPr>
            <a:xfrm>
              <a:off x="3346393" y="3348643"/>
              <a:ext cx="737870" cy="6985"/>
            </a:xfrm>
            <a:custGeom>
              <a:avLst/>
              <a:gdLst/>
              <a:ahLst/>
              <a:cxnLst/>
              <a:rect l="l" t="t" r="r" b="b"/>
              <a:pathLst>
                <a:path w="737870" h="6985">
                  <a:moveTo>
                    <a:pt x="737248" y="0"/>
                  </a:moveTo>
                  <a:lnTo>
                    <a:pt x="0" y="6949"/>
                  </a:lnTo>
                </a:path>
              </a:pathLst>
            </a:custGeom>
            <a:ln w="9524">
              <a:solidFill>
                <a:srgbClr val="595959"/>
              </a:solidFill>
            </a:ln>
          </p:spPr>
          <p:txBody>
            <a:bodyPr wrap="square" lIns="0" tIns="0" rIns="0" bIns="0" rtlCol="0"/>
            <a:lstStyle/>
            <a:p>
              <a:endParaRPr/>
            </a:p>
          </p:txBody>
        </p:sp>
        <p:sp>
          <p:nvSpPr>
            <p:cNvPr id="18" name="object 18"/>
            <p:cNvSpPr/>
            <p:nvPr/>
          </p:nvSpPr>
          <p:spPr>
            <a:xfrm>
              <a:off x="3303168" y="3339868"/>
              <a:ext cx="43815" cy="31750"/>
            </a:xfrm>
            <a:custGeom>
              <a:avLst/>
              <a:gdLst/>
              <a:ahLst/>
              <a:cxnLst/>
              <a:rect l="l" t="t" r="r" b="b"/>
              <a:pathLst>
                <a:path w="43814" h="31750">
                  <a:moveTo>
                    <a:pt x="43374" y="31449"/>
                  </a:moveTo>
                  <a:lnTo>
                    <a:pt x="0" y="16124"/>
                  </a:lnTo>
                  <a:lnTo>
                    <a:pt x="43074" y="0"/>
                  </a:lnTo>
                  <a:lnTo>
                    <a:pt x="43374" y="31449"/>
                  </a:lnTo>
                  <a:close/>
                </a:path>
              </a:pathLst>
            </a:custGeom>
            <a:solidFill>
              <a:srgbClr val="595959"/>
            </a:solidFill>
          </p:spPr>
          <p:txBody>
            <a:bodyPr wrap="square" lIns="0" tIns="0" rIns="0" bIns="0" rtlCol="0"/>
            <a:lstStyle/>
            <a:p>
              <a:endParaRPr/>
            </a:p>
          </p:txBody>
        </p:sp>
        <p:sp>
          <p:nvSpPr>
            <p:cNvPr id="19" name="object 19"/>
            <p:cNvSpPr/>
            <p:nvPr/>
          </p:nvSpPr>
          <p:spPr>
            <a:xfrm>
              <a:off x="3303168" y="3339868"/>
              <a:ext cx="43815" cy="31750"/>
            </a:xfrm>
            <a:custGeom>
              <a:avLst/>
              <a:gdLst/>
              <a:ahLst/>
              <a:cxnLst/>
              <a:rect l="l" t="t" r="r" b="b"/>
              <a:pathLst>
                <a:path w="43814" h="31750">
                  <a:moveTo>
                    <a:pt x="43074" y="0"/>
                  </a:moveTo>
                  <a:lnTo>
                    <a:pt x="0" y="16124"/>
                  </a:lnTo>
                  <a:lnTo>
                    <a:pt x="43374" y="31449"/>
                  </a:lnTo>
                  <a:lnTo>
                    <a:pt x="43074" y="0"/>
                  </a:lnTo>
                  <a:close/>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02957" y="3263598"/>
            <a:ext cx="12217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Std</a:t>
            </a:r>
            <a:r>
              <a:rPr sz="900" spc="25" dirty="0">
                <a:latin typeface="Arial"/>
                <a:cs typeface="Arial"/>
              </a:rPr>
              <a:t> </a:t>
            </a:r>
            <a:r>
              <a:rPr sz="900" spc="60" dirty="0">
                <a:latin typeface="Arial"/>
                <a:cs typeface="Arial"/>
              </a:rPr>
              <a:t>of</a:t>
            </a:r>
            <a:r>
              <a:rPr sz="900" spc="30" dirty="0">
                <a:latin typeface="Arial"/>
                <a:cs typeface="Arial"/>
              </a:rPr>
              <a:t> </a:t>
            </a:r>
            <a:r>
              <a:rPr sz="900" spc="65" dirty="0">
                <a:latin typeface="Arial"/>
                <a:cs typeface="Arial"/>
              </a:rPr>
              <a:t>the</a:t>
            </a:r>
            <a:r>
              <a:rPr sz="900" spc="25" dirty="0">
                <a:latin typeface="Arial"/>
                <a:cs typeface="Arial"/>
              </a:rPr>
              <a:t> </a:t>
            </a:r>
            <a:r>
              <a:rPr sz="900" spc="60" dirty="0">
                <a:latin typeface="Arial"/>
                <a:cs typeface="Arial"/>
              </a:rPr>
              <a:t>population</a:t>
            </a:r>
            <a:endParaRPr sz="900">
              <a:latin typeface="Arial"/>
              <a:cs typeface="Arial"/>
            </a:endParaRPr>
          </a:p>
        </p:txBody>
      </p:sp>
      <p:sp>
        <p:nvSpPr>
          <p:cNvPr id="21" name="object 21"/>
          <p:cNvSpPr txBox="1"/>
          <p:nvPr/>
        </p:nvSpPr>
        <p:spPr>
          <a:xfrm>
            <a:off x="5937460" y="3233099"/>
            <a:ext cx="697865" cy="162560"/>
          </a:xfrm>
          <a:prstGeom prst="rect">
            <a:avLst/>
          </a:prstGeom>
        </p:spPr>
        <p:txBody>
          <a:bodyPr vert="horz" wrap="square" lIns="0" tIns="12700" rIns="0" bIns="0" rtlCol="0">
            <a:spAutoFit/>
          </a:bodyPr>
          <a:lstStyle/>
          <a:p>
            <a:pPr marL="12700">
              <a:lnSpc>
                <a:spcPct val="100000"/>
              </a:lnSpc>
              <a:spcBef>
                <a:spcPts val="100"/>
              </a:spcBef>
            </a:pPr>
            <a:r>
              <a:rPr sz="900" spc="80" dirty="0">
                <a:latin typeface="Arial"/>
                <a:cs typeface="Arial"/>
              </a:rPr>
              <a:t>sample</a:t>
            </a:r>
            <a:r>
              <a:rPr sz="900" dirty="0">
                <a:latin typeface="Arial"/>
                <a:cs typeface="Arial"/>
              </a:rPr>
              <a:t> </a:t>
            </a:r>
            <a:r>
              <a:rPr sz="900" spc="-20" dirty="0">
                <a:latin typeface="Arial"/>
                <a:cs typeface="Arial"/>
              </a:rPr>
              <a:t>size</a:t>
            </a:r>
            <a:endParaRPr sz="900">
              <a:latin typeface="Arial"/>
              <a:cs typeface="Arial"/>
            </a:endParaRPr>
          </a:p>
        </p:txBody>
      </p:sp>
      <p:sp>
        <p:nvSpPr>
          <p:cNvPr id="22" name="object 22"/>
          <p:cNvSpPr txBox="1"/>
          <p:nvPr/>
        </p:nvSpPr>
        <p:spPr>
          <a:xfrm>
            <a:off x="693373" y="1381188"/>
            <a:ext cx="7674609" cy="161290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428625" marR="5080" indent="-320675" algn="just">
              <a:lnSpc>
                <a:spcPct val="150000"/>
              </a:lnSpc>
              <a:spcBef>
                <a:spcPts val="1270"/>
              </a:spcBef>
              <a:buChar char="●"/>
              <a:tabLst>
                <a:tab pos="428625" algn="l"/>
                <a:tab pos="430530" algn="l"/>
              </a:tabLst>
            </a:pPr>
            <a:r>
              <a:rPr sz="1200" dirty="0">
                <a:latin typeface="Arial"/>
                <a:cs typeface="Arial"/>
              </a:rPr>
              <a:t>	The</a:t>
            </a:r>
            <a:r>
              <a:rPr sz="1200" spc="220" dirty="0">
                <a:latin typeface="Arial"/>
                <a:cs typeface="Arial"/>
              </a:rPr>
              <a:t> </a:t>
            </a:r>
            <a:r>
              <a:rPr sz="1200" spc="70" dirty="0">
                <a:latin typeface="Arial"/>
                <a:cs typeface="Arial"/>
              </a:rPr>
              <a:t>test</a:t>
            </a:r>
            <a:r>
              <a:rPr sz="1200" spc="225" dirty="0">
                <a:latin typeface="Arial"/>
                <a:cs typeface="Arial"/>
              </a:rPr>
              <a:t> </a:t>
            </a:r>
            <a:r>
              <a:rPr sz="1200" spc="75" dirty="0">
                <a:latin typeface="Arial"/>
                <a:cs typeface="Arial"/>
              </a:rPr>
              <a:t>statistic</a:t>
            </a:r>
            <a:r>
              <a:rPr sz="1200" spc="225" dirty="0">
                <a:latin typeface="Arial"/>
                <a:cs typeface="Arial"/>
              </a:rPr>
              <a:t> </a:t>
            </a:r>
            <a:r>
              <a:rPr sz="1200" spc="80" dirty="0">
                <a:latin typeface="Arial"/>
                <a:cs typeface="Arial"/>
              </a:rPr>
              <a:t>used</a:t>
            </a:r>
            <a:r>
              <a:rPr sz="1200" spc="220" dirty="0">
                <a:latin typeface="Arial"/>
                <a:cs typeface="Arial"/>
              </a:rPr>
              <a:t> </a:t>
            </a:r>
            <a:r>
              <a:rPr sz="1200" spc="100" dirty="0">
                <a:latin typeface="Arial"/>
                <a:cs typeface="Arial"/>
              </a:rPr>
              <a:t>to</a:t>
            </a:r>
            <a:r>
              <a:rPr sz="1200" spc="225" dirty="0">
                <a:latin typeface="Arial"/>
                <a:cs typeface="Arial"/>
              </a:rPr>
              <a:t> </a:t>
            </a:r>
            <a:r>
              <a:rPr sz="1200" spc="55" dirty="0">
                <a:latin typeface="Arial"/>
                <a:cs typeface="Arial"/>
              </a:rPr>
              <a:t>assess</a:t>
            </a:r>
            <a:r>
              <a:rPr sz="1200" spc="225" dirty="0">
                <a:latin typeface="Arial"/>
                <a:cs typeface="Arial"/>
              </a:rPr>
              <a:t> </a:t>
            </a:r>
            <a:r>
              <a:rPr sz="1200" spc="90" dirty="0">
                <a:latin typeface="Arial"/>
                <a:cs typeface="Arial"/>
              </a:rPr>
              <a:t>the</a:t>
            </a:r>
            <a:r>
              <a:rPr sz="1200" spc="220" dirty="0">
                <a:latin typeface="Arial"/>
                <a:cs typeface="Arial"/>
              </a:rPr>
              <a:t> </a:t>
            </a:r>
            <a:r>
              <a:rPr sz="1200" spc="95" dirty="0">
                <a:latin typeface="Arial"/>
                <a:cs typeface="Arial"/>
              </a:rPr>
              <a:t>population</a:t>
            </a:r>
            <a:r>
              <a:rPr sz="1200" spc="225" dirty="0">
                <a:latin typeface="Arial"/>
                <a:cs typeface="Arial"/>
              </a:rPr>
              <a:t> </a:t>
            </a:r>
            <a:r>
              <a:rPr sz="1200" spc="140" dirty="0">
                <a:latin typeface="Arial"/>
                <a:cs typeface="Arial"/>
              </a:rPr>
              <a:t>mean</a:t>
            </a:r>
            <a:r>
              <a:rPr sz="1200" spc="225" dirty="0">
                <a:latin typeface="Arial"/>
                <a:cs typeface="Arial"/>
              </a:rPr>
              <a:t> </a:t>
            </a:r>
            <a:r>
              <a:rPr sz="1200" spc="100" dirty="0">
                <a:latin typeface="Arial"/>
                <a:cs typeface="Arial"/>
              </a:rPr>
              <a:t>depends</a:t>
            </a:r>
            <a:r>
              <a:rPr sz="1200" spc="220" dirty="0">
                <a:latin typeface="Arial"/>
                <a:cs typeface="Arial"/>
              </a:rPr>
              <a:t> </a:t>
            </a:r>
            <a:r>
              <a:rPr sz="1200" spc="95" dirty="0">
                <a:latin typeface="Arial"/>
                <a:cs typeface="Arial"/>
              </a:rPr>
              <a:t>on</a:t>
            </a:r>
            <a:r>
              <a:rPr sz="1200" spc="225" dirty="0">
                <a:latin typeface="Arial"/>
                <a:cs typeface="Arial"/>
              </a:rPr>
              <a:t> </a:t>
            </a:r>
            <a:r>
              <a:rPr sz="1200" spc="90" dirty="0">
                <a:latin typeface="Arial"/>
                <a:cs typeface="Arial"/>
              </a:rPr>
              <a:t>the</a:t>
            </a:r>
            <a:r>
              <a:rPr sz="1200" spc="225" dirty="0">
                <a:latin typeface="Arial"/>
                <a:cs typeface="Arial"/>
              </a:rPr>
              <a:t> </a:t>
            </a:r>
            <a:r>
              <a:rPr sz="1200" spc="70" dirty="0">
                <a:latin typeface="Arial"/>
                <a:cs typeface="Arial"/>
              </a:rPr>
              <a:t>specific</a:t>
            </a:r>
            <a:r>
              <a:rPr sz="1200" spc="220" dirty="0">
                <a:latin typeface="Arial"/>
                <a:cs typeface="Arial"/>
              </a:rPr>
              <a:t> </a:t>
            </a:r>
            <a:r>
              <a:rPr sz="1200" spc="95" dirty="0">
                <a:latin typeface="Arial"/>
                <a:cs typeface="Arial"/>
              </a:rPr>
              <a:t>type</a:t>
            </a:r>
            <a:r>
              <a:rPr sz="1200" spc="225" dirty="0">
                <a:latin typeface="Arial"/>
                <a:cs typeface="Arial"/>
              </a:rPr>
              <a:t> </a:t>
            </a:r>
            <a:r>
              <a:rPr sz="1200" spc="80" dirty="0">
                <a:latin typeface="Arial"/>
                <a:cs typeface="Arial"/>
              </a:rPr>
              <a:t>of</a:t>
            </a:r>
            <a:r>
              <a:rPr sz="1200" spc="225" dirty="0">
                <a:latin typeface="Arial"/>
                <a:cs typeface="Arial"/>
              </a:rPr>
              <a:t> </a:t>
            </a:r>
            <a:r>
              <a:rPr sz="1200" spc="-20" dirty="0">
                <a:latin typeface="Arial"/>
                <a:cs typeface="Arial"/>
              </a:rPr>
              <a:t>test </a:t>
            </a:r>
            <a:r>
              <a:rPr sz="1200" spc="95" dirty="0">
                <a:latin typeface="Arial"/>
                <a:cs typeface="Arial"/>
              </a:rPr>
              <a:t>being</a:t>
            </a:r>
            <a:r>
              <a:rPr sz="1200" spc="105" dirty="0">
                <a:latin typeface="Arial"/>
                <a:cs typeface="Arial"/>
              </a:rPr>
              <a:t> </a:t>
            </a:r>
            <a:r>
              <a:rPr sz="1200" spc="90" dirty="0">
                <a:latin typeface="Arial"/>
                <a:cs typeface="Arial"/>
              </a:rPr>
              <a:t>conducted.</a:t>
            </a:r>
            <a:r>
              <a:rPr sz="1200" spc="105" dirty="0">
                <a:latin typeface="Arial"/>
                <a:cs typeface="Arial"/>
              </a:rPr>
              <a:t> </a:t>
            </a:r>
            <a:r>
              <a:rPr sz="1200" dirty="0">
                <a:latin typeface="Arial"/>
                <a:cs typeface="Arial"/>
              </a:rPr>
              <a:t>In</a:t>
            </a:r>
            <a:r>
              <a:rPr sz="1200" spc="105" dirty="0">
                <a:latin typeface="Arial"/>
                <a:cs typeface="Arial"/>
              </a:rPr>
              <a:t> </a:t>
            </a:r>
            <a:r>
              <a:rPr sz="1200" spc="60" dirty="0">
                <a:latin typeface="Arial"/>
                <a:cs typeface="Arial"/>
              </a:rPr>
              <a:t>general,</a:t>
            </a:r>
            <a:r>
              <a:rPr sz="1200" spc="105" dirty="0">
                <a:latin typeface="Arial"/>
                <a:cs typeface="Arial"/>
              </a:rPr>
              <a:t> </a:t>
            </a:r>
            <a:r>
              <a:rPr sz="1200" spc="95" dirty="0">
                <a:latin typeface="Arial"/>
                <a:cs typeface="Arial"/>
              </a:rPr>
              <a:t>when</a:t>
            </a:r>
            <a:r>
              <a:rPr sz="1200" spc="105" dirty="0">
                <a:latin typeface="Arial"/>
                <a:cs typeface="Arial"/>
              </a:rPr>
              <a:t> </a:t>
            </a:r>
            <a:r>
              <a:rPr sz="1200" spc="85" dirty="0">
                <a:latin typeface="Arial"/>
                <a:cs typeface="Arial"/>
              </a:rPr>
              <a:t>checking</a:t>
            </a:r>
            <a:r>
              <a:rPr sz="1200" spc="105" dirty="0">
                <a:latin typeface="Arial"/>
                <a:cs typeface="Arial"/>
              </a:rPr>
              <a:t> </a:t>
            </a:r>
            <a:r>
              <a:rPr sz="1200" spc="70" dirty="0">
                <a:latin typeface="Arial"/>
                <a:cs typeface="Arial"/>
              </a:rPr>
              <a:t>for</a:t>
            </a:r>
            <a:r>
              <a:rPr sz="1200" spc="105" dirty="0">
                <a:latin typeface="Arial"/>
                <a:cs typeface="Arial"/>
              </a:rPr>
              <a:t> </a:t>
            </a:r>
            <a:r>
              <a:rPr sz="1200" spc="145" dirty="0">
                <a:latin typeface="Arial"/>
                <a:cs typeface="Arial"/>
              </a:rPr>
              <a:t>a</a:t>
            </a:r>
            <a:r>
              <a:rPr sz="1200" spc="105" dirty="0">
                <a:latin typeface="Arial"/>
                <a:cs typeface="Arial"/>
              </a:rPr>
              <a:t> </a:t>
            </a:r>
            <a:r>
              <a:rPr sz="1200" spc="95" dirty="0">
                <a:latin typeface="Arial"/>
                <a:cs typeface="Arial"/>
              </a:rPr>
              <a:t>population</a:t>
            </a:r>
            <a:r>
              <a:rPr sz="1200" spc="105" dirty="0">
                <a:latin typeface="Arial"/>
                <a:cs typeface="Arial"/>
              </a:rPr>
              <a:t> </a:t>
            </a:r>
            <a:r>
              <a:rPr sz="1200" spc="140" dirty="0">
                <a:latin typeface="Arial"/>
                <a:cs typeface="Arial"/>
              </a:rPr>
              <a:t>mean</a:t>
            </a:r>
            <a:r>
              <a:rPr sz="1200" spc="105" dirty="0">
                <a:latin typeface="Arial"/>
                <a:cs typeface="Arial"/>
              </a:rPr>
              <a:t> </a:t>
            </a:r>
            <a:r>
              <a:rPr sz="1200" dirty="0">
                <a:latin typeface="Arial"/>
                <a:cs typeface="Arial"/>
              </a:rPr>
              <a:t>(μ),</a:t>
            </a:r>
            <a:r>
              <a:rPr sz="1200" spc="105" dirty="0">
                <a:latin typeface="Arial"/>
                <a:cs typeface="Arial"/>
              </a:rPr>
              <a:t> </a:t>
            </a:r>
            <a:r>
              <a:rPr sz="1200" spc="90" dirty="0">
                <a:latin typeface="Arial"/>
                <a:cs typeface="Arial"/>
              </a:rPr>
              <a:t>the</a:t>
            </a:r>
            <a:r>
              <a:rPr sz="1200" spc="105" dirty="0">
                <a:latin typeface="Arial"/>
                <a:cs typeface="Arial"/>
              </a:rPr>
              <a:t> </a:t>
            </a:r>
            <a:r>
              <a:rPr sz="1200" spc="145" dirty="0">
                <a:latin typeface="Arial"/>
                <a:cs typeface="Arial"/>
              </a:rPr>
              <a:t>common</a:t>
            </a:r>
            <a:r>
              <a:rPr sz="1200" spc="105" dirty="0">
                <a:latin typeface="Arial"/>
                <a:cs typeface="Arial"/>
              </a:rPr>
              <a:t> </a:t>
            </a:r>
            <a:r>
              <a:rPr sz="1200" spc="90" dirty="0">
                <a:latin typeface="Arial"/>
                <a:cs typeface="Arial"/>
              </a:rPr>
              <a:t>formula </a:t>
            </a:r>
            <a:r>
              <a:rPr sz="1200" spc="70" dirty="0">
                <a:latin typeface="Arial"/>
                <a:cs typeface="Arial"/>
              </a:rPr>
              <a:t>for</a:t>
            </a:r>
            <a:r>
              <a:rPr sz="1200" spc="-10" dirty="0">
                <a:latin typeface="Arial"/>
                <a:cs typeface="Arial"/>
              </a:rPr>
              <a:t> </a:t>
            </a:r>
            <a:r>
              <a:rPr sz="1200" spc="90" dirty="0">
                <a:latin typeface="Arial"/>
                <a:cs typeface="Arial"/>
              </a:rPr>
              <a:t>the</a:t>
            </a:r>
            <a:r>
              <a:rPr sz="1200" spc="-10" dirty="0">
                <a:latin typeface="Arial"/>
                <a:cs typeface="Arial"/>
              </a:rPr>
              <a:t> </a:t>
            </a:r>
            <a:r>
              <a:rPr sz="1200" spc="70" dirty="0">
                <a:latin typeface="Arial"/>
                <a:cs typeface="Arial"/>
              </a:rPr>
              <a:t>test</a:t>
            </a:r>
            <a:r>
              <a:rPr sz="1200" spc="-5" dirty="0">
                <a:latin typeface="Arial"/>
                <a:cs typeface="Arial"/>
              </a:rPr>
              <a:t> </a:t>
            </a:r>
            <a:r>
              <a:rPr sz="1200" spc="75" dirty="0">
                <a:latin typeface="Arial"/>
                <a:cs typeface="Arial"/>
              </a:rPr>
              <a:t>statistic</a:t>
            </a:r>
            <a:r>
              <a:rPr sz="1200" spc="-10" dirty="0">
                <a:latin typeface="Arial"/>
                <a:cs typeface="Arial"/>
              </a:rPr>
              <a:t> </a:t>
            </a:r>
            <a:r>
              <a:rPr sz="1200" spc="-35" dirty="0">
                <a:latin typeface="Arial"/>
                <a:cs typeface="Arial"/>
              </a:rPr>
              <a:t>is</a:t>
            </a:r>
            <a:endParaRPr sz="1200">
              <a:latin typeface="Arial"/>
              <a:cs typeface="Arial"/>
            </a:endParaRPr>
          </a:p>
          <a:p>
            <a:pPr marL="5165090">
              <a:lnSpc>
                <a:spcPct val="100000"/>
              </a:lnSpc>
              <a:spcBef>
                <a:spcPts val="480"/>
              </a:spcBef>
            </a:pPr>
            <a:r>
              <a:rPr sz="900" spc="55" dirty="0">
                <a:latin typeface="Arial"/>
                <a:cs typeface="Arial"/>
              </a:rPr>
              <a:t>hypothesized</a:t>
            </a:r>
            <a:r>
              <a:rPr sz="900" spc="25" dirty="0">
                <a:latin typeface="Arial"/>
                <a:cs typeface="Arial"/>
              </a:rPr>
              <a:t> </a:t>
            </a:r>
            <a:r>
              <a:rPr sz="900" spc="70" dirty="0">
                <a:latin typeface="Arial"/>
                <a:cs typeface="Arial"/>
              </a:rPr>
              <a:t>population</a:t>
            </a:r>
            <a:r>
              <a:rPr sz="900" spc="30" dirty="0">
                <a:latin typeface="Arial"/>
                <a:cs typeface="Arial"/>
              </a:rPr>
              <a:t> </a:t>
            </a:r>
            <a:r>
              <a:rPr sz="900" spc="80" dirty="0">
                <a:latin typeface="Arial"/>
                <a:cs typeface="Arial"/>
              </a:rPr>
              <a:t>mean</a:t>
            </a:r>
            <a:endParaRPr sz="900">
              <a:latin typeface="Arial"/>
              <a:cs typeface="Arial"/>
            </a:endParaRPr>
          </a:p>
          <a:p>
            <a:pPr marL="1666239">
              <a:lnSpc>
                <a:spcPct val="100000"/>
              </a:lnSpc>
              <a:spcBef>
                <a:spcPts val="309"/>
              </a:spcBef>
            </a:pPr>
            <a:r>
              <a:rPr sz="1000" spc="90" dirty="0">
                <a:latin typeface="Arial"/>
                <a:cs typeface="Arial"/>
              </a:rPr>
              <a:t>sample</a:t>
            </a:r>
            <a:r>
              <a:rPr sz="1000" spc="-10" dirty="0">
                <a:latin typeface="Arial"/>
                <a:cs typeface="Arial"/>
              </a:rPr>
              <a:t> </a:t>
            </a:r>
            <a:r>
              <a:rPr sz="1000" spc="95" dirty="0">
                <a:latin typeface="Arial"/>
                <a:cs typeface="Arial"/>
              </a:rPr>
              <a:t>mean</a:t>
            </a:r>
            <a:endParaRPr sz="1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2970" y="3014878"/>
            <a:ext cx="3620135" cy="711200"/>
          </a:xfrm>
          <a:prstGeom prst="rect">
            <a:avLst/>
          </a:prstGeom>
        </p:spPr>
        <p:txBody>
          <a:bodyPr vert="horz" wrap="square" lIns="0" tIns="88900" rIns="0" bIns="0" rtlCol="0">
            <a:spAutoFit/>
          </a:bodyPr>
          <a:lstStyle/>
          <a:p>
            <a:pPr marL="317500" indent="-304800">
              <a:lnSpc>
                <a:spcPct val="100000"/>
              </a:lnSpc>
              <a:spcBef>
                <a:spcPts val="700"/>
              </a:spcBef>
              <a:buChar char="●"/>
              <a:tabLst>
                <a:tab pos="317500" algn="l"/>
              </a:tabLst>
            </a:pPr>
            <a:r>
              <a:rPr sz="1000" spc="65" dirty="0">
                <a:latin typeface="Arial"/>
                <a:cs typeface="Arial"/>
              </a:rPr>
              <a:t>When</a:t>
            </a:r>
            <a:r>
              <a:rPr sz="1000" spc="95" dirty="0">
                <a:latin typeface="Arial"/>
                <a:cs typeface="Arial"/>
              </a:rPr>
              <a:t> </a:t>
            </a:r>
            <a:r>
              <a:rPr sz="1000" b="1" dirty="0">
                <a:latin typeface="FreeSerif"/>
                <a:cs typeface="FreeSerif"/>
              </a:rPr>
              <a:t>𝜎</a:t>
            </a:r>
            <a:r>
              <a:rPr sz="1000" b="1" spc="75" dirty="0">
                <a:latin typeface="FreeSerif"/>
                <a:cs typeface="FreeSerif"/>
              </a:rPr>
              <a:t> </a:t>
            </a:r>
            <a:r>
              <a:rPr sz="1000" dirty="0">
                <a:latin typeface="Arial Black"/>
                <a:cs typeface="Arial Black"/>
              </a:rPr>
              <a:t>is</a:t>
            </a:r>
            <a:r>
              <a:rPr sz="1000" spc="-5" dirty="0">
                <a:latin typeface="Arial Black"/>
                <a:cs typeface="Arial Black"/>
              </a:rPr>
              <a:t> </a:t>
            </a:r>
            <a:r>
              <a:rPr sz="1000" spc="-10" dirty="0">
                <a:latin typeface="Arial Black"/>
                <a:cs typeface="Arial Black"/>
              </a:rPr>
              <a:t>unknown</a:t>
            </a:r>
            <a:r>
              <a:rPr sz="1000" spc="-5" dirty="0">
                <a:latin typeface="Arial Black"/>
                <a:cs typeface="Arial Black"/>
              </a:rPr>
              <a:t> </a:t>
            </a:r>
            <a:r>
              <a:rPr sz="1000" dirty="0">
                <a:latin typeface="Arial Black"/>
                <a:cs typeface="Arial Black"/>
              </a:rPr>
              <a:t>or</a:t>
            </a:r>
            <a:r>
              <a:rPr sz="1000" spc="-5" dirty="0">
                <a:latin typeface="Arial Black"/>
                <a:cs typeface="Arial Black"/>
              </a:rPr>
              <a:t> </a:t>
            </a:r>
            <a:r>
              <a:rPr sz="1000" dirty="0">
                <a:latin typeface="Arial Black"/>
                <a:cs typeface="Arial Black"/>
              </a:rPr>
              <a:t>the</a:t>
            </a:r>
            <a:r>
              <a:rPr sz="1000" spc="-10" dirty="0">
                <a:latin typeface="Arial Black"/>
                <a:cs typeface="Arial Black"/>
              </a:rPr>
              <a:t> </a:t>
            </a:r>
            <a:r>
              <a:rPr sz="1000" dirty="0">
                <a:latin typeface="Arial Black"/>
                <a:cs typeface="Arial Black"/>
              </a:rPr>
              <a:t>number</a:t>
            </a:r>
            <a:r>
              <a:rPr sz="1000" spc="-5" dirty="0">
                <a:latin typeface="Arial Black"/>
                <a:cs typeface="Arial Black"/>
              </a:rPr>
              <a:t> </a:t>
            </a:r>
            <a:r>
              <a:rPr sz="1000" dirty="0">
                <a:latin typeface="Arial Black"/>
                <a:cs typeface="Arial Black"/>
              </a:rPr>
              <a:t>of</a:t>
            </a:r>
            <a:r>
              <a:rPr sz="1000" spc="-5" dirty="0">
                <a:latin typeface="Arial Black"/>
                <a:cs typeface="Arial Black"/>
              </a:rPr>
              <a:t> </a:t>
            </a:r>
            <a:r>
              <a:rPr sz="1000" dirty="0">
                <a:latin typeface="Arial Black"/>
                <a:cs typeface="Arial Black"/>
              </a:rPr>
              <a:t>samples</a:t>
            </a:r>
            <a:r>
              <a:rPr sz="1000" spc="-5" dirty="0">
                <a:latin typeface="Arial Black"/>
                <a:cs typeface="Arial Black"/>
              </a:rPr>
              <a:t> </a:t>
            </a:r>
            <a:r>
              <a:rPr sz="1000" spc="-25" dirty="0">
                <a:latin typeface="Arial Black"/>
                <a:cs typeface="Arial Black"/>
              </a:rPr>
              <a:t>is</a:t>
            </a:r>
            <a:endParaRPr sz="1000">
              <a:latin typeface="Arial Black"/>
              <a:cs typeface="Arial Black"/>
            </a:endParaRPr>
          </a:p>
          <a:p>
            <a:pPr marL="317500" marR="5080">
              <a:lnSpc>
                <a:spcPct val="150000"/>
              </a:lnSpc>
            </a:pPr>
            <a:r>
              <a:rPr sz="1000" spc="-40" dirty="0">
                <a:latin typeface="Arial Black"/>
                <a:cs typeface="Arial Black"/>
              </a:rPr>
              <a:t>&lt;30</a:t>
            </a:r>
            <a:r>
              <a:rPr sz="1000" spc="-40" dirty="0">
                <a:latin typeface="Arial"/>
                <a:cs typeface="Arial"/>
              </a:rPr>
              <a:t>,</a:t>
            </a:r>
            <a:r>
              <a:rPr sz="1000" spc="150" dirty="0">
                <a:latin typeface="Arial"/>
                <a:cs typeface="Arial"/>
              </a:rPr>
              <a:t> </a:t>
            </a:r>
            <a:r>
              <a:rPr sz="1000" spc="80" dirty="0">
                <a:latin typeface="Arial"/>
                <a:cs typeface="Arial"/>
              </a:rPr>
              <a:t>the</a:t>
            </a:r>
            <a:r>
              <a:rPr sz="1000" spc="155" dirty="0">
                <a:latin typeface="Arial"/>
                <a:cs typeface="Arial"/>
              </a:rPr>
              <a:t> </a:t>
            </a:r>
            <a:r>
              <a:rPr sz="1000" spc="85" dirty="0">
                <a:latin typeface="Arial"/>
                <a:cs typeface="Arial"/>
              </a:rPr>
              <a:t>appropriate</a:t>
            </a:r>
            <a:r>
              <a:rPr sz="1000" spc="155" dirty="0">
                <a:latin typeface="Arial"/>
                <a:cs typeface="Arial"/>
              </a:rPr>
              <a:t> </a:t>
            </a:r>
            <a:r>
              <a:rPr sz="1000" spc="60" dirty="0">
                <a:latin typeface="Arial"/>
                <a:cs typeface="Arial"/>
              </a:rPr>
              <a:t>test</a:t>
            </a:r>
            <a:r>
              <a:rPr sz="1000" spc="155" dirty="0">
                <a:latin typeface="Arial"/>
                <a:cs typeface="Arial"/>
              </a:rPr>
              <a:t> </a:t>
            </a:r>
            <a:r>
              <a:rPr sz="1000" spc="60" dirty="0">
                <a:latin typeface="Arial"/>
                <a:cs typeface="Arial"/>
              </a:rPr>
              <a:t>statistic</a:t>
            </a:r>
            <a:r>
              <a:rPr sz="1000" spc="155" dirty="0">
                <a:latin typeface="Arial"/>
                <a:cs typeface="Arial"/>
              </a:rPr>
              <a:t> </a:t>
            </a:r>
            <a:r>
              <a:rPr sz="1000" dirty="0">
                <a:latin typeface="Arial"/>
                <a:cs typeface="Arial"/>
              </a:rPr>
              <a:t>is</a:t>
            </a:r>
            <a:r>
              <a:rPr sz="1000" spc="155" dirty="0">
                <a:latin typeface="Arial"/>
                <a:cs typeface="Arial"/>
              </a:rPr>
              <a:t> </a:t>
            </a:r>
            <a:r>
              <a:rPr sz="1000" spc="80" dirty="0">
                <a:latin typeface="Arial"/>
                <a:cs typeface="Arial"/>
              </a:rPr>
              <a:t>the</a:t>
            </a:r>
            <a:r>
              <a:rPr sz="1000" spc="155" dirty="0">
                <a:latin typeface="Arial"/>
                <a:cs typeface="Arial"/>
              </a:rPr>
              <a:t> </a:t>
            </a:r>
            <a:r>
              <a:rPr sz="1000" spc="55" dirty="0">
                <a:latin typeface="Arial"/>
                <a:cs typeface="Arial"/>
              </a:rPr>
              <a:t>t-statistic. </a:t>
            </a:r>
            <a:r>
              <a:rPr sz="1000" dirty="0">
                <a:latin typeface="Arial"/>
                <a:cs typeface="Arial"/>
              </a:rPr>
              <a:t>This</a:t>
            </a:r>
            <a:r>
              <a:rPr sz="1000" spc="5" dirty="0">
                <a:latin typeface="Arial"/>
                <a:cs typeface="Arial"/>
              </a:rPr>
              <a:t> </a:t>
            </a:r>
            <a:r>
              <a:rPr sz="1000" spc="60" dirty="0">
                <a:latin typeface="Arial"/>
                <a:cs typeface="Arial"/>
              </a:rPr>
              <a:t>statistic</a:t>
            </a:r>
            <a:r>
              <a:rPr sz="1000" spc="5" dirty="0">
                <a:latin typeface="Arial"/>
                <a:cs typeface="Arial"/>
              </a:rPr>
              <a:t> </a:t>
            </a:r>
            <a:r>
              <a:rPr sz="1000" spc="80" dirty="0">
                <a:latin typeface="Arial"/>
                <a:cs typeface="Arial"/>
              </a:rPr>
              <a:t>conforms</a:t>
            </a:r>
            <a:r>
              <a:rPr sz="1000" spc="5" dirty="0">
                <a:latin typeface="Arial"/>
                <a:cs typeface="Arial"/>
              </a:rPr>
              <a:t> </a:t>
            </a:r>
            <a:r>
              <a:rPr sz="1000" spc="85" dirty="0">
                <a:latin typeface="Arial"/>
                <a:cs typeface="Arial"/>
              </a:rPr>
              <a:t>to</a:t>
            </a:r>
            <a:r>
              <a:rPr sz="1000" spc="5" dirty="0">
                <a:latin typeface="Arial"/>
                <a:cs typeface="Arial"/>
              </a:rPr>
              <a:t> </a:t>
            </a:r>
            <a:r>
              <a:rPr sz="1000" spc="120" dirty="0">
                <a:latin typeface="Arial"/>
                <a:cs typeface="Arial"/>
              </a:rPr>
              <a:t>a</a:t>
            </a:r>
            <a:r>
              <a:rPr sz="1000" spc="5" dirty="0">
                <a:latin typeface="Arial"/>
                <a:cs typeface="Arial"/>
              </a:rPr>
              <a:t> </a:t>
            </a:r>
            <a:r>
              <a:rPr sz="1000" spc="55" dirty="0">
                <a:latin typeface="Arial"/>
                <a:cs typeface="Arial"/>
              </a:rPr>
              <a:t>t-</a:t>
            </a:r>
            <a:r>
              <a:rPr sz="1000" spc="60" dirty="0">
                <a:latin typeface="Arial"/>
                <a:cs typeface="Arial"/>
              </a:rPr>
              <a:t>distribution.</a:t>
            </a:r>
            <a:endParaRPr sz="10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pic>
        <p:nvPicPr>
          <p:cNvPr id="4" name="object 4"/>
          <p:cNvPicPr/>
          <p:nvPr/>
        </p:nvPicPr>
        <p:blipFill>
          <a:blip r:embed="rId2" cstate="print"/>
          <a:stretch>
            <a:fillRect/>
          </a:stretch>
        </p:blipFill>
        <p:spPr>
          <a:xfrm>
            <a:off x="2181668" y="2315795"/>
            <a:ext cx="671401" cy="725848"/>
          </a:xfrm>
          <a:prstGeom prst="rect">
            <a:avLst/>
          </a:prstGeom>
        </p:spPr>
      </p:pic>
      <p:pic>
        <p:nvPicPr>
          <p:cNvPr id="5" name="object 5"/>
          <p:cNvPicPr/>
          <p:nvPr/>
        </p:nvPicPr>
        <p:blipFill>
          <a:blip r:embed="rId3" cstate="print"/>
          <a:stretch>
            <a:fillRect/>
          </a:stretch>
        </p:blipFill>
        <p:spPr>
          <a:xfrm>
            <a:off x="2181670" y="3782367"/>
            <a:ext cx="671398" cy="767348"/>
          </a:xfrm>
          <a:prstGeom prst="rect">
            <a:avLst/>
          </a:prstGeom>
        </p:spPr>
      </p:pic>
      <p:pic>
        <p:nvPicPr>
          <p:cNvPr id="6" name="object 6"/>
          <p:cNvPicPr/>
          <p:nvPr/>
        </p:nvPicPr>
        <p:blipFill>
          <a:blip r:embed="rId4" cstate="print"/>
          <a:stretch>
            <a:fillRect/>
          </a:stretch>
        </p:blipFill>
        <p:spPr>
          <a:xfrm>
            <a:off x="4571990" y="1726571"/>
            <a:ext cx="3848042" cy="2308795"/>
          </a:xfrm>
          <a:prstGeom prst="rect">
            <a:avLst/>
          </a:prstGeom>
        </p:spPr>
      </p:pic>
      <p:sp>
        <p:nvSpPr>
          <p:cNvPr id="7" name="object 7"/>
          <p:cNvSpPr txBox="1"/>
          <p:nvPr/>
        </p:nvSpPr>
        <p:spPr>
          <a:xfrm>
            <a:off x="652970" y="1381188"/>
            <a:ext cx="3631565" cy="1110615"/>
          </a:xfrm>
          <a:prstGeom prst="rect">
            <a:avLst/>
          </a:prstGeom>
        </p:spPr>
        <p:txBody>
          <a:bodyPr vert="horz" wrap="square" lIns="0" tIns="12700" rIns="0" bIns="0" rtlCol="0">
            <a:spAutoFit/>
          </a:bodyPr>
          <a:lstStyle/>
          <a:p>
            <a:pPr marL="52705">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314325" marR="5080" indent="-302260" algn="just">
              <a:lnSpc>
                <a:spcPct val="150000"/>
              </a:lnSpc>
              <a:spcBef>
                <a:spcPts val="1460"/>
              </a:spcBef>
              <a:buChar char="●"/>
              <a:tabLst>
                <a:tab pos="317500" algn="l"/>
              </a:tabLst>
            </a:pPr>
            <a:r>
              <a:rPr sz="1000" spc="65" dirty="0">
                <a:latin typeface="Arial"/>
                <a:cs typeface="Arial"/>
              </a:rPr>
              <a:t>When</a:t>
            </a:r>
            <a:r>
              <a:rPr sz="1000" spc="160" dirty="0">
                <a:latin typeface="Arial"/>
                <a:cs typeface="Arial"/>
              </a:rPr>
              <a:t> </a:t>
            </a:r>
            <a:r>
              <a:rPr sz="1000" b="1" dirty="0">
                <a:latin typeface="FreeSerif"/>
                <a:cs typeface="FreeSerif"/>
              </a:rPr>
              <a:t>𝜎</a:t>
            </a:r>
            <a:r>
              <a:rPr sz="1000" b="1" spc="140" dirty="0">
                <a:latin typeface="FreeSerif"/>
                <a:cs typeface="FreeSerif"/>
              </a:rPr>
              <a:t> </a:t>
            </a:r>
            <a:r>
              <a:rPr sz="1000" dirty="0">
                <a:latin typeface="Arial Black"/>
                <a:cs typeface="Arial Black"/>
              </a:rPr>
              <a:t>is</a:t>
            </a:r>
            <a:r>
              <a:rPr sz="1000" spc="55" dirty="0">
                <a:latin typeface="Arial Black"/>
                <a:cs typeface="Arial Black"/>
              </a:rPr>
              <a:t> </a:t>
            </a:r>
            <a:r>
              <a:rPr sz="1000" dirty="0">
                <a:latin typeface="Arial Black"/>
                <a:cs typeface="Arial Black"/>
              </a:rPr>
              <a:t>known</a:t>
            </a:r>
            <a:r>
              <a:rPr sz="1000" dirty="0">
                <a:latin typeface="Arial"/>
                <a:cs typeface="Arial"/>
              </a:rPr>
              <a:t>,</a:t>
            </a:r>
            <a:r>
              <a:rPr sz="1000" spc="160" dirty="0">
                <a:latin typeface="Arial"/>
                <a:cs typeface="Arial"/>
              </a:rPr>
              <a:t> </a:t>
            </a:r>
            <a:r>
              <a:rPr sz="1000" spc="80" dirty="0">
                <a:latin typeface="Arial"/>
                <a:cs typeface="Arial"/>
              </a:rPr>
              <a:t>the</a:t>
            </a:r>
            <a:r>
              <a:rPr sz="1000" spc="165" dirty="0">
                <a:latin typeface="Arial"/>
                <a:cs typeface="Arial"/>
              </a:rPr>
              <a:t> </a:t>
            </a:r>
            <a:r>
              <a:rPr sz="1000" spc="85" dirty="0">
                <a:latin typeface="Arial"/>
                <a:cs typeface="Arial"/>
              </a:rPr>
              <a:t>appropriate</a:t>
            </a:r>
            <a:r>
              <a:rPr sz="1000" spc="160" dirty="0">
                <a:latin typeface="Arial"/>
                <a:cs typeface="Arial"/>
              </a:rPr>
              <a:t> </a:t>
            </a:r>
            <a:r>
              <a:rPr sz="1000" spc="60" dirty="0">
                <a:latin typeface="Arial"/>
                <a:cs typeface="Arial"/>
              </a:rPr>
              <a:t>test</a:t>
            </a:r>
            <a:r>
              <a:rPr sz="1000" spc="160" dirty="0">
                <a:latin typeface="Arial"/>
                <a:cs typeface="Arial"/>
              </a:rPr>
              <a:t> </a:t>
            </a:r>
            <a:r>
              <a:rPr sz="1000" spc="60" dirty="0">
                <a:latin typeface="Arial"/>
                <a:cs typeface="Arial"/>
              </a:rPr>
              <a:t>statistic</a:t>
            </a:r>
            <a:r>
              <a:rPr sz="1000" spc="165" dirty="0">
                <a:latin typeface="Arial"/>
                <a:cs typeface="Arial"/>
              </a:rPr>
              <a:t> </a:t>
            </a:r>
            <a:r>
              <a:rPr sz="1000" spc="-25" dirty="0">
                <a:latin typeface="Arial"/>
                <a:cs typeface="Arial"/>
              </a:rPr>
              <a:t>is 	</a:t>
            </a:r>
            <a:r>
              <a:rPr sz="1000" spc="80" dirty="0">
                <a:latin typeface="Arial"/>
                <a:cs typeface="Arial"/>
              </a:rPr>
              <a:t>the</a:t>
            </a:r>
            <a:r>
              <a:rPr sz="1000" spc="370" dirty="0">
                <a:latin typeface="Arial"/>
                <a:cs typeface="Arial"/>
              </a:rPr>
              <a:t> </a:t>
            </a:r>
            <a:r>
              <a:rPr sz="1000" spc="50" dirty="0">
                <a:latin typeface="Arial"/>
                <a:cs typeface="Arial"/>
              </a:rPr>
              <a:t>z-score.</a:t>
            </a:r>
            <a:r>
              <a:rPr sz="1000" spc="375" dirty="0">
                <a:latin typeface="Arial"/>
                <a:cs typeface="Arial"/>
              </a:rPr>
              <a:t> </a:t>
            </a:r>
            <a:r>
              <a:rPr sz="1000" dirty="0">
                <a:latin typeface="Arial"/>
                <a:cs typeface="Arial"/>
              </a:rPr>
              <a:t>This</a:t>
            </a:r>
            <a:r>
              <a:rPr sz="1000" spc="375" dirty="0">
                <a:latin typeface="Arial"/>
                <a:cs typeface="Arial"/>
              </a:rPr>
              <a:t> </a:t>
            </a:r>
            <a:r>
              <a:rPr sz="1000" spc="60" dirty="0">
                <a:latin typeface="Arial"/>
                <a:cs typeface="Arial"/>
              </a:rPr>
              <a:t>statistic</a:t>
            </a:r>
            <a:r>
              <a:rPr sz="1000" spc="375" dirty="0">
                <a:latin typeface="Arial"/>
                <a:cs typeface="Arial"/>
              </a:rPr>
              <a:t> </a:t>
            </a:r>
            <a:r>
              <a:rPr sz="1000" spc="80" dirty="0">
                <a:latin typeface="Arial"/>
                <a:cs typeface="Arial"/>
              </a:rPr>
              <a:t>conforms</a:t>
            </a:r>
            <a:r>
              <a:rPr sz="1000" spc="375" dirty="0">
                <a:latin typeface="Arial"/>
                <a:cs typeface="Arial"/>
              </a:rPr>
              <a:t> </a:t>
            </a:r>
            <a:r>
              <a:rPr sz="1000" spc="85" dirty="0">
                <a:latin typeface="Arial"/>
                <a:cs typeface="Arial"/>
              </a:rPr>
              <a:t>to</a:t>
            </a:r>
            <a:r>
              <a:rPr sz="1000" spc="375" dirty="0">
                <a:latin typeface="Arial"/>
                <a:cs typeface="Arial"/>
              </a:rPr>
              <a:t> </a:t>
            </a:r>
            <a:r>
              <a:rPr sz="1000" spc="120" dirty="0">
                <a:latin typeface="Arial"/>
                <a:cs typeface="Arial"/>
              </a:rPr>
              <a:t>a</a:t>
            </a:r>
            <a:r>
              <a:rPr sz="1000" spc="375" dirty="0">
                <a:latin typeface="Arial"/>
                <a:cs typeface="Arial"/>
              </a:rPr>
              <a:t> </a:t>
            </a:r>
            <a:r>
              <a:rPr sz="1000" spc="80" dirty="0">
                <a:latin typeface="Arial"/>
                <a:cs typeface="Arial"/>
              </a:rPr>
              <a:t>normal 	</a:t>
            </a:r>
            <a:r>
              <a:rPr sz="1000" spc="40" dirty="0">
                <a:latin typeface="Arial"/>
                <a:cs typeface="Arial"/>
              </a:rPr>
              <a:t>distribution.</a:t>
            </a:r>
            <a:endParaRPr sz="1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dirty="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dirty="0">
              <a:latin typeface="Arial"/>
              <a:cs typeface="Arial"/>
            </a:endParaRPr>
          </a:p>
          <a:p>
            <a:pPr>
              <a:lnSpc>
                <a:spcPct val="100000"/>
              </a:lnSpc>
              <a:spcBef>
                <a:spcPts val="780"/>
              </a:spcBef>
              <a:buFont typeface="Arial"/>
              <a:buChar char="●"/>
            </a:pPr>
            <a:endParaRPr sz="1200" dirty="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9545" y="2747369"/>
            <a:ext cx="4364990" cy="2037080"/>
            <a:chOff x="2389545" y="2747369"/>
            <a:chExt cx="4364990" cy="2037080"/>
          </a:xfrm>
        </p:grpSpPr>
        <p:pic>
          <p:nvPicPr>
            <p:cNvPr id="3" name="object 3"/>
            <p:cNvPicPr/>
            <p:nvPr/>
          </p:nvPicPr>
          <p:blipFill>
            <a:blip r:embed="rId2" cstate="print"/>
            <a:stretch>
              <a:fillRect/>
            </a:stretch>
          </p:blipFill>
          <p:spPr>
            <a:xfrm>
              <a:off x="2389545" y="2747369"/>
              <a:ext cx="4364891" cy="2036945"/>
            </a:xfrm>
            <a:prstGeom prst="rect">
              <a:avLst/>
            </a:prstGeom>
          </p:spPr>
        </p:pic>
        <p:pic>
          <p:nvPicPr>
            <p:cNvPr id="4" name="object 4"/>
            <p:cNvPicPr/>
            <p:nvPr/>
          </p:nvPicPr>
          <p:blipFill>
            <a:blip r:embed="rId3" cstate="print"/>
            <a:stretch>
              <a:fillRect/>
            </a:stretch>
          </p:blipFill>
          <p:spPr>
            <a:xfrm>
              <a:off x="6430036" y="3166143"/>
              <a:ext cx="284074" cy="314299"/>
            </a:xfrm>
            <a:prstGeom prst="rect">
              <a:avLst/>
            </a:prstGeom>
          </p:spPr>
        </p:pic>
        <p:sp>
          <p:nvSpPr>
            <p:cNvPr id="5" name="object 5"/>
            <p:cNvSpPr/>
            <p:nvPr/>
          </p:nvSpPr>
          <p:spPr>
            <a:xfrm>
              <a:off x="3499042" y="3323293"/>
              <a:ext cx="3073400" cy="1107440"/>
            </a:xfrm>
            <a:custGeom>
              <a:avLst/>
              <a:gdLst/>
              <a:ahLst/>
              <a:cxnLst/>
              <a:rect l="l" t="t" r="r" b="b"/>
              <a:pathLst>
                <a:path w="3073400" h="1107439">
                  <a:moveTo>
                    <a:pt x="3073043" y="157149"/>
                  </a:moveTo>
                  <a:lnTo>
                    <a:pt x="2273845" y="1106947"/>
                  </a:lnTo>
                </a:path>
                <a:path w="3073400" h="1107439">
                  <a:moveTo>
                    <a:pt x="0" y="1098597"/>
                  </a:moveTo>
                  <a:lnTo>
                    <a:pt x="2930994" y="0"/>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5135308" y="1788521"/>
            <a:ext cx="1280795"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or</a:t>
            </a:r>
            <a:r>
              <a:rPr sz="1200" spc="-5" dirty="0">
                <a:latin typeface="Arial"/>
                <a:cs typeface="Arial"/>
              </a:rPr>
              <a:t> </a:t>
            </a:r>
            <a:r>
              <a:rPr sz="1200" spc="60" dirty="0">
                <a:latin typeface="Arial"/>
                <a:cs typeface="Arial"/>
              </a:rPr>
              <a:t>fail</a:t>
            </a:r>
            <a:r>
              <a:rPr sz="1200" spc="-5"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dirty="0">
                <a:latin typeface="Arial"/>
                <a:cs typeface="Arial"/>
              </a:rPr>
              <a:t> </a:t>
            </a:r>
            <a:r>
              <a:rPr sz="1200" spc="-25" dirty="0">
                <a:latin typeface="Arial"/>
                <a:cs typeface="Arial"/>
              </a:rPr>
              <a:t>it.</a:t>
            </a:r>
            <a:endParaRPr sz="1200">
              <a:latin typeface="Arial"/>
              <a:cs typeface="Arial"/>
            </a:endParaRPr>
          </a:p>
        </p:txBody>
      </p:sp>
      <p:pic>
        <p:nvPicPr>
          <p:cNvPr id="8" name="object 8"/>
          <p:cNvPicPr/>
          <p:nvPr/>
        </p:nvPicPr>
        <p:blipFill>
          <a:blip r:embed="rId3" cstate="print"/>
          <a:stretch>
            <a:fillRect/>
          </a:stretch>
        </p:blipFill>
        <p:spPr>
          <a:xfrm>
            <a:off x="4822515" y="1726571"/>
            <a:ext cx="284074" cy="314299"/>
          </a:xfrm>
          <a:prstGeom prst="rect">
            <a:avLst/>
          </a:prstGeom>
        </p:spPr>
      </p:pic>
      <p:sp>
        <p:nvSpPr>
          <p:cNvPr id="9" name="object 9"/>
          <p:cNvSpPr txBox="1"/>
          <p:nvPr/>
        </p:nvSpPr>
        <p:spPr>
          <a:xfrm>
            <a:off x="1581346" y="1971401"/>
            <a:ext cx="6297930" cy="1421765"/>
          </a:xfrm>
          <a:prstGeom prst="rect">
            <a:avLst/>
          </a:prstGeom>
        </p:spPr>
        <p:txBody>
          <a:bodyPr vert="horz" wrap="square" lIns="0" tIns="104140" rIns="0" bIns="0" rtlCol="0">
            <a:spAutoFit/>
          </a:bodyPr>
          <a:lstStyle/>
          <a:p>
            <a:pPr marL="320040" marR="2290445" indent="-320040" algn="r">
              <a:lnSpc>
                <a:spcPct val="100000"/>
              </a:lnSpc>
              <a:spcBef>
                <a:spcPts val="820"/>
              </a:spcBef>
              <a:buChar char="○"/>
              <a:tabLst>
                <a:tab pos="320040" algn="l"/>
              </a:tabLst>
            </a:pPr>
            <a:r>
              <a:rPr sz="1200" dirty="0">
                <a:latin typeface="Arial"/>
                <a:cs typeface="Arial"/>
              </a:rPr>
              <a:t>In</a:t>
            </a:r>
            <a:r>
              <a:rPr sz="1200" spc="5" dirty="0">
                <a:latin typeface="Arial"/>
                <a:cs typeface="Arial"/>
              </a:rPr>
              <a:t> </a:t>
            </a:r>
            <a:r>
              <a:rPr sz="1200" spc="-10" dirty="0">
                <a:latin typeface="Arial Black"/>
                <a:cs typeface="Arial Black"/>
              </a:rPr>
              <a:t>two-tailed</a:t>
            </a:r>
            <a:r>
              <a:rPr sz="1200" spc="-135" dirty="0">
                <a:latin typeface="Arial Black"/>
                <a:cs typeface="Arial Black"/>
              </a:rPr>
              <a:t> </a:t>
            </a:r>
            <a:r>
              <a:rPr sz="1200" spc="-65" dirty="0">
                <a:latin typeface="Arial Black"/>
                <a:cs typeface="Arial Black"/>
              </a:rPr>
              <a:t>tests</a:t>
            </a:r>
            <a:r>
              <a:rPr sz="1200" spc="-60" dirty="0">
                <a:latin typeface="Arial Black"/>
                <a:cs typeface="Arial Black"/>
              </a:rPr>
              <a:t> </a:t>
            </a:r>
            <a:r>
              <a:rPr sz="1200" spc="110" dirty="0">
                <a:latin typeface="Arial"/>
                <a:cs typeface="Arial"/>
              </a:rPr>
              <a:t>(when</a:t>
            </a:r>
            <a:r>
              <a:rPr sz="1200" spc="5" dirty="0">
                <a:latin typeface="Arial"/>
                <a:cs typeface="Arial"/>
              </a:rPr>
              <a:t> </a:t>
            </a:r>
            <a:r>
              <a:rPr sz="1200" spc="95" dirty="0">
                <a:latin typeface="Arial"/>
                <a:cs typeface="Arial"/>
              </a:rPr>
              <a:t>we</a:t>
            </a:r>
            <a:r>
              <a:rPr sz="1200" spc="5" dirty="0">
                <a:latin typeface="Arial"/>
                <a:cs typeface="Arial"/>
              </a:rPr>
              <a:t> </a:t>
            </a:r>
            <a:r>
              <a:rPr sz="1200" spc="70" dirty="0">
                <a:latin typeface="Arial"/>
                <a:cs typeface="Arial"/>
              </a:rPr>
              <a:t>test</a:t>
            </a:r>
            <a:r>
              <a:rPr sz="1200" spc="5" dirty="0">
                <a:latin typeface="Arial"/>
                <a:cs typeface="Arial"/>
              </a:rPr>
              <a:t> </a:t>
            </a:r>
            <a:r>
              <a:rPr sz="1200" spc="70" dirty="0">
                <a:latin typeface="Arial"/>
                <a:cs typeface="Arial"/>
              </a:rPr>
              <a:t>for</a:t>
            </a:r>
            <a:r>
              <a:rPr sz="1200" spc="5" dirty="0">
                <a:latin typeface="Arial"/>
                <a:cs typeface="Arial"/>
              </a:rPr>
              <a:t> </a:t>
            </a:r>
            <a:r>
              <a:rPr sz="1200" spc="55" dirty="0">
                <a:latin typeface="Arial"/>
                <a:cs typeface="Arial"/>
              </a:rPr>
              <a:t>equalities):</a:t>
            </a:r>
            <a:endParaRPr sz="1200">
              <a:latin typeface="Arial"/>
              <a:cs typeface="Arial"/>
            </a:endParaRPr>
          </a:p>
          <a:p>
            <a:pPr marL="320040" marR="2254250" lvl="1" indent="-320040" algn="r">
              <a:lnSpc>
                <a:spcPct val="100000"/>
              </a:lnSpc>
              <a:spcBef>
                <a:spcPts val="720"/>
              </a:spcBef>
              <a:buChar char="■"/>
              <a:tabLst>
                <a:tab pos="3200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&lt;</a:t>
            </a:r>
            <a:r>
              <a:rPr sz="1200" spc="-5"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marL="789940" lvl="1" indent="-320040">
              <a:lnSpc>
                <a:spcPct val="100000"/>
              </a:lnSpc>
              <a:spcBef>
                <a:spcPts val="720"/>
              </a:spcBef>
              <a:buChar char="■"/>
              <a:tabLst>
                <a:tab pos="7899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10" dirty="0">
                <a:latin typeface="Arial"/>
                <a:cs typeface="Arial"/>
              </a:rPr>
              <a:t> </a:t>
            </a:r>
            <a:r>
              <a:rPr sz="1200" spc="60" dirty="0">
                <a:latin typeface="Arial"/>
                <a:cs typeface="Arial"/>
              </a:rPr>
              <a:t>fail</a:t>
            </a:r>
            <a:r>
              <a:rPr sz="1200" spc="-10"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10"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a:lnSpc>
                <a:spcPct val="100000"/>
              </a:lnSpc>
            </a:pPr>
            <a:endParaRPr sz="1200">
              <a:latin typeface="Arial"/>
              <a:cs typeface="Arial"/>
            </a:endParaRPr>
          </a:p>
          <a:p>
            <a:pPr>
              <a:lnSpc>
                <a:spcPct val="100000"/>
              </a:lnSpc>
              <a:spcBef>
                <a:spcPts val="310"/>
              </a:spcBef>
            </a:pPr>
            <a:endParaRPr sz="1200">
              <a:latin typeface="Arial"/>
              <a:cs typeface="Arial"/>
            </a:endParaRPr>
          </a:p>
          <a:p>
            <a:pPr marR="5080" algn="r">
              <a:lnSpc>
                <a:spcPct val="100000"/>
              </a:lnSpc>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783598" y="3323293"/>
            <a:ext cx="1605946" cy="824223"/>
          </a:xfrm>
          <a:prstGeom prst="rect">
            <a:avLst/>
          </a:prstGeom>
        </p:spPr>
      </p:pic>
      <p:sp>
        <p:nvSpPr>
          <p:cNvPr id="11" name="object 11"/>
          <p:cNvSpPr txBox="1"/>
          <p:nvPr/>
        </p:nvSpPr>
        <p:spPr>
          <a:xfrm>
            <a:off x="693373" y="1381188"/>
            <a:ext cx="4060825" cy="61595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55" dirty="0">
                <a:solidFill>
                  <a:srgbClr val="424242"/>
                </a:solidFill>
                <a:latin typeface="Arial Black"/>
                <a:cs typeface="Arial Black"/>
              </a:rPr>
              <a:t>5:</a:t>
            </a:r>
            <a:r>
              <a:rPr sz="1400" spc="-140" dirty="0">
                <a:solidFill>
                  <a:srgbClr val="424242"/>
                </a:solidFill>
                <a:latin typeface="Arial Black"/>
                <a:cs typeface="Arial Black"/>
              </a:rPr>
              <a:t> </a:t>
            </a:r>
            <a:r>
              <a:rPr sz="1400" spc="-10" dirty="0">
                <a:solidFill>
                  <a:srgbClr val="424242"/>
                </a:solidFill>
                <a:latin typeface="Arial Black"/>
                <a:cs typeface="Arial Black"/>
              </a:rPr>
              <a:t>Decision-making</a:t>
            </a:r>
            <a:endParaRPr sz="1400">
              <a:latin typeface="Arial Black"/>
              <a:cs typeface="Arial Black"/>
            </a:endParaRPr>
          </a:p>
          <a:p>
            <a:pPr marL="763905" indent="-320675">
              <a:lnSpc>
                <a:spcPct val="100000"/>
              </a:lnSpc>
              <a:spcBef>
                <a:spcPts val="1525"/>
              </a:spcBef>
              <a:buChar char="●"/>
              <a:tabLst>
                <a:tab pos="763905" algn="l"/>
              </a:tabLst>
            </a:pPr>
            <a:r>
              <a:rPr sz="1200" dirty="0">
                <a:latin typeface="Arial"/>
                <a:cs typeface="Arial"/>
              </a:rPr>
              <a:t>Finally,</a:t>
            </a:r>
            <a:r>
              <a:rPr sz="1200" spc="20"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need</a:t>
            </a:r>
            <a:r>
              <a:rPr sz="1200" spc="20" dirty="0">
                <a:latin typeface="Arial"/>
                <a:cs typeface="Arial"/>
              </a:rPr>
              <a:t> </a:t>
            </a:r>
            <a:r>
              <a:rPr sz="1200" spc="100" dirty="0">
                <a:latin typeface="Arial"/>
                <a:cs typeface="Arial"/>
              </a:rPr>
              <a:t>to</a:t>
            </a:r>
            <a:r>
              <a:rPr sz="1200" spc="20" dirty="0">
                <a:latin typeface="Arial"/>
                <a:cs typeface="Arial"/>
              </a:rPr>
              <a:t> </a:t>
            </a:r>
            <a:r>
              <a:rPr sz="1200" spc="95" dirty="0">
                <a:latin typeface="Arial"/>
                <a:cs typeface="Arial"/>
              </a:rPr>
              <a:t>decide</a:t>
            </a:r>
            <a:r>
              <a:rPr sz="1200" spc="20" dirty="0">
                <a:latin typeface="Arial"/>
                <a:cs typeface="Arial"/>
              </a:rPr>
              <a:t> </a:t>
            </a:r>
            <a:r>
              <a:rPr sz="1200" spc="90" dirty="0">
                <a:latin typeface="Arial"/>
                <a:cs typeface="Arial"/>
              </a:rPr>
              <a:t>whether</a:t>
            </a:r>
            <a:r>
              <a:rPr sz="1200" spc="20" dirty="0">
                <a:latin typeface="Arial"/>
                <a:cs typeface="Arial"/>
              </a:rPr>
              <a:t> </a:t>
            </a:r>
            <a:r>
              <a:rPr sz="1200" spc="100" dirty="0">
                <a:latin typeface="Arial"/>
                <a:cs typeface="Arial"/>
              </a:rPr>
              <a:t>to</a:t>
            </a:r>
            <a:r>
              <a:rPr sz="1200" spc="20" dirty="0">
                <a:latin typeface="Arial"/>
                <a:cs typeface="Arial"/>
              </a:rPr>
              <a:t> </a:t>
            </a:r>
            <a:r>
              <a:rPr sz="1200" spc="65" dirty="0">
                <a:latin typeface="Arial"/>
                <a:cs typeface="Arial"/>
              </a:rPr>
              <a:t>reject</a:t>
            </a:r>
            <a:endParaRPr sz="1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96270" y="2789669"/>
            <a:ext cx="4361815" cy="2039620"/>
            <a:chOff x="2396270" y="2789669"/>
            <a:chExt cx="4361815" cy="2039620"/>
          </a:xfrm>
        </p:grpSpPr>
        <p:pic>
          <p:nvPicPr>
            <p:cNvPr id="3" name="object 3"/>
            <p:cNvPicPr/>
            <p:nvPr/>
          </p:nvPicPr>
          <p:blipFill>
            <a:blip r:embed="rId2" cstate="print"/>
            <a:stretch>
              <a:fillRect/>
            </a:stretch>
          </p:blipFill>
          <p:spPr>
            <a:xfrm>
              <a:off x="2396270" y="2789669"/>
              <a:ext cx="4361691" cy="2039095"/>
            </a:xfrm>
            <a:prstGeom prst="rect">
              <a:avLst/>
            </a:prstGeom>
          </p:spPr>
        </p:pic>
        <p:pic>
          <p:nvPicPr>
            <p:cNvPr id="4" name="object 4"/>
            <p:cNvPicPr/>
            <p:nvPr/>
          </p:nvPicPr>
          <p:blipFill>
            <a:blip r:embed="rId3" cstate="print"/>
            <a:stretch>
              <a:fillRect/>
            </a:stretch>
          </p:blipFill>
          <p:spPr>
            <a:xfrm>
              <a:off x="6430037" y="3166143"/>
              <a:ext cx="284074" cy="314299"/>
            </a:xfrm>
            <a:prstGeom prst="rect">
              <a:avLst/>
            </a:prstGeom>
          </p:spPr>
        </p:pic>
        <p:sp>
          <p:nvSpPr>
            <p:cNvPr id="5" name="object 5"/>
            <p:cNvSpPr/>
            <p:nvPr/>
          </p:nvSpPr>
          <p:spPr>
            <a:xfrm>
              <a:off x="5772888" y="3480443"/>
              <a:ext cx="799465" cy="949960"/>
            </a:xfrm>
            <a:custGeom>
              <a:avLst/>
              <a:gdLst/>
              <a:ahLst/>
              <a:cxnLst/>
              <a:rect l="l" t="t" r="r" b="b"/>
              <a:pathLst>
                <a:path w="799465" h="949960">
                  <a:moveTo>
                    <a:pt x="799198" y="0"/>
                  </a:moveTo>
                  <a:lnTo>
                    <a:pt x="0" y="949798"/>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6536133" y="2063857"/>
            <a:ext cx="1101090"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5"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10" dirty="0">
                <a:latin typeface="Arial"/>
                <a:cs typeface="Arial"/>
              </a:rPr>
              <a:t> </a:t>
            </a:r>
            <a:r>
              <a:rPr sz="1000" spc="30" dirty="0">
                <a:latin typeface="Arial"/>
                <a:cs typeface="Arial"/>
              </a:rPr>
              <a:t>null</a:t>
            </a:r>
            <a:endParaRPr sz="1000">
              <a:latin typeface="Arial"/>
              <a:cs typeface="Arial"/>
            </a:endParaRPr>
          </a:p>
        </p:txBody>
      </p:sp>
      <p:sp>
        <p:nvSpPr>
          <p:cNvPr id="8" name="object 8"/>
          <p:cNvSpPr txBox="1"/>
          <p:nvPr/>
        </p:nvSpPr>
        <p:spPr>
          <a:xfrm>
            <a:off x="6298444" y="2521056"/>
            <a:ext cx="1486535"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0" dirty="0">
                <a:latin typeface="Arial"/>
                <a:cs typeface="Arial"/>
              </a:rPr>
              <a:t> </a:t>
            </a:r>
            <a:r>
              <a:rPr sz="1000" spc="50" dirty="0">
                <a:latin typeface="Arial"/>
                <a:cs typeface="Arial"/>
              </a:rPr>
              <a:t>fail</a:t>
            </a:r>
            <a:r>
              <a:rPr sz="1000" spc="-10" dirty="0">
                <a:latin typeface="Arial"/>
                <a:cs typeface="Arial"/>
              </a:rPr>
              <a:t> </a:t>
            </a:r>
            <a:r>
              <a:rPr sz="1000" spc="85" dirty="0">
                <a:latin typeface="Arial"/>
                <a:cs typeface="Arial"/>
              </a:rPr>
              <a:t>to</a:t>
            </a:r>
            <a:r>
              <a:rPr sz="1000" spc="-10"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5" dirty="0">
                <a:latin typeface="Arial"/>
                <a:cs typeface="Arial"/>
              </a:rPr>
              <a:t> </a:t>
            </a:r>
            <a:r>
              <a:rPr sz="1000" spc="30" dirty="0">
                <a:latin typeface="Arial"/>
                <a:cs typeface="Arial"/>
              </a:rPr>
              <a:t>null</a:t>
            </a:r>
            <a:endParaRPr sz="1000">
              <a:latin typeface="Arial"/>
              <a:cs typeface="Arial"/>
            </a:endParaRPr>
          </a:p>
        </p:txBody>
      </p:sp>
      <p:sp>
        <p:nvSpPr>
          <p:cNvPr id="9" name="object 9"/>
          <p:cNvSpPr txBox="1"/>
          <p:nvPr/>
        </p:nvSpPr>
        <p:spPr>
          <a:xfrm>
            <a:off x="6723633" y="3233070"/>
            <a:ext cx="1092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6326337" y="2060810"/>
            <a:ext cx="180299" cy="199479"/>
          </a:xfrm>
          <a:prstGeom prst="rect">
            <a:avLst/>
          </a:prstGeom>
        </p:spPr>
      </p:pic>
      <p:pic>
        <p:nvPicPr>
          <p:cNvPr id="11" name="object 11"/>
          <p:cNvPicPr/>
          <p:nvPr/>
        </p:nvPicPr>
        <p:blipFill>
          <a:blip r:embed="rId4" cstate="print"/>
          <a:stretch>
            <a:fillRect/>
          </a:stretch>
        </p:blipFill>
        <p:spPr>
          <a:xfrm>
            <a:off x="6110212" y="2513984"/>
            <a:ext cx="180299" cy="199485"/>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80" dirty="0"/>
              <a:t>Step</a:t>
            </a:r>
            <a:r>
              <a:rPr spc="-140" dirty="0"/>
              <a:t> </a:t>
            </a:r>
            <a:r>
              <a:rPr spc="-55" dirty="0"/>
              <a:t>5:</a:t>
            </a:r>
            <a:r>
              <a:rPr spc="-140" dirty="0"/>
              <a:t> </a:t>
            </a:r>
            <a:r>
              <a:rPr spc="-10" dirty="0"/>
              <a:t>Decision-making</a:t>
            </a:r>
          </a:p>
          <a:p>
            <a:pPr marL="763905" indent="-320675">
              <a:lnSpc>
                <a:spcPct val="100000"/>
              </a:lnSpc>
              <a:spcBef>
                <a:spcPts val="1525"/>
              </a:spcBef>
              <a:buChar char="●"/>
              <a:tabLst>
                <a:tab pos="763905" algn="l"/>
              </a:tabLst>
            </a:pPr>
            <a:r>
              <a:rPr sz="1200" dirty="0">
                <a:solidFill>
                  <a:srgbClr val="000000"/>
                </a:solidFill>
                <a:latin typeface="Arial"/>
                <a:cs typeface="Arial"/>
              </a:rPr>
              <a:t>In </a:t>
            </a:r>
            <a:r>
              <a:rPr sz="1200" dirty="0">
                <a:solidFill>
                  <a:srgbClr val="000000"/>
                </a:solidFill>
              </a:rPr>
              <a:t>one-tailed</a:t>
            </a:r>
            <a:r>
              <a:rPr sz="1200" spc="-140" dirty="0">
                <a:solidFill>
                  <a:srgbClr val="000000"/>
                </a:solidFill>
              </a:rPr>
              <a:t> </a:t>
            </a:r>
            <a:r>
              <a:rPr sz="1200" spc="-65" dirty="0">
                <a:solidFill>
                  <a:srgbClr val="000000"/>
                </a:solidFill>
              </a:rPr>
              <a:t>tests </a:t>
            </a:r>
            <a:r>
              <a:rPr sz="1200" spc="110" dirty="0">
                <a:solidFill>
                  <a:srgbClr val="000000"/>
                </a:solidFill>
                <a:latin typeface="Arial"/>
                <a:cs typeface="Arial"/>
              </a:rPr>
              <a:t>(when</a:t>
            </a:r>
            <a:r>
              <a:rPr sz="1200" dirty="0">
                <a:solidFill>
                  <a:srgbClr val="000000"/>
                </a:solidFill>
                <a:latin typeface="Arial"/>
                <a:cs typeface="Arial"/>
              </a:rPr>
              <a:t> </a:t>
            </a:r>
            <a:r>
              <a:rPr sz="1200" spc="95" dirty="0">
                <a:solidFill>
                  <a:srgbClr val="000000"/>
                </a:solidFill>
                <a:latin typeface="Arial"/>
                <a:cs typeface="Arial"/>
              </a:rPr>
              <a:t>we</a:t>
            </a:r>
            <a:r>
              <a:rPr sz="1200" dirty="0">
                <a:solidFill>
                  <a:srgbClr val="000000"/>
                </a:solidFill>
                <a:latin typeface="Arial"/>
                <a:cs typeface="Arial"/>
              </a:rPr>
              <a:t> </a:t>
            </a:r>
            <a:r>
              <a:rPr sz="1200" spc="70" dirty="0">
                <a:solidFill>
                  <a:srgbClr val="000000"/>
                </a:solidFill>
                <a:latin typeface="Arial"/>
                <a:cs typeface="Arial"/>
              </a:rPr>
              <a:t>test</a:t>
            </a:r>
            <a:r>
              <a:rPr sz="1200" dirty="0">
                <a:solidFill>
                  <a:srgbClr val="000000"/>
                </a:solidFill>
                <a:latin typeface="Arial"/>
                <a:cs typeface="Arial"/>
              </a:rPr>
              <a:t> </a:t>
            </a:r>
            <a:r>
              <a:rPr sz="1200" spc="70" dirty="0">
                <a:solidFill>
                  <a:srgbClr val="000000"/>
                </a:solidFill>
                <a:latin typeface="Arial"/>
                <a:cs typeface="Arial"/>
              </a:rPr>
              <a:t>for</a:t>
            </a:r>
            <a:r>
              <a:rPr sz="1200" dirty="0">
                <a:solidFill>
                  <a:srgbClr val="000000"/>
                </a:solidFill>
                <a:latin typeface="Arial"/>
                <a:cs typeface="Arial"/>
              </a:rPr>
              <a:t> </a:t>
            </a:r>
            <a:r>
              <a:rPr sz="1200" spc="55" dirty="0">
                <a:solidFill>
                  <a:srgbClr val="000000"/>
                </a:solidFill>
                <a:latin typeface="Arial"/>
                <a:cs typeface="Arial"/>
              </a:rPr>
              <a:t>inequalities):</a:t>
            </a:r>
            <a:endParaRPr sz="1200">
              <a:latin typeface="Arial"/>
              <a:cs typeface="Arial"/>
            </a:endParaRPr>
          </a:p>
          <a:p>
            <a:pPr marL="1678305" marR="5080" lvl="1" indent="-305435">
              <a:lnSpc>
                <a:spcPct val="150000"/>
              </a:lnSpc>
              <a:spcBef>
                <a:spcPts val="130"/>
              </a:spcBef>
              <a:buChar char="■"/>
              <a:tabLst>
                <a:tab pos="1678305" algn="l"/>
              </a:tabLst>
            </a:pPr>
            <a:r>
              <a:rPr sz="1000" dirty="0">
                <a:latin typeface="Arial"/>
                <a:cs typeface="Arial"/>
              </a:rPr>
              <a:t>If</a:t>
            </a:r>
            <a:r>
              <a:rPr sz="1000" spc="-5" dirty="0">
                <a:latin typeface="Arial"/>
                <a:cs typeface="Arial"/>
              </a:rPr>
              <a:t> </a:t>
            </a:r>
            <a:r>
              <a:rPr sz="1000" spc="90" dirty="0">
                <a:latin typeface="Arial"/>
                <a:cs typeface="Arial"/>
              </a:rPr>
              <a:t>p_value</a:t>
            </a:r>
            <a:r>
              <a:rPr sz="1000" dirty="0">
                <a:latin typeface="Arial"/>
                <a:cs typeface="Arial"/>
              </a:rPr>
              <a:t> &lt;</a:t>
            </a:r>
            <a:r>
              <a:rPr sz="1000" spc="-5" dirty="0">
                <a:latin typeface="Arial"/>
                <a:cs typeface="Arial"/>
              </a:rPr>
              <a:t> </a:t>
            </a:r>
            <a:r>
              <a:rPr sz="1000" dirty="0">
                <a:latin typeface="FreeSerif"/>
                <a:cs typeface="FreeSerif"/>
              </a:rPr>
              <a:t>𝛼</a:t>
            </a:r>
            <a:r>
              <a:rPr sz="1000" spc="305" dirty="0">
                <a:latin typeface="FreeSerif"/>
                <a:cs typeface="FreeSerif"/>
              </a:rPr>
              <a:t> </a:t>
            </a:r>
            <a:r>
              <a:rPr sz="1000" dirty="0">
                <a:latin typeface="Arial Black"/>
                <a:cs typeface="Arial Black"/>
              </a:rPr>
              <a:t>and</a:t>
            </a:r>
            <a:r>
              <a:rPr sz="1000" spc="-5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 </a:t>
            </a:r>
            <a:r>
              <a:rPr sz="1000" spc="50" dirty="0">
                <a:latin typeface="Arial"/>
                <a:cs typeface="Arial"/>
              </a:rPr>
              <a:t>in</a:t>
            </a:r>
            <a:r>
              <a:rPr sz="1000" spc="-5"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same</a:t>
            </a:r>
            <a:r>
              <a:rPr sz="1000" spc="-5" dirty="0">
                <a:latin typeface="Arial"/>
                <a:cs typeface="Arial"/>
              </a:rPr>
              <a:t> </a:t>
            </a:r>
            <a:r>
              <a:rPr sz="1000" spc="70" dirty="0">
                <a:latin typeface="Arial"/>
                <a:cs typeface="Arial"/>
              </a:rPr>
              <a:t>direction</a:t>
            </a:r>
            <a:r>
              <a:rPr sz="1000"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a:p>
            <a:pPr marL="1678305" marR="208279" lvl="1" indent="-305435">
              <a:lnSpc>
                <a:spcPct val="150000"/>
              </a:lnSpc>
              <a:buChar char="■"/>
              <a:tabLst>
                <a:tab pos="1678305" algn="l"/>
              </a:tabLst>
            </a:pPr>
            <a:r>
              <a:rPr sz="1000" dirty="0">
                <a:latin typeface="Arial"/>
                <a:cs typeface="Arial"/>
              </a:rPr>
              <a:t>If</a:t>
            </a:r>
            <a:r>
              <a:rPr sz="1000" spc="-10" dirty="0">
                <a:latin typeface="Arial"/>
                <a:cs typeface="Arial"/>
              </a:rPr>
              <a:t> </a:t>
            </a:r>
            <a:r>
              <a:rPr sz="1000" spc="90" dirty="0">
                <a:latin typeface="Arial"/>
                <a:cs typeface="Arial"/>
              </a:rPr>
              <a:t>p_value</a:t>
            </a:r>
            <a:r>
              <a:rPr sz="1000" spc="-5" dirty="0">
                <a:latin typeface="Arial"/>
                <a:cs typeface="Arial"/>
              </a:rPr>
              <a:t> </a:t>
            </a:r>
            <a:r>
              <a:rPr sz="1000" dirty="0">
                <a:latin typeface="Arial"/>
                <a:cs typeface="Arial"/>
              </a:rPr>
              <a:t>&gt;</a:t>
            </a:r>
            <a:r>
              <a:rPr sz="1000" spc="-5" dirty="0">
                <a:latin typeface="Arial"/>
                <a:cs typeface="Arial"/>
              </a:rPr>
              <a:t> </a:t>
            </a:r>
            <a:r>
              <a:rPr sz="1000" dirty="0">
                <a:latin typeface="FreeSerif"/>
                <a:cs typeface="FreeSerif"/>
              </a:rPr>
              <a:t>𝛼</a:t>
            </a:r>
            <a:r>
              <a:rPr sz="1000" spc="25" dirty="0">
                <a:latin typeface="FreeSerif"/>
                <a:cs typeface="FreeSerif"/>
              </a:rPr>
              <a:t> </a:t>
            </a:r>
            <a:r>
              <a:rPr sz="1000" spc="-30" dirty="0">
                <a:latin typeface="Arial Black"/>
                <a:cs typeface="Arial Black"/>
              </a:rPr>
              <a:t>or</a:t>
            </a:r>
            <a:r>
              <a:rPr sz="1000" spc="-6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spc="-5"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a:t>
            </a:r>
            <a:r>
              <a:rPr sz="1000" spc="-5" dirty="0">
                <a:latin typeface="Arial"/>
                <a:cs typeface="Arial"/>
              </a:rPr>
              <a:t> </a:t>
            </a:r>
            <a:r>
              <a:rPr sz="1000" spc="50" dirty="0">
                <a:latin typeface="Arial"/>
                <a:cs typeface="Arial"/>
              </a:rPr>
              <a:t>in</a:t>
            </a:r>
            <a:r>
              <a:rPr sz="1000" spc="-10" dirty="0">
                <a:latin typeface="Arial"/>
                <a:cs typeface="Arial"/>
              </a:rPr>
              <a:t> </a:t>
            </a:r>
            <a:r>
              <a:rPr sz="1000" spc="75" dirty="0">
                <a:latin typeface="Arial"/>
                <a:cs typeface="Arial"/>
              </a:rPr>
              <a:t>opposite</a:t>
            </a:r>
            <a:r>
              <a:rPr sz="1000" spc="-5" dirty="0">
                <a:latin typeface="Arial"/>
                <a:cs typeface="Arial"/>
              </a:rPr>
              <a:t> </a:t>
            </a:r>
            <a:r>
              <a:rPr sz="1000" spc="70" dirty="0">
                <a:latin typeface="Arial"/>
                <a:cs typeface="Arial"/>
              </a:rPr>
              <a:t>direction</a:t>
            </a:r>
            <a:r>
              <a:rPr sz="1000" spc="-5"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p:txBody>
      </p:sp>
      <p:sp>
        <p:nvSpPr>
          <p:cNvPr id="13" name="object 13"/>
          <p:cNvSpPr txBox="1"/>
          <p:nvPr/>
        </p:nvSpPr>
        <p:spPr>
          <a:xfrm>
            <a:off x="971398" y="3317017"/>
            <a:ext cx="808355" cy="621665"/>
          </a:xfrm>
          <a:prstGeom prst="rect">
            <a:avLst/>
          </a:prstGeom>
        </p:spPr>
        <p:txBody>
          <a:bodyPr vert="horz" wrap="square" lIns="0" tIns="12700" rIns="0" bIns="0" rtlCol="0">
            <a:spAutoFit/>
          </a:bodyPr>
          <a:lstStyle/>
          <a:p>
            <a:pPr marL="12700" marR="5080">
              <a:lnSpc>
                <a:spcPct val="114999"/>
              </a:lnSpc>
              <a:spcBef>
                <a:spcPts val="100"/>
              </a:spcBef>
            </a:pPr>
            <a:r>
              <a:rPr sz="1700" spc="-185" dirty="0">
                <a:latin typeface="Arial"/>
                <a:cs typeface="Arial"/>
              </a:rPr>
              <a:t>H</a:t>
            </a:r>
            <a:r>
              <a:rPr sz="1700" spc="-185" dirty="0">
                <a:latin typeface="AoyagiKouzanFontT"/>
                <a:cs typeface="AoyagiKouzanFontT"/>
              </a:rPr>
              <a:t>₀</a:t>
            </a:r>
            <a:r>
              <a:rPr sz="1700" spc="-185" dirty="0">
                <a:latin typeface="Arial"/>
                <a:cs typeface="Arial"/>
              </a:rPr>
              <a:t>:</a:t>
            </a:r>
            <a:r>
              <a:rPr sz="1700" spc="-20" dirty="0">
                <a:latin typeface="Arial"/>
                <a:cs typeface="Arial"/>
              </a:rPr>
              <a:t> </a:t>
            </a:r>
            <a:r>
              <a:rPr sz="1700" dirty="0">
                <a:latin typeface="Arial"/>
                <a:cs typeface="Arial"/>
              </a:rPr>
              <a:t>μ</a:t>
            </a:r>
            <a:r>
              <a:rPr sz="1700" spc="-60" dirty="0">
                <a:latin typeface="Arial"/>
                <a:cs typeface="Arial"/>
              </a:rPr>
              <a:t> </a:t>
            </a:r>
            <a:r>
              <a:rPr sz="1700" dirty="0">
                <a:latin typeface="Arial"/>
                <a:cs typeface="Arial"/>
              </a:rPr>
              <a:t>≤</a:t>
            </a:r>
            <a:r>
              <a:rPr sz="1700" spc="-40" dirty="0">
                <a:latin typeface="Arial"/>
                <a:cs typeface="Arial"/>
              </a:rPr>
              <a:t> </a:t>
            </a:r>
            <a:r>
              <a:rPr sz="1700" spc="-50" dirty="0">
                <a:latin typeface="Arial"/>
                <a:cs typeface="Arial"/>
              </a:rPr>
              <a:t>k </a:t>
            </a:r>
            <a:r>
              <a:rPr sz="1700" spc="-185" dirty="0">
                <a:latin typeface="Arial"/>
                <a:cs typeface="Arial"/>
              </a:rPr>
              <a:t>H</a:t>
            </a:r>
            <a:r>
              <a:rPr sz="1700" spc="-185" dirty="0">
                <a:latin typeface="AoyagiKouzanFontT"/>
                <a:cs typeface="AoyagiKouzanFontT"/>
              </a:rPr>
              <a:t>₁</a:t>
            </a:r>
            <a:r>
              <a:rPr sz="1700" spc="-185" dirty="0">
                <a:latin typeface="Arial"/>
                <a:cs typeface="Arial"/>
              </a:rPr>
              <a:t>:</a:t>
            </a:r>
            <a:r>
              <a:rPr sz="1700" spc="-20" dirty="0">
                <a:latin typeface="Arial"/>
                <a:cs typeface="Arial"/>
              </a:rPr>
              <a:t> </a:t>
            </a:r>
            <a:r>
              <a:rPr sz="1700" dirty="0">
                <a:latin typeface="Arial"/>
                <a:cs typeface="Arial"/>
              </a:rPr>
              <a:t>μ</a:t>
            </a:r>
            <a:r>
              <a:rPr sz="1700" spc="-65" dirty="0">
                <a:latin typeface="Arial"/>
                <a:cs typeface="Arial"/>
              </a:rPr>
              <a:t> </a:t>
            </a:r>
            <a:r>
              <a:rPr sz="1700" dirty="0">
                <a:latin typeface="Arial"/>
                <a:cs typeface="Arial"/>
              </a:rPr>
              <a:t>&gt;</a:t>
            </a:r>
            <a:r>
              <a:rPr sz="1700" spc="-40" dirty="0">
                <a:latin typeface="Arial"/>
                <a:cs typeface="Arial"/>
              </a:rPr>
              <a:t> </a:t>
            </a:r>
            <a:r>
              <a:rPr sz="1700" spc="-50" dirty="0">
                <a:latin typeface="Arial"/>
                <a:cs typeface="Arial"/>
              </a:rPr>
              <a:t>k</a:t>
            </a:r>
            <a:endParaRPr sz="17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1261369" y="2198788"/>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4" name="object 4"/>
          <p:cNvSpPr txBox="1"/>
          <p:nvPr/>
        </p:nvSpPr>
        <p:spPr>
          <a:xfrm>
            <a:off x="2481044" y="2198788"/>
            <a:ext cx="386016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15" dirty="0">
                <a:latin typeface="Arial"/>
                <a:cs typeface="Arial"/>
              </a:rPr>
              <a:t> </a:t>
            </a:r>
            <a:r>
              <a:rPr sz="1000" spc="65" dirty="0">
                <a:latin typeface="Arial"/>
                <a:cs typeface="Arial"/>
              </a:rPr>
              <a:t>ttest_1samp(sample,</a:t>
            </a:r>
            <a:r>
              <a:rPr sz="1000" spc="-10" dirty="0">
                <a:latin typeface="Arial"/>
                <a:cs typeface="Arial"/>
              </a:rPr>
              <a:t> k,</a:t>
            </a:r>
            <a:r>
              <a:rPr sz="1000" spc="-1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1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
        <p:nvSpPr>
          <p:cNvPr id="5" name="object 5"/>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6" name="object 6"/>
          <p:cNvSpPr txBox="1"/>
          <p:nvPr/>
        </p:nvSpPr>
        <p:spPr>
          <a:xfrm>
            <a:off x="2481825" y="2899826"/>
            <a:ext cx="36804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60" dirty="0">
                <a:latin typeface="Arial"/>
                <a:cs typeface="Arial"/>
              </a:rPr>
              <a:t>“greater”)</a:t>
            </a:r>
            <a:endParaRPr sz="1000">
              <a:latin typeface="Arial"/>
              <a:cs typeface="Arial"/>
            </a:endParaRPr>
          </a:p>
        </p:txBody>
      </p:sp>
      <p:sp>
        <p:nvSpPr>
          <p:cNvPr id="7" name="object 7"/>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3776124"/>
            <a:ext cx="3453129"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10" dirty="0">
                <a:latin typeface="Arial"/>
                <a:cs typeface="Arial"/>
              </a:rPr>
              <a:t>“less”)</a:t>
            </a:r>
            <a:endParaRPr sz="1000">
              <a:latin typeface="Arial"/>
              <a:cs typeface="Arial"/>
            </a:endParaRPr>
          </a:p>
        </p:txBody>
      </p:sp>
      <p:pic>
        <p:nvPicPr>
          <p:cNvPr id="9" name="object 9"/>
          <p:cNvPicPr/>
          <p:nvPr/>
        </p:nvPicPr>
        <p:blipFill>
          <a:blip r:embed="rId2" cstate="print"/>
          <a:stretch>
            <a:fillRect/>
          </a:stretch>
        </p:blipFill>
        <p:spPr>
          <a:xfrm>
            <a:off x="1383922" y="2111070"/>
            <a:ext cx="844023" cy="576073"/>
          </a:xfrm>
          <a:prstGeom prst="rect">
            <a:avLst/>
          </a:prstGeom>
        </p:spPr>
      </p:pic>
      <p:pic>
        <p:nvPicPr>
          <p:cNvPr id="10" name="object 10"/>
          <p:cNvPicPr/>
          <p:nvPr/>
        </p:nvPicPr>
        <p:blipFill>
          <a:blip r:embed="rId3" cstate="print"/>
          <a:stretch>
            <a:fillRect/>
          </a:stretch>
        </p:blipFill>
        <p:spPr>
          <a:xfrm>
            <a:off x="1385309" y="2864946"/>
            <a:ext cx="841245" cy="576071"/>
          </a:xfrm>
          <a:prstGeom prst="rect">
            <a:avLst/>
          </a:prstGeom>
        </p:spPr>
      </p:pic>
      <p:pic>
        <p:nvPicPr>
          <p:cNvPr id="11" name="object 11"/>
          <p:cNvPicPr/>
          <p:nvPr/>
        </p:nvPicPr>
        <p:blipFill>
          <a:blip r:embed="rId4" cstate="print"/>
          <a:stretch>
            <a:fillRect/>
          </a:stretch>
        </p:blipFill>
        <p:spPr>
          <a:xfrm>
            <a:off x="1385309" y="3716770"/>
            <a:ext cx="841245" cy="576071"/>
          </a:xfrm>
          <a:prstGeom prst="rect">
            <a:avLst/>
          </a:prstGeom>
        </p:spPr>
      </p:pic>
      <p:sp>
        <p:nvSpPr>
          <p:cNvPr id="12" name="object 12"/>
          <p:cNvSpPr txBox="1"/>
          <p:nvPr/>
        </p:nvSpPr>
        <p:spPr>
          <a:xfrm>
            <a:off x="693373" y="1381188"/>
            <a:ext cx="2145030" cy="6451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65"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55" dirty="0">
                <a:latin typeface="Arial"/>
                <a:cs typeface="Arial"/>
              </a:rPr>
              <a:t>One</a:t>
            </a:r>
            <a:r>
              <a:rPr sz="1000" spc="-5" dirty="0">
                <a:latin typeface="Arial"/>
                <a:cs typeface="Arial"/>
              </a:rPr>
              <a:t> </a:t>
            </a:r>
            <a:r>
              <a:rPr sz="1000" spc="70" dirty="0">
                <a:latin typeface="Arial"/>
                <a:cs typeface="Arial"/>
              </a:rPr>
              <a:t>Sample</a:t>
            </a:r>
            <a:r>
              <a:rPr sz="1000" spc="-5" dirty="0">
                <a:latin typeface="Arial"/>
                <a:cs typeface="Arial"/>
              </a:rPr>
              <a:t> </a:t>
            </a:r>
            <a:r>
              <a:rPr sz="1000" spc="75" dirty="0">
                <a:latin typeface="Arial"/>
                <a:cs typeface="Arial"/>
              </a:rPr>
              <a:t>T-</a:t>
            </a:r>
            <a:r>
              <a:rPr sz="1000" spc="40" dirty="0">
                <a:latin typeface="Arial"/>
                <a:cs typeface="Arial"/>
              </a:rPr>
              <a:t>test</a:t>
            </a:r>
            <a:endParaRPr sz="1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3307" y="3716770"/>
            <a:ext cx="914398" cy="576071"/>
          </a:xfrm>
          <a:prstGeom prst="rect">
            <a:avLst/>
          </a:prstGeom>
        </p:spPr>
      </p:pic>
      <p:pic>
        <p:nvPicPr>
          <p:cNvPr id="3" name="object 3"/>
          <p:cNvPicPr/>
          <p:nvPr/>
        </p:nvPicPr>
        <p:blipFill>
          <a:blip r:embed="rId3" cstate="print"/>
          <a:stretch>
            <a:fillRect/>
          </a:stretch>
        </p:blipFill>
        <p:spPr>
          <a:xfrm>
            <a:off x="1383307" y="2864946"/>
            <a:ext cx="914398" cy="576071"/>
          </a:xfrm>
          <a:prstGeom prst="rect">
            <a:avLst/>
          </a:prstGeom>
        </p:spPr>
      </p:pic>
      <p:pic>
        <p:nvPicPr>
          <p:cNvPr id="4" name="object 4"/>
          <p:cNvPicPr/>
          <p:nvPr/>
        </p:nvPicPr>
        <p:blipFill>
          <a:blip r:embed="rId4" cstate="print"/>
          <a:stretch>
            <a:fillRect/>
          </a:stretch>
        </p:blipFill>
        <p:spPr>
          <a:xfrm>
            <a:off x="1385322" y="2111070"/>
            <a:ext cx="910348" cy="576073"/>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6" name="object 6"/>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7" name="object 7"/>
          <p:cNvSpPr txBox="1"/>
          <p:nvPr/>
        </p:nvSpPr>
        <p:spPr>
          <a:xfrm>
            <a:off x="2481825" y="2899826"/>
            <a:ext cx="399669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8" name="object 8"/>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9" name="object 9"/>
          <p:cNvSpPr txBox="1"/>
          <p:nvPr/>
        </p:nvSpPr>
        <p:spPr>
          <a:xfrm>
            <a:off x="2481825" y="3776124"/>
            <a:ext cx="37693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pic>
        <p:nvPicPr>
          <p:cNvPr id="10" name="object 10"/>
          <p:cNvPicPr/>
          <p:nvPr/>
        </p:nvPicPr>
        <p:blipFill>
          <a:blip r:embed="rId5" cstate="print"/>
          <a:stretch>
            <a:fillRect/>
          </a:stretch>
        </p:blipFill>
        <p:spPr>
          <a:xfrm>
            <a:off x="6018162" y="836065"/>
            <a:ext cx="2422845" cy="1173397"/>
          </a:xfrm>
          <a:prstGeom prst="rect">
            <a:avLst/>
          </a:prstGeom>
        </p:spPr>
      </p:pic>
      <p:sp>
        <p:nvSpPr>
          <p:cNvPr id="11" name="object 11"/>
          <p:cNvSpPr txBox="1"/>
          <p:nvPr/>
        </p:nvSpPr>
        <p:spPr>
          <a:xfrm>
            <a:off x="693373" y="1381188"/>
            <a:ext cx="5963920"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a:t>
            </a:r>
            <a:r>
              <a:rPr sz="1000" spc="-5" dirty="0">
                <a:latin typeface="Arial"/>
                <a:cs typeface="Arial"/>
              </a:rPr>
              <a:t> </a:t>
            </a:r>
            <a:r>
              <a:rPr sz="1000" spc="60" dirty="0">
                <a:latin typeface="Arial"/>
                <a:cs typeface="Arial"/>
              </a:rPr>
              <a:t>ttest_ind(sample1,</a:t>
            </a:r>
            <a:r>
              <a:rPr sz="1000" spc="-5"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grpSp>
        <p:nvGrpSpPr>
          <p:cNvPr id="3" name="object 3"/>
          <p:cNvGrpSpPr/>
          <p:nvPr/>
        </p:nvGrpSpPr>
        <p:grpSpPr>
          <a:xfrm>
            <a:off x="674723" y="2214400"/>
            <a:ext cx="4622800" cy="2366645"/>
            <a:chOff x="674723" y="2214400"/>
            <a:chExt cx="4622800" cy="2366645"/>
          </a:xfrm>
        </p:grpSpPr>
        <p:pic>
          <p:nvPicPr>
            <p:cNvPr id="4" name="object 4"/>
            <p:cNvPicPr/>
            <p:nvPr/>
          </p:nvPicPr>
          <p:blipFill>
            <a:blip r:embed="rId2" cstate="print"/>
            <a:stretch>
              <a:fillRect/>
            </a:stretch>
          </p:blipFill>
          <p:spPr>
            <a:xfrm>
              <a:off x="684248" y="2223925"/>
              <a:ext cx="4603315" cy="2347490"/>
            </a:xfrm>
            <a:prstGeom prst="rect">
              <a:avLst/>
            </a:prstGeom>
          </p:spPr>
        </p:pic>
        <p:sp>
          <p:nvSpPr>
            <p:cNvPr id="5" name="object 5"/>
            <p:cNvSpPr/>
            <p:nvPr/>
          </p:nvSpPr>
          <p:spPr>
            <a:xfrm>
              <a:off x="679486" y="2219162"/>
              <a:ext cx="4613275" cy="2357120"/>
            </a:xfrm>
            <a:custGeom>
              <a:avLst/>
              <a:gdLst/>
              <a:ahLst/>
              <a:cxnLst/>
              <a:rect l="l" t="t" r="r" b="b"/>
              <a:pathLst>
                <a:path w="4613275" h="2357120">
                  <a:moveTo>
                    <a:pt x="0" y="0"/>
                  </a:moveTo>
                  <a:lnTo>
                    <a:pt x="4612853" y="0"/>
                  </a:lnTo>
                  <a:lnTo>
                    <a:pt x="4612853" y="2357027"/>
                  </a:lnTo>
                  <a:lnTo>
                    <a:pt x="0" y="2357027"/>
                  </a:lnTo>
                  <a:lnTo>
                    <a:pt x="0" y="0"/>
                  </a:lnTo>
                  <a:close/>
                </a:path>
              </a:pathLst>
            </a:custGeom>
            <a:ln w="9524">
              <a:solidFill>
                <a:srgbClr val="595959"/>
              </a:solidFill>
            </a:ln>
          </p:spPr>
          <p:txBody>
            <a:bodyPr wrap="square" lIns="0" tIns="0" rIns="0" bIns="0" rtlCol="0"/>
            <a:lstStyle/>
            <a:p>
              <a:endParaRPr/>
            </a:p>
          </p:txBody>
        </p:sp>
      </p:grpSp>
      <p:sp>
        <p:nvSpPr>
          <p:cNvPr id="6" name="object 6"/>
          <p:cNvSpPr txBox="1"/>
          <p:nvPr/>
        </p:nvSpPr>
        <p:spPr>
          <a:xfrm>
            <a:off x="693373" y="1381188"/>
            <a:ext cx="4580890" cy="64833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50"/>
              </a:spcBef>
            </a:pPr>
            <a:endParaRPr sz="1400">
              <a:latin typeface="Arial Black"/>
              <a:cs typeface="Arial Black"/>
            </a:endParaRPr>
          </a:p>
          <a:p>
            <a:pPr marL="12700">
              <a:lnSpc>
                <a:spcPct val="100000"/>
              </a:lnSpc>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73187" y="514343"/>
            <a:ext cx="1867821" cy="1833571"/>
          </a:xfrm>
          <a:prstGeom prst="rect">
            <a:avLst/>
          </a:prstGeom>
        </p:spPr>
      </p:pic>
      <p:pic>
        <p:nvPicPr>
          <p:cNvPr id="3" name="object 3"/>
          <p:cNvPicPr/>
          <p:nvPr/>
        </p:nvPicPr>
        <p:blipFill>
          <a:blip r:embed="rId3" cstate="print"/>
          <a:stretch>
            <a:fillRect/>
          </a:stretch>
        </p:blipFill>
        <p:spPr>
          <a:xfrm>
            <a:off x="1383307" y="3716770"/>
            <a:ext cx="914398" cy="576071"/>
          </a:xfrm>
          <a:prstGeom prst="rect">
            <a:avLst/>
          </a:prstGeom>
        </p:spPr>
      </p:pic>
      <p:pic>
        <p:nvPicPr>
          <p:cNvPr id="4" name="object 4"/>
          <p:cNvPicPr/>
          <p:nvPr/>
        </p:nvPicPr>
        <p:blipFill>
          <a:blip r:embed="rId4" cstate="print"/>
          <a:stretch>
            <a:fillRect/>
          </a:stretch>
        </p:blipFill>
        <p:spPr>
          <a:xfrm>
            <a:off x="1383307" y="2864946"/>
            <a:ext cx="914398" cy="576071"/>
          </a:xfrm>
          <a:prstGeom prst="rect">
            <a:avLst/>
          </a:prstGeom>
        </p:spPr>
      </p:pic>
      <p:pic>
        <p:nvPicPr>
          <p:cNvPr id="5" name="object 5"/>
          <p:cNvPicPr/>
          <p:nvPr/>
        </p:nvPicPr>
        <p:blipFill>
          <a:blip r:embed="rId5" cstate="print"/>
          <a:stretch>
            <a:fillRect/>
          </a:stretch>
        </p:blipFill>
        <p:spPr>
          <a:xfrm>
            <a:off x="1385322" y="2111070"/>
            <a:ext cx="910348" cy="576073"/>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2899826"/>
            <a:ext cx="395541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9" name="object 9"/>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10" name="object 10"/>
          <p:cNvSpPr txBox="1"/>
          <p:nvPr/>
        </p:nvSpPr>
        <p:spPr>
          <a:xfrm>
            <a:off x="2481825" y="3776124"/>
            <a:ext cx="372808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sp>
        <p:nvSpPr>
          <p:cNvPr id="11" name="object 11"/>
          <p:cNvSpPr txBox="1"/>
          <p:nvPr/>
        </p:nvSpPr>
        <p:spPr>
          <a:xfrm>
            <a:off x="693373" y="1381188"/>
            <a:ext cx="5922645"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0"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52248" y="1381188"/>
            <a:ext cx="4617085" cy="64516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p:txBody>
      </p:sp>
      <p:pic>
        <p:nvPicPr>
          <p:cNvPr id="4" name="object 4"/>
          <p:cNvPicPr/>
          <p:nvPr/>
        </p:nvPicPr>
        <p:blipFill>
          <a:blip r:embed="rId2" cstate="print"/>
          <a:stretch>
            <a:fillRect/>
          </a:stretch>
        </p:blipFill>
        <p:spPr>
          <a:xfrm>
            <a:off x="1634846" y="2693744"/>
            <a:ext cx="2599669" cy="1316897"/>
          </a:xfrm>
          <a:prstGeom prst="rect">
            <a:avLst/>
          </a:prstGeom>
        </p:spPr>
      </p:pic>
      <p:sp>
        <p:nvSpPr>
          <p:cNvPr id="5" name="object 5"/>
          <p:cNvSpPr txBox="1"/>
          <p:nvPr/>
        </p:nvSpPr>
        <p:spPr>
          <a:xfrm>
            <a:off x="4417311" y="3017926"/>
            <a:ext cx="2946400" cy="551180"/>
          </a:xfrm>
          <a:prstGeom prst="rect">
            <a:avLst/>
          </a:prstGeom>
        </p:spPr>
        <p:txBody>
          <a:bodyPr vert="horz" wrap="square" lIns="0" tIns="12700" rIns="0" bIns="0" rtlCol="0">
            <a:spAutoFit/>
          </a:bodyPr>
          <a:lstStyle/>
          <a:p>
            <a:pPr marL="12700" marR="5080">
              <a:lnSpc>
                <a:spcPct val="114999"/>
              </a:lnSpc>
              <a:spcBef>
                <a:spcPts val="100"/>
              </a:spcBef>
            </a:pPr>
            <a:r>
              <a:rPr sz="1000" spc="65" dirty="0">
                <a:latin typeface="Arial"/>
                <a:cs typeface="Arial"/>
              </a:rPr>
              <a:t>Investigate</a:t>
            </a:r>
            <a:r>
              <a:rPr sz="1000" spc="-15" dirty="0">
                <a:latin typeface="Arial"/>
                <a:cs typeface="Arial"/>
              </a:rPr>
              <a:t> </a:t>
            </a:r>
            <a:r>
              <a:rPr sz="1000" spc="75" dirty="0">
                <a:latin typeface="Arial"/>
                <a:cs typeface="Arial"/>
              </a:rPr>
              <a:t>whether</a:t>
            </a:r>
            <a:r>
              <a:rPr sz="1000" spc="-10" dirty="0">
                <a:latin typeface="Arial"/>
                <a:cs typeface="Arial"/>
              </a:rPr>
              <a:t> </a:t>
            </a:r>
            <a:r>
              <a:rPr sz="1000" spc="50" dirty="0">
                <a:latin typeface="Arial"/>
                <a:cs typeface="Arial"/>
              </a:rPr>
              <a:t>there’s</a:t>
            </a:r>
            <a:r>
              <a:rPr sz="1000" spc="-10" dirty="0">
                <a:latin typeface="Arial"/>
                <a:cs typeface="Arial"/>
              </a:rPr>
              <a:t> </a:t>
            </a:r>
            <a:r>
              <a:rPr sz="1000" spc="120" dirty="0">
                <a:latin typeface="Arial"/>
                <a:cs typeface="Arial"/>
              </a:rPr>
              <a:t>a</a:t>
            </a:r>
            <a:r>
              <a:rPr sz="1000" spc="-10" dirty="0">
                <a:latin typeface="Arial"/>
                <a:cs typeface="Arial"/>
              </a:rPr>
              <a:t> </a:t>
            </a:r>
            <a:r>
              <a:rPr sz="1000" spc="65" dirty="0">
                <a:latin typeface="Arial"/>
                <a:cs typeface="Arial"/>
              </a:rPr>
              <a:t>difference</a:t>
            </a:r>
            <a:r>
              <a:rPr sz="1000" spc="-10" dirty="0">
                <a:latin typeface="Arial"/>
                <a:cs typeface="Arial"/>
              </a:rPr>
              <a:t> </a:t>
            </a:r>
            <a:r>
              <a:rPr sz="1000" spc="50" dirty="0">
                <a:latin typeface="Arial"/>
                <a:cs typeface="Arial"/>
              </a:rPr>
              <a:t>within </a:t>
            </a:r>
            <a:r>
              <a:rPr sz="1000" spc="120" dirty="0">
                <a:latin typeface="Arial"/>
                <a:cs typeface="Arial"/>
              </a:rPr>
              <a:t>a</a:t>
            </a:r>
            <a:r>
              <a:rPr sz="1000" spc="-10" dirty="0">
                <a:latin typeface="Arial"/>
                <a:cs typeface="Arial"/>
              </a:rPr>
              <a:t> </a:t>
            </a:r>
            <a:r>
              <a:rPr sz="1000" spc="90" dirty="0">
                <a:latin typeface="Arial"/>
                <a:cs typeface="Arial"/>
              </a:rPr>
              <a:t>group</a:t>
            </a:r>
            <a:r>
              <a:rPr sz="1000" spc="-10" dirty="0">
                <a:latin typeface="Arial"/>
                <a:cs typeface="Arial"/>
              </a:rPr>
              <a:t> </a:t>
            </a:r>
            <a:r>
              <a:rPr sz="1000" spc="85" dirty="0">
                <a:latin typeface="Arial"/>
                <a:cs typeface="Arial"/>
              </a:rPr>
              <a:t>between</a:t>
            </a:r>
            <a:r>
              <a:rPr sz="1000" spc="-10" dirty="0">
                <a:latin typeface="Arial"/>
                <a:cs typeface="Arial"/>
              </a:rPr>
              <a:t> </a:t>
            </a:r>
            <a:r>
              <a:rPr sz="1000" spc="85" dirty="0">
                <a:latin typeface="Arial"/>
                <a:cs typeface="Arial"/>
              </a:rPr>
              <a:t>two</a:t>
            </a:r>
            <a:r>
              <a:rPr sz="1000" spc="-10" dirty="0">
                <a:latin typeface="Arial"/>
                <a:cs typeface="Arial"/>
              </a:rPr>
              <a:t> </a:t>
            </a:r>
            <a:r>
              <a:rPr sz="1000" spc="70" dirty="0">
                <a:latin typeface="Arial"/>
                <a:cs typeface="Arial"/>
              </a:rPr>
              <a:t>points</a:t>
            </a:r>
            <a:r>
              <a:rPr sz="1000" spc="-10" dirty="0">
                <a:latin typeface="Arial"/>
                <a:cs typeface="Arial"/>
              </a:rPr>
              <a:t> </a:t>
            </a:r>
            <a:r>
              <a:rPr sz="1000" spc="50" dirty="0">
                <a:latin typeface="Arial"/>
                <a:cs typeface="Arial"/>
              </a:rPr>
              <a:t>in</a:t>
            </a:r>
            <a:r>
              <a:rPr sz="1000" spc="-10" dirty="0">
                <a:latin typeface="Arial"/>
                <a:cs typeface="Arial"/>
              </a:rPr>
              <a:t> </a:t>
            </a:r>
            <a:r>
              <a:rPr sz="1000" spc="65" dirty="0">
                <a:latin typeface="Arial"/>
                <a:cs typeface="Arial"/>
              </a:rPr>
              <a:t>time</a:t>
            </a:r>
            <a:endParaRPr sz="1000">
              <a:latin typeface="Arial"/>
              <a:cs typeface="Arial"/>
            </a:endParaRPr>
          </a:p>
          <a:p>
            <a:pPr marL="12700">
              <a:lnSpc>
                <a:spcPct val="100000"/>
              </a:lnSpc>
              <a:spcBef>
                <a:spcPts val="180"/>
              </a:spcBef>
            </a:pPr>
            <a:r>
              <a:rPr sz="1000" spc="75" dirty="0">
                <a:latin typeface="Arial"/>
                <a:cs typeface="Arial"/>
              </a:rPr>
              <a:t>(within-</a:t>
            </a:r>
            <a:r>
              <a:rPr sz="1000" spc="70" dirty="0">
                <a:latin typeface="Arial"/>
                <a:cs typeface="Arial"/>
              </a:rPr>
              <a:t>subjects)</a:t>
            </a:r>
            <a:endParaRPr sz="1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grpSp>
        <p:nvGrpSpPr>
          <p:cNvPr id="4" name="object 4"/>
          <p:cNvGrpSpPr/>
          <p:nvPr/>
        </p:nvGrpSpPr>
        <p:grpSpPr>
          <a:xfrm>
            <a:off x="966698" y="1557071"/>
            <a:ext cx="1910080" cy="1101725"/>
            <a:chOff x="966698" y="1557071"/>
            <a:chExt cx="1910080" cy="1101725"/>
          </a:xfrm>
        </p:grpSpPr>
        <p:pic>
          <p:nvPicPr>
            <p:cNvPr id="5" name="object 5"/>
            <p:cNvPicPr/>
            <p:nvPr/>
          </p:nvPicPr>
          <p:blipFill>
            <a:blip r:embed="rId3" cstate="print"/>
            <a:stretch>
              <a:fillRect/>
            </a:stretch>
          </p:blipFill>
          <p:spPr>
            <a:xfrm>
              <a:off x="966698" y="1557071"/>
              <a:ext cx="1909743" cy="1101697"/>
            </a:xfrm>
            <a:prstGeom prst="rect">
              <a:avLst/>
            </a:prstGeom>
          </p:spPr>
        </p:pic>
        <p:pic>
          <p:nvPicPr>
            <p:cNvPr id="6" name="object 6"/>
            <p:cNvPicPr/>
            <p:nvPr/>
          </p:nvPicPr>
          <p:blipFill>
            <a:blip r:embed="rId4" cstate="print"/>
            <a:stretch>
              <a:fillRect/>
            </a:stretch>
          </p:blipFill>
          <p:spPr>
            <a:xfrm>
              <a:off x="2523419" y="2271745"/>
              <a:ext cx="164299" cy="332974"/>
            </a:xfrm>
            <a:prstGeom prst="rect">
              <a:avLst/>
            </a:prstGeom>
          </p:spPr>
        </p:pic>
      </p:grpSp>
      <p:grpSp>
        <p:nvGrpSpPr>
          <p:cNvPr id="7" name="object 7"/>
          <p:cNvGrpSpPr/>
          <p:nvPr/>
        </p:nvGrpSpPr>
        <p:grpSpPr>
          <a:xfrm>
            <a:off x="966698" y="3080118"/>
            <a:ext cx="1910080" cy="1143635"/>
            <a:chOff x="966698" y="3080118"/>
            <a:chExt cx="1910080" cy="1143635"/>
          </a:xfrm>
        </p:grpSpPr>
        <p:pic>
          <p:nvPicPr>
            <p:cNvPr id="8" name="object 8"/>
            <p:cNvPicPr/>
            <p:nvPr/>
          </p:nvPicPr>
          <p:blipFill>
            <a:blip r:embed="rId3" cstate="print"/>
            <a:stretch>
              <a:fillRect/>
            </a:stretch>
          </p:blipFill>
          <p:spPr>
            <a:xfrm>
              <a:off x="966698" y="3080118"/>
              <a:ext cx="1909743" cy="1101697"/>
            </a:xfrm>
            <a:prstGeom prst="rect">
              <a:avLst/>
            </a:prstGeom>
          </p:spPr>
        </p:pic>
        <p:pic>
          <p:nvPicPr>
            <p:cNvPr id="9" name="object 9"/>
            <p:cNvPicPr/>
            <p:nvPr/>
          </p:nvPicPr>
          <p:blipFill>
            <a:blip r:embed="rId5" cstate="print"/>
            <a:stretch>
              <a:fillRect/>
            </a:stretch>
          </p:blipFill>
          <p:spPr>
            <a:xfrm>
              <a:off x="2523444" y="3797697"/>
              <a:ext cx="164299" cy="425494"/>
            </a:xfrm>
            <a:prstGeom prst="rect">
              <a:avLst/>
            </a:prstGeom>
          </p:spPr>
        </p:pic>
      </p:grpSp>
      <p:grpSp>
        <p:nvGrpSpPr>
          <p:cNvPr id="10" name="object 10"/>
          <p:cNvGrpSpPr/>
          <p:nvPr/>
        </p:nvGrpSpPr>
        <p:grpSpPr>
          <a:xfrm>
            <a:off x="3193143" y="2271745"/>
            <a:ext cx="1910080" cy="1101725"/>
            <a:chOff x="3193143" y="2271745"/>
            <a:chExt cx="1910080" cy="1101725"/>
          </a:xfrm>
        </p:grpSpPr>
        <p:pic>
          <p:nvPicPr>
            <p:cNvPr id="11" name="object 11"/>
            <p:cNvPicPr/>
            <p:nvPr/>
          </p:nvPicPr>
          <p:blipFill>
            <a:blip r:embed="rId3" cstate="print"/>
            <a:stretch>
              <a:fillRect/>
            </a:stretch>
          </p:blipFill>
          <p:spPr>
            <a:xfrm>
              <a:off x="3193143" y="2271745"/>
              <a:ext cx="1909743" cy="1101697"/>
            </a:xfrm>
            <a:prstGeom prst="rect">
              <a:avLst/>
            </a:prstGeom>
          </p:spPr>
        </p:pic>
        <p:pic>
          <p:nvPicPr>
            <p:cNvPr id="12" name="object 12"/>
            <p:cNvPicPr/>
            <p:nvPr/>
          </p:nvPicPr>
          <p:blipFill>
            <a:blip r:embed="rId6" cstate="print"/>
            <a:stretch>
              <a:fillRect/>
            </a:stretch>
          </p:blipFill>
          <p:spPr>
            <a:xfrm>
              <a:off x="4789065" y="2968704"/>
              <a:ext cx="164299" cy="404739"/>
            </a:xfrm>
            <a:prstGeom prst="rect">
              <a:avLst/>
            </a:prstGeom>
          </p:spPr>
        </p:pic>
      </p:grpSp>
      <p:sp>
        <p:nvSpPr>
          <p:cNvPr id="13" name="object 13"/>
          <p:cNvSpPr txBox="1"/>
          <p:nvPr/>
        </p:nvSpPr>
        <p:spPr>
          <a:xfrm>
            <a:off x="5636042" y="2059335"/>
            <a:ext cx="2513330" cy="1122680"/>
          </a:xfrm>
          <a:prstGeom prst="rect">
            <a:avLst/>
          </a:prstGeom>
        </p:spPr>
        <p:txBody>
          <a:bodyPr vert="horz" wrap="square" lIns="0" tIns="12700" rIns="0" bIns="0" rtlCol="0">
            <a:spAutoFit/>
          </a:bodyPr>
          <a:lstStyle/>
          <a:p>
            <a:pPr marL="12700" marR="5080" algn="just">
              <a:lnSpc>
                <a:spcPct val="150000"/>
              </a:lnSpc>
              <a:spcBef>
                <a:spcPts val="100"/>
              </a:spcBef>
            </a:pPr>
            <a:r>
              <a:rPr sz="1200" spc="95" dirty="0">
                <a:latin typeface="Arial"/>
                <a:cs typeface="Arial"/>
              </a:rPr>
              <a:t>Imagine</a:t>
            </a:r>
            <a:r>
              <a:rPr sz="1200" spc="225" dirty="0">
                <a:latin typeface="Arial"/>
                <a:cs typeface="Arial"/>
              </a:rPr>
              <a:t> </a:t>
            </a:r>
            <a:r>
              <a:rPr sz="1200" spc="110" dirty="0">
                <a:latin typeface="Arial"/>
                <a:cs typeface="Arial"/>
              </a:rPr>
              <a:t>that</a:t>
            </a:r>
            <a:r>
              <a:rPr sz="1200" spc="225" dirty="0">
                <a:latin typeface="Arial"/>
                <a:cs typeface="Arial"/>
              </a:rPr>
              <a:t> </a:t>
            </a:r>
            <a:r>
              <a:rPr sz="1200" spc="85" dirty="0">
                <a:latin typeface="Arial"/>
                <a:cs typeface="Arial"/>
              </a:rPr>
              <a:t>you</a:t>
            </a:r>
            <a:r>
              <a:rPr sz="1200" spc="229" dirty="0">
                <a:latin typeface="Arial"/>
                <a:cs typeface="Arial"/>
              </a:rPr>
              <a:t> </a:t>
            </a:r>
            <a:r>
              <a:rPr sz="1200" spc="80" dirty="0">
                <a:latin typeface="Arial"/>
                <a:cs typeface="Arial"/>
              </a:rPr>
              <a:t>take</a:t>
            </a:r>
            <a:r>
              <a:rPr sz="1200" spc="225" dirty="0">
                <a:latin typeface="Arial"/>
                <a:cs typeface="Arial"/>
              </a:rPr>
              <a:t> </a:t>
            </a:r>
            <a:r>
              <a:rPr sz="1200" spc="75" dirty="0">
                <a:latin typeface="Arial"/>
                <a:cs typeface="Arial"/>
              </a:rPr>
              <a:t>samples </a:t>
            </a:r>
            <a:r>
              <a:rPr sz="1200" spc="105" dirty="0">
                <a:latin typeface="Arial"/>
                <a:cs typeface="Arial"/>
              </a:rPr>
              <a:t>from</a:t>
            </a:r>
            <a:r>
              <a:rPr sz="1200" spc="470" dirty="0">
                <a:latin typeface="Arial"/>
                <a:cs typeface="Arial"/>
              </a:rPr>
              <a:t> </a:t>
            </a:r>
            <a:r>
              <a:rPr sz="1200" spc="145" dirty="0">
                <a:latin typeface="Arial"/>
                <a:cs typeface="Arial"/>
              </a:rPr>
              <a:t>a</a:t>
            </a:r>
            <a:r>
              <a:rPr sz="1200" spc="475" dirty="0">
                <a:latin typeface="Arial"/>
                <a:cs typeface="Arial"/>
              </a:rPr>
              <a:t> </a:t>
            </a:r>
            <a:r>
              <a:rPr sz="1200" spc="95" dirty="0">
                <a:latin typeface="Arial"/>
                <a:cs typeface="Arial"/>
              </a:rPr>
              <a:t>population</a:t>
            </a:r>
            <a:r>
              <a:rPr sz="1200" spc="470" dirty="0">
                <a:latin typeface="Arial"/>
                <a:cs typeface="Arial"/>
              </a:rPr>
              <a:t> </a:t>
            </a:r>
            <a:r>
              <a:rPr sz="1200" spc="80" dirty="0">
                <a:latin typeface="Arial"/>
                <a:cs typeface="Arial"/>
              </a:rPr>
              <a:t>of</a:t>
            </a:r>
            <a:r>
              <a:rPr sz="1200" spc="475" dirty="0">
                <a:latin typeface="Arial"/>
                <a:cs typeface="Arial"/>
              </a:rPr>
              <a:t> </a:t>
            </a:r>
            <a:r>
              <a:rPr sz="1200" spc="55" dirty="0">
                <a:latin typeface="Arial"/>
                <a:cs typeface="Arial"/>
              </a:rPr>
              <a:t>people’s heights,</a:t>
            </a:r>
            <a:r>
              <a:rPr sz="1200" spc="80" dirty="0">
                <a:latin typeface="Arial"/>
                <a:cs typeface="Arial"/>
              </a:rPr>
              <a:t>  </a:t>
            </a:r>
            <a:r>
              <a:rPr sz="1200" spc="130" dirty="0">
                <a:latin typeface="Arial"/>
                <a:cs typeface="Arial"/>
              </a:rPr>
              <a:t>and</a:t>
            </a:r>
            <a:r>
              <a:rPr sz="1200" spc="80" dirty="0">
                <a:latin typeface="Arial"/>
                <a:cs typeface="Arial"/>
              </a:rPr>
              <a:t>  </a:t>
            </a:r>
            <a:r>
              <a:rPr sz="1200" spc="70" dirty="0">
                <a:latin typeface="Arial"/>
                <a:cs typeface="Arial"/>
              </a:rPr>
              <a:t>for</a:t>
            </a:r>
            <a:r>
              <a:rPr sz="1200" spc="85" dirty="0">
                <a:latin typeface="Arial"/>
                <a:cs typeface="Arial"/>
              </a:rPr>
              <a:t>  </a:t>
            </a:r>
            <a:r>
              <a:rPr sz="1200" spc="110" dirty="0">
                <a:latin typeface="Arial"/>
                <a:cs typeface="Arial"/>
              </a:rPr>
              <a:t>each</a:t>
            </a:r>
            <a:r>
              <a:rPr sz="1200" spc="80" dirty="0">
                <a:latin typeface="Arial"/>
                <a:cs typeface="Arial"/>
              </a:rPr>
              <a:t>  </a:t>
            </a:r>
            <a:r>
              <a:rPr sz="1200" spc="85" dirty="0">
                <a:latin typeface="Arial"/>
                <a:cs typeface="Arial"/>
              </a:rPr>
              <a:t>sample you</a:t>
            </a:r>
            <a:r>
              <a:rPr sz="1200" spc="10" dirty="0">
                <a:latin typeface="Arial"/>
                <a:cs typeface="Arial"/>
              </a:rPr>
              <a:t> </a:t>
            </a:r>
            <a:r>
              <a:rPr sz="1200" spc="95" dirty="0">
                <a:latin typeface="Arial"/>
                <a:cs typeface="Arial"/>
              </a:rPr>
              <a:t>calculate</a:t>
            </a:r>
            <a:r>
              <a:rPr sz="1200" spc="10" dirty="0">
                <a:latin typeface="Arial"/>
                <a:cs typeface="Arial"/>
              </a:rPr>
              <a:t> </a:t>
            </a:r>
            <a:r>
              <a:rPr sz="1200" spc="65" dirty="0">
                <a:latin typeface="Arial"/>
                <a:cs typeface="Arial"/>
              </a:rPr>
              <a:t>their</a:t>
            </a:r>
            <a:r>
              <a:rPr sz="1200" spc="10" dirty="0">
                <a:latin typeface="Arial"/>
                <a:cs typeface="Arial"/>
              </a:rPr>
              <a:t> </a:t>
            </a:r>
            <a:r>
              <a:rPr sz="1200" spc="80" dirty="0">
                <a:latin typeface="Arial"/>
                <a:cs typeface="Arial"/>
              </a:rPr>
              <a:t>mean.</a:t>
            </a:r>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2149470" y="2843169"/>
            <a:ext cx="4219566" cy="923923"/>
          </a:xfrm>
          <a:prstGeom prst="rect">
            <a:avLst/>
          </a:prstGeom>
        </p:spPr>
      </p:pic>
      <p:sp>
        <p:nvSpPr>
          <p:cNvPr id="4" name="object 4"/>
          <p:cNvSpPr txBox="1"/>
          <p:nvPr/>
        </p:nvSpPr>
        <p:spPr>
          <a:xfrm>
            <a:off x="652248" y="1381188"/>
            <a:ext cx="4326890" cy="99568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dirty="0">
                <a:latin typeface="Arial"/>
                <a:cs typeface="Arial"/>
              </a:rPr>
              <a:t>ANOVA </a:t>
            </a:r>
            <a:r>
              <a:rPr sz="1000" spc="90" dirty="0">
                <a:latin typeface="Arial"/>
                <a:cs typeface="Arial"/>
              </a:rPr>
              <a:t>(compares</a:t>
            </a:r>
            <a:r>
              <a:rPr sz="1000"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means</a:t>
            </a:r>
            <a:r>
              <a:rPr sz="1000" spc="5" dirty="0">
                <a:latin typeface="Arial"/>
                <a:cs typeface="Arial"/>
              </a:rPr>
              <a:t> </a:t>
            </a:r>
            <a:r>
              <a:rPr sz="1000" spc="70" dirty="0">
                <a:latin typeface="Arial"/>
                <a:cs typeface="Arial"/>
              </a:rPr>
              <a:t>of</a:t>
            </a:r>
            <a:r>
              <a:rPr sz="1000" dirty="0">
                <a:latin typeface="Arial"/>
                <a:cs typeface="Arial"/>
              </a:rPr>
              <a:t> </a:t>
            </a:r>
            <a:r>
              <a:rPr sz="1000" spc="75" dirty="0">
                <a:latin typeface="Arial"/>
                <a:cs typeface="Arial"/>
              </a:rPr>
              <a:t>multiple</a:t>
            </a:r>
            <a:r>
              <a:rPr sz="1000" dirty="0">
                <a:latin typeface="Arial"/>
                <a:cs typeface="Arial"/>
              </a:rPr>
              <a:t> </a:t>
            </a:r>
            <a:r>
              <a:rPr sz="1000" spc="80" dirty="0">
                <a:latin typeface="Arial"/>
                <a:cs typeface="Arial"/>
              </a:rPr>
              <a:t>independent</a:t>
            </a:r>
            <a:r>
              <a:rPr sz="100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pPr>
            <a:endParaRPr sz="1000">
              <a:latin typeface="Arial"/>
              <a:cs typeface="Arial"/>
            </a:endParaRPr>
          </a:p>
          <a:p>
            <a:pPr marL="12700">
              <a:lnSpc>
                <a:spcPct val="100000"/>
              </a:lnSpc>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70" dirty="0">
                <a:latin typeface="Arial"/>
                <a:cs typeface="Arial"/>
              </a:rPr>
              <a:t>f_oneway(sample_1,</a:t>
            </a:r>
            <a:r>
              <a:rPr sz="1000" spc="-10" dirty="0">
                <a:latin typeface="Arial"/>
                <a:cs typeface="Arial"/>
              </a:rPr>
              <a:t> </a:t>
            </a:r>
            <a:r>
              <a:rPr sz="1000" spc="75" dirty="0">
                <a:latin typeface="Arial"/>
                <a:cs typeface="Arial"/>
              </a:rPr>
              <a:t>sample_2,</a:t>
            </a:r>
            <a:r>
              <a:rPr sz="1000" spc="-10" dirty="0">
                <a:latin typeface="Arial"/>
                <a:cs typeface="Arial"/>
              </a:rPr>
              <a:t> </a:t>
            </a:r>
            <a:r>
              <a:rPr sz="1000" spc="75" dirty="0">
                <a:latin typeface="Arial"/>
                <a:cs typeface="Arial"/>
              </a:rPr>
              <a:t>sample_3,</a:t>
            </a:r>
            <a:r>
              <a:rPr sz="1000" spc="-10" dirty="0">
                <a:latin typeface="Arial"/>
                <a:cs typeface="Arial"/>
              </a:rPr>
              <a:t> </a:t>
            </a:r>
            <a:r>
              <a:rPr sz="1000" spc="-254" dirty="0">
                <a:latin typeface="Arial"/>
                <a:cs typeface="Arial"/>
              </a:rPr>
              <a:t>…,</a:t>
            </a:r>
            <a:r>
              <a:rPr sz="1000" spc="-10" dirty="0">
                <a:latin typeface="Arial"/>
                <a:cs typeface="Arial"/>
              </a:rPr>
              <a:t> </a:t>
            </a:r>
            <a:r>
              <a:rPr sz="1000" spc="90" dirty="0">
                <a:latin typeface="Arial"/>
                <a:cs typeface="Arial"/>
              </a:rPr>
              <a:t>sample_n)</a:t>
            </a:r>
            <a:endParaRPr sz="10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Summary</a:t>
            </a:r>
          </a:p>
        </p:txBody>
      </p:sp>
      <p:sp>
        <p:nvSpPr>
          <p:cNvPr id="6" name="TextBox 5">
            <a:extLst>
              <a:ext uri="{FF2B5EF4-FFF2-40B4-BE49-F238E27FC236}">
                <a16:creationId xmlns:a16="http://schemas.microsoft.com/office/drawing/2014/main" id="{90C746C6-0AD8-C32B-3CEA-91E5013BD836}"/>
              </a:ext>
            </a:extLst>
          </p:cNvPr>
          <p:cNvSpPr txBox="1"/>
          <p:nvPr/>
        </p:nvSpPr>
        <p:spPr>
          <a:xfrm>
            <a:off x="914400" y="1504950"/>
            <a:ext cx="7239000" cy="1477328"/>
          </a:xfrm>
          <a:prstGeom prst="rect">
            <a:avLst/>
          </a:prstGeom>
          <a:noFill/>
        </p:spPr>
        <p:txBody>
          <a:bodyPr wrap="square" rtlCol="0">
            <a:spAutoFit/>
          </a:bodyPr>
          <a:lstStyle/>
          <a:p>
            <a:r>
              <a:rPr lang="en-PT" dirty="0"/>
              <a:t>Hypothesis Testing:</a:t>
            </a:r>
          </a:p>
          <a:p>
            <a:r>
              <a:rPr lang="en-PT" dirty="0"/>
              <a:t> - Create H0 and H1</a:t>
            </a:r>
          </a:p>
          <a:p>
            <a:r>
              <a:rPr lang="en-PT" dirty="0"/>
              <a:t> - Pick a significance level: how confortable are we in being wrong</a:t>
            </a:r>
          </a:p>
          <a:p>
            <a:r>
              <a:rPr lang="en-PT" dirty="0"/>
              <a:t> - Test Statics + get the pvalue  </a:t>
            </a:r>
          </a:p>
          <a:p>
            <a:r>
              <a:rPr lang="en-PT" dirty="0"/>
              <a:t> - If the pvalue is too smal, I reject H0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495550"/>
            <a:ext cx="4686300" cy="689932"/>
          </a:xfrm>
          <a:prstGeom prst="rect">
            <a:avLst/>
          </a:prstGeom>
        </p:spPr>
        <p:txBody>
          <a:bodyPr vert="horz" wrap="square" lIns="0" tIns="12700" rIns="0" bIns="0" rtlCol="0">
            <a:spAutoFit/>
          </a:bodyPr>
          <a:lstStyle/>
          <a:p>
            <a:pPr marL="12700">
              <a:lnSpc>
                <a:spcPct val="100000"/>
              </a:lnSpc>
              <a:spcBef>
                <a:spcPts val="100"/>
              </a:spcBef>
            </a:pPr>
            <a:r>
              <a:rPr lang="pt-PT" spc="-10" dirty="0" err="1"/>
              <a:t>Lets</a:t>
            </a:r>
            <a:r>
              <a:rPr lang="pt-PT" spc="-10" dirty="0"/>
              <a:t> </a:t>
            </a:r>
            <a:r>
              <a:rPr lang="pt-PT" spc="-10" dirty="0" err="1"/>
              <a:t>see</a:t>
            </a:r>
            <a:r>
              <a:rPr lang="pt-PT" spc="-10" dirty="0"/>
              <a:t> </a:t>
            </a:r>
            <a:r>
              <a:rPr lang="pt-PT" spc="-10" dirty="0" err="1"/>
              <a:t>this</a:t>
            </a:r>
            <a:r>
              <a:rPr lang="pt-PT" spc="-10" dirty="0"/>
              <a:t> in </a:t>
            </a:r>
            <a:r>
              <a:rPr lang="pt-PT" spc="-10" dirty="0" err="1"/>
              <a:t>Python</a:t>
            </a:r>
            <a:r>
              <a:rPr lang="pt-PT" spc="-10" dirty="0"/>
              <a:t>, </a:t>
            </a:r>
            <a:r>
              <a:rPr lang="pt-PT" spc="-10" dirty="0" err="1"/>
              <a:t>while</a:t>
            </a:r>
            <a:r>
              <a:rPr lang="pt-PT" spc="-10" dirty="0"/>
              <a:t> </a:t>
            </a:r>
            <a:r>
              <a:rPr lang="pt-PT" spc="-10" dirty="0" err="1"/>
              <a:t>following</a:t>
            </a:r>
            <a:r>
              <a:rPr lang="pt-PT" spc="-10" dirty="0"/>
              <a:t> slides?</a:t>
            </a:r>
            <a:endParaRPr spc="-10" dirty="0"/>
          </a:p>
        </p:txBody>
      </p:sp>
    </p:spTree>
    <p:extLst>
      <p:ext uri="{BB962C8B-B14F-4D97-AF65-F5344CB8AC3E}">
        <p14:creationId xmlns:p14="http://schemas.microsoft.com/office/powerpoint/2010/main" val="1963940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Now, you think the prices in third class are even cheaper than that.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88" name="Google Shape;88;p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3615738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Choose significance / confidence level</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SIGNIFICANCE AND TYPES OF ERRORS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that we would make our decision to reject the null when it strains credibility yo maintain it. But how do we measure this? We set a significance level 𝝰 </a:t>
            </a:r>
            <a:r>
              <a:rPr lang="en" sz="1200" b="0" i="1" u="none" strike="noStrike" cap="none">
                <a:solidFill>
                  <a:schemeClr val="dk1"/>
                </a:solidFill>
                <a:latin typeface="Roboto"/>
                <a:ea typeface="Roboto"/>
                <a:cs typeface="Roboto"/>
                <a:sym typeface="Roboto"/>
              </a:rPr>
              <a:t>à priori</a:t>
            </a:r>
            <a:r>
              <a:rPr lang="en" sz="1200" b="0" i="0" u="none" strike="noStrike" cap="none">
                <a:solidFill>
                  <a:schemeClr val="dk1"/>
                </a:solidFill>
                <a:latin typeface="Roboto"/>
                <a:ea typeface="Roboto"/>
                <a:cs typeface="Roboto"/>
                <a:sym typeface="Roboto"/>
              </a:rPr>
              <a: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0" name="Google Shape;100;p8"/>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have seen that significance is the converse of confidence (1-𝝰).</a:t>
            </a:r>
            <a:endParaRPr sz="1200" b="0" i="0" u="none" strike="noStrike" cap="none">
              <a:solidFill>
                <a:schemeClr val="dk1"/>
              </a:solidFill>
              <a:latin typeface="Roboto"/>
              <a:ea typeface="Roboto"/>
              <a:cs typeface="Roboto"/>
              <a:sym typeface="Roboto"/>
            </a:endParaRPr>
          </a:p>
        </p:txBody>
      </p:sp>
      <p:pic>
        <p:nvPicPr>
          <p:cNvPr id="102" name="Google Shape;102;p8"/>
          <p:cNvPicPr preferRelativeResize="0"/>
          <p:nvPr/>
        </p:nvPicPr>
        <p:blipFill rotWithShape="1">
          <a:blip r:embed="rId4">
            <a:alphaModFix/>
          </a:blip>
          <a:srcRect/>
          <a:stretch/>
        </p:blipFill>
        <p:spPr>
          <a:xfrm>
            <a:off x="4803826" y="2069650"/>
            <a:ext cx="3447075" cy="2302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pick a significance level. Are you feeling confident about our claim or not?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8" name="Google Shape;108;p9"/>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Sample</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Open the class </a:t>
            </a:r>
            <a:r>
              <a:rPr lang="en" sz="1400" b="0" i="0" u="none" strike="noStrike" cap="none" dirty="0" err="1">
                <a:solidFill>
                  <a:schemeClr val="dk1"/>
                </a:solidFill>
                <a:latin typeface="Roboto"/>
                <a:ea typeface="Roboto"/>
                <a:cs typeface="Roboto"/>
                <a:sym typeface="Roboto"/>
              </a:rPr>
              <a:t>Jupyter</a:t>
            </a:r>
            <a:r>
              <a:rPr lang="en" sz="1400" b="0" i="0" u="none" strike="noStrike" cap="none" dirty="0">
                <a:solidFill>
                  <a:schemeClr val="dk1"/>
                </a:solidFill>
                <a:latin typeface="Roboto"/>
                <a:ea typeface="Roboto"/>
                <a:cs typeface="Roboto"/>
                <a:sym typeface="Roboto"/>
              </a:rPr>
              <a:t>. </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assume we have access to only 30 3rd class passengers (say, to get the price paid for the ticket you had to track down their families to send you a copy of the receipt).</a:t>
            </a: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Sample your dataset for 30 entries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120" name="Google Shape;120;p11"/>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Compute statistic + Get p-value </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483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COMPUTE YOUR TEST STATISTIC</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Your test statistic depends on what kind of test you are trying to make. </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For each test, there is a formula that takes the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of your observation and returns a number that is as high as it is unlikely that your observation came from </a:t>
            </a:r>
            <a:r>
              <a:rPr lang="en" sz="1200" b="0" i="0" u="none" strike="noStrike" cap="none">
                <a:solidFill>
                  <a:schemeClr val="dk1"/>
                </a:solidFill>
                <a:latin typeface="Arial"/>
                <a:ea typeface="Arial"/>
                <a:cs typeface="Arial"/>
                <a:sym typeface="Arial"/>
              </a:rPr>
              <a:t>H₀.</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In the case of trying to infer the average of a population the relevant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to consider are:</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observed mean</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How much the samples vary from each other</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number of observations sampled</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p:txBody>
      </p:sp>
      <p:pic>
        <p:nvPicPr>
          <p:cNvPr id="132" name="Google Shape;132;p13"/>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GET THE P-VALUE</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the statistic is higher the more unlikely it is for your sample to be sampled under </a:t>
            </a:r>
            <a:r>
              <a:rPr lang="en" sz="1200" b="0" i="0" u="none" strike="noStrike" cap="none">
                <a:solidFill>
                  <a:schemeClr val="dk1"/>
                </a:solidFill>
                <a:latin typeface="Arial"/>
                <a:ea typeface="Arial"/>
                <a:cs typeface="Arial"/>
                <a:sym typeface="Arial"/>
              </a:rPr>
              <a:t>H₀, but how can we quantify that?</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use the statistic to check </a:t>
            </a:r>
            <a:r>
              <a:rPr lang="en" sz="1200" b="1" i="0" u="none" strike="noStrike" cap="none">
                <a:solidFill>
                  <a:schemeClr val="dk1"/>
                </a:solidFill>
                <a:latin typeface="Roboto"/>
                <a:ea typeface="Roboto"/>
                <a:cs typeface="Roboto"/>
                <a:sym typeface="Roboto"/>
              </a:rPr>
              <a:t>how likely is it to get a sample mean as extreme as the one we actually sampled.</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This quantity is called the </a:t>
            </a:r>
            <a:r>
              <a:rPr lang="en" sz="1200" b="1" i="0" u="none" strike="noStrike" cap="none">
                <a:solidFill>
                  <a:schemeClr val="dk1"/>
                </a:solidFill>
                <a:latin typeface="Roboto"/>
                <a:ea typeface="Roboto"/>
                <a:cs typeface="Roboto"/>
                <a:sym typeface="Roboto"/>
              </a:rPr>
              <a:t>p-value</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If the p-value is very small, it means that it is extremely unlikely, under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to get a result like the one we did in our sample and thus we should reject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because staying with it strains credibility.</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compute the p-value from a table and the value of our statistic or, because it’s 2020, from a scipy call.</a:t>
            </a:r>
            <a:endParaRPr sz="1200" b="0" i="0" u="none" strike="noStrike" cap="none">
              <a:solidFill>
                <a:schemeClr val="dk1"/>
              </a:solidFill>
              <a:latin typeface="Roboto"/>
              <a:ea typeface="Roboto"/>
              <a:cs typeface="Roboto"/>
              <a:sym typeface="Roboto"/>
            </a:endParaRPr>
          </a:p>
        </p:txBody>
      </p:sp>
      <p:pic>
        <p:nvPicPr>
          <p:cNvPr id="138" name="Google Shape;138;p14"/>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one-tailed</a:t>
            </a:r>
            <a:endParaRPr sz="1800" b="1" i="0" u="none" strike="noStrike" cap="none">
              <a:solidFill>
                <a:srgbClr val="F3F3F3"/>
              </a:solidFill>
              <a:latin typeface="Roboto"/>
              <a:ea typeface="Roboto"/>
              <a:cs typeface="Roboto"/>
              <a:sym typeface="Roboto"/>
            </a:endParaRPr>
          </a:p>
        </p:txBody>
      </p:sp>
      <p:sp>
        <p:nvSpPr>
          <p:cNvPr id="140" name="Google Shape;140;p14"/>
          <p:cNvSpPr/>
          <p:nvPr/>
        </p:nvSpPr>
        <p:spPr>
          <a:xfrm>
            <a:off x="48772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two-tailed</a:t>
            </a:r>
            <a:endParaRPr sz="1800" b="1" i="0" u="none" strike="noStrike" cap="none">
              <a:solidFill>
                <a:srgbClr val="F3F3F3"/>
              </a:solidFill>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,alternative=</a:t>
            </a:r>
            <a:r>
              <a:rPr lang="en" sz="1400" b="0" i="0" u="none" strike="noStrike" cap="none">
                <a:solidFill>
                  <a:srgbClr val="A31515"/>
                </a:solidFill>
                <a:latin typeface="Courier New"/>
                <a:ea typeface="Courier New"/>
                <a:cs typeface="Courier New"/>
                <a:sym typeface="Courier New"/>
              </a:rPr>
              <a:t>'less'</a:t>
            </a:r>
            <a:r>
              <a:rPr lang="en" sz="1400" b="0" i="0" u="none" strike="noStrike" cap="none">
                <a:solidFill>
                  <a:srgbClr val="000000"/>
                </a:solidFill>
                <a:latin typeface="Courier New"/>
                <a:ea typeface="Courier New"/>
                <a:cs typeface="Courier New"/>
                <a:sym typeface="Courier New"/>
              </a:rPr>
              <a:t>)</a:t>
            </a:r>
            <a:endParaRPr/>
          </a:p>
        </p:txBody>
      </p:sp>
      <p:sp>
        <p:nvSpPr>
          <p:cNvPr id="142" name="Google Shape;142;p14"/>
          <p:cNvSpPr txBox="1"/>
          <p:nvPr/>
        </p:nvSpPr>
        <p:spPr>
          <a:xfrm>
            <a:off x="1465528" y="4139001"/>
            <a:ext cx="29311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Get the p-value for your test statistic</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Watch out, the way to compute p-values for each of our hypotheses is actually different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48" name="Google Shape;148;p15"/>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Decide</a:t>
            </a:r>
            <a:endParaRPr sz="1700" b="1" i="0" u="none" strike="noStrike" cap="none">
              <a:solidFill>
                <a:schemeClr val="dk1"/>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DECISION CRITERIA</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now compare our obtained p-value (chance to see an observation at least as extreme as the one we saw) with our significance level .</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304800" algn="just" rtl="0">
              <a:lnSpc>
                <a:spcPct val="100000"/>
              </a:lnSpc>
              <a:spcBef>
                <a:spcPts val="0"/>
              </a:spcBef>
              <a:spcAft>
                <a:spcPts val="0"/>
              </a:spcAft>
              <a:buClr>
                <a:schemeClr val="dk1"/>
              </a:buClr>
              <a:buSzPts val="1200"/>
              <a:buFont typeface="Roboto"/>
              <a:buChar char="●"/>
            </a:pPr>
            <a:r>
              <a:rPr lang="en" sz="1200" b="0" i="0" u="none" strike="noStrike" cap="none">
                <a:solidFill>
                  <a:schemeClr val="dk1"/>
                </a:solidFill>
                <a:latin typeface="Roboto"/>
                <a:ea typeface="Roboto"/>
                <a:cs typeface="Roboto"/>
                <a:sym typeface="Roboto"/>
              </a:rPr>
              <a:t>If p&lt;𝝰, we have just witnessed an event that, if H₀ is true, happens less than a fraction 𝝰 of the times. This strains credibility and we therefore reject H₀</a:t>
            </a:r>
            <a:endParaRPr/>
          </a:p>
          <a:p>
            <a:pPr marL="152400" marR="0" lvl="0" indent="0" algn="just" rtl="0">
              <a:lnSpc>
                <a:spcPct val="100000"/>
              </a:lnSpc>
              <a:spcBef>
                <a:spcPts val="0"/>
              </a:spcBef>
              <a:spcAft>
                <a:spcPts val="0"/>
              </a:spcAft>
              <a:buNone/>
            </a:pPr>
            <a:endParaRPr sz="1200" b="0" i="0" u="none" strike="noStrike" cap="none">
              <a:solidFill>
                <a:schemeClr val="dk1"/>
              </a:solidFill>
              <a:latin typeface="Roboto"/>
              <a:ea typeface="Roboto"/>
              <a:cs typeface="Roboto"/>
              <a:sym typeface="Roboto"/>
            </a:endParaRPr>
          </a:p>
          <a:p>
            <a:pPr marL="457200" marR="0" lvl="0"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sz="1200" b="0" i="0" u="none" strike="noStrike" cap="none">
              <a:solidFill>
                <a:schemeClr val="dk1"/>
              </a:solidFill>
              <a:latin typeface="Roboto"/>
              <a:ea typeface="Roboto"/>
              <a:cs typeface="Roboto"/>
              <a:sym typeface="Roboto"/>
            </a:endParaRPr>
          </a:p>
        </p:txBody>
      </p:sp>
      <p:pic>
        <p:nvPicPr>
          <p:cNvPr id="160" name="Google Shape;160;p1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Make a decision on whether you reject that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3rd class were usually a fifth of prices in first class</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third class are a fifth of prices in first class or more expensive</a:t>
            </a:r>
            <a:endParaRPr sz="1400" b="0" i="0" u="none" strike="noStrike" cap="none">
              <a:solidFill>
                <a:schemeClr val="dk1"/>
              </a:solidFill>
              <a:latin typeface="Roboto"/>
              <a:ea typeface="Roboto"/>
              <a:cs typeface="Roboto"/>
              <a:sym typeface="Roboto"/>
            </a:endParaRPr>
          </a:p>
        </p:txBody>
      </p:sp>
      <p:pic>
        <p:nvPicPr>
          <p:cNvPr id="166" name="Google Shape;166;p18"/>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6</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11</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CDA6138F-B5B6-0F8F-A6F5-54BE0ACDB25E}"/>
                  </a:ext>
                </a:extLst>
              </p14:cNvPr>
              <p14:cNvContentPartPr/>
              <p14:nvPr/>
            </p14:nvContentPartPr>
            <p14:xfrm>
              <a:off x="835920" y="3860640"/>
              <a:ext cx="4492080" cy="984600"/>
            </p14:xfrm>
          </p:contentPart>
        </mc:Choice>
        <mc:Fallback xmlns="">
          <p:pic>
            <p:nvPicPr>
              <p:cNvPr id="24" name="Ink 23">
                <a:extLst>
                  <a:ext uri="{FF2B5EF4-FFF2-40B4-BE49-F238E27FC236}">
                    <a16:creationId xmlns:a16="http://schemas.microsoft.com/office/drawing/2014/main" id="{CDA6138F-B5B6-0F8F-A6F5-54BE0ACDB25E}"/>
                  </a:ext>
                </a:extLst>
              </p:cNvPr>
              <p:cNvPicPr/>
              <p:nvPr/>
            </p:nvPicPr>
            <p:blipFill>
              <a:blip r:embed="rId4"/>
              <a:stretch>
                <a:fillRect/>
              </a:stretch>
            </p:blipFill>
            <p:spPr>
              <a:xfrm>
                <a:off x="826560" y="3851280"/>
                <a:ext cx="4510800" cy="1003320"/>
              </a:xfrm>
              <a:prstGeom prst="rect">
                <a:avLst/>
              </a:prstGeom>
            </p:spPr>
          </p:pic>
        </mc:Fallback>
      </mc:AlternateContent>
    </p:spTree>
    <p:extLst>
      <p:ext uri="{BB962C8B-B14F-4D97-AF65-F5344CB8AC3E}">
        <p14:creationId xmlns:p14="http://schemas.microsoft.com/office/powerpoint/2010/main" val="130278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9582"/>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18</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5</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20</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p:spTree>
    <p:extLst>
      <p:ext uri="{BB962C8B-B14F-4D97-AF65-F5344CB8AC3E}">
        <p14:creationId xmlns:p14="http://schemas.microsoft.com/office/powerpoint/2010/main" val="12678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9582"/>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15" name="TextBox 14">
            <a:extLst>
              <a:ext uri="{FF2B5EF4-FFF2-40B4-BE49-F238E27FC236}">
                <a16:creationId xmlns:a16="http://schemas.microsoft.com/office/drawing/2014/main" id="{15CFB0B2-12C4-AC72-E361-A8EF5DB340D2}"/>
              </a:ext>
            </a:extLst>
          </p:cNvPr>
          <p:cNvSpPr txBox="1"/>
          <p:nvPr/>
        </p:nvSpPr>
        <p:spPr>
          <a:xfrm>
            <a:off x="6553200" y="895350"/>
            <a:ext cx="1828800" cy="3416320"/>
          </a:xfrm>
          <a:prstGeom prst="rect">
            <a:avLst/>
          </a:prstGeom>
          <a:noFill/>
        </p:spPr>
        <p:txBody>
          <a:bodyPr wrap="square" rtlCol="0">
            <a:spAutoFit/>
          </a:bodyPr>
          <a:lstStyle/>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12</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10</a:t>
            </a:r>
            <a:endParaRPr lang="pt-PT" dirty="0">
              <a:solidFill>
                <a:srgbClr val="202122"/>
              </a:solidFill>
              <a:highlight>
                <a:srgbClr val="F8F9FA"/>
              </a:highlight>
              <a:latin typeface="Arial" panose="020B0604020202020204" pitchFamily="34" charset="0"/>
            </a:endParaRPr>
          </a:p>
          <a:p>
            <a:r>
              <a:rPr lang="pt-PT" b="0" i="0" dirty="0">
                <a:solidFill>
                  <a:srgbClr val="202122"/>
                </a:solidFill>
                <a:effectLst/>
                <a:highlight>
                  <a:srgbClr val="F8F9FA"/>
                </a:highlight>
                <a:latin typeface="Arial" panose="020B0604020202020204" pitchFamily="34" charset="0"/>
              </a:rPr>
              <a:t>...</a:t>
            </a:r>
          </a:p>
          <a:p>
            <a:r>
              <a:rPr lang="pt-PT" dirty="0">
                <a:solidFill>
                  <a:srgbClr val="202122"/>
                </a:solidFill>
                <a:highlight>
                  <a:srgbClr val="F8F9FA"/>
                </a:highlight>
                <a:latin typeface="Arial" panose="020B0604020202020204" pitchFamily="34" charset="0"/>
              </a:rPr>
              <a:t>...</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13</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18</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19</a:t>
            </a: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5</a:t>
            </a:r>
            <a:endParaRPr lang="pt-PT" dirty="0">
              <a:solidFill>
                <a:srgbClr val="202122"/>
              </a:solidFill>
              <a:highlight>
                <a:srgbClr val="F8F9FA"/>
              </a:highlight>
              <a:latin typeface="Arial" panose="020B0604020202020204" pitchFamily="34" charset="0"/>
            </a:endParaRPr>
          </a:p>
          <a:p>
            <a:r>
              <a:rPr lang="el-GR" b="0" i="0" dirty="0">
                <a:solidFill>
                  <a:srgbClr val="202122"/>
                </a:solidFill>
                <a:effectLst/>
                <a:highlight>
                  <a:srgbClr val="F8F9FA"/>
                </a:highlight>
                <a:latin typeface="Arial" panose="020B0604020202020204" pitchFamily="34" charset="0"/>
              </a:rPr>
              <a:t>μ</a:t>
            </a:r>
            <a:r>
              <a:rPr lang="pt-PT" b="0" i="0" dirty="0">
                <a:solidFill>
                  <a:srgbClr val="202122"/>
                </a:solidFill>
                <a:effectLst/>
                <a:highlight>
                  <a:srgbClr val="F8F9FA"/>
                </a:highlight>
                <a:latin typeface="Arial" panose="020B0604020202020204" pitchFamily="34" charset="0"/>
              </a:rPr>
              <a:t>1 = 20</a:t>
            </a:r>
          </a:p>
          <a:p>
            <a:endParaRPr lang="pt-PT" dirty="0">
              <a:solidFill>
                <a:srgbClr val="202122"/>
              </a:solidFill>
              <a:highlight>
                <a:srgbClr val="F8F9FA"/>
              </a:highlight>
              <a:latin typeface="Arial" panose="020B0604020202020204" pitchFamily="34" charset="0"/>
            </a:endParaRPr>
          </a:p>
        </p:txBody>
      </p:sp>
      <p:cxnSp>
        <p:nvCxnSpPr>
          <p:cNvPr id="17" name="Straight Arrow Connector 16">
            <a:extLst>
              <a:ext uri="{FF2B5EF4-FFF2-40B4-BE49-F238E27FC236}">
                <a16:creationId xmlns:a16="http://schemas.microsoft.com/office/drawing/2014/main" id="{7D19642A-889C-13B6-6198-5FD74B53B3D9}"/>
              </a:ext>
            </a:extLst>
          </p:cNvPr>
          <p:cNvCxnSpPr>
            <a:cxnSpLocks/>
          </p:cNvCxnSpPr>
          <p:nvPr/>
        </p:nvCxnSpPr>
        <p:spPr>
          <a:xfrm flipV="1">
            <a:off x="762000" y="1276350"/>
            <a:ext cx="0" cy="327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24CDE2-EF30-0F98-EA52-AF2591E5FFE0}"/>
              </a:ext>
            </a:extLst>
          </p:cNvPr>
          <p:cNvCxnSpPr>
            <a:cxnSpLocks/>
          </p:cNvCxnSpPr>
          <p:nvPr/>
        </p:nvCxnSpPr>
        <p:spPr>
          <a:xfrm>
            <a:off x="652248" y="4476750"/>
            <a:ext cx="4605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object 4">
            <a:extLst>
              <a:ext uri="{FF2B5EF4-FFF2-40B4-BE49-F238E27FC236}">
                <a16:creationId xmlns:a16="http://schemas.microsoft.com/office/drawing/2014/main" id="{218BDB7F-9314-B8D8-9824-0830E279C995}"/>
              </a:ext>
            </a:extLst>
          </p:cNvPr>
          <p:cNvPicPr/>
          <p:nvPr/>
        </p:nvPicPr>
        <p:blipFill rotWithShape="1">
          <a:blip r:embed="rId3" cstate="print"/>
          <a:srcRect l="14649" t="9140" r="10970" b="9720"/>
          <a:stretch/>
        </p:blipFill>
        <p:spPr>
          <a:xfrm>
            <a:off x="1094221" y="2495564"/>
            <a:ext cx="3505200" cy="1981186"/>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55EB2EF-63E7-12C5-5FBA-2657651BDD13}"/>
                  </a:ext>
                </a:extLst>
              </p14:cNvPr>
              <p14:cNvContentPartPr/>
              <p14:nvPr/>
            </p14:nvContentPartPr>
            <p14:xfrm>
              <a:off x="492480" y="1269720"/>
              <a:ext cx="8264520" cy="3608280"/>
            </p14:xfrm>
          </p:contentPart>
        </mc:Choice>
        <mc:Fallback xmlns="">
          <p:pic>
            <p:nvPicPr>
              <p:cNvPr id="5" name="Ink 4">
                <a:extLst>
                  <a:ext uri="{FF2B5EF4-FFF2-40B4-BE49-F238E27FC236}">
                    <a16:creationId xmlns:a16="http://schemas.microsoft.com/office/drawing/2014/main" id="{055EB2EF-63E7-12C5-5FBA-2657651BDD13}"/>
                  </a:ext>
                </a:extLst>
              </p:cNvPr>
              <p:cNvPicPr/>
              <p:nvPr/>
            </p:nvPicPr>
            <p:blipFill>
              <a:blip r:embed="rId5"/>
              <a:stretch>
                <a:fillRect/>
              </a:stretch>
            </p:blipFill>
            <p:spPr>
              <a:xfrm>
                <a:off x="483120" y="1260360"/>
                <a:ext cx="8283240" cy="3627000"/>
              </a:xfrm>
              <a:prstGeom prst="rect">
                <a:avLst/>
              </a:prstGeom>
            </p:spPr>
          </p:pic>
        </mc:Fallback>
      </mc:AlternateContent>
    </p:spTree>
    <p:extLst>
      <p:ext uri="{BB962C8B-B14F-4D97-AF65-F5344CB8AC3E}">
        <p14:creationId xmlns:p14="http://schemas.microsoft.com/office/powerpoint/2010/main" val="17065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872423" y="1606232"/>
            <a:ext cx="2519045" cy="221996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Now,</a:t>
            </a:r>
            <a:r>
              <a:rPr sz="1200" spc="20" dirty="0">
                <a:latin typeface="Arial"/>
                <a:cs typeface="Arial"/>
              </a:rPr>
              <a:t> </a:t>
            </a:r>
            <a:r>
              <a:rPr sz="1200" dirty="0">
                <a:latin typeface="Arial"/>
                <a:cs typeface="Arial"/>
              </a:rPr>
              <a:t>if</a:t>
            </a:r>
            <a:r>
              <a:rPr sz="1200" spc="25"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plot</a:t>
            </a:r>
            <a:r>
              <a:rPr sz="1200" spc="25" dirty="0">
                <a:latin typeface="Arial"/>
                <a:cs typeface="Arial"/>
              </a:rPr>
              <a:t> </a:t>
            </a:r>
            <a:r>
              <a:rPr sz="1200" spc="70" dirty="0">
                <a:latin typeface="Arial"/>
                <a:cs typeface="Arial"/>
              </a:rPr>
              <a:t>all</a:t>
            </a:r>
            <a:r>
              <a:rPr sz="1200" spc="20" dirty="0">
                <a:latin typeface="Arial"/>
                <a:cs typeface="Arial"/>
              </a:rPr>
              <a:t> </a:t>
            </a:r>
            <a:r>
              <a:rPr sz="1200" spc="-10" dirty="0">
                <a:latin typeface="Arial Black"/>
                <a:cs typeface="Arial Black"/>
              </a:rPr>
              <a:t>sample </a:t>
            </a:r>
            <a:r>
              <a:rPr sz="1200" spc="-20" dirty="0">
                <a:latin typeface="Arial Black"/>
                <a:cs typeface="Arial Black"/>
              </a:rPr>
              <a:t>means</a:t>
            </a:r>
            <a:r>
              <a:rPr sz="1200" spc="-20" dirty="0">
                <a:latin typeface="Arial"/>
                <a:cs typeface="Arial"/>
              </a:rPr>
              <a:t>, </a:t>
            </a:r>
            <a:r>
              <a:rPr sz="1200" spc="95" dirty="0">
                <a:latin typeface="Arial"/>
                <a:cs typeface="Arial"/>
              </a:rPr>
              <a:t>we</a:t>
            </a:r>
            <a:r>
              <a:rPr sz="1200" spc="-20" dirty="0">
                <a:latin typeface="Arial"/>
                <a:cs typeface="Arial"/>
              </a:rPr>
              <a:t> </a:t>
            </a:r>
            <a:r>
              <a:rPr sz="1200" spc="105" dirty="0">
                <a:latin typeface="Arial"/>
                <a:cs typeface="Arial"/>
              </a:rPr>
              <a:t>get</a:t>
            </a:r>
            <a:r>
              <a:rPr sz="1200" spc="-20" dirty="0">
                <a:latin typeface="Arial"/>
                <a:cs typeface="Arial"/>
              </a:rPr>
              <a:t> </a:t>
            </a:r>
            <a:r>
              <a:rPr sz="1200" spc="145" dirty="0">
                <a:latin typeface="Arial"/>
                <a:cs typeface="Arial"/>
              </a:rPr>
              <a:t>a</a:t>
            </a:r>
            <a:r>
              <a:rPr sz="1200" spc="-15" dirty="0">
                <a:latin typeface="Arial"/>
                <a:cs typeface="Arial"/>
              </a:rPr>
              <a:t> </a:t>
            </a:r>
            <a:r>
              <a:rPr sz="1200" spc="80" dirty="0">
                <a:latin typeface="Arial"/>
                <a:cs typeface="Arial"/>
              </a:rPr>
              <a:t>familiar </a:t>
            </a:r>
            <a:r>
              <a:rPr sz="1200" spc="65" dirty="0">
                <a:latin typeface="Arial"/>
                <a:cs typeface="Arial"/>
              </a:rPr>
              <a:t>shape,</a:t>
            </a:r>
            <a:r>
              <a:rPr sz="1200" spc="-5"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normal</a:t>
            </a:r>
            <a:r>
              <a:rPr sz="1200" spc="-5" dirty="0">
                <a:latin typeface="Arial"/>
                <a:cs typeface="Arial"/>
              </a:rPr>
              <a:t> </a:t>
            </a:r>
            <a:r>
              <a:rPr sz="1200" spc="55" dirty="0">
                <a:latin typeface="Arial"/>
                <a:cs typeface="Arial"/>
              </a:rPr>
              <a:t>distribution. </a:t>
            </a:r>
            <a:r>
              <a:rPr sz="1200" dirty="0">
                <a:latin typeface="Arial"/>
                <a:cs typeface="Arial"/>
              </a:rPr>
              <a:t>In</a:t>
            </a:r>
            <a:r>
              <a:rPr sz="1200" spc="10" dirty="0">
                <a:latin typeface="Arial"/>
                <a:cs typeface="Arial"/>
              </a:rPr>
              <a:t> </a:t>
            </a:r>
            <a:r>
              <a:rPr sz="1200" spc="85" dirty="0">
                <a:latin typeface="Arial"/>
                <a:cs typeface="Arial"/>
              </a:rPr>
              <a:t>other</a:t>
            </a:r>
            <a:r>
              <a:rPr sz="1200" spc="15" dirty="0">
                <a:latin typeface="Arial"/>
                <a:cs typeface="Arial"/>
              </a:rPr>
              <a:t> </a:t>
            </a:r>
            <a:r>
              <a:rPr sz="1200" spc="50" dirty="0">
                <a:latin typeface="Arial"/>
                <a:cs typeface="Arial"/>
              </a:rPr>
              <a:t>words,</a:t>
            </a:r>
            <a:r>
              <a:rPr sz="1200" spc="15" dirty="0">
                <a:latin typeface="Arial"/>
                <a:cs typeface="Arial"/>
              </a:rPr>
              <a:t> </a:t>
            </a:r>
            <a:r>
              <a:rPr sz="1200" spc="65" dirty="0">
                <a:latin typeface="Arial"/>
                <a:cs typeface="Arial"/>
              </a:rPr>
              <a:t>the </a:t>
            </a:r>
            <a:r>
              <a:rPr sz="1200" spc="80" dirty="0">
                <a:latin typeface="Arial"/>
                <a:cs typeface="Arial"/>
              </a:rPr>
              <a:t>distribution</a:t>
            </a:r>
            <a:r>
              <a:rPr sz="1200" spc="-5" dirty="0">
                <a:latin typeface="Arial"/>
                <a:cs typeface="Arial"/>
              </a:rPr>
              <a:t> </a:t>
            </a:r>
            <a:r>
              <a:rPr sz="1200" spc="80" dirty="0">
                <a:latin typeface="Arial"/>
                <a:cs typeface="Arial"/>
              </a:rPr>
              <a:t>of</a:t>
            </a:r>
            <a:r>
              <a:rPr sz="1200" dirty="0">
                <a:latin typeface="Arial"/>
                <a:cs typeface="Arial"/>
              </a:rPr>
              <a:t> </a:t>
            </a:r>
            <a:r>
              <a:rPr sz="1200" spc="90" dirty="0">
                <a:latin typeface="Arial"/>
                <a:cs typeface="Arial"/>
              </a:rPr>
              <a:t>the</a:t>
            </a:r>
            <a:r>
              <a:rPr sz="1200" dirty="0">
                <a:latin typeface="Arial"/>
                <a:cs typeface="Arial"/>
              </a:rPr>
              <a:t> </a:t>
            </a:r>
            <a:r>
              <a:rPr sz="1200" spc="110" dirty="0">
                <a:latin typeface="Arial"/>
                <a:cs typeface="Arial"/>
              </a:rPr>
              <a:t>means</a:t>
            </a:r>
            <a:r>
              <a:rPr sz="1200" dirty="0">
                <a:latin typeface="Arial"/>
                <a:cs typeface="Arial"/>
              </a:rPr>
              <a:t> </a:t>
            </a:r>
            <a:r>
              <a:rPr sz="1200" spc="55" dirty="0">
                <a:latin typeface="Arial"/>
                <a:cs typeface="Arial"/>
              </a:rPr>
              <a:t>of </a:t>
            </a:r>
            <a:r>
              <a:rPr sz="1200" spc="90" dirty="0">
                <a:latin typeface="Arial"/>
                <a:cs typeface="Arial"/>
              </a:rPr>
              <a:t>the</a:t>
            </a:r>
            <a:r>
              <a:rPr sz="1200" dirty="0">
                <a:latin typeface="Arial"/>
                <a:cs typeface="Arial"/>
              </a:rPr>
              <a:t> </a:t>
            </a:r>
            <a:r>
              <a:rPr sz="1200" spc="105" dirty="0">
                <a:latin typeface="Arial"/>
                <a:cs typeface="Arial"/>
              </a:rPr>
              <a:t>sampling</a:t>
            </a:r>
            <a:r>
              <a:rPr sz="1200" dirty="0">
                <a:latin typeface="Arial"/>
                <a:cs typeface="Arial"/>
              </a:rPr>
              <a:t> </a:t>
            </a:r>
            <a:r>
              <a:rPr sz="1200" spc="70" dirty="0">
                <a:latin typeface="Arial"/>
                <a:cs typeface="Arial"/>
              </a:rPr>
              <a:t>distribution </a:t>
            </a:r>
            <a:r>
              <a:rPr sz="1200" spc="85" dirty="0">
                <a:latin typeface="Arial"/>
                <a:cs typeface="Arial"/>
              </a:rPr>
              <a:t>tends</a:t>
            </a:r>
            <a:r>
              <a:rPr sz="1200" spc="-10" dirty="0">
                <a:latin typeface="Arial"/>
                <a:cs typeface="Arial"/>
              </a:rPr>
              <a:t> </a:t>
            </a:r>
            <a:r>
              <a:rPr sz="1200" spc="95" dirty="0">
                <a:latin typeface="Arial"/>
                <a:cs typeface="Arial"/>
              </a:rPr>
              <a:t>towards</a:t>
            </a:r>
            <a:r>
              <a:rPr sz="1200" spc="-10" dirty="0">
                <a:latin typeface="Arial"/>
                <a:cs typeface="Arial"/>
              </a:rPr>
              <a:t> </a:t>
            </a:r>
            <a:r>
              <a:rPr sz="1200" spc="145" dirty="0">
                <a:latin typeface="Arial"/>
                <a:cs typeface="Arial"/>
              </a:rPr>
              <a:t>a</a:t>
            </a:r>
            <a:r>
              <a:rPr sz="1200" spc="-10" dirty="0">
                <a:latin typeface="Arial"/>
                <a:cs typeface="Arial"/>
              </a:rPr>
              <a:t> </a:t>
            </a:r>
            <a:r>
              <a:rPr sz="1200" spc="95" dirty="0">
                <a:latin typeface="Arial"/>
                <a:cs typeface="Arial"/>
              </a:rPr>
              <a:t>normal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3709992" y="1443197"/>
            <a:ext cx="4712540" cy="2441695"/>
          </a:xfrm>
          <a:prstGeom prst="rect">
            <a:avLst/>
          </a:prstGeom>
        </p:spPr>
      </p:pic>
    </p:spTree>
    <p:extLst>
      <p:ext uri="{BB962C8B-B14F-4D97-AF65-F5344CB8AC3E}">
        <p14:creationId xmlns:p14="http://schemas.microsoft.com/office/powerpoint/2010/main" val="42679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5671884" y="1572657"/>
            <a:ext cx="2602865" cy="304292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The</a:t>
            </a:r>
            <a:r>
              <a:rPr sz="1200" spc="25" dirty="0">
                <a:latin typeface="Arial"/>
                <a:cs typeface="Arial"/>
              </a:rPr>
              <a:t> </a:t>
            </a:r>
            <a:r>
              <a:rPr sz="1200" spc="105" dirty="0">
                <a:latin typeface="Arial"/>
                <a:cs typeface="Arial"/>
              </a:rPr>
              <a:t>sampling</a:t>
            </a:r>
            <a:r>
              <a:rPr sz="1200" spc="25" dirty="0">
                <a:latin typeface="Arial"/>
                <a:cs typeface="Arial"/>
              </a:rPr>
              <a:t> </a:t>
            </a:r>
            <a:r>
              <a:rPr sz="1200" spc="80" dirty="0">
                <a:latin typeface="Arial"/>
                <a:cs typeface="Arial"/>
              </a:rPr>
              <a:t>distribution</a:t>
            </a:r>
            <a:r>
              <a:rPr sz="1200" spc="25" dirty="0">
                <a:latin typeface="Arial"/>
                <a:cs typeface="Arial"/>
              </a:rPr>
              <a:t> </a:t>
            </a:r>
            <a:r>
              <a:rPr sz="1200" spc="30" dirty="0">
                <a:latin typeface="Arial"/>
                <a:cs typeface="Arial"/>
              </a:rPr>
              <a:t>will </a:t>
            </a:r>
            <a:r>
              <a:rPr sz="1200" spc="70" dirty="0">
                <a:latin typeface="Arial"/>
                <a:cs typeface="Arial"/>
              </a:rPr>
              <a:t>consistently</a:t>
            </a:r>
            <a:r>
              <a:rPr sz="1200" spc="5" dirty="0">
                <a:latin typeface="Arial"/>
                <a:cs typeface="Arial"/>
              </a:rPr>
              <a:t> </a:t>
            </a:r>
            <a:r>
              <a:rPr sz="1200" spc="100" dirty="0">
                <a:latin typeface="Arial"/>
                <a:cs typeface="Arial"/>
              </a:rPr>
              <a:t>tend</a:t>
            </a:r>
            <a:r>
              <a:rPr sz="1200" spc="10" dirty="0">
                <a:latin typeface="Arial"/>
                <a:cs typeface="Arial"/>
              </a:rPr>
              <a:t> </a:t>
            </a:r>
            <a:r>
              <a:rPr sz="1200" spc="105" dirty="0">
                <a:latin typeface="Arial"/>
                <a:cs typeface="Arial"/>
              </a:rPr>
              <a:t>toward</a:t>
            </a:r>
            <a:r>
              <a:rPr sz="1200" spc="5" dirty="0">
                <a:latin typeface="Arial"/>
                <a:cs typeface="Arial"/>
              </a:rPr>
              <a:t> </a:t>
            </a:r>
            <a:r>
              <a:rPr sz="1200" spc="95" dirty="0">
                <a:latin typeface="Arial"/>
                <a:cs typeface="Arial"/>
              </a:rPr>
              <a:t>a </a:t>
            </a:r>
            <a:r>
              <a:rPr sz="1200" spc="105" dirty="0">
                <a:latin typeface="Arial"/>
                <a:cs typeface="Arial"/>
              </a:rPr>
              <a:t>normal</a:t>
            </a:r>
            <a:r>
              <a:rPr sz="1200" spc="5" dirty="0">
                <a:latin typeface="Arial"/>
                <a:cs typeface="Arial"/>
              </a:rPr>
              <a:t> </a:t>
            </a:r>
            <a:r>
              <a:rPr sz="1200" spc="65" dirty="0">
                <a:latin typeface="Arial"/>
                <a:cs typeface="Arial"/>
              </a:rPr>
              <a:t>distribution,</a:t>
            </a:r>
            <a:r>
              <a:rPr sz="1200" spc="5" dirty="0">
                <a:latin typeface="Arial"/>
                <a:cs typeface="Arial"/>
              </a:rPr>
              <a:t> </a:t>
            </a:r>
            <a:r>
              <a:rPr sz="1200" spc="95" dirty="0">
                <a:latin typeface="Arial"/>
                <a:cs typeface="Arial"/>
              </a:rPr>
              <a:t>having</a:t>
            </a:r>
            <a:r>
              <a:rPr sz="1200" spc="5" dirty="0">
                <a:latin typeface="Arial"/>
                <a:cs typeface="Arial"/>
              </a:rPr>
              <a:t> </a:t>
            </a:r>
            <a:r>
              <a:rPr sz="1200" spc="25" dirty="0">
                <a:latin typeface="Arial"/>
                <a:cs typeface="Arial"/>
              </a:rPr>
              <a:t>its </a:t>
            </a:r>
            <a:r>
              <a:rPr sz="1200" spc="105" dirty="0">
                <a:latin typeface="Arial"/>
                <a:cs typeface="Arial"/>
              </a:rPr>
              <a:t>own</a:t>
            </a:r>
            <a:r>
              <a:rPr sz="1200" spc="-10" dirty="0">
                <a:latin typeface="Arial"/>
                <a:cs typeface="Arial"/>
              </a:rPr>
              <a:t> </a:t>
            </a:r>
            <a:r>
              <a:rPr sz="1200" spc="140" dirty="0">
                <a:latin typeface="Arial"/>
                <a:cs typeface="Arial"/>
              </a:rPr>
              <a:t>mean</a:t>
            </a:r>
            <a:r>
              <a:rPr sz="1200" spc="-5" dirty="0">
                <a:latin typeface="Arial"/>
                <a:cs typeface="Arial"/>
              </a:rPr>
              <a:t> </a:t>
            </a:r>
            <a:r>
              <a:rPr sz="1200" spc="130" dirty="0">
                <a:latin typeface="Arial"/>
                <a:cs typeface="Arial"/>
              </a:rPr>
              <a:t>and</a:t>
            </a:r>
            <a:r>
              <a:rPr sz="1200" spc="-5" dirty="0">
                <a:latin typeface="Arial"/>
                <a:cs typeface="Arial"/>
              </a:rPr>
              <a:t> </a:t>
            </a:r>
            <a:r>
              <a:rPr sz="1200" spc="90" dirty="0">
                <a:latin typeface="Arial"/>
                <a:cs typeface="Arial"/>
              </a:rPr>
              <a:t>standard </a:t>
            </a:r>
            <a:r>
              <a:rPr sz="1200" spc="70" dirty="0">
                <a:latin typeface="Arial"/>
                <a:cs typeface="Arial"/>
              </a:rPr>
              <a:t>deviation.</a:t>
            </a:r>
            <a:r>
              <a:rPr sz="1200" spc="-10" dirty="0">
                <a:latin typeface="Arial"/>
                <a:cs typeface="Arial"/>
              </a:rPr>
              <a:t> </a:t>
            </a:r>
            <a:r>
              <a:rPr sz="1200" spc="50" dirty="0">
                <a:latin typeface="Arial"/>
                <a:cs typeface="Arial"/>
              </a:rPr>
              <a:t>An</a:t>
            </a:r>
            <a:r>
              <a:rPr sz="1200" spc="-5" dirty="0">
                <a:latin typeface="Arial"/>
                <a:cs typeface="Arial"/>
              </a:rPr>
              <a:t> </a:t>
            </a:r>
            <a:r>
              <a:rPr sz="1200" spc="55" dirty="0">
                <a:latin typeface="Arial"/>
                <a:cs typeface="Arial"/>
              </a:rPr>
              <a:t>essential </a:t>
            </a:r>
            <a:r>
              <a:rPr sz="1200" spc="100" dirty="0">
                <a:latin typeface="Arial"/>
                <a:cs typeface="Arial"/>
              </a:rPr>
              <a:t>takeaway</a:t>
            </a:r>
            <a:r>
              <a:rPr sz="1200" spc="10" dirty="0">
                <a:latin typeface="Arial"/>
                <a:cs typeface="Arial"/>
              </a:rPr>
              <a:t> </a:t>
            </a:r>
            <a:r>
              <a:rPr sz="1200" dirty="0">
                <a:latin typeface="Arial"/>
                <a:cs typeface="Arial"/>
              </a:rPr>
              <a:t>is</a:t>
            </a:r>
            <a:r>
              <a:rPr sz="1200" spc="15" dirty="0">
                <a:latin typeface="Arial"/>
                <a:cs typeface="Arial"/>
              </a:rPr>
              <a:t> </a:t>
            </a:r>
            <a:r>
              <a:rPr sz="1200" spc="-30" dirty="0">
                <a:latin typeface="Arial Black"/>
                <a:cs typeface="Arial Black"/>
              </a:rPr>
              <a:t>that</a:t>
            </a:r>
            <a:r>
              <a:rPr sz="1200" spc="-125" dirty="0">
                <a:latin typeface="Arial Black"/>
                <a:cs typeface="Arial Black"/>
              </a:rPr>
              <a:t> </a:t>
            </a:r>
            <a:r>
              <a:rPr sz="1200" spc="-45" dirty="0">
                <a:latin typeface="Arial Black"/>
                <a:cs typeface="Arial Black"/>
              </a:rPr>
              <a:t>the</a:t>
            </a:r>
            <a:r>
              <a:rPr sz="1200" spc="-130" dirty="0">
                <a:latin typeface="Arial Black"/>
                <a:cs typeface="Arial Black"/>
              </a:rPr>
              <a:t> </a:t>
            </a:r>
            <a:r>
              <a:rPr sz="1200" dirty="0">
                <a:latin typeface="Arial Black"/>
                <a:cs typeface="Arial Black"/>
              </a:rPr>
              <a:t>mean</a:t>
            </a:r>
            <a:r>
              <a:rPr sz="1200" spc="-125" dirty="0">
                <a:latin typeface="Arial Black"/>
                <a:cs typeface="Arial Black"/>
              </a:rPr>
              <a:t> </a:t>
            </a:r>
            <a:r>
              <a:rPr sz="1200" spc="-25" dirty="0">
                <a:latin typeface="Arial Black"/>
                <a:cs typeface="Arial Black"/>
              </a:rPr>
              <a:t>of </a:t>
            </a:r>
            <a:r>
              <a:rPr sz="1200" spc="-45" dirty="0">
                <a:latin typeface="Arial Black"/>
                <a:cs typeface="Arial Black"/>
              </a:rPr>
              <a:t>the</a:t>
            </a:r>
            <a:r>
              <a:rPr sz="1200" spc="-130" dirty="0">
                <a:latin typeface="Arial Black"/>
                <a:cs typeface="Arial Black"/>
              </a:rPr>
              <a:t> </a:t>
            </a:r>
            <a:r>
              <a:rPr sz="1200" spc="-10" dirty="0">
                <a:latin typeface="Arial Black"/>
                <a:cs typeface="Arial Black"/>
              </a:rPr>
              <a:t>sampling</a:t>
            </a:r>
            <a:r>
              <a:rPr sz="1200" spc="-125" dirty="0">
                <a:latin typeface="Arial Black"/>
                <a:cs typeface="Arial Black"/>
              </a:rPr>
              <a:t> </a:t>
            </a:r>
            <a:r>
              <a:rPr sz="1200" spc="-10" dirty="0">
                <a:latin typeface="Arial Black"/>
                <a:cs typeface="Arial Black"/>
              </a:rPr>
              <a:t>distribution </a:t>
            </a:r>
            <a:r>
              <a:rPr sz="1200" spc="-35" dirty="0">
                <a:latin typeface="Arial Black"/>
                <a:cs typeface="Arial Black"/>
              </a:rPr>
              <a:t>equals</a:t>
            </a:r>
            <a:r>
              <a:rPr sz="1200" spc="-100" dirty="0">
                <a:latin typeface="Arial Black"/>
                <a:cs typeface="Arial Black"/>
              </a:rPr>
              <a:t> </a:t>
            </a:r>
            <a:r>
              <a:rPr sz="1200" spc="-45" dirty="0">
                <a:latin typeface="Arial Black"/>
                <a:cs typeface="Arial Black"/>
              </a:rPr>
              <a:t>the</a:t>
            </a:r>
            <a:r>
              <a:rPr sz="1200" spc="-100" dirty="0">
                <a:latin typeface="Arial Black"/>
                <a:cs typeface="Arial Black"/>
              </a:rPr>
              <a:t> </a:t>
            </a:r>
            <a:r>
              <a:rPr sz="1200" spc="-30" dirty="0">
                <a:latin typeface="Arial Black"/>
                <a:cs typeface="Arial Black"/>
              </a:rPr>
              <a:t>population</a:t>
            </a:r>
            <a:r>
              <a:rPr sz="1200" spc="-95" dirty="0">
                <a:latin typeface="Arial Black"/>
                <a:cs typeface="Arial Black"/>
              </a:rPr>
              <a:t> </a:t>
            </a:r>
            <a:r>
              <a:rPr sz="1200" spc="-10" dirty="0">
                <a:latin typeface="Arial Black"/>
                <a:cs typeface="Arial Black"/>
              </a:rPr>
              <a:t>mean. </a:t>
            </a:r>
            <a:r>
              <a:rPr sz="1200" dirty="0">
                <a:latin typeface="Arial"/>
                <a:cs typeface="Arial"/>
              </a:rPr>
              <a:t>This</a:t>
            </a:r>
            <a:r>
              <a:rPr sz="1200" spc="30"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happens</a:t>
            </a:r>
            <a:r>
              <a:rPr sz="1200" spc="30" dirty="0">
                <a:latin typeface="Arial"/>
                <a:cs typeface="Arial"/>
              </a:rPr>
              <a:t> </a:t>
            </a:r>
            <a:r>
              <a:rPr sz="1200" spc="75" dirty="0">
                <a:latin typeface="Arial"/>
                <a:cs typeface="Arial"/>
              </a:rPr>
              <a:t>regardless</a:t>
            </a:r>
            <a:r>
              <a:rPr sz="1200" spc="30" dirty="0">
                <a:latin typeface="Arial"/>
                <a:cs typeface="Arial"/>
              </a:rPr>
              <a:t> </a:t>
            </a:r>
            <a:r>
              <a:rPr sz="1200" spc="55" dirty="0">
                <a:latin typeface="Arial"/>
                <a:cs typeface="Arial"/>
              </a:rPr>
              <a:t>of </a:t>
            </a:r>
            <a:r>
              <a:rPr sz="1200" spc="90" dirty="0">
                <a:latin typeface="Arial"/>
                <a:cs typeface="Arial"/>
              </a:rPr>
              <a:t>the</a:t>
            </a:r>
            <a:r>
              <a:rPr sz="1200" spc="-10" dirty="0">
                <a:latin typeface="Arial"/>
                <a:cs typeface="Arial"/>
              </a:rPr>
              <a:t> </a:t>
            </a:r>
            <a:r>
              <a:rPr sz="1200" spc="95" dirty="0">
                <a:latin typeface="Arial"/>
                <a:cs typeface="Arial"/>
              </a:rPr>
              <a:t>shape</a:t>
            </a:r>
            <a:r>
              <a:rPr sz="1200" spc="-5" dirty="0">
                <a:latin typeface="Arial"/>
                <a:cs typeface="Arial"/>
              </a:rPr>
              <a:t> </a:t>
            </a:r>
            <a:r>
              <a:rPr sz="1200" spc="80" dirty="0">
                <a:latin typeface="Arial"/>
                <a:cs typeface="Arial"/>
              </a:rPr>
              <a:t>of</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population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1312</TotalTime>
  <Words>2544</Words>
  <Application>Microsoft Macintosh PowerPoint</Application>
  <PresentationFormat>On-screen Show (16:9)</PresentationFormat>
  <Paragraphs>306</Paragraphs>
  <Slides>45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AoyagiKouzanFontT</vt:lpstr>
      <vt:lpstr>Aptos</vt:lpstr>
      <vt:lpstr>Arial</vt:lpstr>
      <vt:lpstr>Arial Black</vt:lpstr>
      <vt:lpstr>Arimo</vt:lpstr>
      <vt:lpstr>Courier New</vt:lpstr>
      <vt:lpstr>FreeSerif</vt:lpstr>
      <vt:lpstr>Roboto</vt:lpstr>
      <vt:lpstr>Verdana</vt:lpstr>
      <vt:lpstr>Office Theme</vt:lpstr>
      <vt:lpstr>PowerPoint Presentation</vt:lpstr>
      <vt:lpstr>Table of Contents</vt:lpstr>
      <vt:lpstr>Central Limit Theorem</vt:lpstr>
      <vt:lpstr>Central Limit Theorem</vt:lpstr>
      <vt:lpstr>Central Limit Theorem</vt:lpstr>
      <vt:lpstr>Central Limit Theorem</vt:lpstr>
      <vt:lpstr>Central Limit Theorem</vt:lpstr>
      <vt:lpstr>Central Limit Theorem</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 Step by Step</vt:lpstr>
      <vt:lpstr>Hypothesis Testing: Step by Step</vt:lpstr>
      <vt:lpstr>Hypothesis Testing: Step by Step</vt:lpstr>
      <vt:lpstr>Hypothesis Testing: Step by Step</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Summary</vt:lpstr>
      <vt:lpstr>Lets see this in Python, while following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cp:lastModifiedBy>João Rocha Melo</cp:lastModifiedBy>
  <cp:revision>9</cp:revision>
  <dcterms:created xsi:type="dcterms:W3CDTF">2024-05-17T09:43:45Z</dcterms:created>
  <dcterms:modified xsi:type="dcterms:W3CDTF">2024-09-24T16:12:53Z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