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73" r:id="rId25"/>
  </p:sldIdLst>
  <p:sldSz cx="18288000" cy="10287000"/>
  <p:notesSz cx="6858000" cy="9144000"/>
  <p:embeddedFontLst>
    <p:embeddedFont>
      <p:font typeface="Cooper Hewitt Italics" pitchFamily="2" charset="77"/>
      <p:regular r:id="rId27"/>
      <p:bold r:id="rId28"/>
      <p:italic r:id="rId29"/>
      <p:boldItalic r:id="rId30"/>
    </p:embeddedFont>
    <p:embeddedFont>
      <p:font typeface="Fredoka" panose="02000000000000000000" pitchFamily="2" charset="77"/>
      <p:regular r:id="rId31"/>
    </p:embeddedFont>
    <p:embeddedFont>
      <p:font typeface="Open Sans" panose="020B0606030504020204" pitchFamily="34" charset="0"/>
      <p:regular r:id="rId32"/>
      <p:bold r:id="rId33"/>
      <p:italic r:id="rId34"/>
    </p:embeddedFont>
    <p:embeddedFont>
      <p:font typeface="Open Sans Italics" panose="020B0606030504020204" pitchFamily="34" charset="0"/>
      <p:regular r:id="rId35"/>
      <p:italic r:id="rId36"/>
    </p:embeddedFont>
    <p:embeddedFont>
      <p:font typeface="Open Sans Light" panose="020B0306030504020204" pitchFamily="34" charset="0"/>
      <p:regular r:id="rId37"/>
      <p:italic r:id="rId38"/>
    </p:embeddedFont>
    <p:embeddedFont>
      <p:font typeface="Quicksand Bold" pitchFamily="2" charset="77"/>
      <p:regular r:id="rId39"/>
      <p:bold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82993" autoAdjust="0"/>
  </p:normalViewPr>
  <p:slideViewPr>
    <p:cSldViewPr>
      <p:cViewPr varScale="1">
        <p:scale>
          <a:sx n="67" d="100"/>
          <a:sy n="67" d="100"/>
        </p:scale>
        <p:origin x="14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Talk about:</a:t>
            </a:r>
          </a:p>
          <a:p>
            <a:r>
              <a:rPr lang="en-US"/>
              <a:t>lower-upper limit</a:t>
            </a:r>
          </a:p>
          <a:p>
            <a:r>
              <a:rPr lang="en-US"/>
              <a:t>Properties:</a:t>
            </a:r>
          </a:p>
          <a:p>
            <a:r>
              <a:rPr lang="en-US"/>
              <a:t> -&gt; sig(4x) = 4*sig(x)</a:t>
            </a:r>
          </a:p>
          <a:p>
            <a:r>
              <a:rPr lang="en-US"/>
              <a:t>-&gt; sig(x + y) = sig(x) + sig(y)</a:t>
            </a:r>
          </a:p>
          <a:p>
            <a:endParaRPr lang="en-US"/>
          </a:p>
          <a:p>
            <a:r>
              <a:rPr lang="en-US"/>
              <a:t>Notation:</a:t>
            </a:r>
          </a:p>
          <a:p>
            <a:r>
              <a:rPr lang="en-US"/>
              <a:t>1/n * sig(xn)</a:t>
            </a:r>
          </a:p>
          <a:p>
            <a:endParaRPr lang="en-US"/>
          </a:p>
          <a:p>
            <a:r>
              <a:rPr lang="en-US"/>
              <a:t>Known results:</a:t>
            </a:r>
          </a:p>
          <a:p>
            <a:r>
              <a:rPr lang="en-US"/>
              <a:t>sig(1/i), i/2=0 -&gt; 1</a:t>
            </a:r>
          </a:p>
          <a:p>
            <a:r>
              <a:rPr lang="en-US"/>
              <a:t>sig(1/i)             -&gt; inf</a:t>
            </a:r>
          </a:p>
          <a:p>
            <a:endParaRPr lang="en-US"/>
          </a:p>
          <a:p>
            <a:r>
              <a:rPr lang="en-US"/>
              <a:t>sig(i) = n(n+1)/2</a:t>
            </a:r>
          </a:p>
          <a:p>
            <a:endParaRPr lang="en-US"/>
          </a:p>
          <a:p>
            <a:r>
              <a:rPr lang="en-US"/>
              <a:t>Exercise: </a:t>
            </a:r>
          </a:p>
          <a:p>
            <a:r>
              <a:rPr lang="en-US"/>
              <a:t>sig(4k + 3k+ 2), i=1-&gt;n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Explain the concept of Suming fr</a:t>
            </a:r>
            <a:r>
              <a:rPr lang="en-GB" dirty="0"/>
              <a:t>om</a:t>
            </a:r>
            <a:r>
              <a:rPr lang="en-PT" dirty="0"/>
              <a:t> one point to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430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Exercise for (x-1)^2:</a:t>
            </a:r>
          </a:p>
          <a:p>
            <a:r>
              <a:rPr lang="en-US"/>
              <a:t>x=0 -&gt; y=1</a:t>
            </a:r>
          </a:p>
          <a:p>
            <a:r>
              <a:rPr lang="en-US"/>
              <a:t>x= -1 -&gt; y=4</a:t>
            </a:r>
          </a:p>
          <a:p>
            <a:r>
              <a:rPr lang="en-US"/>
              <a:t>x= 2 -&gt; y=1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4329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Events are independent</a:t>
            </a:r>
          </a:p>
          <a:p>
            <a:r>
              <a:rPr lang="en-US"/>
              <a:t>Sum of probs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088655"/>
            <a:ext cx="15305154" cy="286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 dirty="0">
                <a:solidFill>
                  <a:srgbClr val="2199D4"/>
                </a:solidFill>
                <a:latin typeface="Fredoka"/>
              </a:rPr>
              <a:t>MATH CONCEPTS</a:t>
            </a:r>
          </a:p>
          <a:p>
            <a:pPr algn="ctr">
              <a:lnSpc>
                <a:spcPts val="11000"/>
              </a:lnSpc>
            </a:pPr>
            <a:r>
              <a:rPr lang="en-US" sz="11000" spc="220" dirty="0">
                <a:solidFill>
                  <a:srgbClr val="2199D4"/>
                </a:solidFill>
                <a:latin typeface="Fredoka"/>
              </a:rPr>
              <a:t>(REVIEW )</a:t>
            </a:r>
          </a:p>
        </p:txBody>
      </p:sp>
      <p:sp>
        <p:nvSpPr>
          <p:cNvPr id="3" name="Freeform 3"/>
          <p:cNvSpPr/>
          <p:nvPr/>
        </p:nvSpPr>
        <p:spPr>
          <a:xfrm>
            <a:off x="7354513" y="1028700"/>
            <a:ext cx="3578973" cy="3578973"/>
          </a:xfrm>
          <a:custGeom>
            <a:avLst/>
            <a:gdLst/>
            <a:ahLst/>
            <a:cxnLst/>
            <a:rect l="l" t="t" r="r" b="b"/>
            <a:pathLst>
              <a:path w="3578973" h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3201055" y="8797925"/>
            <a:ext cx="11885890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>
                <a:solidFill>
                  <a:srgbClr val="2199D4"/>
                </a:solidFill>
                <a:latin typeface="Fredoka"/>
              </a:rPr>
              <a:t>MODULE 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170" y="562164"/>
            <a:ext cx="8445159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400">
                <a:solidFill>
                  <a:srgbClr val="878686"/>
                </a:solidFill>
                <a:latin typeface="Cooper Hewitt Italics"/>
              </a:rPr>
              <a:t>What if I only wanted 3 students?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96790" y="4547380"/>
            <a:ext cx="2120733" cy="212073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616036"/>
            <a:ext cx="745013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FACTORIALS AND WHY THEY ARE USEFULL...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0044" y="2555498"/>
            <a:ext cx="704505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Factorial: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n! = n x (n-1) x (n-2) x ... x 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31075" y="5334613"/>
            <a:ext cx="264840" cy="26484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28336" y="5069773"/>
            <a:ext cx="264840" cy="26484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118836" y="5508852"/>
            <a:ext cx="264840" cy="26484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764677" y="5906113"/>
            <a:ext cx="264840" cy="26484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499836" y="5641273"/>
            <a:ext cx="264840" cy="26484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764677" y="5247109"/>
            <a:ext cx="264840" cy="264840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118836" y="6170954"/>
            <a:ext cx="264840" cy="26484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499836" y="4804932"/>
            <a:ext cx="264840" cy="264840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663496" y="5906113"/>
            <a:ext cx="264840" cy="264840"/>
            <a:chOff x="0" y="0"/>
            <a:chExt cx="6350000" cy="6350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712726" y="4539087"/>
            <a:ext cx="2120733" cy="2120733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947011" y="5326320"/>
            <a:ext cx="264840" cy="264840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344272" y="5061480"/>
            <a:ext cx="264840" cy="264840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534772" y="5500559"/>
            <a:ext cx="264840" cy="264840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180613" y="5897820"/>
            <a:ext cx="264840" cy="264840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4915772" y="5632980"/>
            <a:ext cx="264840" cy="264840"/>
            <a:chOff x="0" y="0"/>
            <a:chExt cx="6350000" cy="63500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80613" y="5238816"/>
            <a:ext cx="264840" cy="264840"/>
            <a:chOff x="0" y="0"/>
            <a:chExt cx="6350000" cy="635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915772" y="4796639"/>
            <a:ext cx="264840" cy="264840"/>
            <a:chOff x="0" y="0"/>
            <a:chExt cx="6350000" cy="63500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4079432" y="5897820"/>
            <a:ext cx="264840" cy="264840"/>
            <a:chOff x="0" y="0"/>
            <a:chExt cx="6350000" cy="63500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6040235" y="4448486"/>
            <a:ext cx="2120733" cy="2120733"/>
            <a:chOff x="0" y="0"/>
            <a:chExt cx="6350000" cy="635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6274520" y="5235719"/>
            <a:ext cx="264840" cy="264840"/>
            <a:chOff x="0" y="0"/>
            <a:chExt cx="6350000" cy="63500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6671780" y="4970878"/>
            <a:ext cx="264840" cy="264840"/>
            <a:chOff x="0" y="0"/>
            <a:chExt cx="6350000" cy="63500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6862280" y="5409958"/>
            <a:ext cx="264840" cy="264840"/>
            <a:chOff x="0" y="0"/>
            <a:chExt cx="6350000" cy="63500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508121" y="5807219"/>
            <a:ext cx="264840" cy="264840"/>
            <a:chOff x="0" y="0"/>
            <a:chExt cx="6350000" cy="63500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243280" y="5542378"/>
            <a:ext cx="264840" cy="264840"/>
            <a:chOff x="0" y="0"/>
            <a:chExt cx="6350000" cy="63500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508121" y="5148215"/>
            <a:ext cx="264840" cy="264840"/>
            <a:chOff x="0" y="0"/>
            <a:chExt cx="6350000" cy="63500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7243280" y="4706038"/>
            <a:ext cx="264840" cy="264840"/>
            <a:chOff x="0" y="0"/>
            <a:chExt cx="6350000" cy="63500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63" name="AutoShape 63"/>
          <p:cNvSpPr/>
          <p:nvPr/>
        </p:nvSpPr>
        <p:spPr>
          <a:xfrm rot="5400000">
            <a:off x="2056342" y="6995448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64" name="AutoShape 64"/>
          <p:cNvSpPr/>
          <p:nvPr/>
        </p:nvSpPr>
        <p:spPr>
          <a:xfrm rot="5400000">
            <a:off x="4448465" y="6995448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65" name="AutoShape 65"/>
          <p:cNvSpPr/>
          <p:nvPr/>
        </p:nvSpPr>
        <p:spPr>
          <a:xfrm rot="5400000">
            <a:off x="6799786" y="6896554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69" name="TextBox 69"/>
          <p:cNvSpPr txBox="1"/>
          <p:nvPr/>
        </p:nvSpPr>
        <p:spPr>
          <a:xfrm>
            <a:off x="9490170" y="3958697"/>
            <a:ext cx="7045050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What I want -&gt; 9 x 8 x 7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9! = 9 x 8 x 7 x 6 x 5 x 4 x 3 x 2 x 1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6! = 6 x 5 x 4 x 3 x 2 x 1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 algn="l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9x8x7 = 9! / 6!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242950" y="8873843"/>
            <a:ext cx="7045050" cy="5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 Light"/>
              </a:rPr>
              <a:t>Wanna know more on this? 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Light"/>
              </a:rPr>
              <a:t>Research PERMUTATIONS, COMBINATIONS and ARRANGEMENTS</a:t>
            </a:r>
          </a:p>
        </p:txBody>
      </p:sp>
      <p:sp>
        <p:nvSpPr>
          <p:cNvPr id="71" name="TextBox 87">
            <a:extLst>
              <a:ext uri="{FF2B5EF4-FFF2-40B4-BE49-F238E27FC236}">
                <a16:creationId xmlns:a16="http://schemas.microsoft.com/office/drawing/2014/main" id="{5E646041-43CD-412A-10D2-8C559D364025}"/>
              </a:ext>
            </a:extLst>
          </p:cNvPr>
          <p:cNvSpPr txBox="1"/>
          <p:nvPr/>
        </p:nvSpPr>
        <p:spPr>
          <a:xfrm>
            <a:off x="902363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Andrei</a:t>
            </a:r>
          </a:p>
        </p:txBody>
      </p:sp>
      <p:sp>
        <p:nvSpPr>
          <p:cNvPr id="72" name="TextBox 88">
            <a:extLst>
              <a:ext uri="{FF2B5EF4-FFF2-40B4-BE49-F238E27FC236}">
                <a16:creationId xmlns:a16="http://schemas.microsoft.com/office/drawing/2014/main" id="{F706EA1B-1327-462A-83C9-AAF65ACE32B3}"/>
              </a:ext>
            </a:extLst>
          </p:cNvPr>
          <p:cNvSpPr txBox="1"/>
          <p:nvPr/>
        </p:nvSpPr>
        <p:spPr>
          <a:xfrm>
            <a:off x="3342111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Lili</a:t>
            </a:r>
          </a:p>
        </p:txBody>
      </p:sp>
      <p:sp>
        <p:nvSpPr>
          <p:cNvPr id="73" name="TextBox 89">
            <a:extLst>
              <a:ext uri="{FF2B5EF4-FFF2-40B4-BE49-F238E27FC236}">
                <a16:creationId xmlns:a16="http://schemas.microsoft.com/office/drawing/2014/main" id="{DC935BD7-AD62-19A0-E1F0-EACE3223078D}"/>
              </a:ext>
            </a:extLst>
          </p:cNvPr>
          <p:cNvSpPr txBox="1"/>
          <p:nvPr/>
        </p:nvSpPr>
        <p:spPr>
          <a:xfrm>
            <a:off x="5669620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Sofia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830226" y="2899681"/>
            <a:ext cx="3020241" cy="1417320"/>
          </a:xfrm>
          <a:custGeom>
            <a:avLst/>
            <a:gdLst/>
            <a:ahLst/>
            <a:cxnLst/>
            <a:rect l="l" t="t" r="r" b="b"/>
            <a:pathLst>
              <a:path w="3020241" h="1417320">
                <a:moveTo>
                  <a:pt x="0" y="0"/>
                </a:moveTo>
                <a:lnTo>
                  <a:pt x="3020241" y="0"/>
                </a:lnTo>
                <a:lnTo>
                  <a:pt x="3020241" y="1417320"/>
                </a:lnTo>
                <a:lnTo>
                  <a:pt x="0" y="141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1028700" y="3250877"/>
            <a:ext cx="11205691" cy="858618"/>
          </a:xfrm>
          <a:custGeom>
            <a:avLst/>
            <a:gdLst/>
            <a:ahLst/>
            <a:cxnLst/>
            <a:rect l="l" t="t" r="r" b="b"/>
            <a:pathLst>
              <a:path w="11205691" h="858618">
                <a:moveTo>
                  <a:pt x="0" y="0"/>
                </a:moveTo>
                <a:lnTo>
                  <a:pt x="11205691" y="0"/>
                </a:lnTo>
                <a:lnTo>
                  <a:pt x="11205691" y="858618"/>
                </a:lnTo>
                <a:lnTo>
                  <a:pt x="0" y="858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145765" y="5276909"/>
            <a:ext cx="11320076" cy="2598281"/>
          </a:xfrm>
          <a:custGeom>
            <a:avLst/>
            <a:gdLst/>
            <a:ahLst/>
            <a:cxnLst/>
            <a:rect l="l" t="t" r="r" b="b"/>
            <a:pathLst>
              <a:path w="11320076" h="2598281">
                <a:moveTo>
                  <a:pt x="0" y="0"/>
                </a:moveTo>
                <a:lnTo>
                  <a:pt x="11320076" y="0"/>
                </a:lnTo>
                <a:lnTo>
                  <a:pt x="11320076" y="2598281"/>
                </a:lnTo>
                <a:lnTo>
                  <a:pt x="0" y="2598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Freeform 9"/>
          <p:cNvSpPr/>
          <p:nvPr/>
        </p:nvSpPr>
        <p:spPr>
          <a:xfrm>
            <a:off x="12465841" y="5910949"/>
            <a:ext cx="4540590" cy="665101"/>
          </a:xfrm>
          <a:custGeom>
            <a:avLst/>
            <a:gdLst/>
            <a:ahLst/>
            <a:cxnLst/>
            <a:rect l="l" t="t" r="r" b="b"/>
            <a:pathLst>
              <a:path w="4540590" h="665101">
                <a:moveTo>
                  <a:pt x="0" y="0"/>
                </a:moveTo>
                <a:lnTo>
                  <a:pt x="4540591" y="0"/>
                </a:lnTo>
                <a:lnTo>
                  <a:pt x="4540591" y="665100"/>
                </a:lnTo>
                <a:lnTo>
                  <a:pt x="0" y="665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14167441" y="6884430"/>
            <a:ext cx="1012603" cy="395843"/>
            <a:chOff x="0" y="0"/>
            <a:chExt cx="1098087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1098087" cy="434340"/>
            </a:xfrm>
            <a:custGeom>
              <a:avLst/>
              <a:gdLst/>
              <a:ahLst/>
              <a:cxnLst/>
              <a:rect l="l" t="t" r="r" b="b"/>
              <a:pathLst>
                <a:path w="1098087" h="434340">
                  <a:moveTo>
                    <a:pt x="1080307" y="187960"/>
                  </a:moveTo>
                  <a:lnTo>
                    <a:pt x="818687" y="11430"/>
                  </a:lnTo>
                  <a:cubicBezTo>
                    <a:pt x="800907" y="0"/>
                    <a:pt x="778047" y="3810"/>
                    <a:pt x="765347" y="21590"/>
                  </a:cubicBezTo>
                  <a:cubicBezTo>
                    <a:pt x="753917" y="39370"/>
                    <a:pt x="757727" y="62230"/>
                    <a:pt x="775507" y="74930"/>
                  </a:cubicBezTo>
                  <a:lnTo>
                    <a:pt x="93425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34257" y="257810"/>
                  </a:lnTo>
                  <a:lnTo>
                    <a:pt x="775507" y="364490"/>
                  </a:lnTo>
                  <a:cubicBezTo>
                    <a:pt x="757727" y="375920"/>
                    <a:pt x="753917" y="400050"/>
                    <a:pt x="765347" y="417830"/>
                  </a:cubicBezTo>
                  <a:cubicBezTo>
                    <a:pt x="772967" y="429260"/>
                    <a:pt x="784397" y="434340"/>
                    <a:pt x="797097" y="434340"/>
                  </a:cubicBezTo>
                  <a:cubicBezTo>
                    <a:pt x="804717" y="434340"/>
                    <a:pt x="812337" y="431800"/>
                    <a:pt x="818687" y="427990"/>
                  </a:cubicBezTo>
                  <a:lnTo>
                    <a:pt x="1081577" y="251460"/>
                  </a:lnTo>
                  <a:cubicBezTo>
                    <a:pt x="1091737" y="243840"/>
                    <a:pt x="1098087" y="232410"/>
                    <a:pt x="1098087" y="219710"/>
                  </a:cubicBezTo>
                  <a:cubicBezTo>
                    <a:pt x="1098087" y="207010"/>
                    <a:pt x="1091737" y="195580"/>
                    <a:pt x="1080307" y="187960"/>
                  </a:cubicBezTo>
                  <a:close/>
                </a:path>
              </a:pathLst>
            </a:custGeom>
            <a:solidFill>
              <a:srgbClr val="008037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741046" y="7588653"/>
            <a:ext cx="1990181" cy="851291"/>
          </a:xfrm>
          <a:custGeom>
            <a:avLst/>
            <a:gdLst/>
            <a:ahLst/>
            <a:cxnLst/>
            <a:rect l="l" t="t" r="r" b="b"/>
            <a:pathLst>
              <a:path w="1990181" h="851291">
                <a:moveTo>
                  <a:pt x="0" y="0"/>
                </a:moveTo>
                <a:lnTo>
                  <a:pt x="1990181" y="0"/>
                </a:lnTo>
                <a:lnTo>
                  <a:pt x="1990181" y="851291"/>
                </a:lnTo>
                <a:lnTo>
                  <a:pt x="0" y="8512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3" name="TextBox 13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MEASURES OF CENTRAL TENDENCY AND LOCATION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45765" y="8572409"/>
            <a:ext cx="11276017" cy="868481"/>
          </a:xfrm>
          <a:custGeom>
            <a:avLst/>
            <a:gdLst/>
            <a:ahLst/>
            <a:cxnLst/>
            <a:rect l="l" t="t" r="r" b="b"/>
            <a:pathLst>
              <a:path w="11276017" h="868481">
                <a:moveTo>
                  <a:pt x="0" y="0"/>
                </a:moveTo>
                <a:lnTo>
                  <a:pt x="11276017" y="0"/>
                </a:lnTo>
                <a:lnTo>
                  <a:pt x="11276017" y="868481"/>
                </a:lnTo>
                <a:lnTo>
                  <a:pt x="0" y="8684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5" name="TextBox 15"/>
          <p:cNvSpPr txBox="1"/>
          <p:nvPr/>
        </p:nvSpPr>
        <p:spPr>
          <a:xfrm>
            <a:off x="609600" y="2775676"/>
            <a:ext cx="5129596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 dirty="0">
                <a:solidFill>
                  <a:srgbClr val="000000"/>
                </a:solidFill>
                <a:latin typeface="Fredoka"/>
              </a:rPr>
              <a:t>ARITHMETIC MEAN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9756" y="4857488"/>
            <a:ext cx="2130835" cy="485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 dirty="0">
                <a:solidFill>
                  <a:srgbClr val="000000"/>
                </a:solidFill>
                <a:latin typeface="Fredoka"/>
              </a:rPr>
              <a:t>MEDIAN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0404" y="7875190"/>
            <a:ext cx="124628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08" y="1028700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MEASURES OF CENTRAL TENDENCY AND LOCATION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5765" y="2413906"/>
            <a:ext cx="3983831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ARITHMETIC MEAN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48275" y="2413906"/>
            <a:ext cx="165556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MEDIAN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2413906"/>
            <a:ext cx="124628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64">
                <a:solidFill>
                  <a:srgbClr val="000000"/>
                </a:solidFill>
                <a:latin typeface="Fredoka"/>
              </a:rPr>
              <a:t>MODE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3068" y="3988838"/>
            <a:ext cx="3296577" cy="4564111"/>
            <a:chOff x="0" y="0"/>
            <a:chExt cx="1530058" cy="2118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0058" cy="2118366"/>
            </a:xfrm>
            <a:custGeom>
              <a:avLst/>
              <a:gdLst/>
              <a:ahLst/>
              <a:cxnLst/>
              <a:rect l="l" t="t" r="r" b="b"/>
              <a:pathLst>
                <a:path w="1530058" h="2118366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" name="AutoShape 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9" name="AutoShape 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660516"/>
            <a:ext cx="33486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toss...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46972" y="1934519"/>
            <a:ext cx="6233913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{H; T}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36718" y="4313927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91094" y="6981361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3641" y="7539439"/>
            <a:ext cx="293260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87647" y="3350353"/>
            <a:ext cx="2932604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1st toss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3068" y="3988838"/>
            <a:ext cx="3296577" cy="4564111"/>
            <a:chOff x="0" y="0"/>
            <a:chExt cx="1530058" cy="2118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0058" cy="2118366"/>
            </a:xfrm>
            <a:custGeom>
              <a:avLst/>
              <a:gdLst/>
              <a:ahLst/>
              <a:cxnLst/>
              <a:rect l="l" t="t" r="r" b="b"/>
              <a:pathLst>
                <a:path w="1530058" h="2118366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" name="AutoShape 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9" name="AutoShape 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grpSp>
        <p:nvGrpSpPr>
          <p:cNvPr id="10" name="Group 10"/>
          <p:cNvGrpSpPr/>
          <p:nvPr/>
        </p:nvGrpSpPr>
        <p:grpSpPr>
          <a:xfrm>
            <a:off x="4377333" y="3988838"/>
            <a:ext cx="5035660" cy="5269462"/>
            <a:chOff x="0" y="0"/>
            <a:chExt cx="2337228" cy="24457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37228" cy="2445744"/>
            </a:xfrm>
            <a:custGeom>
              <a:avLst/>
              <a:gdLst/>
              <a:ahLst/>
              <a:cxnLst/>
              <a:rect l="l" t="t" r="r" b="b"/>
              <a:pathLst>
                <a:path w="2337228" h="2445744">
                  <a:moveTo>
                    <a:pt x="0" y="0"/>
                  </a:moveTo>
                  <a:lnTo>
                    <a:pt x="2337228" y="0"/>
                  </a:lnTo>
                  <a:lnTo>
                    <a:pt x="2337228" y="2445744"/>
                  </a:lnTo>
                  <a:lnTo>
                    <a:pt x="0" y="2445744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4103597" y="6230928"/>
            <a:ext cx="172585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3" name="AutoShape 13"/>
          <p:cNvSpPr/>
          <p:nvPr/>
        </p:nvSpPr>
        <p:spPr>
          <a:xfrm rot="-2823420">
            <a:off x="3737725" y="5327245"/>
            <a:ext cx="24549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4" name="AutoShape 14"/>
          <p:cNvSpPr/>
          <p:nvPr/>
        </p:nvSpPr>
        <p:spPr>
          <a:xfrm rot="2853912">
            <a:off x="3683015" y="7238297"/>
            <a:ext cx="262861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5" name="TextBox 15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660516"/>
            <a:ext cx="33486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toss...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46972" y="1934519"/>
            <a:ext cx="6233913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{?}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36718" y="4313927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91094" y="6981361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3641" y="7539439"/>
            <a:ext cx="293260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962412" y="4219113"/>
            <a:ext cx="198937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Two heads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962412" y="6013758"/>
            <a:ext cx="318773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One head and one tail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064484" y="7958539"/>
            <a:ext cx="198937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Two tails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139232" y="8752458"/>
            <a:ext cx="415585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But what about this one?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87647" y="3350353"/>
            <a:ext cx="2932604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1st toss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377333" y="3350353"/>
            <a:ext cx="503566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2nd toss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3068" y="3988838"/>
            <a:ext cx="3296577" cy="4564111"/>
            <a:chOff x="0" y="0"/>
            <a:chExt cx="1530058" cy="2118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0058" cy="2118366"/>
            </a:xfrm>
            <a:custGeom>
              <a:avLst/>
              <a:gdLst/>
              <a:ahLst/>
              <a:cxnLst/>
              <a:rect l="l" t="t" r="r" b="b"/>
              <a:pathLst>
                <a:path w="1530058" h="2118366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" name="AutoShape 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9" name="AutoShape 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grpSp>
        <p:nvGrpSpPr>
          <p:cNvPr id="10" name="Group 10"/>
          <p:cNvGrpSpPr/>
          <p:nvPr/>
        </p:nvGrpSpPr>
        <p:grpSpPr>
          <a:xfrm>
            <a:off x="4377333" y="2957179"/>
            <a:ext cx="5035660" cy="6301121"/>
            <a:chOff x="0" y="0"/>
            <a:chExt cx="2337228" cy="292457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37228" cy="2924574"/>
            </a:xfrm>
            <a:custGeom>
              <a:avLst/>
              <a:gdLst/>
              <a:ahLst/>
              <a:cxnLst/>
              <a:rect l="l" t="t" r="r" b="b"/>
              <a:pathLst>
                <a:path w="2337228" h="2924574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AutoShape 12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3" name="AutoShape 13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4" name="AutoShape 14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5" name="AutoShape 15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6" name="TextBox 16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1660516"/>
            <a:ext cx="33486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toss...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46972" y="1934519"/>
            <a:ext cx="6233913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{HH, HT, TH, TT}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36718" y="4313927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91094" y="6981361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02252" y="3592598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602252" y="5066302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583618" y="6260031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583618" y="7733736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3641" y="7539439"/>
            <a:ext cx="293260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784743" y="3383048"/>
            <a:ext cx="6233913" cy="3329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So we can say that: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"/>
            </a:endParaRP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1/2 * 1/2 = 1/4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1/2 * 1/2 = 1/4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1/2 * 1/2 = 1/4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1/2 * 1/2 = 1/4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Italics"/>
              </a:rPr>
              <a:t>Why can we say this?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603879" y="8316679"/>
            <a:ext cx="293260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id="28" name="TextBox 28"/>
          <p:cNvSpPr txBox="1"/>
          <p:nvPr/>
        </p:nvSpPr>
        <p:spPr>
          <a:xfrm rot="1703953">
            <a:off x="4209712" y="7296283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id="29" name="TextBox 29"/>
          <p:cNvSpPr txBox="1"/>
          <p:nvPr/>
        </p:nvSpPr>
        <p:spPr>
          <a:xfrm rot="-1534726">
            <a:off x="4057678" y="6545637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id="30" name="TextBox 30"/>
          <p:cNvSpPr txBox="1"/>
          <p:nvPr/>
        </p:nvSpPr>
        <p:spPr>
          <a:xfrm rot="1575743">
            <a:off x="4209267" y="4599543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id="31" name="TextBox 31"/>
          <p:cNvSpPr txBox="1"/>
          <p:nvPr/>
        </p:nvSpPr>
        <p:spPr>
          <a:xfrm rot="-1649747">
            <a:off x="4063616" y="3867921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3068" y="3988838"/>
            <a:ext cx="3296577" cy="4564111"/>
            <a:chOff x="0" y="0"/>
            <a:chExt cx="1530058" cy="2118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0058" cy="2118366"/>
            </a:xfrm>
            <a:custGeom>
              <a:avLst/>
              <a:gdLst/>
              <a:ahLst/>
              <a:cxnLst/>
              <a:rect l="l" t="t" r="r" b="b"/>
              <a:pathLst>
                <a:path w="1530058" h="2118366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" name="AutoShape 8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9" name="AutoShape 9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grpSp>
        <p:nvGrpSpPr>
          <p:cNvPr id="10" name="Group 10"/>
          <p:cNvGrpSpPr/>
          <p:nvPr/>
        </p:nvGrpSpPr>
        <p:grpSpPr>
          <a:xfrm>
            <a:off x="4377333" y="2957179"/>
            <a:ext cx="5035660" cy="6301121"/>
            <a:chOff x="0" y="0"/>
            <a:chExt cx="2337228" cy="292457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37228" cy="2924574"/>
            </a:xfrm>
            <a:custGeom>
              <a:avLst/>
              <a:gdLst/>
              <a:ahLst/>
              <a:cxnLst/>
              <a:rect l="l" t="t" r="r" b="b"/>
              <a:pathLst>
                <a:path w="2337228" h="2924574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2" name="AutoShape 12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3" name="AutoShape 13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4" name="AutoShape 14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5" name="AutoShape 15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6" name="TextBox 16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1660516"/>
            <a:ext cx="1224445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Coin toss is an independent event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46972" y="1934519"/>
            <a:ext cx="6233913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Sample space (possible results):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{HH, HT, TH, TT}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36718" y="4313927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 -&gt; 1/2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91094" y="6981361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 -&gt; 1/2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02252" y="3592598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602252" y="5066302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583618" y="6260031"/>
            <a:ext cx="145880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583618" y="7733736"/>
            <a:ext cx="13261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3641" y="7539439"/>
            <a:ext cx="293260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784743" y="3383048"/>
            <a:ext cx="6233913" cy="3329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So we can say that: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"/>
            </a:endParaRP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HH -&gt; 1/2 * 1/2 = 1/4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HT -&gt; 1/2 * 1/2 = 1/4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 -&gt; 1/2 * 1/2 = 1/4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TT -&gt; 1/2 * 1/2 = 1/4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Italics"/>
              </a:rPr>
              <a:t>Why can we say this?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603879" y="8316679"/>
            <a:ext cx="293260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This probability is easy...</a:t>
            </a:r>
          </a:p>
        </p:txBody>
      </p:sp>
      <p:sp>
        <p:nvSpPr>
          <p:cNvPr id="28" name="TextBox 28"/>
          <p:cNvSpPr txBox="1"/>
          <p:nvPr/>
        </p:nvSpPr>
        <p:spPr>
          <a:xfrm rot="1703953">
            <a:off x="4209712" y="7296283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id="29" name="TextBox 29"/>
          <p:cNvSpPr txBox="1"/>
          <p:nvPr/>
        </p:nvSpPr>
        <p:spPr>
          <a:xfrm rot="-1534726">
            <a:off x="4057678" y="6545637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id="30" name="TextBox 30"/>
          <p:cNvSpPr txBox="1"/>
          <p:nvPr/>
        </p:nvSpPr>
        <p:spPr>
          <a:xfrm rot="1575743">
            <a:off x="4209267" y="4599543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  <p:sp>
        <p:nvSpPr>
          <p:cNvPr id="31" name="TextBox 31"/>
          <p:cNvSpPr txBox="1"/>
          <p:nvPr/>
        </p:nvSpPr>
        <p:spPr>
          <a:xfrm rot="-1649747">
            <a:off x="4063616" y="3867921"/>
            <a:ext cx="132616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"/>
              </a:rPr>
              <a:t>1/2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9036" y="1374297"/>
            <a:ext cx="1224445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Tree Representation Bucket of Marbles</a:t>
            </a:r>
          </a:p>
        </p:txBody>
      </p:sp>
      <p:sp>
        <p:nvSpPr>
          <p:cNvPr id="8" name="AutoShape 8"/>
          <p:cNvSpPr/>
          <p:nvPr/>
        </p:nvSpPr>
        <p:spPr>
          <a:xfrm rot="-2770709">
            <a:off x="305930" y="4519351"/>
            <a:ext cx="232983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9" name="AutoShape 9"/>
          <p:cNvSpPr/>
          <p:nvPr/>
        </p:nvSpPr>
        <p:spPr>
          <a:xfrm>
            <a:off x="648889" y="5391847"/>
            <a:ext cx="408075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0" name="AutoShape 10"/>
          <p:cNvSpPr/>
          <p:nvPr/>
        </p:nvSpPr>
        <p:spPr>
          <a:xfrm rot="3164159">
            <a:off x="127287" y="6501835"/>
            <a:ext cx="266974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1" name="AutoShape 11"/>
          <p:cNvSpPr/>
          <p:nvPr/>
        </p:nvSpPr>
        <p:spPr>
          <a:xfrm rot="-1912300">
            <a:off x="3377085" y="3276243"/>
            <a:ext cx="1134847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2" name="AutoShape 12"/>
          <p:cNvSpPr/>
          <p:nvPr/>
        </p:nvSpPr>
        <p:spPr>
          <a:xfrm>
            <a:off x="3448425" y="3605474"/>
            <a:ext cx="1646365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3" name="AutoShape 13"/>
          <p:cNvSpPr/>
          <p:nvPr/>
        </p:nvSpPr>
        <p:spPr>
          <a:xfrm rot="2145327">
            <a:off x="3340261" y="3999280"/>
            <a:ext cx="1197043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4" name="AutoShape 14"/>
          <p:cNvSpPr/>
          <p:nvPr/>
        </p:nvSpPr>
        <p:spPr>
          <a:xfrm rot="-1912300">
            <a:off x="5239394" y="5038923"/>
            <a:ext cx="1134847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5" name="AutoShape 15"/>
          <p:cNvSpPr/>
          <p:nvPr/>
        </p:nvSpPr>
        <p:spPr>
          <a:xfrm>
            <a:off x="5310734" y="5368154"/>
            <a:ext cx="1646365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6" name="AutoShape 16"/>
          <p:cNvSpPr/>
          <p:nvPr/>
        </p:nvSpPr>
        <p:spPr>
          <a:xfrm rot="2145327">
            <a:off x="5202569" y="5761960"/>
            <a:ext cx="1197043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7" name="AutoShape 17"/>
          <p:cNvSpPr/>
          <p:nvPr/>
        </p:nvSpPr>
        <p:spPr>
          <a:xfrm rot="-1912300">
            <a:off x="3377085" y="7192486"/>
            <a:ext cx="1134847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8" name="AutoShape 18"/>
          <p:cNvSpPr/>
          <p:nvPr/>
        </p:nvSpPr>
        <p:spPr>
          <a:xfrm>
            <a:off x="3448425" y="7521718"/>
            <a:ext cx="1646365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9" name="AutoShape 19"/>
          <p:cNvSpPr/>
          <p:nvPr/>
        </p:nvSpPr>
        <p:spPr>
          <a:xfrm rot="2145327">
            <a:off x="3340261" y="7915524"/>
            <a:ext cx="1197043" cy="0"/>
          </a:xfrm>
          <a:prstGeom prst="line">
            <a:avLst/>
          </a:prstGeom>
          <a:ln w="47625" cap="rnd">
            <a:solidFill>
              <a:srgbClr val="A6A6A6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20" name="TextBox 20"/>
          <p:cNvSpPr txBox="1"/>
          <p:nvPr/>
        </p:nvSpPr>
        <p:spPr>
          <a:xfrm>
            <a:off x="13110711" y="486814"/>
            <a:ext cx="487239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1616"/>
                </a:solidFill>
                <a:latin typeface="Open Sans"/>
              </a:rPr>
              <a:t>RRR</a:t>
            </a:r>
            <a:r>
              <a:rPr lang="en-US" sz="520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200">
                <a:solidFill>
                  <a:srgbClr val="004AAD"/>
                </a:solidFill>
                <a:latin typeface="Open Sans"/>
              </a:rPr>
              <a:t>BB</a:t>
            </a:r>
            <a:r>
              <a:rPr lang="en-US" sz="520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200">
                <a:solidFill>
                  <a:srgbClr val="008037"/>
                </a:solidFill>
                <a:latin typeface="Open Sans"/>
              </a:rPr>
              <a:t>GG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9036" y="1374297"/>
            <a:ext cx="1224445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Tree Representation Bucket of Marbles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10711" y="486814"/>
            <a:ext cx="487239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1616"/>
                </a:solidFill>
                <a:latin typeface="Open Sans"/>
              </a:rPr>
              <a:t>RRR</a:t>
            </a:r>
            <a:r>
              <a:rPr lang="en-US" sz="520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200">
                <a:solidFill>
                  <a:srgbClr val="004AAD"/>
                </a:solidFill>
                <a:latin typeface="Open Sans"/>
              </a:rPr>
              <a:t>BB</a:t>
            </a:r>
            <a:r>
              <a:rPr lang="en-US" sz="520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5200">
                <a:solidFill>
                  <a:srgbClr val="008037"/>
                </a:solidFill>
                <a:latin typeface="Open Sans"/>
              </a:rPr>
              <a:t>GG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785994"/>
            <a:ext cx="8823091" cy="5539995"/>
            <a:chOff x="0" y="0"/>
            <a:chExt cx="3048094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8094" cy="1913890"/>
            </a:xfrm>
            <a:custGeom>
              <a:avLst/>
              <a:gdLst/>
              <a:ahLst/>
              <a:cxnLst/>
              <a:rect l="l" t="t" r="r" b="b"/>
              <a:pathLst>
                <a:path w="3048094" h="1913890">
                  <a:moveTo>
                    <a:pt x="0" y="0"/>
                  </a:moveTo>
                  <a:lnTo>
                    <a:pt x="3048094" y="0"/>
                  </a:lnTo>
                  <a:lnTo>
                    <a:pt x="304809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99660" y="3636437"/>
            <a:ext cx="5316524" cy="372390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B6FF">
                <a:alpha val="40000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2773" y="1643680"/>
            <a:ext cx="882309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Venn Diagrams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10711" y="486814"/>
            <a:ext cx="4872393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8B6FF"/>
                </a:solidFill>
                <a:latin typeface="Open Sans"/>
              </a:rPr>
              <a:t>Computers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914D"/>
                </a:solidFill>
                <a:latin typeface="Open Sans"/>
              </a:rPr>
              <a:t>Apple Products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082964" y="3636437"/>
            <a:ext cx="5350197" cy="3723907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>
                <a:alpha val="40000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16036"/>
            <a:ext cx="1684900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LETS REVIEW CONCEPTS YOU MIGHT HAVE FORGOTTEN SUCH 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39238" y="4652328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455519" y="2741911"/>
            <a:ext cx="9467015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Math notation: Sigma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Functions and function family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Factorial operations</a:t>
            </a:r>
          </a:p>
          <a:p>
            <a:pPr marL="734060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Mean, Expected Value, Median and Mode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785994"/>
            <a:ext cx="8823091" cy="5539995"/>
            <a:chOff x="0" y="0"/>
            <a:chExt cx="3048094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8094" cy="1913890"/>
            </a:xfrm>
            <a:custGeom>
              <a:avLst/>
              <a:gdLst/>
              <a:ahLst/>
              <a:cxnLst/>
              <a:rect l="l" t="t" r="r" b="b"/>
              <a:pathLst>
                <a:path w="3048094" h="1913890">
                  <a:moveTo>
                    <a:pt x="0" y="0"/>
                  </a:moveTo>
                  <a:lnTo>
                    <a:pt x="3048094" y="0"/>
                  </a:lnTo>
                  <a:lnTo>
                    <a:pt x="304809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99660" y="3636437"/>
            <a:ext cx="5316524" cy="372390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B6FF">
                <a:alpha val="40000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15937" y="1373274"/>
            <a:ext cx="882309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</a:rPr>
              <a:t>Venn Diagrams and the law of probability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</a:rPr>
              <a:t>P(A u B) = P(A) + P(B) - P(A^B)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10711" y="486814"/>
            <a:ext cx="4872393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8B6FF"/>
                </a:solidFill>
                <a:latin typeface="Open Sans"/>
              </a:rPr>
              <a:t>Computers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914D"/>
                </a:solidFill>
                <a:latin typeface="Open Sans"/>
              </a:rPr>
              <a:t>Apple Products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082964" y="3636437"/>
            <a:ext cx="5350197" cy="3723907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>
                <a:alpha val="40000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07790" y="4402699"/>
            <a:ext cx="5750051" cy="3610442"/>
            <a:chOff x="0" y="0"/>
            <a:chExt cx="3048094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8094" cy="1913890"/>
            </a:xfrm>
            <a:custGeom>
              <a:avLst/>
              <a:gdLst/>
              <a:ahLst/>
              <a:cxnLst/>
              <a:rect l="l" t="t" r="r" b="b"/>
              <a:pathLst>
                <a:path w="3048094" h="1913890">
                  <a:moveTo>
                    <a:pt x="0" y="0"/>
                  </a:moveTo>
                  <a:lnTo>
                    <a:pt x="3048094" y="0"/>
                  </a:lnTo>
                  <a:lnTo>
                    <a:pt x="304809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84376" y="4956937"/>
            <a:ext cx="3464804" cy="242688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8B6FF">
                <a:alpha val="40000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54625" y="2231159"/>
            <a:ext cx="5541162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</a:rPr>
              <a:t>Exercise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04601" y="520786"/>
            <a:ext cx="4872393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8B6FF"/>
                </a:solidFill>
                <a:latin typeface="Open Sans"/>
              </a:rPr>
              <a:t>Laptop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914D"/>
                </a:solidFill>
                <a:latin typeface="Open Sans"/>
              </a:rPr>
              <a:t>Tablet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598269" y="4956937"/>
            <a:ext cx="3486749" cy="242688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>
                <a:alpha val="40000"/>
              </a:srgbClr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3004837"/>
            <a:ext cx="5085395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In a class with 21 students: 12 own a laptop, 10 own a table, 3 own nothing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Find out all the letters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7790" y="4584192"/>
            <a:ext cx="112884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4376" y="5835175"/>
            <a:ext cx="56442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20596" y="5835175"/>
            <a:ext cx="56442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200605" y="6682294"/>
            <a:ext cx="56442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Light"/>
              </a:rPr>
              <a:t>q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643680"/>
            <a:ext cx="100016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Conditional probability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03068" y="3988838"/>
            <a:ext cx="3296577" cy="4564111"/>
            <a:chOff x="0" y="0"/>
            <a:chExt cx="1530058" cy="21183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30058" cy="2118366"/>
            </a:xfrm>
            <a:custGeom>
              <a:avLst/>
              <a:gdLst/>
              <a:ahLst/>
              <a:cxnLst/>
              <a:rect l="l" t="t" r="r" b="b"/>
              <a:pathLst>
                <a:path w="1530058" h="2118366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AutoShape 10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1" name="AutoShape 11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grpSp>
        <p:nvGrpSpPr>
          <p:cNvPr id="12" name="Group 12"/>
          <p:cNvGrpSpPr/>
          <p:nvPr/>
        </p:nvGrpSpPr>
        <p:grpSpPr>
          <a:xfrm>
            <a:off x="4377333" y="2957179"/>
            <a:ext cx="5035660" cy="6301121"/>
            <a:chOff x="0" y="0"/>
            <a:chExt cx="2337228" cy="29245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37228" cy="2924574"/>
            </a:xfrm>
            <a:custGeom>
              <a:avLst/>
              <a:gdLst/>
              <a:ahLst/>
              <a:cxnLst/>
              <a:rect l="l" t="t" r="r" b="b"/>
              <a:pathLst>
                <a:path w="2337228" h="2924574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4" name="AutoShape 14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5" name="AutoShape 15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6" name="AutoShape 16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7" name="AutoShape 17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8" name="TextBox 18"/>
          <p:cNvSpPr txBox="1"/>
          <p:nvPr/>
        </p:nvSpPr>
        <p:spPr>
          <a:xfrm>
            <a:off x="11574822" y="480124"/>
            <a:ext cx="6675078" cy="2327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2199D4"/>
                </a:solidFill>
                <a:latin typeface="Open Sans"/>
              </a:rPr>
              <a:t>L - Living in Australia</a:t>
            </a:r>
          </a:p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2199D4"/>
                </a:solidFill>
                <a:latin typeface="Open Sans"/>
              </a:rPr>
              <a:t>H - Having accent</a:t>
            </a:r>
          </a:p>
          <a:p>
            <a:pPr algn="ctr">
              <a:lnSpc>
                <a:spcPts val="3779"/>
              </a:lnSpc>
            </a:pPr>
            <a:r>
              <a:rPr lang="en-US" sz="2699" dirty="0">
                <a:solidFill>
                  <a:srgbClr val="2199D4"/>
                </a:solidFill>
                <a:latin typeface="Open Sans"/>
              </a:rPr>
              <a:t>(dependent events)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16036"/>
            <a:ext cx="1185679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PROBABILITIES (DISTRIBUTIONS)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643680"/>
            <a:ext cx="100016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Conditional probability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03068" y="3988838"/>
            <a:ext cx="3296577" cy="4564111"/>
            <a:chOff x="0" y="0"/>
            <a:chExt cx="1530058" cy="21183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30058" cy="2118366"/>
            </a:xfrm>
            <a:custGeom>
              <a:avLst/>
              <a:gdLst/>
              <a:ahLst/>
              <a:cxnLst/>
              <a:rect l="l" t="t" r="r" b="b"/>
              <a:pathLst>
                <a:path w="1530058" h="2118366">
                  <a:moveTo>
                    <a:pt x="0" y="0"/>
                  </a:moveTo>
                  <a:lnTo>
                    <a:pt x="1530058" y="0"/>
                  </a:lnTo>
                  <a:lnTo>
                    <a:pt x="1530058" y="2118366"/>
                  </a:lnTo>
                  <a:lnTo>
                    <a:pt x="0" y="2118366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AutoShape 10"/>
          <p:cNvSpPr/>
          <p:nvPr/>
        </p:nvSpPr>
        <p:spPr>
          <a:xfrm rot="-2399147">
            <a:off x="824585" y="5056104"/>
            <a:ext cx="194095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1" name="AutoShape 11"/>
          <p:cNvSpPr/>
          <p:nvPr/>
        </p:nvSpPr>
        <p:spPr>
          <a:xfrm rot="2514551">
            <a:off x="784979" y="6392600"/>
            <a:ext cx="199040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grpSp>
        <p:nvGrpSpPr>
          <p:cNvPr id="12" name="Group 12"/>
          <p:cNvGrpSpPr/>
          <p:nvPr/>
        </p:nvGrpSpPr>
        <p:grpSpPr>
          <a:xfrm>
            <a:off x="4377333" y="2957179"/>
            <a:ext cx="5035660" cy="6301121"/>
            <a:chOff x="0" y="0"/>
            <a:chExt cx="2337228" cy="29245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37228" cy="2924574"/>
            </a:xfrm>
            <a:custGeom>
              <a:avLst/>
              <a:gdLst/>
              <a:ahLst/>
              <a:cxnLst/>
              <a:rect l="l" t="t" r="r" b="b"/>
              <a:pathLst>
                <a:path w="2337228" h="2924574">
                  <a:moveTo>
                    <a:pt x="0" y="0"/>
                  </a:moveTo>
                  <a:lnTo>
                    <a:pt x="2337228" y="0"/>
                  </a:lnTo>
                  <a:lnTo>
                    <a:pt x="2337228" y="2924574"/>
                  </a:lnTo>
                  <a:lnTo>
                    <a:pt x="0" y="2924574"/>
                  </a:ln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4" name="AutoShape 14"/>
          <p:cNvSpPr/>
          <p:nvPr/>
        </p:nvSpPr>
        <p:spPr>
          <a:xfrm rot="-1598733">
            <a:off x="4048590" y="4146620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5" name="AutoShape 15"/>
          <p:cNvSpPr/>
          <p:nvPr/>
        </p:nvSpPr>
        <p:spPr>
          <a:xfrm rot="1625900">
            <a:off x="4032158" y="4886293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6" name="AutoShape 16"/>
          <p:cNvSpPr/>
          <p:nvPr/>
        </p:nvSpPr>
        <p:spPr>
          <a:xfrm rot="-1598733">
            <a:off x="4029956" y="6814054"/>
            <a:ext cx="151350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7" name="AutoShape 17"/>
          <p:cNvSpPr/>
          <p:nvPr/>
        </p:nvSpPr>
        <p:spPr>
          <a:xfrm rot="1625900">
            <a:off x="4013524" y="7553726"/>
            <a:ext cx="15462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8" name="TextBox 18"/>
          <p:cNvSpPr txBox="1"/>
          <p:nvPr/>
        </p:nvSpPr>
        <p:spPr>
          <a:xfrm>
            <a:off x="11578599" y="368959"/>
            <a:ext cx="6488686" cy="231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199D4"/>
                </a:solidFill>
                <a:latin typeface="Open Sans"/>
              </a:rPr>
              <a:t>M/F - Male / Female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199D4"/>
                </a:solidFill>
                <a:latin typeface="Open Sans"/>
              </a:rPr>
              <a:t>P - Pet Owner</a:t>
            </a: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2199D4"/>
                </a:solidFill>
                <a:latin typeface="Open Sans"/>
              </a:rPr>
              <a:t>(independent events)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199129" y="1945622"/>
            <a:ext cx="5430116" cy="6292039"/>
          </a:xfrm>
          <a:custGeom>
            <a:avLst/>
            <a:gdLst/>
            <a:ahLst/>
            <a:cxnLst/>
            <a:rect l="l" t="t" r="r" b="b"/>
            <a:pathLst>
              <a:path w="5430116" h="6292039">
                <a:moveTo>
                  <a:pt x="0" y="0"/>
                </a:moveTo>
                <a:lnTo>
                  <a:pt x="5430116" y="0"/>
                </a:lnTo>
                <a:lnTo>
                  <a:pt x="5430116" y="6292039"/>
                </a:lnTo>
                <a:lnTo>
                  <a:pt x="0" y="6292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7780390" y="3362371"/>
            <a:ext cx="9388790" cy="3149594"/>
          </a:xfrm>
          <a:custGeom>
            <a:avLst/>
            <a:gdLst/>
            <a:ahLst/>
            <a:cxnLst/>
            <a:rect l="l" t="t" r="r" b="b"/>
            <a:pathLst>
              <a:path w="9388790" h="3149594">
                <a:moveTo>
                  <a:pt x="0" y="0"/>
                </a:moveTo>
                <a:lnTo>
                  <a:pt x="9388790" y="0"/>
                </a:lnTo>
                <a:lnTo>
                  <a:pt x="9388790" y="3149594"/>
                </a:lnTo>
                <a:lnTo>
                  <a:pt x="0" y="3149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TextBox 8"/>
          <p:cNvSpPr txBox="1"/>
          <p:nvPr/>
        </p:nvSpPr>
        <p:spPr>
          <a:xfrm>
            <a:off x="1028700" y="616036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SIGMA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9238" y="4652328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16036"/>
            <a:ext cx="16849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SIGMA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39238" y="4652328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478839" y="876414"/>
            <a:ext cx="9197545" cy="7742327"/>
          </a:xfrm>
          <a:custGeom>
            <a:avLst/>
            <a:gdLst/>
            <a:ahLst/>
            <a:cxnLst/>
            <a:rect l="l" t="t" r="r" b="b"/>
            <a:pathLst>
              <a:path w="9197545" h="7742327">
                <a:moveTo>
                  <a:pt x="0" y="0"/>
                </a:moveTo>
                <a:lnTo>
                  <a:pt x="9197545" y="0"/>
                </a:lnTo>
                <a:lnTo>
                  <a:pt x="9197545" y="7742327"/>
                </a:lnTo>
                <a:lnTo>
                  <a:pt x="0" y="77423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1028700" y="616036"/>
            <a:ext cx="657797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FUNCTIONS AND </a:t>
            </a:r>
          </a:p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FUNCTIONS FAMILY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907577" y="1428319"/>
            <a:ext cx="1103812" cy="366913"/>
            <a:chOff x="0" y="0"/>
            <a:chExt cx="1913890" cy="6361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636187"/>
            </a:xfrm>
            <a:custGeom>
              <a:avLst/>
              <a:gdLst/>
              <a:ahLst/>
              <a:cxnLst/>
              <a:rect l="l" t="t" r="r" b="b"/>
              <a:pathLst>
                <a:path w="1913890" h="636187">
                  <a:moveTo>
                    <a:pt x="0" y="0"/>
                  </a:moveTo>
                  <a:lnTo>
                    <a:pt x="1913890" y="0"/>
                  </a:lnTo>
                  <a:lnTo>
                    <a:pt x="1913890" y="636187"/>
                  </a:lnTo>
                  <a:lnTo>
                    <a:pt x="0" y="6361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171873" y="1766656"/>
            <a:ext cx="1893834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 Light"/>
              </a:rPr>
              <a:t>y= ax^2 + bx + c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171873" y="1428319"/>
            <a:ext cx="1103812" cy="366913"/>
            <a:chOff x="0" y="0"/>
            <a:chExt cx="1913890" cy="63618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636187"/>
            </a:xfrm>
            <a:custGeom>
              <a:avLst/>
              <a:gdLst/>
              <a:ahLst/>
              <a:cxnLst/>
              <a:rect l="l" t="t" r="r" b="b"/>
              <a:pathLst>
                <a:path w="1913890" h="636187">
                  <a:moveTo>
                    <a:pt x="0" y="0"/>
                  </a:moveTo>
                  <a:lnTo>
                    <a:pt x="1913890" y="0"/>
                  </a:lnTo>
                  <a:lnTo>
                    <a:pt x="1913890" y="636187"/>
                  </a:lnTo>
                  <a:lnTo>
                    <a:pt x="0" y="6361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8700" y="3637408"/>
            <a:ext cx="6151403" cy="5620892"/>
          </a:xfrm>
          <a:custGeom>
            <a:avLst/>
            <a:gdLst/>
            <a:ahLst/>
            <a:cxnLst/>
            <a:rect l="l" t="t" r="r" b="b"/>
            <a:pathLst>
              <a:path w="6151403" h="5620892">
                <a:moveTo>
                  <a:pt x="0" y="0"/>
                </a:moveTo>
                <a:lnTo>
                  <a:pt x="6151403" y="0"/>
                </a:lnTo>
                <a:lnTo>
                  <a:pt x="6151403" y="5620892"/>
                </a:lnTo>
                <a:lnTo>
                  <a:pt x="0" y="5620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4" name="TextBox 14"/>
          <p:cNvSpPr txBox="1"/>
          <p:nvPr/>
        </p:nvSpPr>
        <p:spPr>
          <a:xfrm>
            <a:off x="9739312" y="4652328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11907577" y="1766656"/>
            <a:ext cx="1041053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 Light"/>
              </a:rPr>
              <a:t>y= a*x + 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599056" y="5242243"/>
            <a:ext cx="617041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 Light"/>
              </a:rPr>
              <a:t>y= 1/x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56974" y="2216525"/>
            <a:ext cx="289485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f(x) = (x-1)^2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     y  = (x-1)^2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16036"/>
            <a:ext cx="657797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FUNCTIONS AND </a:t>
            </a:r>
          </a:p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FUNCTIONS FAMILY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171873" y="1428319"/>
            <a:ext cx="1103812" cy="366913"/>
            <a:chOff x="0" y="0"/>
            <a:chExt cx="1913890" cy="6361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636187"/>
            </a:xfrm>
            <a:custGeom>
              <a:avLst/>
              <a:gdLst/>
              <a:ahLst/>
              <a:cxnLst/>
              <a:rect l="l" t="t" r="r" b="b"/>
              <a:pathLst>
                <a:path w="1913890" h="636187">
                  <a:moveTo>
                    <a:pt x="0" y="0"/>
                  </a:moveTo>
                  <a:lnTo>
                    <a:pt x="1913890" y="0"/>
                  </a:lnTo>
                  <a:lnTo>
                    <a:pt x="1913890" y="636187"/>
                  </a:lnTo>
                  <a:lnTo>
                    <a:pt x="0" y="6361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739312" y="4652328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170" y="562164"/>
            <a:ext cx="8445159" cy="2429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878686"/>
                </a:solidFill>
                <a:latin typeface="Cooper Hewitt Italics"/>
              </a:rPr>
              <a:t>I'll put 12 papers in a basket to select randomly the order for the presentations...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878686"/>
              </a:solidFill>
              <a:latin typeface="Cooper Hewitt Italics"/>
            </a:endParaRPr>
          </a:p>
          <a:p>
            <a:pPr algn="l">
              <a:lnSpc>
                <a:spcPts val="4759"/>
              </a:lnSpc>
            </a:pPr>
            <a:r>
              <a:rPr lang="en-US" sz="3400" dirty="0">
                <a:solidFill>
                  <a:srgbClr val="878686"/>
                </a:solidFill>
                <a:latin typeface="Cooper Hewitt Italics"/>
              </a:rPr>
              <a:t>How many possible outcomes there are?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96790" y="4547380"/>
            <a:ext cx="2120733" cy="212073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616036"/>
            <a:ext cx="745013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FACTORIALS AND WHY THEY ARE USEFULL...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0044" y="2555498"/>
            <a:ext cx="704505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Factorial: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n! = n x (n-1) x (n-2) x ... x 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31075" y="5334613"/>
            <a:ext cx="264840" cy="26484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28336" y="5069773"/>
            <a:ext cx="264840" cy="26484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118836" y="5508852"/>
            <a:ext cx="264840" cy="26484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764677" y="5906113"/>
            <a:ext cx="264840" cy="26484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499836" y="5641273"/>
            <a:ext cx="264840" cy="26484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764677" y="5247109"/>
            <a:ext cx="264840" cy="264840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118836" y="6170954"/>
            <a:ext cx="264840" cy="26484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499836" y="4804932"/>
            <a:ext cx="264840" cy="264840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663496" y="5906113"/>
            <a:ext cx="264840" cy="264840"/>
            <a:chOff x="0" y="0"/>
            <a:chExt cx="6350000" cy="6350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712726" y="4539087"/>
            <a:ext cx="2120733" cy="2120733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947011" y="5326320"/>
            <a:ext cx="264840" cy="264840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344272" y="5061480"/>
            <a:ext cx="264840" cy="264840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534772" y="5500559"/>
            <a:ext cx="264840" cy="264840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180613" y="5897820"/>
            <a:ext cx="264840" cy="264840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4915772" y="5632980"/>
            <a:ext cx="264840" cy="264840"/>
            <a:chOff x="0" y="0"/>
            <a:chExt cx="6350000" cy="63500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80613" y="5238816"/>
            <a:ext cx="264840" cy="264840"/>
            <a:chOff x="0" y="0"/>
            <a:chExt cx="6350000" cy="635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915772" y="4796639"/>
            <a:ext cx="264840" cy="264840"/>
            <a:chOff x="0" y="0"/>
            <a:chExt cx="6350000" cy="63500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4079432" y="5897820"/>
            <a:ext cx="264840" cy="264840"/>
            <a:chOff x="0" y="0"/>
            <a:chExt cx="6350000" cy="63500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6040235" y="4448486"/>
            <a:ext cx="2120733" cy="2120733"/>
            <a:chOff x="0" y="0"/>
            <a:chExt cx="6350000" cy="635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6274520" y="5235719"/>
            <a:ext cx="264840" cy="264840"/>
            <a:chOff x="0" y="0"/>
            <a:chExt cx="6350000" cy="63500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6671780" y="4970878"/>
            <a:ext cx="264840" cy="264840"/>
            <a:chOff x="0" y="0"/>
            <a:chExt cx="6350000" cy="63500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6862280" y="5409958"/>
            <a:ext cx="264840" cy="264840"/>
            <a:chOff x="0" y="0"/>
            <a:chExt cx="6350000" cy="63500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508121" y="5807219"/>
            <a:ext cx="264840" cy="264840"/>
            <a:chOff x="0" y="0"/>
            <a:chExt cx="6350000" cy="63500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243280" y="5542378"/>
            <a:ext cx="264840" cy="264840"/>
            <a:chOff x="0" y="0"/>
            <a:chExt cx="6350000" cy="63500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508121" y="5148215"/>
            <a:ext cx="264840" cy="264840"/>
            <a:chOff x="0" y="0"/>
            <a:chExt cx="6350000" cy="63500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7243280" y="4706038"/>
            <a:ext cx="264840" cy="264840"/>
            <a:chOff x="0" y="0"/>
            <a:chExt cx="6350000" cy="63500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8459897" y="4440193"/>
            <a:ext cx="2120733" cy="2120733"/>
            <a:chOff x="0" y="0"/>
            <a:chExt cx="6350000" cy="635000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8694182" y="5227426"/>
            <a:ext cx="264840" cy="264840"/>
            <a:chOff x="0" y="0"/>
            <a:chExt cx="6350000" cy="635000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9091443" y="4962585"/>
            <a:ext cx="264840" cy="264840"/>
            <a:chOff x="0" y="0"/>
            <a:chExt cx="6350000" cy="63500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9281943" y="5401665"/>
            <a:ext cx="264840" cy="264840"/>
            <a:chOff x="0" y="0"/>
            <a:chExt cx="6350000" cy="6350000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9927783" y="5798926"/>
            <a:ext cx="264840" cy="264840"/>
            <a:chOff x="0" y="0"/>
            <a:chExt cx="6350000" cy="6350000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9662943" y="5534085"/>
            <a:ext cx="264840" cy="264840"/>
            <a:chOff x="0" y="0"/>
            <a:chExt cx="6350000" cy="63500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9662943" y="4697745"/>
            <a:ext cx="264840" cy="264840"/>
            <a:chOff x="0" y="0"/>
            <a:chExt cx="6350000" cy="6350000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13852906" y="4349592"/>
            <a:ext cx="2120733" cy="2120733"/>
            <a:chOff x="0" y="0"/>
            <a:chExt cx="6350000" cy="6350000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14674952" y="5311064"/>
            <a:ext cx="264840" cy="264840"/>
            <a:chOff x="0" y="0"/>
            <a:chExt cx="6350000" cy="6350000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1" name="AutoShape 81"/>
          <p:cNvSpPr/>
          <p:nvPr/>
        </p:nvSpPr>
        <p:spPr>
          <a:xfrm rot="5400000">
            <a:off x="2056342" y="6995448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82" name="AutoShape 82"/>
          <p:cNvSpPr/>
          <p:nvPr/>
        </p:nvSpPr>
        <p:spPr>
          <a:xfrm rot="5400000">
            <a:off x="4448465" y="6995448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83" name="AutoShape 83"/>
          <p:cNvSpPr/>
          <p:nvPr/>
        </p:nvSpPr>
        <p:spPr>
          <a:xfrm rot="5400000">
            <a:off x="6799786" y="6896554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84" name="AutoShape 84"/>
          <p:cNvSpPr/>
          <p:nvPr/>
        </p:nvSpPr>
        <p:spPr>
          <a:xfrm rot="5400000">
            <a:off x="9219448" y="6896554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85" name="AutoShape 85"/>
          <p:cNvSpPr/>
          <p:nvPr/>
        </p:nvSpPr>
        <p:spPr>
          <a:xfrm rot="5400000">
            <a:off x="14612458" y="6763129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86" name="TextBox 86"/>
          <p:cNvSpPr txBox="1"/>
          <p:nvPr/>
        </p:nvSpPr>
        <p:spPr>
          <a:xfrm>
            <a:off x="10750122" y="5086116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...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902363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Andrei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3342111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Lili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5669620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Sofia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8089282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Itua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13458479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Gerard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0" y="8677910"/>
            <a:ext cx="18288000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400" dirty="0">
                <a:solidFill>
                  <a:srgbClr val="000000"/>
                </a:solidFill>
                <a:latin typeface="Open Sans Light"/>
              </a:rPr>
              <a:t>12! = 12 x 11 x 10 x 9 x 8 x 7 x 6 x 5 x 4 x 3 x 2 x 1 = </a:t>
            </a:r>
            <a:r>
              <a:rPr lang="en-PT" sz="3600" dirty="0">
                <a:effectLst/>
                <a:latin typeface="KaTeX_Main"/>
              </a:rPr>
              <a:t>479,001,600</a:t>
            </a:r>
            <a:r>
              <a:rPr lang="en-PT" sz="3600" dirty="0"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16036"/>
            <a:ext cx="745013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FACTORIALS AND WHY THEY ARE USEFULL...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47910"/>
              <a:ext cx="15002335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490170" y="562164"/>
            <a:ext cx="8445159" cy="67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400">
                <a:solidFill>
                  <a:srgbClr val="878686"/>
                </a:solidFill>
                <a:latin typeface="Cooper Hewitt Italics"/>
              </a:rPr>
              <a:t>What if I only wanted 3 students?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96790" y="4547380"/>
            <a:ext cx="2120733" cy="212073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616036"/>
            <a:ext cx="745013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FACTORIALS AND WHY THEY ARE USEFULL...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0044" y="2555498"/>
            <a:ext cx="704505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Factorial: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n! = n x (n-1) x (n-2) x ... x 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31075" y="5334613"/>
            <a:ext cx="264840" cy="26484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28336" y="5069773"/>
            <a:ext cx="264840" cy="26484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118836" y="5508852"/>
            <a:ext cx="264840" cy="26484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764677" y="5906113"/>
            <a:ext cx="264840" cy="26484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499836" y="5641273"/>
            <a:ext cx="264840" cy="26484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764677" y="5247109"/>
            <a:ext cx="264840" cy="264840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118836" y="6170954"/>
            <a:ext cx="264840" cy="26484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499836" y="4804932"/>
            <a:ext cx="264840" cy="264840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663496" y="5906113"/>
            <a:ext cx="264840" cy="264840"/>
            <a:chOff x="0" y="0"/>
            <a:chExt cx="6350000" cy="6350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712726" y="4539087"/>
            <a:ext cx="2120733" cy="2120733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947011" y="5326320"/>
            <a:ext cx="264840" cy="264840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344272" y="5061480"/>
            <a:ext cx="264840" cy="264840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534772" y="5500559"/>
            <a:ext cx="264840" cy="264840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180613" y="5897820"/>
            <a:ext cx="264840" cy="264840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4915772" y="5632980"/>
            <a:ext cx="264840" cy="264840"/>
            <a:chOff x="0" y="0"/>
            <a:chExt cx="6350000" cy="63500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80613" y="5238816"/>
            <a:ext cx="264840" cy="264840"/>
            <a:chOff x="0" y="0"/>
            <a:chExt cx="6350000" cy="635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915772" y="4796639"/>
            <a:ext cx="264840" cy="264840"/>
            <a:chOff x="0" y="0"/>
            <a:chExt cx="6350000" cy="63500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4079432" y="5897820"/>
            <a:ext cx="264840" cy="264840"/>
            <a:chOff x="0" y="0"/>
            <a:chExt cx="6350000" cy="63500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6040235" y="4448486"/>
            <a:ext cx="2120733" cy="2120733"/>
            <a:chOff x="0" y="0"/>
            <a:chExt cx="6350000" cy="635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6274520" y="5235719"/>
            <a:ext cx="264840" cy="264840"/>
            <a:chOff x="0" y="0"/>
            <a:chExt cx="6350000" cy="63500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6671780" y="4970878"/>
            <a:ext cx="264840" cy="264840"/>
            <a:chOff x="0" y="0"/>
            <a:chExt cx="6350000" cy="63500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6862280" y="5409958"/>
            <a:ext cx="264840" cy="264840"/>
            <a:chOff x="0" y="0"/>
            <a:chExt cx="6350000" cy="63500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508121" y="5807219"/>
            <a:ext cx="264840" cy="264840"/>
            <a:chOff x="0" y="0"/>
            <a:chExt cx="6350000" cy="63500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243280" y="5542378"/>
            <a:ext cx="264840" cy="264840"/>
            <a:chOff x="0" y="0"/>
            <a:chExt cx="6350000" cy="63500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508121" y="5148215"/>
            <a:ext cx="264840" cy="264840"/>
            <a:chOff x="0" y="0"/>
            <a:chExt cx="6350000" cy="63500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7243280" y="4706038"/>
            <a:ext cx="264840" cy="264840"/>
            <a:chOff x="0" y="0"/>
            <a:chExt cx="6350000" cy="63500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74745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63" name="AutoShape 63"/>
          <p:cNvSpPr/>
          <p:nvPr/>
        </p:nvSpPr>
        <p:spPr>
          <a:xfrm rot="5400000">
            <a:off x="2056342" y="6995448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64" name="AutoShape 64"/>
          <p:cNvSpPr/>
          <p:nvPr/>
        </p:nvSpPr>
        <p:spPr>
          <a:xfrm rot="5400000">
            <a:off x="4448465" y="6995448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65" name="AutoShape 65"/>
          <p:cNvSpPr/>
          <p:nvPr/>
        </p:nvSpPr>
        <p:spPr>
          <a:xfrm rot="5400000">
            <a:off x="6799786" y="6896554"/>
            <a:ext cx="70229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69" name="TextBox 69"/>
          <p:cNvSpPr txBox="1"/>
          <p:nvPr/>
        </p:nvSpPr>
        <p:spPr>
          <a:xfrm>
            <a:off x="9490170" y="3958697"/>
            <a:ext cx="704505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What I want -&gt; 9 x 8 x 7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70" name="TextBox 87">
            <a:extLst>
              <a:ext uri="{FF2B5EF4-FFF2-40B4-BE49-F238E27FC236}">
                <a16:creationId xmlns:a16="http://schemas.microsoft.com/office/drawing/2014/main" id="{87A910F9-5587-4EF9-E11B-F703304560C0}"/>
              </a:ext>
            </a:extLst>
          </p:cNvPr>
          <p:cNvSpPr txBox="1"/>
          <p:nvPr/>
        </p:nvSpPr>
        <p:spPr>
          <a:xfrm>
            <a:off x="902363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Andrei</a:t>
            </a:r>
          </a:p>
        </p:txBody>
      </p:sp>
      <p:sp>
        <p:nvSpPr>
          <p:cNvPr id="71" name="TextBox 88">
            <a:extLst>
              <a:ext uri="{FF2B5EF4-FFF2-40B4-BE49-F238E27FC236}">
                <a16:creationId xmlns:a16="http://schemas.microsoft.com/office/drawing/2014/main" id="{8B896955-1C76-09B0-6F4C-3B436AE62FA1}"/>
              </a:ext>
            </a:extLst>
          </p:cNvPr>
          <p:cNvSpPr txBox="1"/>
          <p:nvPr/>
        </p:nvSpPr>
        <p:spPr>
          <a:xfrm>
            <a:off x="3342111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Lili</a:t>
            </a:r>
          </a:p>
        </p:txBody>
      </p:sp>
      <p:sp>
        <p:nvSpPr>
          <p:cNvPr id="72" name="TextBox 89">
            <a:extLst>
              <a:ext uri="{FF2B5EF4-FFF2-40B4-BE49-F238E27FC236}">
                <a16:creationId xmlns:a16="http://schemas.microsoft.com/office/drawing/2014/main" id="{8DB3D96F-4D9C-0D89-23B4-59053394C166}"/>
              </a:ext>
            </a:extLst>
          </p:cNvPr>
          <p:cNvSpPr txBox="1"/>
          <p:nvPr/>
        </p:nvSpPr>
        <p:spPr>
          <a:xfrm>
            <a:off x="5669620" y="7428362"/>
            <a:ext cx="296262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Sofia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1012</Words>
  <Application>Microsoft Macintosh PowerPoint</Application>
  <PresentationFormat>Custom</PresentationFormat>
  <Paragraphs>223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Open Sans</vt:lpstr>
      <vt:lpstr>Open Sans Italics</vt:lpstr>
      <vt:lpstr>Cooper Hewitt Italics</vt:lpstr>
      <vt:lpstr>Calibri</vt:lpstr>
      <vt:lpstr>KaTeX_Main</vt:lpstr>
      <vt:lpstr>Fredoka</vt:lpstr>
      <vt:lpstr>Quicksand 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review</dc:title>
  <cp:lastModifiedBy>João Rocha Melo</cp:lastModifiedBy>
  <cp:revision>2</cp:revision>
  <dcterms:created xsi:type="dcterms:W3CDTF">2006-08-16T00:00:00Z</dcterms:created>
  <dcterms:modified xsi:type="dcterms:W3CDTF">2024-05-17T08:42:16Z</dcterms:modified>
  <dc:identifier>DAES2TH62dw</dc:identifier>
</cp:coreProperties>
</file>