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88" r:id="rId39"/>
    <p:sldId id="289" r:id="rId40"/>
    <p:sldId id="290" r:id="rId4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728"/>
  </p:normalViewPr>
  <p:slideViewPr>
    <p:cSldViewPr>
      <p:cViewPr varScale="1">
        <p:scale>
          <a:sx n="117" d="100"/>
          <a:sy n="117" d="100"/>
        </p:scale>
        <p:origin x="2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6:54.9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19756 9595,'-10'47,"1"0,0 0,0-1,0 1,-1 0,1-1,0 1,0 0,0 0,-1-1,1 1,0 0,43-27,14-18,2-2,-11 13,-19 29,-10 15,-2-5,10-26,5-33,7-17,5-13,2-9,0-5,-2 1,-4 4,-6 9,0-7,-5-2,-4 11,-4 20,-4 29,-8 18,0-1,0-31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7:09.4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18362 11465,'28'-14,"-1"1,13-9,2 2,-4 9,-1 1,-8-3,1 0,7 6,-4-1,-11-10,13 6,4-3,-13-13,-1-3,2 12,4 1,-5-2,0-10,-5-3,1-1,0 2,-1 12,-1 0,-10-8,1-2,16-1,3 1,-3-6,1-1,-5 11,2-1,-1 0,1 0,-1 0,-2 3,-3 0,-1 1,4-4,-5 5,-13 10,20-20,11 21,16 3,3 1,-12-2,-11-7,-1 1,12 7,10 3,-1-2,-14-6,-12-17,-11-3,-6 7,0-1,13-9,-1-1,-15 8,0 2,19-17,-13 13,2 3,0-1,-3-16,-3-2,1 18,0-1,-2-1,0 2,11-13,-11 3,-4-2,-2-8,1 17,-2 1,-7-12,7 2,-23 12,20 1,-12 13,1 22,-11 19,-6 12,0 2,3-1,2 1,-2 1,5-7,-2 1,1-2,2-4,-4 10,7-21,16-35,6-22,5-14,3-9,0-2,-1 7,-4 12,-1 1,-1 7,0-6,3-5,2-13,1-3,-1 5,-5 17,-5 24,-11 37,-8 27,-1 11,5-10,4 2,1-2,-11 7,-4 2,14-31,20-42,10-24,5-10,-3 3,-3 4,-1-1,0 0,1-1,1 2,2-7,-1 3,-5 13,-7 21,-11 29,-8 22,-5 15,-3 7,1-3,3-10,1-8,0-4,1 1,-3 7,4-6,-2 6,-1 4,0 3,-2 2,1-1,1 0,0-4,1-5,2-6,-3 6,2-6,1-3,0 0,-2 3,1-1,1-2,-5 10,2-5,0 4,9-70,13 0,8-6,0-5,0-3,1-7,0-2,1 2,0 8,1 3,0 5,-1 1,1-8,-1 0,-7 23,-11 41,-8 30,-4 4,4-21,-2 4,-2 2,-1 2,0-1,1-1,1-3,-1 2,2-3,-1-1,0 2,-3 6,3-8,-2 5,-1 4,-2 2,0 1,0 0,0 0,1-3,0-3,3-4,1-7,-13 26,3-10,16-26,19-35,13-21,5-10,1-1,-7 13,2-3,2-1,0-3,2-2,0 0,-1-1,0-1,-5 5,0-2,0-1,1-2,-1 0,0-1,1 2,-1 0,-1 3,1 2,-1 3,9-11,2-3,0 4,-3 6,-6 12,-9 15,-7 17,-7 16,-7 18,-5 10,0 5,-1-3,4-10,1 0,1-5,-1 5,0 4,-2 8,0 5,0-3,1-9,1-15,0-4,14-43,8-21,2-5,-3 2,2-7,0-4,2-1,-2 3,0 5,2-3,2-1,-5 11,-7 22,-12 31,-8 17,0-7,-4 6,-4 6,-3 4,-1 3,-2 2,0 2,0-1,1-2,4-6,0 2,-2 2,0 2,0 0,-1 1,0-1,1 0,0-3,1-1,1-3,1-4,2-3,-11 11,-3-3,4-6,8-5,15-10,37-2,-11-33,7-17,3-12,2-5,0 2,-1 9,3 1,1 0,1 3,-4 7,-6 11,15 16,-84 17,15-1,-5 3,1-3,-5-3,0 0,-6 5,11 3,31 10,2-23,6 39,-16-27,6-1,-30 11,-6-5,14-15,-12 11,-10 6,9-4,7-8,-12 1,4 2,24 5,-9-19,15 12,6-16,-6 8,32 9,13 11,4-13,4-3,-16-2,3-2,14-4,7-2,-7 0,-16-2,1 0,8 0,4 0,-2 0,0 0,-4 0,-3 0,-1 0,-3 0,1 0,5 0,0 0,-3 0,1 0,9 0,4 0,-7-1,1 1,-4 1,-5 2,-2 1,18-3,-5 0,-14 7,-3-8,5 0,10 8,4 0,-2-6,4-2,-2 2,-3 3,-1 1,0-2,3-2,0-3,-7 0,10 1,-17 0,-3 0,-5 0,19 0,-14 0,1 0,13 0,-20 0,8 0,-1 0,-4 8,25-6,-30 6,7-8,7 0,-19 0,9 0,-15 0,2 0,15 0,-5-8,-2 6,13-6,-25 8,25 0,-29 0,14 0,-6 0,0 0,13 0,-19 0,19 0,-21 0,-33 0,-2 0,-12 2,-2-4,16-5,3-1,-4 2,3 0,-4-12,7-13,7 25,-7-33,1 27,-3-29,9 19,3 2,0-1,-3-6,-17-8,15 7,-1-3,0 0,-1-3,1-6,-1-5,0 3,3 13,1 3,1-2,-1-9,1-2,2 8,-10 1,18 3,1-1,-11-11,6 3,-3-6,-1 8,-4-3,0-1,1 4,1 1,2 3,-3-3,-1-6,-3-3,0 1,5 6,3 4,1 3,-10-7,1-4,7 1,2-3,-1 4,-10 2,1-1,5-3,2-4,2 10,-3 5,2-3,6 19,-5-10,-3-5,-5 0,1-1,6-4,1 0,-6 9,2 1,9-10,3 1,-5-2,3 7,2-1,6-3,2 3,-1-5,1 8,-2-2,-2 0,-1 1,2-15,-2 10,0 2,-4 6,6-9,10 67,7 20,4-33,2 1,1 15,1 7,2-6,6-7,1-5,-2-2,1 1,-4-6,2 2,-1 1,0 9,0 4,0-3,3-4,0-1,-3 1,-5-1,-2 2,-4-5,9 7,-18-25,-24-22,-17-15,3 1,9 9,-1-3,-2-2,-4-5,-3-3,1-1,4 4,-2-4,4 2,-1-1,-2-4,0-1,1 2,-4 0,1 2,2-6,3 5,1 15,-9-28,32 47,-172 235,149-196,5-3,-1 1,-3 4,-2-3,-5 4,-2 3,0 1,1-2,5-4,5-5,-2 6,5-4,14-13,35-16,-7-24,6-14,2-4,-3 6,1 5,-2 3,1-2,4-8,4-7,-5 7,-14 21,-19 28,-13 20,-9 13,-3 4,1-2,6-15,-1 3,-2 1,-1 2,-1 1,0 0,0 0,1-1,1-1,-2 1,1 1,-1-1,1 0,0 0,0 0,0-1,1-1,-4 8,-4 6,0 0,1-2,7-9,8-13,11-16,26-25,-2-9,7-9,6-8,3-2,0-1,-2 5,0 0,1 0,0-1,1 2,-2 4,-1 5,18-6,-3 8,-16 19,-22 42,-22 18,-3-26,-8 4,-5 1,-2 1,3-3,5-3,-5 12,4-4,16-19,30-35,20-25,1-1,-11 4,4-5,-6 8,-11 21,-12 40,-25-5,-16 6,-10 4,-1 1,4-1,7-3,-2 2,1 0,1 0,4-2,5-4,-9 21,21-17,28-35,19-17,10-10,3-1,-4 6,-4 5,1 2,1 0,-3 0,-2 1,17-11,-3 0,-28 18,-52 31,-23 15,25-9,59-26,28-10,-23 12,-51 35,39-39,26-16,12-8,0-2,-16 7,-29 12,-37 17,-26 11,-13 4,1 0,12-8,-2-8,15 4,26 25,14 13,10-14,21-27,16-12,-11 4,14 0,4 0,-5 1,-15 1,-25 2,-23 2,-18 6,-17 4,-4 0,6-5,1-7,3 0,-18 19,20 1,49-12,22-7,17-2,-5-1,-16 1,0-1,2-2,7-3,-4 0,-14 2,-15 1,-44 7,-15 1,16-4,-4 3,-5 4,19 3,37 7,15 1,0-4,7-3,-1-4,7 0,0-1,-7-1,-1-1,-9 0,-7 9,-62-5,-1-5,14 2,45 7,14-8,14-3,-3 1,4 5,0-2,5-6,3-3,-13-3,-10-9,-34-11,-12-3,-6 10,-13 1,11 4,-8-1,-6-3,-5 0,-4-2,-4-1,-1-1,-1 1,-1-1,3 1,1 1,4 1,4 1,6 1,-14-5,9 2,2 2,-3-2,-7-1,10 5,-6-2,-5-1,-3 0,-3-1,-1 0,1-1,2 2,4 0,4 1,7 1,7 3,9 1,-12-14,39 24,9 0,12 0,10 0,8 0,7 0,6 0,3 0,1 0,1 0,-1 0,-3 0,-5 0,-7 0,-7 0,17 0,-10 0,-1 0,10 0,-15 0,10 0,6 0,5 0,3 0,0 0,-1 0,-4 0,-6 0,-8 0,-9 0,-13 0,-14 0,-25 0,-24 0,-14 0,-3 0,9 0,6 0,3 0,-3 0,-7 0,10 0,-5 0,-6 0,-2 0,-3 0,0 0,0 0,2 0,4 0,4 0,6 0,-13 3,6 2,5-4,2-10,1-9,-2-8,4-4,10-1,16 3,22 2,17 2,9-1,0-4,-4 0,4-3,2-3,2-1,-1 1,-3 2,-3 4,3-3,-3 2,-2 3,-2 2,5-3,-2 3,-12 18,-20 27,-13 20,-4 6,1-5,1-4,0-2,-1 4,2 10,0 6,0-3,-1-16,-9-8,21-53,4-19,-3 5,-1-4,-3-4,-2 4,-4-3,0-3,0 3,2 4,3 0,1 4,-4 1,-8-8,-3 0,10 25,16 33,7 19,7 15,2 5,0-1,-3-7,-1-5,-1-2,0 0,0 1,3 3,-4-4,2 2,1 3,0 0,1 0,-1-1,0-1,-1-3,7 13,1 5,-1-6,-4-13,-8-24,-8-31,-7-23,-5-17,-2-6,0 3,2 13,0-1,-1 6,-3-9,3 14,-3-8,-2-5,-1-4,0-1,-1 1,1 4,1 6,2 8,3 10,-10-13,23 57,8 25,5 14,2 4,-3-8,-3-8,0 1,0-1,1 0,0-1,4 5,3 5,-2-2,-5-14,-10-21,-23-40,-9-24,10 10,2-6,-2-3,-1-3,3 13,-2-3,-1-3,-1 1,1 0,2 3,1 3,0-3,2 3,0 1,-1-2,-5-14,-3-8,3 11,7 30,10 35,5 23,4 12,0 1,-1-8,1-1,1-4,1 8,-2-11,0 5,1 3,0 2,1 2,0 0,1 0,1-2,0 1,2 1,0 1,1 0,0-1,-1-2,-1-3,-1-3,3 10,-2-6,-1 0,1 3,1 1,1 10,1 2,-2-8,-3-14,-4-24,-6-40,-6-28,-4 1,0 19,-4 1,-5-8,5 11,-3-6,-2-6,-3-3,-2-3,-1-2,-1-1,1 0,0 1,0 3,2 4,2 3,3 7,-9-16,4 9,-1 1,-6-4,5 7,-5-9,-3-4,-2-2,0 3,1 6,4 9,5 12,6 17,5 21,7 21,6 13,2 10,2 3,-2-3,-2-6,-2-8,-1-1,-1 0,1 0,0 0,0 0,1 2,0 0,1 6,1 2,0-1,-1-3,0-7,-2-8,-1-12,-11-1,17-57,6-26,-4 20,0-5,1-4,3 0,2 1,2 2,4-7,2 1,0 5,0 13,-2 17,12 36,-17 16,-7 15,-4 3,-4-13,-3 2,-2 2,3-2,6-3,8 14,7-3,4-27,1-37,3-22,1-3,1 2,5-10,-1 2,-7 10,-11 21,-26 53,3-4,-4 11,0 4,4-3,3-7,2 1,2-2,2 2,0 2,0 2,5-4,8-12,29-13,-11-10,-52-4,-29-3,4-3,6-5,-3 0,5 5,-11 2,1 0,12-2,24-1,38-6,32-3,10 1,-12 6,-9 10,2 2,-4-9,11-4,5-1,-4 2,-11 5,-19 8,-18 21,-18-1,-28-16,-16-6,15 6,-3 1,1-2,8-5,2-3,2-1,1-1,0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7:22.87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19967 5979,'0'42,"0"1,0-6,0 1,0 0,0 13,0-2,0-1,0 0,0-8,0 1,0-6,0 6,0 0,0-2,-8 1,3-2,1 2,-1-8,0 1,2 6,-2-2,-11 2,11 0,3 8,-2-5,-5-11,0 0,5 16,2 7,0-6,-2-5,0-3,3 1,0-2,-3-13,0 1,4 8,2 5,-4-3,-5-7,-1 0,6 7,2 3,-2-7,-14 2,16 5,0-27,0 13,0 5,0-3,0-1,1 0,-2 3,-3 8,-3 6,2-5,4-5,-1-1,-7 14,2 0,7-13,0-3,-16 16,14-16,0 1,-5-6,-1 0,3 1,2-3,1 6,-6 3,8-7,-8-7,3 9,0 1,-5 4,3 11,7-29,0-7,9-30,5-9,8 17,-9-11,2-15,0-6,1 2,-1 9,11 2,-1 2,-10-4,-3-8,0 3,2 11,17 3,-21 50,16-9,-20 12,-1 3,8-7,-2-1,-9 5,-2 1,3-1,2-1,3 9,9-1,3-15,-3 7,-1-16,2 13,1-11,-1 13,-2-15,-14 14,21-20,-19 11,12-15,-8 0,1 0,1 16,-2-12,-8 19,8-21,-6 22,6-12,-8 5,0-1,0-14,0 21,0-11,0 6,0-3,0-38,0-14,0 10,0-1,0-8,0-4,0 2,-4-3,0 2,4-8,-2 2,-6 11,0 1,4-6,-2 0,-6-1,-1 3,1-4,4 9,1-1,2 7,2-1,1 1,2-4,-3-9,0-4,1 1,1-5,2-4,-1 10,0-7,0-2,0 1,0 4,0-4,0 3,0-4,0 10,0-4,0-2,0 0,0 3,0 5,0-3,0 4,0-4,0 2,0-5,0-3,0 1,0 4,0 7,1-6,-2-1,-2-1,-2-10,-1-4,1 6,0 10,3 12,-2 2,-3-17,-2-7,2 6,2 12,2 4,1-18,-6-2,8 37,0 12,-8 20,7 23,-5-8,-2 11,-2 5,1-1,2-7,4-5,2-3,-3 6,0-6,-3 6,-1 5,0 2,-1 0,2-1,0-4,3-4,1 4,2-5,1-1,-2 3,-2 1,-1 0,-1 2,1 2,1 3,2-4,0 4,1 3,0 1,1 0,-1-2,1-4,-1-5,1 4,-1-7,1 0,-1 6,1 0,-2 7,1 4,-1 0,1-3,0-7,1-10,-1-3,2-5,2 4,1-4,-2-9,14-10,2-16,-11-22,-4-19,-2-7,2 16,-1-5,1-4,-1-2,0 0,0-1,0 1,-1 2,-3-3,0-3,0 2,1 1,3 5,2 7,4 8,20-15,1 27,-8 57,-14-12,-1 9,0 8,0 6,0 4,-1 3,0 1,0-2,-1-2,-1-5,-1-6,0 10,-2-4,-1-3,0-1,1 1,2 2,2 5,-1-4,-2-8,-3-16,-4-15,-1-31,-1-26,-2-5,-2 13,-2-5,-1-1,0-2,0-1,4 10,0-2,0-1,0 0,0 0,1 1,-1 1,-1-3,-1-1,1 1,0 1,0 3,2 3,-3-15,2 4,2 27,1 42,6 4,0 14,2 9,0 8,1 3,0 1,0-3,0-5,-1-9,0 6,0-8,0 0,0 7,1-3,-1 11,2 5,-1 1,0-5,0-10,0-15,0-20,-1-28,1-24,-1-17,0-5,1 2,-1 19,1-2,0-2,-1-2,1-1,0-1,0-1,0 1,0 0,0 1,0 0,0-3,1 0,0-1,0 1,0 1,-1 2,1 2,-1 4,0 3,0-19,0 1,0 13,0 27,1 28,0 20,1 15,0 8,-1 5,0-2,0-6,-1-5,0 2,-1 0,0 1,0 0,0-1,-1-1,0-1,0 4,0 6,-1 1,0-4,0-9,-2-14,0-18,-3-30,-2-28,0-15,-1-4,2 10,2 11,1 2,1 0,-1-1,0-2,-1-6,0-9,-1-1,0 8,0 14,0 25,0 30,-1 27,0 15,0 4,0-6,1-11,0 1,1 1,-1 0,0 1,0 1,1-1,-1 2,0 0,0 1,1-1,-1-2,0-2,-3 10,-2 4,2-5,3-14,7-24,6-21,6-21,1-16,-3 7,0-5,1-4,0-3,2 0,1-1,2-9,1-3,0 3,-1 9,-2 14,-4 21,-1 41,-5 30,-1-6,1-18,-2 5,-5-9,-1 9,-3 7,-1 5,-1 3,-1 2,0 0,-1-1,1-3,0-5,1-7,-2 9,-1-5,1-4,-1-1,2-2,-6 15,1-3,6-18,9-24,1-19,2-17,0-15,1-11,1-7,0-3,1-1,0 5,1 7,-1 5,2 2,0 0,0 0,1 0,-1-1,1 0,-1-1,0-2,-2 7,0-2,0-2,0 0,0-1,-1 0,1 1,-1 0,1 0,0 2,0 2,1 2,1-9,0 0,1 0,1 2,-2 3,1 4,-1 7,-2 7,10-18,-11 13,-2-1,2-7,0 0,0 8,-1 1,1-14,-2 2,-3-2,9 60,7 26,1 13,-4 0,-6-13,-3 4,-1 4,-1 2,0 1,1 0,0-3,2-2,3-2,0-1,2-1,0-1,-1-1,-1 0,-2-1,0 17,-2 6,-2-5,0-15,0-27,-1-33,-1-27,0-15,-1-4,1 9,0 12,0 1,0-1,0 1,0-3,0 0,0-5,0-1,0 3,0 5,0 10,0 4,0 5,-1-9,2 13,6 47,2 15,-5-14,-4-58,-5-7,-2-9,-1-6,2 13,-2-5,1-2,-1-1,0 3,2 3,-2-11,1 4,0 0,-2-6,0 0,4 16,5 22,0-29,0 1,0 30,-29 32,-13 24,23-13,0 5,0 4,0 0,-1-3,-5 6,-1 1,-1-4,-1-8,-17-1,8-21,25-32,8-13,1-3,3-5,3 9,13 4,4 23,23-9,-27 34,-3 17,-6-7,-2 10,0 7,-2 5,1 3,-2 2,0-1,0-2,0-4,-1-7,1 6,-2-7,0-1,0 1,0 7,1-2,-2 10,1 7,-1 3,0-1,1-3,1-8,0-10,2-14,0-18,5-26,1-25,2-14,-1 1,-1 12,2 5,0-2,-2-1,1-14,1-4,0 5,-2 14,-2 24,-2 33,-2 17,-2 2,0 10,-1 6,-1 3,0 0,-1-13,-1 1,0 2,-1 1,1 1,-1-2,1 0,1-1,1 6,0 1,1-2,0-1,-1 0,-2-2,-2 4,-2 3,-1-4,1-7,3-12,2-6,5-38,4-22,2-15,2-8,1-3,-1 5,-1 12,-1 3,0 4,1 3,3 1,11-16,5 4,-6 25,-9 37,-4 17,-9 5,-5 17,-3 6,1-3,3-13,6-24,9-22,-7-21,-6-19,0-9,2-1,3 7,1-3,2-4,0-2,0 1,0 0,-1 3,-1-2,0 1,0 0,0 1,0 1,-1-1,0-1,0-8,0 1,0 7,1 15,0 21,2 30,1 24,0 5,-2-6,0 6,-1 3,0 2,1 2,-2-11,1 4,-1 1,1 1,-1 0,1 0,0-2,0-3,1 5,0-1,0-1,0-2,0-3,-1-4,3 12,-1-5,-4-25,-6-38,-4-26,-1-9,2 7,4 8,0 2,-2-7,-2 3,-3-8,-1-6,-2 0,2 2,1 5,3 8,1-9,2 2,-4 1,-3-9,0 6,6 17,4 20,0-3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7:36.29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19950 6032,'7'41,"1"-1,0 0,0 1,0-1,2 4,0-1,-1-2,-7-8,-9-6,-2-5,6 1,-6-51,2-20,5 11,4-1,5-9,2 2,2-2,7 79,-2-64,-14 17,5-27,-14 17,5 13,-14-11,-2 21,7-6,-5 8,8 8,6 9,-6-5,8 4,-8-8,6-6,-5 13,7 3,-8-6,6 11,-6-21,8 14,-16-6,12-1,-11 15,15-20,0 12,0-9,0 3,-8 0,6 14,-6-21,8 21,0-22,0 14,0 1,0-5,0 19,0-11,0 0,0 3,0-21,0 14,0-6,0 15,0-5,0 5,-8 8,6-11,-6 19,0-11,1-1,3 6,-4-4,0 3,8-4,0-1,-4-5,0 3,3 9,2 5,-3-3,-6-2,1-1,5 13,2-2,-4-19,0-1,3 11,2 0,-1-7,0-1,0 10,0 0,0-12,0-1,0 17,0-3,0-11,2 4,-4-3,-14-13,12 11,-11-1,15 14,0-19,0 19,0-21,0 5,0 1,0-15,0 37,0-41,0 25,0-24,0-6,0 37,0-31,0 39,0-28,-8 1,7 7,0 1,-7-3,0 18,7 6,0-4,-7-17,9 13,-2-2,-7-23,6 17,-5 6,7 6,0-11,7-24,3-10,13-22,7-16,-2 1,-4 7,1-2,-3-1,3-6,-1-1,-3 3,-4 2,-3 3,-2 1,-1-3,-3-1,1-1,0-2,-3 8,-4 11,1-18,2 11,3 46,-7 26,0 8,2-18,1 2,2 11,-1 6,0-12,-1-12,12 9,-16-38,8 5,1-30,1 9,-2 44,-8-25,-2 25,4 3,14-7,-12-5,11 13,-15-25,0 7,8 2,-6-7,6 13,-8-22,0 14,8 1,-6-5,6 11,-8-21,15 14,-11 2,12 1,-16-1,0-10,8 0,-6 1,5 1,1 14,-6-20,6 19,-8-13,0 0,8-42,-6-9,2 3,0-2,-4 12,0 1,0-2,0-1,0 3,0 1,0-5,0 0,0-1,0 17,0-13,0-1,0 7,0-11,0-8,0 17,0-25,7 20,1-1,-4-13,5 10,-2 0,-7-10,0 16,0 1,0-21,0 14,0-1,0 7,0-1,0-6,0-2,0 2,0-1,0 2,0-7,0 1,1 6,-1-1,-1-1,-3 1,-2 0,0 0,1-9,-1 0,-3 1,0 4,0 12,2 3,5-3,-5-2,-1-2,7 4,0 1,-10-9,-2-1,8 3,-2 5,-10 4,9-24,0 11,6 5,-9 6,-1 1,8-3,-12 7,8 4,6 8,-6-1,8-17,-8 14,7-19,-7 11,-8-15,4 8,-5-7,9 56,3 23,2 2,1 0,2 2,0 4,-1-15,0 2,-1 3,0 1,1 3,0 2,1-6,-1 5,1 1,0 3,0 1,1 0,-1-1,0-1,0-2,0-3,0 1,0-2,0-2,0 0,0-1,0 2,0 3,0 0,0 3,0 3,0 0,0 0,0-1,0-4,0-4,0-5,0 16,0-8,0-6,1 10,-2-23,-1-42,0-24,-2-15,0-11,0-1,0 5,1 11,-1 4,1 6,0-2,-1-7,1 10,-1-6,-1-4,1-4,-1-1,0-2,0 2,0 1,0 4,1 4,0 6,-2-11,1 7,0 2,-1-2,1 0,0-3,-1 0,1 4,1 9,-4-17,8 2,0 76,0 3,0 12,0 4,0 1,0-5,1 1,-1 3,0 1,-1 4,-1-8,0 4,-2 2,1 2,-1-1,1-1,0-3,1-3,0 2,1-2,1-2,-1-2,-1 0,-3 14,-1 5,-1-12,1-29,-2-42,3-1,0-7,2-6,1-7,0-4,0 1,0 5,0-2,0 0,1 1,0 2,0-1,1 1,1 2,-1 2,0-8,0 2,0 23,0 37,0 25,0 16,0 6,0-4,0-12,0-8,0-5,0 5,1 4,0 10,0 4,1-3,-1-9,1-15,0-5,29-50,-13-6,-1-11,1-5,-4 10,1-4,1-2,-1-2,1 1,-2 1,0 2,-1 0,0 1,-1-1,1-2,-2 0,1-4,0-2,-1-3,0 1,0 2,-2 3,0 5,2-7,-2 5,-2 0,0-10,-1-1,-1 13,3 11,-8 3,0 45,0 17,-1-2,-1 7,0 3,-1 2,-1-1,-1 3,-1 1,0 1,2-1,0-1,2 2,0-1,-1-2,0-2,-3 0,-1-2,0-3,3-6,4-2,0-7,0 7,0-26,0 17,0-15,0-6,0 28,0 10,0 0,0-2,0 0,0-5,0-15,0 7,0-13,8 20,-6-28,22 27,-20-19,11 29,-15-12,0-4,0 1,0 11,0 7,0-48,1-17,-2-11,-5-1,-3-8,-3-4,1 0,2 5,2-6,2 4,-2-5,-2 1,-2-5,0-2,1 3,2 7,1 5,2 6,1-2,2-12,3-2,-2 3,-3-3,0 3,4-1,0 0,0 6,0 2,0 12,0 1,0-24,0 18,0 25,0-26,0 30,0-21,0 19,0 35,4 2,3 7,-2 1,-3-1,-2 0,2 0,3-1,1-1,-2-2,-3 2,-2-5,1 4,16 2,-14 10,0-2,14-15,-11 13,-2-2,-2-22,7 13,-8-9,0 3,8 7,-8-10,2 1,22 13,-22-9,0-1,13 0,-15 5,8-25,-6 15,6-12,-8 13,0 8,0-19,0 10,0-16,-8-46,6 36,-6-37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7:37:50.2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11500 24575,'0'-25'0,"0"-1"0,-3-13 0,-1-10 0,-1-3 0,1 4 0,0 4 0,0 1 0,0-5 0,1 8 0,-1-5 0,0-4 0,0-2 0,0 2 0,1 2 0,0 7 0,0-2 0,1 5 0,0 2 0,-1-4 0,-2-4 0,-1-3 0,0-1 0,1 1 0,3 2 0,5 1 0,4 2 0,-1 0 0,-2 0 0,-5-2 0,-3 0 0,0 0 0,3-1 0,4 5 0,2 0 0,1-2 0,0 1 0,-2-1 0,-2-1 0,0-1 0,0 0 0,-1 1 0,0 3 0,-1-11 0,1 3 0,0-1 0,0 1 0,0-3 0,1 2 0,1 4 0,5-4 0,0 0 0,-6 10 0,-2-5 0,0 1 0,2 5 0,6-6 0,0 3 0,-7-9 0,-2 0 0,1 10 0,0 4 0,0-10 0,2 8 0,2-8 0,1-4 0,-1 3 0,2-2 0,1 0 0,0-3 0,-2 9 0,0-4 0,0-1 0,1-1 0,0 2 0,2 2 0,1-1 0,0 1 0,0 1 0,-2 2 0,-3-3 0,-1 2 0,-1 2 0,2 1 0,4-3 0,1 2 0,-2-1 0,-5-2 0,-2-2 0,-2 1 0,2 7 0,0 3 0,0 1 0,2-8 0,1-4 0,0 8 0,-1 4 0,5-16 0,-7 0 0,0 1 0,0 1 0,0 4 0,3 3 0,0-8 0,-1 1 0,-1 11 0,-1 2 0,1-2 0,2-9 0,0-3 0,-1-2 0,-1 8 0,-1-2 0,-1 0 0,1 4 0,0 0 0,0 2 0,0-2 0,2-4 0,0-5 0,0 2 0,0 7 0,-1 1 0,0 5 0,7-13 0,-8 14 0,0 9 0,1-8 0,-2 0 0,-7 8 0,6-25 0,-6 30 0,8-7 0,0 16 0,0-13 0,0 3 0,0-23 0,0 17 0,0-1 0,0-4 0,0-1 0,0 5 0,0 0 0,0-3 0,0 1 0,1 2 0,-2 1 0,-3-5 0,0-1 0,3-4 0,0 2 0,-7-13 0,8 13 0,0 19 0,0-11 0,-7 5 0,5-21 0,-6 31 0,8-5 0,0 8 0,0 6 0,0-6 0</inkml:trace>
  <inkml:trace contextRef="#ctx0" brushRef="#br0" timeOffset="1310">16845 5838 24575,'20'-10'0,"15"-22"0,0-6 0,-13 7 0,-4 2 0,2-5 0,-1 6 0,4-1 0,-19-12 0,12 29 0,-16-4 0,8 16 0,-6 0 0,13 0 0,-5 0 0,0 0 0,-2 16 0,-8-12 0,15 12 0,-3-9 0,14-5 0,-1 14 0,-5 10 0,-1-4 0,4 5 0,-1 0 0,4 12 0,-1 0 0,3-1 0,-1-3 0,-10-12 0,-2-7 0,0-16 0,-11 0 0,12 0 0</inkml:trace>
  <inkml:trace contextRef="#ctx0" brushRef="#br0" timeOffset="6804">17903 4392 24575,'25'38'0,"0"1"0,0-1 0,-10 0 0,-1 1 0,7 2 0,2 4 0,-4-6 0,-9-9 0,-2-5 0,3 10 0,5-19 0</inkml:trace>
  <inkml:trace contextRef="#ctx0" brushRef="#br0" timeOffset="8164">18292 4304 24575,'-8'-2'0,"-10"19"0,6 5 0,-1 6 0,3 1 0,8 2 0,-2-6 0,0 1 0,4 9 0,0 8 0,8-21 0,9 9 0,-5-29 0,12 6 0,-14-8 0,15 0 0,-13 0 0,11 0 0,-5-16 0,-6 13 0,3-37 0,-15-5 0,0-4 0,0 19 0,0 1 0,0 2 0,0 9 0,-7-5 0,-3 19 0,0-20 0,-6 22 0,-1-5 0,5 7 0,-4 0 0,16 0 0</inkml:trace>
  <inkml:trace contextRef="#ctx0" brushRef="#br0" timeOffset="9242">18574 4286 24575,'-43'13'0,"1"0"0,-1 0 0,3 1 0,2 2 0,14 1 0,24 19 0,0-13 0,-1 8 0,2 1 0,15 7 0,-12 0 0,20-7 0,-7-32 0,-5 0 0,11 0 0,3-24 0,-4 18 0,3-25 0,-9 5 0,-14 13 0,-2-19 0,7 1 0,18 22 0,-2 0 0,-27-40 0,47 39 0,-59 3 0,8 7 0,-2 0 0,1 0 0,1 0 0,8 0 0</inkml:trace>
  <inkml:trace contextRef="#ctx0" brushRef="#br0" timeOffset="10846">18874 4163 24575,'-19'18'0,"0"1"0,-6 6 0,-3-6 0,1 1 0,0 20 0,-1-14 0,5 3 0,15 0 0,8 0 0,10 16 0,8-10 0,5-1 0,-8-12 0,1-3 0,4 4 0,3-5 0,9-14 0,1-8 0,-8 2 0,1-5 0,2-10 0,2-4 0,-2 2 0,2 6 0,-5-2 0,-2-25 0,-11 0 0,-12 16 0,-12-9 0,-5 17 0,9-1 0,-23-11 0,15-7 0,-12 20 0,-1 3 0,8-6 0,-13 2 0,9 14 0,5-6 0,3 8 0,9 0 0</inkml:trace>
  <inkml:trace contextRef="#ctx0" brushRef="#br0" timeOffset="15557">18503 11783 24575,'-27'7'0,"9"-5"0,2 45 0,7-11 0,1 1 0,2-10 0,0 1 0,-4 7 0,4 0 0,16-5 0,4-3 0,0 3 0,-1 10 0,-1 0 0,-4-19 0,-16 28 0,6-19 0,-14-3 0,14-11 0,-5 0 0,7-5 0,0 15 0,0 15 0,0-2 0,-1-5 0,2 1 0,6 12 0,-3-21 0,2-1 0,28 10 0,-21-15 0,11-5 0,-24-15 0</inkml:trace>
  <inkml:trace contextRef="#ctx0" brushRef="#br0" timeOffset="16705">17022 12241 24575,'15'37'0,"0"-1"0,0 1 0,-5-2 0,-1 1 0,-1-5 0,8 16 0,-1-14 0,-11-17 0,12-14 0,-16 6 0</inkml:trace>
  <inkml:trace contextRef="#ctx0" brushRef="#br0" timeOffset="18090">17286 12259 24575,'-15'31'0,"1"0"0,-2 15 0,34-13 0,9 0 0,-7-11 0,3 3 0,-5-17 0,9-10 0,5-4 0,-7 6 0,1-2 0,1-4 0,-1-3 0,5-9 0,-29-25 0,6 19 0,-8-23 0,-16 12 0,12 11 0,-12 5 0,1-1 0,11 3 0,-20 5 0,-1-4 0,3 16 0,-11 0 0,7 16 0,15-12 0,-13 12 0,22-9 0,-6-5 0,8 6 0</inkml:trace>
  <inkml:trace contextRef="#ctx0" brushRef="#br0" timeOffset="19409">17621 12118 24575,'-10'27'0,"3"14"0,7-19 0,7 11 0,3-7 0,0-15 0,14 13 0,-13-14 0,15-1 0,-16-1 0,13-8 0,-11-8 0,6 7 0,-3-15 0,3-2 0,-6-9 0,11-8 0,-21 7 0,6-13 0,-16 27 0,6-25 0,-21 35 0,11-12 0,-37 16 0,25 0 0,-9 0 0,25 0 0,8 0 0,0 0 0</inkml:trace>
  <inkml:trace contextRef="#ctx0" brushRef="#br0" timeOffset="20856">17921 11959 24575,'-10'20'0,"2"3"0,8-13 0,0 31 0,8-17 0,-4 4 0,2 0 0,20-6 0,-15 3 0,13-17 0,-14-8 0,-1 0 0,15 0 0,-12-8 0,13-17 0,1-4 0,-7-15 0,-1 9 0,-10 8 0,-8-7 0,-8 15 0,-10 1 0,-1 2 0,-7 14 0,1-5 0,5 7 0,-5 0 0,-1 0 0,7 0 0,1 0 0,10 0 0,8 0 0</inkml:trace>
  <inkml:trace contextRef="#ctx0" brushRef="#br1" timeOffset="39689">19720 5874 24575,'4'28'0,"0"0"0,-2 8 0,6 9 0,0 0 0,-6-12 0,2-5 0,0 1 0,-4-3 0,0-1 0,0 8 0,0 4 0,0-1 0,0-13 0,0 20 0,0 2 0,0-7 0,0 5 0,0 4 0,0-11 0,0-2 0,0-5 0,0 1 0,0 12 0,0-2 0,0-11 0,0-3 0,0 14 0,0 4 0,0-2 0,0-21 0,0 7 0,0 1 0,0 10 0,0-23 0,0 16 0,0 1 0,0-10 0,7 20 0,1 2 0,-4-7 0,4 2 0,0 2 0,-8 3 0,0-8 0,0-5 0,0 1 0,0 8 0,0-7 0,0 5 0,0-4 0,0 12 0,0-8 0,0 7 0,0-4 0,0-6 0,0-1 0,0 12 0,0 4 0,0-10 0,0 3 0,0-6 0,0-5 0,0-1 0,0 18 0,0 0 0,0-10 0,0-4 0,0 8 0,0-8 0,0 8 0,0-5 0,0-7 0,0 1 0,0 8 0,0 5 0,0-6 0,0-10 0,0-1 0,0 11 0,0 0 0,0-12 0,0-1 0,0 4 0,0 3 0,0 4 0,0 3 0,0-4 0,0 12 0,0-8 0,0 7 0,0-10 0,0-9 0,0 7 0,0 1 0,0-2 0,1-10 0,-2 3 0,-7 6 0,0 3 0,6 3 0,0 0 0,-6-4 0,1 0 0,5 0 0,3 1 0,0-2 0,-1 1 0,0-1 0,0-2 0,0 2 0,0-1 0,0 7 0,0-4 0,0 12 0,0-11 0,0-3 0,0-12 0,0 12 0,0 9 0,0-3 0,0-11 0,0 0 0,0 6 0,0 7 0,0-1 0,0-6 0,0-3 0,0-3 0,0 17 0,0-4 0,-8-6 0,7-8 0,0 1 0,-7 17 0,7-12 0,2-1 0,-1 5 0,0 2 0,0 0 0,0-2 0,0 7 0,0-7 0,0 2 0,0-14 0,0-1 0,0 8 0,0 2 0,0 0 0,0 2 0,0-8 0,0-4 0,0 6 0,0 8 0,0-10 0,0-15 0,0 19 0,0-11 0,0-11 0,0 6 0,0-11 0,0-7 0</inkml:trace>
  <inkml:trace contextRef="#ctx0" brushRef="#br1" timeOffset="78300">18468 11359 24575,'27'32'0,"-9"-9"0,-10 12 0,-8-11 0,0-22 0,0 6 0</inkml:trace>
  <inkml:trace contextRef="#ctx0" brushRef="#br1" timeOffset="78822">18609 11324 24575,'0'47'0,"7"2"0,2-2 0,-5-16 0,4 4 0,-1-5 0,-7-22 0</inkml:trace>
  <inkml:trace contextRef="#ctx0" brushRef="#br1" timeOffset="79333">18733 11236 24575,'5'42'0,"1"1"0,0-1 0,-1-11 0,0-1 0,-2 11 0,0 6 0,-1-12 0,-2-11 0</inkml:trace>
  <inkml:trace contextRef="#ctx0" brushRef="#br1" timeOffset="79848">18909 10901 24575,'0'41'0,"0"0"0,0 0 0,0 2 0,-1 3 0,1 0 0,1-5 0,1-5 0,0-4 0,2 0 0,1 6 0,1 0 0,0-4 0,-1 4 0,2-11 0,9-19 0</inkml:trace>
  <inkml:trace contextRef="#ctx0" brushRef="#br1" timeOffset="80484">19068 10460 24575,'2'46'0,"1"0"0,-1 0 0,0 0 0,1 0 0,-1 0 0,1 0 0,-1 0 0,1 0 0,0 1 0,-1 1 0,1-1 0,0-1 0,0-1 0,0-3 0,1-2 0,2 11 0,1-3 0,-1-4 0,0-1 0,-2 5 0,0-3 0,2-5 0,17 23 0,-23-63 0,0 0 0</inkml:trace>
  <inkml:trace contextRef="#ctx0" brushRef="#br1" timeOffset="80949">19368 10036 24575,'2'48'0,"0"-1"0,0 1 0,0 0 0,1-1 0,-1 1 0,0-1 0,-1 0 0,0-7 0,0 2 0,0 8 0,1-11 0,0 7 0,1 4 0,0 4 0,0 1 0,0 2 0,1-1 0,-1-2 0,0-4 0,0-3 0,-1-6 0,1 14 0,0-9 0,-1 0 0,2 5 0,1-6 0,0 6 0,2 3 0,0 0 0,-1-3 0,0-5 0,-1-8 0,2 9 0,0-8 0,5-8 0,0 1 0</inkml:trace>
  <inkml:trace contextRef="#ctx0" brushRef="#br1" timeOffset="81549">19562 9684 24575,'0'5'0,"1"13"0,2 13 0,1 11 0,1 7 0,0 5 0,0 3 0,0-2 0,-2-4 0,-1-8 0,-1 0 0,0 1 0,-1 2 0,0 0 0,1 0 0,-1 1 0,0 1 0,1-1 0,-1 1 0,2 0-274,0 0 1,0 1 0,1 1 0,0 1 0,0 0 0,0 0 0,0-1 0,0 1 0,0-1 0,0-2 0,-1 0 0,-1-1-92,0 5 1,0 1 0,-1 1 0,0-2 0,-1-1 0,1-3 0,0-3 0,-1-4 0,1-4 19,0 19 0,0-7 0,0-29 0,0-22 0,0-6 0</inkml:trace>
  <inkml:trace contextRef="#ctx0" brushRef="#br1" timeOffset="82133">19756 9401 24575,'4'47'0,"0"-1"0,0 0 0,0 1 0,0-1 0,0 1 0,1-1 0,-1 0 0,0 1 0,0 1 0,1-4 0,0-1 0,-1 0 0,0 3 0,-1 4 0,-1-7 0,-1 4 0,0 3 0,0 2 0,-1 1 0,0 0 0,0 0 0,0-2 0,1-2 0,0-4 0,0-4-656,2 11 1,0-6-1,0-2 1,1-1 0,-1 3 415,-1 2 1,-1 4 0,1 0-1,-1-1 1,1-5 0,2-7 526,3 20 0,3-23 0,-2-34 1,-8 5-1</inkml:trace>
  <inkml:trace contextRef="#ctx0" brushRef="#br1" timeOffset="82885">20197 9119 24575,'7'45'0,"1"1"0,0-1 0,0 0 0,0 1 0,0-1 0,-1 0 0,1 1 0,-3 0 0,-2-5 0,-2 0 0,2 2 0,1 7 0,0-12 0,1 4 0,1 3 0,1 2 0,0 2 0,0 1 0,1 1 0,-1-1 0,-1 0 0,0-3 0,-2-2 0,-1-2 0,0 9 0,-2-2 0,-1-2 0,0-2 0,-1 0 0,0-1 0,1 1 0,2 3 0,-1 1 0,1-2 0,-1 0 0,0-2 0,0-3 0,0 7 0,-1-1 0,-1-4 0,1-7 0,0-2 0,0-1 0</inkml:trace>
  <inkml:trace contextRef="#ctx0" brushRef="#br1" timeOffset="83260">20496 9913 24575,'6'49'0,"0"-1"0,-1 1 0,1 0 0,-1-1 0,1 1 0,0 0 0,-1 0 0,1-1 0,-1 1 0,1 0 0,0-1 0,-1 1 0,1 0 0,1 4 0,0 2 0,1 1 0,-1 0 0,1 0 0,0-3 0,-1-2 0,-1-5 0,-1-4 0,0-7 0,-3-7 0,-1 7 0,0-11 0,7-9 0,-8-15 0</inkml:trace>
  <inkml:trace contextRef="#ctx0" brushRef="#br1" timeOffset="83655">20708 10460 24575,'1'44'0,"1"1"0,-1-1 0,0 1 0,0 0 0,0-1 0,1 1 0,-1-1 0,1 4 0,1-7 0,0 8 0,-1-8 0,0 10 0,0 6 0,0 1 0,0-2 0,0-4 0,0-10 0,-1-11 0,3 6 0,8 13 0,0-14 0,-10-36 0,6 0 0</inkml:trace>
  <inkml:trace contextRef="#ctx0" brushRef="#br1" timeOffset="83922">20937 10901 24575,'9'37'0,"-1"0"0,1 0 0,-3 4 0,0 1 0,1-9 0,11 0 0,-12 1 0,-4-5 0,-2-23 0,0 17 0</inkml:trace>
  <inkml:trace contextRef="#ctx0" brushRef="#br1" timeOffset="84165">21114 11059 24575,'12'47'0,"1"-1"0,-1 0 0,-3-8 0,0-3 0,-2-6 0,1 5 0,-8-26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3462" y="2111504"/>
            <a:ext cx="4704488" cy="676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69836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098" y="1323473"/>
            <a:ext cx="6553834" cy="3185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3583" y="314399"/>
            <a:ext cx="677998" cy="67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9323" y="458544"/>
            <a:ext cx="1099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 Black"/>
                <a:cs typeface="Arial Black"/>
              </a:rPr>
              <a:t>ANALYTICS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323" y="1658427"/>
            <a:ext cx="6642734" cy="13182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4000" spc="-215" dirty="0">
                <a:solidFill>
                  <a:srgbClr val="FFFFFF"/>
                </a:solidFill>
              </a:rPr>
              <a:t>Exploratory</a:t>
            </a:r>
            <a:r>
              <a:rPr sz="4000" spc="-330" dirty="0">
                <a:solidFill>
                  <a:srgbClr val="FFFFFF"/>
                </a:solidFill>
              </a:rPr>
              <a:t> </a:t>
            </a:r>
            <a:r>
              <a:rPr sz="4000" spc="-110" dirty="0">
                <a:solidFill>
                  <a:srgbClr val="FFFFFF"/>
                </a:solidFill>
              </a:rPr>
              <a:t>Data</a:t>
            </a:r>
            <a:r>
              <a:rPr sz="4000" spc="-325" dirty="0">
                <a:solidFill>
                  <a:srgbClr val="FFFFFF"/>
                </a:solidFill>
              </a:rPr>
              <a:t> </a:t>
            </a:r>
            <a:r>
              <a:rPr sz="4000" spc="-145" dirty="0">
                <a:solidFill>
                  <a:srgbClr val="FFFFFF"/>
                </a:solidFill>
              </a:rPr>
              <a:t>Afialysis</a:t>
            </a:r>
            <a:endParaRPr sz="4000"/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Descriptive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Statistics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Outliers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04" dirty="0"/>
              <a:t> </a:t>
            </a:r>
            <a:r>
              <a:rPr spc="-40" dirty="0"/>
              <a:t>Individuals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547" y="1461414"/>
            <a:ext cx="299275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individual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single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entity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member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population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or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sample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observed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collected.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260985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characteristic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attribute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assume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categories across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observations.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1790" y="1121472"/>
            <a:ext cx="3543935" cy="3630295"/>
            <a:chOff x="4681790" y="1121472"/>
            <a:chExt cx="3543935" cy="36302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1790" y="1121472"/>
              <a:ext cx="3543392" cy="13628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189" y="2571744"/>
              <a:ext cx="2474494" cy="2179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05" dirty="0"/>
              <a:t>Statistics?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574" y="1538300"/>
            <a:ext cx="4469765" cy="306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565660"/>
                </a:solidFill>
                <a:latin typeface="Arial Black"/>
                <a:cs typeface="Arial Black"/>
              </a:rPr>
              <a:t>Statistics </a:t>
            </a:r>
            <a:r>
              <a:rPr sz="1200" spc="120" dirty="0">
                <a:solidFill>
                  <a:srgbClr val="565660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broken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down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two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areas: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Descriptive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statistics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90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Describes</a:t>
            </a:r>
            <a:r>
              <a:rPr sz="1200" spc="-1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summarizes</a:t>
            </a:r>
            <a:r>
              <a:rPr sz="1200" spc="-1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926465" marR="90805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Example: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04A8C4"/>
                </a:solidFill>
                <a:latin typeface="Arial"/>
                <a:cs typeface="Arial"/>
              </a:rPr>
              <a:t>average</a:t>
            </a:r>
            <a:r>
              <a:rPr sz="1200" spc="50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565660"/>
                </a:solidFill>
                <a:latin typeface="Arial"/>
                <a:cs typeface="Arial"/>
              </a:rPr>
              <a:t>SAT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score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for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incoming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freshmen;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racial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04A8C4"/>
                </a:solidFill>
                <a:latin typeface="Arial"/>
                <a:cs typeface="Arial"/>
              </a:rPr>
              <a:t>makeup</a:t>
            </a:r>
            <a:r>
              <a:rPr sz="1200" spc="-5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student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Inferential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statistics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5080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Makes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inferences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565660"/>
                </a:solidFill>
                <a:latin typeface="Arial"/>
                <a:cs typeface="Arial"/>
              </a:rPr>
              <a:t>about</a:t>
            </a:r>
            <a:r>
              <a:rPr sz="1200" spc="3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populations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(e.g.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all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universities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country)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using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data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drawn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from</a:t>
            </a:r>
            <a:r>
              <a:rPr sz="1200" spc="2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sample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data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(e.g.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from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one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university)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of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that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population.</a:t>
            </a:r>
            <a:endParaRPr sz="1200">
              <a:latin typeface="Arial"/>
              <a:cs typeface="Arial"/>
            </a:endParaRPr>
          </a:p>
          <a:p>
            <a:pPr marL="926465" marR="534035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Includes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hypothesis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testing,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confidence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intervals,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regression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analysis.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539" y="1964746"/>
            <a:ext cx="3234693" cy="1739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Descriptive</a:t>
            </a:r>
            <a:r>
              <a:rPr spc="-215" dirty="0"/>
              <a:t> </a:t>
            </a:r>
            <a:r>
              <a:rPr spc="-100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574" y="1538300"/>
            <a:ext cx="5458460" cy="294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According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number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of</a:t>
            </a:r>
            <a:r>
              <a:rPr sz="1200" spc="-1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being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analyzed</a:t>
            </a:r>
            <a:r>
              <a:rPr sz="1200" spc="-5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simultaneously</a:t>
            </a:r>
            <a:r>
              <a:rPr sz="1200" spc="-2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Univariate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Clr>
                <a:srgbClr val="565660"/>
              </a:buClr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Focuses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single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aim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understand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43815" algn="r">
              <a:lnSpc>
                <a:spcPct val="100000"/>
              </a:lnSpc>
              <a:spcBef>
                <a:spcPts val="219"/>
              </a:spcBef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distribution,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central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tendency,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variability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Bivariate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333375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Examines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relationship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or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association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between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two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Clr>
                <a:srgbClr val="565660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Multivariate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27940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Involves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analyzing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three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or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more</a:t>
            </a:r>
            <a:r>
              <a:rPr sz="1200" spc="-12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simultaneously.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aim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often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understand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relationships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135" dirty="0">
                <a:solidFill>
                  <a:srgbClr val="565660"/>
                </a:solidFill>
                <a:latin typeface="Arial"/>
                <a:cs typeface="Arial"/>
              </a:rPr>
              <a:t>among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multiple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variables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reduce</a:t>
            </a:r>
            <a:r>
              <a:rPr sz="1200" spc="-6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number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5912" y="1935171"/>
            <a:ext cx="2224920" cy="17986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214" y="1988231"/>
            <a:ext cx="266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</a:rPr>
              <a:t>Data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3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640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</a:t>
            </a:r>
            <a:r>
              <a:rPr spc="-240" dirty="0"/>
              <a:t> </a:t>
            </a:r>
            <a:r>
              <a:rPr spc="-8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680212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broadly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classified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4A8C4"/>
                </a:solidFill>
                <a:latin typeface="Arial Black"/>
                <a:cs typeface="Arial Black"/>
              </a:rPr>
              <a:t>depend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sz="12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type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hand.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96" y="2128320"/>
            <a:ext cx="6129862" cy="27815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Numerical</a:t>
            </a:r>
            <a:r>
              <a:rPr spc="-229" dirty="0"/>
              <a:t> </a:t>
            </a:r>
            <a:r>
              <a:rPr spc="-55" dirty="0"/>
              <a:t>or</a:t>
            </a:r>
            <a:r>
              <a:rPr spc="-229" dirty="0"/>
              <a:t> </a:t>
            </a:r>
            <a:r>
              <a:rPr spc="-55" dirty="0"/>
              <a:t>Quantitative</a:t>
            </a:r>
            <a:r>
              <a:rPr spc="-229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627416"/>
            <a:ext cx="350520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780">
              <a:lnSpc>
                <a:spcPct val="114999"/>
              </a:lnSpc>
              <a:spcBef>
                <a:spcPts val="100"/>
              </a:spcBef>
            </a:pP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Consists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measured</a:t>
            </a:r>
            <a:r>
              <a:rPr sz="12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counted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469265" marR="5080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Discrete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only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take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specific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values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defined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set.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These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whole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numbers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cannot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further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subdivided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Continuous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take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any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value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specified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range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It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limited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whole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numbers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include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decimal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291" y="1645596"/>
            <a:ext cx="4591915" cy="2456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2479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1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627416"/>
            <a:ext cx="3622675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8175">
              <a:lnSpc>
                <a:spcPct val="114999"/>
              </a:lnSpc>
              <a:spcBef>
                <a:spcPts val="100"/>
              </a:spcBef>
            </a:pP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4A8C4"/>
                </a:solidFill>
                <a:latin typeface="Arial Black"/>
                <a:cs typeface="Arial Black"/>
              </a:rPr>
              <a:t>divided</a:t>
            </a:r>
            <a:r>
              <a:rPr sz="12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into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distinct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categories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or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groups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469265" marR="117475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Nominal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no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inherent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order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ranking.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distinct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independent,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hierarchical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relationship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Ordinal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natural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order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ranking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possess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qualitative relationship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"more"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"less"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compared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others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do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consistent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measurable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difference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941" y="1587921"/>
            <a:ext cx="4721540" cy="2456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2228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Important</a:t>
            </a:r>
            <a:r>
              <a:rPr spc="-220" dirty="0"/>
              <a:t> </a:t>
            </a:r>
            <a:r>
              <a:rPr spc="-75" dirty="0"/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065009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52095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cases,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or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quantitative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variable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may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represent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a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qualitative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variable</a:t>
            </a:r>
            <a:r>
              <a:rPr sz="1200" spc="-10" dirty="0">
                <a:solidFill>
                  <a:srgbClr val="04A8C4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includes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representing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different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labels,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"0"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"male"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424242"/>
                </a:solidFill>
                <a:latin typeface="Arial"/>
                <a:cs typeface="Arial"/>
              </a:rPr>
              <a:t>"1"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"female,"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treated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a categorical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rather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true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973" y="3940843"/>
            <a:ext cx="716025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Always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consider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context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meaning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determining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appropriate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03568" y="2740669"/>
            <a:ext cx="2433955" cy="1252220"/>
            <a:chOff x="3103568" y="2740669"/>
            <a:chExt cx="2433955" cy="12522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3568" y="2740669"/>
              <a:ext cx="874248" cy="12078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7440" y="2784394"/>
              <a:ext cx="779473" cy="12078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77816" y="3202568"/>
              <a:ext cx="688975" cy="284480"/>
            </a:xfrm>
            <a:custGeom>
              <a:avLst/>
              <a:gdLst/>
              <a:ahLst/>
              <a:cxnLst/>
              <a:rect l="l" t="t" r="r" b="b"/>
              <a:pathLst>
                <a:path w="688975" h="284479">
                  <a:moveTo>
                    <a:pt x="546448" y="284099"/>
                  </a:moveTo>
                  <a:lnTo>
                    <a:pt x="546448" y="213074"/>
                  </a:lnTo>
                  <a:lnTo>
                    <a:pt x="142049" y="213074"/>
                  </a:lnTo>
                  <a:lnTo>
                    <a:pt x="142049" y="284099"/>
                  </a:lnTo>
                  <a:lnTo>
                    <a:pt x="0" y="142049"/>
                  </a:lnTo>
                  <a:lnTo>
                    <a:pt x="142049" y="0"/>
                  </a:lnTo>
                  <a:lnTo>
                    <a:pt x="142049" y="71024"/>
                  </a:lnTo>
                  <a:lnTo>
                    <a:pt x="546448" y="71024"/>
                  </a:lnTo>
                  <a:lnTo>
                    <a:pt x="546448" y="0"/>
                  </a:lnTo>
                  <a:lnTo>
                    <a:pt x="688498" y="142049"/>
                  </a:lnTo>
                  <a:lnTo>
                    <a:pt x="546448" y="2840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7816" y="3202568"/>
              <a:ext cx="688975" cy="284480"/>
            </a:xfrm>
            <a:custGeom>
              <a:avLst/>
              <a:gdLst/>
              <a:ahLst/>
              <a:cxnLst/>
              <a:rect l="l" t="t" r="r" b="b"/>
              <a:pathLst>
                <a:path w="688975" h="284479">
                  <a:moveTo>
                    <a:pt x="0" y="142049"/>
                  </a:moveTo>
                  <a:lnTo>
                    <a:pt x="142049" y="0"/>
                  </a:lnTo>
                  <a:lnTo>
                    <a:pt x="142049" y="71024"/>
                  </a:lnTo>
                  <a:lnTo>
                    <a:pt x="546448" y="71024"/>
                  </a:lnTo>
                  <a:lnTo>
                    <a:pt x="546448" y="0"/>
                  </a:lnTo>
                  <a:lnTo>
                    <a:pt x="688498" y="142049"/>
                  </a:lnTo>
                  <a:lnTo>
                    <a:pt x="546448" y="284099"/>
                  </a:lnTo>
                  <a:lnTo>
                    <a:pt x="546448" y="213074"/>
                  </a:lnTo>
                  <a:lnTo>
                    <a:pt x="142049" y="213074"/>
                  </a:lnTo>
                  <a:lnTo>
                    <a:pt x="142049" y="284099"/>
                  </a:lnTo>
                  <a:lnTo>
                    <a:pt x="0" y="142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Important</a:t>
            </a:r>
            <a:r>
              <a:rPr spc="-225" dirty="0"/>
              <a:t> </a:t>
            </a:r>
            <a:r>
              <a:rPr spc="-125" dirty="0"/>
              <a:t>Note:</a:t>
            </a:r>
            <a:r>
              <a:rPr spc="-225" dirty="0"/>
              <a:t> </a:t>
            </a:r>
            <a:r>
              <a:rPr spc="-105" dirty="0"/>
              <a:t>Tricks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516637"/>
            <a:ext cx="7928609" cy="3326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tips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tricks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help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discern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variable: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000">
              <a:latin typeface="Arial"/>
              <a:cs typeface="Arial"/>
            </a:endParaRPr>
          </a:p>
          <a:p>
            <a:pPr marL="469265" indent="-304800">
              <a:lnSpc>
                <a:spcPct val="100000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40" dirty="0">
                <a:solidFill>
                  <a:srgbClr val="04A8C4"/>
                </a:solidFill>
                <a:latin typeface="Arial Black"/>
                <a:cs typeface="Arial Black"/>
              </a:rPr>
              <a:t>Unique</a:t>
            </a:r>
            <a:r>
              <a:rPr sz="10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04A8C4"/>
                </a:solidFill>
                <a:latin typeface="Arial Black"/>
                <a:cs typeface="Arial Black"/>
              </a:rPr>
              <a:t>Values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very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424242"/>
                </a:solidFill>
                <a:latin typeface="Arial Black"/>
                <a:cs typeface="Arial Black"/>
              </a:rPr>
              <a:t>small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unique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values,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relative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sample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size,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69265" marR="5080" indent="-305435">
              <a:lnSpc>
                <a:spcPct val="135000"/>
              </a:lnSpc>
              <a:spcBef>
                <a:spcPts val="97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30" dirty="0">
                <a:solidFill>
                  <a:srgbClr val="04A8C4"/>
                </a:solidFill>
                <a:latin typeface="Arial Black"/>
                <a:cs typeface="Arial Black"/>
              </a:rPr>
              <a:t>Operational</a:t>
            </a:r>
            <a:r>
              <a:rPr sz="1000" spc="-8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65" dirty="0">
                <a:solidFill>
                  <a:srgbClr val="04A8C4"/>
                </a:solidFill>
                <a:latin typeface="Arial Black"/>
                <a:cs typeface="Arial Black"/>
              </a:rPr>
              <a:t>Sense</a:t>
            </a:r>
            <a:r>
              <a:rPr sz="10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performing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arithmetic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operations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(like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addition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multiplication)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doesn't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make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practical</a:t>
            </a:r>
            <a:r>
              <a:rPr sz="10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sense</a:t>
            </a:r>
            <a:r>
              <a:rPr sz="10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3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For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instance,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adding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424242"/>
                </a:solidFill>
                <a:latin typeface="Arial"/>
                <a:cs typeface="Arial"/>
              </a:rPr>
              <a:t>ZIP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codes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doesn't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real-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world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meaning.</a:t>
            </a:r>
            <a:endParaRPr sz="1000">
              <a:latin typeface="Arial"/>
              <a:cs typeface="Arial"/>
            </a:endParaRPr>
          </a:p>
          <a:p>
            <a:pPr marL="469265" marR="81915" indent="-305435">
              <a:lnSpc>
                <a:spcPct val="135000"/>
              </a:lnSpc>
              <a:spcBef>
                <a:spcPts val="969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45" dirty="0">
                <a:solidFill>
                  <a:srgbClr val="04A8C4"/>
                </a:solidFill>
                <a:latin typeface="Arial Black"/>
                <a:cs typeface="Arial Black"/>
              </a:rPr>
              <a:t>Context</a:t>
            </a:r>
            <a:r>
              <a:rPr sz="1000" spc="-11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sz="10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04A8C4"/>
                </a:solidFill>
                <a:latin typeface="Arial Black"/>
                <a:cs typeface="Arial Black"/>
              </a:rPr>
              <a:t>Meaning</a:t>
            </a:r>
            <a:r>
              <a:rPr sz="1000" spc="-25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example,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doors</a:t>
            </a:r>
            <a:r>
              <a:rPr sz="10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in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car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discrete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gets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treated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categorical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because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there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limited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common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options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(typically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2-door,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4-door,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etc.),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these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categories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424242"/>
                </a:solidFill>
                <a:latin typeface="Arial Black"/>
                <a:cs typeface="Arial Black"/>
              </a:rPr>
              <a:t>specific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implications</a:t>
            </a:r>
            <a:r>
              <a:rPr sz="10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terms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car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type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(e.g.,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coupe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vs.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sedan).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choice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depends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goals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4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hand:</a:t>
            </a:r>
            <a:endParaRPr sz="1000">
              <a:latin typeface="Arial"/>
              <a:cs typeface="Arial"/>
            </a:endParaRPr>
          </a:p>
          <a:p>
            <a:pPr marL="926465" marR="357505" lvl="1" indent="-305435">
              <a:lnSpc>
                <a:spcPct val="135000"/>
              </a:lnSpc>
              <a:buFont typeface="Arial"/>
              <a:buChar char="○"/>
              <a:tabLst>
                <a:tab pos="926465" algn="l"/>
              </a:tabLst>
            </a:pPr>
            <a:r>
              <a:rPr sz="1000" spc="-55" dirty="0">
                <a:solidFill>
                  <a:srgbClr val="424242"/>
                </a:solidFill>
                <a:latin typeface="Arial Black"/>
                <a:cs typeface="Arial Black"/>
              </a:rPr>
              <a:t>As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Numerical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studying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doors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cars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across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years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regions,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numerical.</a:t>
            </a:r>
            <a:endParaRPr sz="1000">
              <a:latin typeface="Arial"/>
              <a:cs typeface="Arial"/>
            </a:endParaRPr>
          </a:p>
          <a:p>
            <a:pPr marL="926465" marR="306070" lvl="1" indent="-305435">
              <a:lnSpc>
                <a:spcPct val="135000"/>
              </a:lnSpc>
              <a:buFont typeface="Arial"/>
              <a:buChar char="○"/>
              <a:tabLst>
                <a:tab pos="926465" algn="l"/>
              </a:tabLst>
            </a:pPr>
            <a:r>
              <a:rPr sz="1000" spc="-55" dirty="0">
                <a:solidFill>
                  <a:srgbClr val="424242"/>
                </a:solidFill>
                <a:latin typeface="Arial Black"/>
                <a:cs typeface="Arial Black"/>
              </a:rPr>
              <a:t>As</a:t>
            </a:r>
            <a:r>
              <a:rPr sz="1000" spc="-8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comparing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preferences,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sales,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attributes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2-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door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4-</a:t>
            </a:r>
            <a:r>
              <a:rPr sz="1000" spc="105" dirty="0">
                <a:solidFill>
                  <a:srgbClr val="424242"/>
                </a:solidFill>
                <a:latin typeface="Arial"/>
                <a:cs typeface="Arial"/>
              </a:rPr>
              <a:t>door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cars,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sense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variable,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because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424242"/>
                </a:solidFill>
                <a:latin typeface="Arial"/>
                <a:cs typeface="Arial"/>
              </a:rPr>
              <a:t>essentially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comparing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distinct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424242"/>
                </a:solidFill>
                <a:latin typeface="Arial"/>
                <a:cs typeface="Arial"/>
              </a:rPr>
              <a:t>groups.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Check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Understanding: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course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000" i="1" spc="105" dirty="0">
                <a:solidFill>
                  <a:srgbClr val="424242"/>
                </a:solidFill>
                <a:latin typeface="Arial"/>
                <a:cs typeface="Arial"/>
              </a:rPr>
              <a:t>academic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settings,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categorical?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40024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Transforming</a:t>
            </a:r>
            <a:r>
              <a:rPr spc="-270" dirty="0"/>
              <a:t> </a:t>
            </a:r>
            <a:r>
              <a:rPr spc="-10" dirty="0"/>
              <a:t>Variables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0" dirty="0">
                <a:solidFill>
                  <a:srgbClr val="04A8C4"/>
                </a:solidFill>
              </a:rPr>
              <a:t>Categorical</a:t>
            </a:r>
            <a:r>
              <a:rPr sz="1500" spc="-150" dirty="0">
                <a:solidFill>
                  <a:srgbClr val="04A8C4"/>
                </a:solidFill>
              </a:rPr>
              <a:t> </a:t>
            </a:r>
            <a:r>
              <a:rPr sz="1500" spc="-55" dirty="0">
                <a:solidFill>
                  <a:srgbClr val="04A8C4"/>
                </a:solidFill>
              </a:rPr>
              <a:t>to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45" dirty="0">
                <a:solidFill>
                  <a:srgbClr val="04A8C4"/>
                </a:solidFill>
              </a:rPr>
              <a:t>Numerical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dirty="0">
                <a:solidFill>
                  <a:srgbClr val="04A8C4"/>
                </a:solidFill>
              </a:rPr>
              <a:t>and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90" dirty="0">
                <a:solidFill>
                  <a:srgbClr val="04A8C4"/>
                </a:solidFill>
              </a:rPr>
              <a:t>Vice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20" dirty="0">
                <a:solidFill>
                  <a:srgbClr val="04A8C4"/>
                </a:solidFill>
              </a:rPr>
              <a:t>Versa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244080" cy="2549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cases,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convert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types.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Here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why.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200" spc="-11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Numerical: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Machine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Learning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Models:</a:t>
            </a:r>
            <a:r>
              <a:rPr sz="12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Many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algorithms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input.</a:t>
            </a:r>
            <a:endParaRPr sz="1200">
              <a:latin typeface="Arial"/>
              <a:cs typeface="Arial"/>
            </a:endParaRPr>
          </a:p>
          <a:p>
            <a:pPr marL="789940" marR="24765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Mathematical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Operations:</a:t>
            </a:r>
            <a:r>
              <a:rPr sz="12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perform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calculations,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aggregations,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statistical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tests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200">
              <a:latin typeface="Arial"/>
              <a:cs typeface="Arial"/>
            </a:endParaRPr>
          </a:p>
          <a:p>
            <a:pPr marL="789940" marR="10160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Feature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Engineering: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Creating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features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leveraging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patterns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emerge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numerically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encoded.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Categorical:</a:t>
            </a:r>
            <a:endParaRPr sz="1200">
              <a:latin typeface="Arial Black"/>
              <a:cs typeface="Arial Black"/>
            </a:endParaRPr>
          </a:p>
          <a:p>
            <a:pPr marL="789940" marR="5080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Binning:</a:t>
            </a: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Grouping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intuitive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highlight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patterns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better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cases.</a:t>
            </a:r>
            <a:endParaRPr sz="1200">
              <a:latin typeface="Arial"/>
              <a:cs typeface="Arial"/>
            </a:endParaRPr>
          </a:p>
          <a:p>
            <a:pPr marL="789940" marR="429259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Handle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Transforming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diminish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impact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923" y="1373127"/>
            <a:ext cx="3457575" cy="2780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Verdana"/>
                <a:cs typeface="Verdana"/>
              </a:rPr>
              <a:t>Part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225" dirty="0">
                <a:latin typeface="Verdana"/>
                <a:cs typeface="Verdana"/>
              </a:rPr>
              <a:t>I: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5" dirty="0">
                <a:latin typeface="Verdana"/>
                <a:cs typeface="Verdana"/>
              </a:rPr>
              <a:t>Introduction</a:t>
            </a:r>
            <a:r>
              <a:rPr sz="1200" b="1" spc="-40" dirty="0">
                <a:latin typeface="Verdana"/>
                <a:cs typeface="Verdana"/>
              </a:rPr>
              <a:t> and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65" dirty="0">
                <a:latin typeface="Verdana"/>
                <a:cs typeface="Verdana"/>
              </a:rPr>
              <a:t>Univariate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35" dirty="0">
                <a:latin typeface="Verdana"/>
                <a:cs typeface="Verdana"/>
              </a:rPr>
              <a:t>Analysis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What’s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EDA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40" dirty="0">
                <a:latin typeface="Verdana"/>
                <a:cs typeface="Verdana"/>
              </a:rPr>
              <a:t>Key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Concepts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types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EDA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Framework</a:t>
            </a:r>
            <a:endParaRPr lang="pt-PT"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Univariate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Analysis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techniques </a:t>
            </a:r>
            <a:endParaRPr lang="pt-PT" sz="1200" spc="-10" dirty="0">
              <a:latin typeface="Verdana"/>
              <a:cs typeface="Verdana"/>
            </a:endParaRP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endParaRPr lang="pt-PT" sz="700" dirty="0">
              <a:latin typeface="Verdana"/>
              <a:cs typeface="Verdana"/>
            </a:endParaRP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r>
              <a:rPr lang="pt-PT" sz="700" dirty="0">
                <a:latin typeface="Verdana"/>
                <a:cs typeface="Verdana"/>
              </a:rPr>
              <a:t>(in </a:t>
            </a:r>
            <a:r>
              <a:rPr lang="pt-PT" sz="700" dirty="0" err="1">
                <a:latin typeface="Verdana"/>
                <a:cs typeface="Verdana"/>
              </a:rPr>
              <a:t>another</a:t>
            </a:r>
            <a:r>
              <a:rPr lang="pt-PT" sz="700" dirty="0">
                <a:latin typeface="Verdana"/>
                <a:cs typeface="Verdana"/>
              </a:rPr>
              <a:t> deck)</a:t>
            </a: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r>
              <a:rPr sz="700" dirty="0">
                <a:latin typeface="Verdana"/>
                <a:cs typeface="Verdana"/>
              </a:rPr>
              <a:t>Part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200" dirty="0">
                <a:latin typeface="Verdana"/>
                <a:cs typeface="Verdana"/>
              </a:rPr>
              <a:t>II: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Bivariate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Analysis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and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Outliers</a:t>
            </a:r>
            <a:endParaRPr sz="7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700" spc="-20" dirty="0">
                <a:latin typeface="Verdana"/>
                <a:cs typeface="Verdana"/>
              </a:rPr>
              <a:t>Bivariate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Analysis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techniques</a:t>
            </a:r>
            <a:endParaRPr sz="7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700" dirty="0">
                <a:latin typeface="Verdana"/>
                <a:cs typeface="Verdana"/>
              </a:rPr>
              <a:t>Atypical</a:t>
            </a:r>
            <a:r>
              <a:rPr sz="700" spc="-85" dirty="0">
                <a:latin typeface="Verdana"/>
                <a:cs typeface="Verdana"/>
              </a:rPr>
              <a:t> </a:t>
            </a:r>
            <a:r>
              <a:rPr sz="700" spc="-25" dirty="0">
                <a:latin typeface="Verdana"/>
                <a:cs typeface="Verdana"/>
              </a:rPr>
              <a:t>values</a:t>
            </a:r>
            <a:r>
              <a:rPr sz="700" spc="-8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(Outliers)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34436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Transforming</a:t>
            </a:r>
            <a:r>
              <a:rPr spc="-270" dirty="0"/>
              <a:t> </a:t>
            </a:r>
            <a:r>
              <a:rPr spc="-50" dirty="0"/>
              <a:t>Variables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5" dirty="0">
                <a:solidFill>
                  <a:srgbClr val="04A8C4"/>
                </a:solidFill>
              </a:rPr>
              <a:t>Numerical</a:t>
            </a:r>
            <a:r>
              <a:rPr sz="1500" spc="-150" dirty="0">
                <a:solidFill>
                  <a:srgbClr val="04A8C4"/>
                </a:solidFill>
              </a:rPr>
              <a:t> </a:t>
            </a:r>
            <a:r>
              <a:rPr sz="1500" spc="-55" dirty="0">
                <a:solidFill>
                  <a:srgbClr val="04A8C4"/>
                </a:solidFill>
              </a:rPr>
              <a:t>to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10" dirty="0">
                <a:solidFill>
                  <a:srgbClr val="04A8C4"/>
                </a:solidFill>
              </a:rPr>
              <a:t>Categorical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735523" y="1810590"/>
            <a:ext cx="504888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Fixed-Width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Divide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width.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Age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grouped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0-18,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19-35,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36-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60,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60+.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181610">
              <a:lnSpc>
                <a:spcPct val="114999"/>
              </a:lnSpc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Quantile</a:t>
            </a:r>
            <a:r>
              <a:rPr sz="12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bin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(approximately)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points.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quartiles.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358775">
              <a:lnSpc>
                <a:spcPct val="114999"/>
              </a:lnSpc>
            </a:pP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Custom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Define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custom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based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domain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knowledge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specific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requirements.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young,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adult,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elderly.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192405">
              <a:lnSpc>
                <a:spcPct val="114999"/>
              </a:lnSpc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resulting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strike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balance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detailed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granularity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concise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overview,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ensuring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distribution's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information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isn't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lost.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013" y="2087520"/>
            <a:ext cx="2888494" cy="19715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923" y="797822"/>
            <a:ext cx="34436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424242"/>
                </a:solidFill>
                <a:latin typeface="Arial Black"/>
                <a:cs typeface="Arial Black"/>
              </a:rPr>
              <a:t>Transforming</a:t>
            </a:r>
            <a:r>
              <a:rPr sz="2200" spc="-2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500" spc="-1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500" spc="-1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548" y="1817915"/>
            <a:ext cx="7665084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22090">
              <a:lnSpc>
                <a:spcPct val="114999"/>
              </a:lnSpc>
              <a:spcBef>
                <a:spcPts val="100"/>
              </a:spcBef>
            </a:pP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Label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Encoding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Assign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unique number.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works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well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ordinal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where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there's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clear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order.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One-Hot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Encoding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(Dummy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Variables)</a:t>
            </a:r>
            <a:r>
              <a:rPr sz="1200" spc="-25" dirty="0">
                <a:solidFill>
                  <a:srgbClr val="04A8C4"/>
                </a:solidFill>
                <a:latin typeface="Arial"/>
                <a:cs typeface="Arial"/>
              </a:rPr>
              <a:t>:</a:t>
            </a:r>
            <a:r>
              <a:rPr sz="1200" spc="15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category,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binary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(0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424242"/>
                </a:solidFill>
                <a:latin typeface="Arial"/>
                <a:cs typeface="Arial"/>
              </a:rPr>
              <a:t>1).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avoids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imposing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artificial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increases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dimensionality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8696" y="1570096"/>
            <a:ext cx="6557645" cy="3147695"/>
            <a:chOff x="1978696" y="1570096"/>
            <a:chExt cx="6557645" cy="314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041" y="1574804"/>
              <a:ext cx="1823846" cy="1120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986" y="1595271"/>
              <a:ext cx="1823846" cy="1079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8696" y="3443318"/>
              <a:ext cx="3260043" cy="12740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2514" y="3655542"/>
              <a:ext cx="1712721" cy="8138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6087" y="2108696"/>
              <a:ext cx="419499" cy="2476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37362" y="1574859"/>
              <a:ext cx="2486660" cy="1180465"/>
            </a:xfrm>
            <a:custGeom>
              <a:avLst/>
              <a:gdLst/>
              <a:ahLst/>
              <a:cxnLst/>
              <a:rect l="l" t="t" r="r" b="b"/>
              <a:pathLst>
                <a:path w="2486659" h="1180464">
                  <a:moveTo>
                    <a:pt x="0" y="112537"/>
                  </a:moveTo>
                  <a:lnTo>
                    <a:pt x="4124" y="92101"/>
                  </a:lnTo>
                  <a:lnTo>
                    <a:pt x="15374" y="75414"/>
                  </a:lnTo>
                  <a:lnTo>
                    <a:pt x="32062" y="64163"/>
                  </a:lnTo>
                  <a:lnTo>
                    <a:pt x="52499" y="60037"/>
                  </a:lnTo>
                  <a:lnTo>
                    <a:pt x="262499" y="60037"/>
                  </a:lnTo>
                  <a:lnTo>
                    <a:pt x="299624" y="75414"/>
                  </a:lnTo>
                  <a:lnTo>
                    <a:pt x="314999" y="112537"/>
                  </a:lnTo>
                  <a:lnTo>
                    <a:pt x="314999" y="1127435"/>
                  </a:lnTo>
                  <a:lnTo>
                    <a:pt x="310874" y="1147872"/>
                  </a:lnTo>
                  <a:lnTo>
                    <a:pt x="299624" y="1164560"/>
                  </a:lnTo>
                  <a:lnTo>
                    <a:pt x="282936" y="1175810"/>
                  </a:lnTo>
                  <a:lnTo>
                    <a:pt x="262499" y="1179935"/>
                  </a:lnTo>
                  <a:lnTo>
                    <a:pt x="52499" y="1179935"/>
                  </a:lnTo>
                  <a:lnTo>
                    <a:pt x="32062" y="1175810"/>
                  </a:lnTo>
                  <a:lnTo>
                    <a:pt x="15374" y="1164560"/>
                  </a:lnTo>
                  <a:lnTo>
                    <a:pt x="4124" y="1147872"/>
                  </a:lnTo>
                  <a:lnTo>
                    <a:pt x="0" y="1127435"/>
                  </a:lnTo>
                  <a:lnTo>
                    <a:pt x="0" y="112537"/>
                  </a:lnTo>
                  <a:close/>
                </a:path>
                <a:path w="2486659" h="1180464">
                  <a:moveTo>
                    <a:pt x="2171620" y="52502"/>
                  </a:moveTo>
                  <a:lnTo>
                    <a:pt x="2175745" y="32065"/>
                  </a:lnTo>
                  <a:lnTo>
                    <a:pt x="2186995" y="15377"/>
                  </a:lnTo>
                  <a:lnTo>
                    <a:pt x="2203683" y="4125"/>
                  </a:lnTo>
                  <a:lnTo>
                    <a:pt x="2224120" y="0"/>
                  </a:lnTo>
                  <a:lnTo>
                    <a:pt x="2434120" y="0"/>
                  </a:lnTo>
                  <a:lnTo>
                    <a:pt x="2471245" y="15377"/>
                  </a:lnTo>
                  <a:lnTo>
                    <a:pt x="2486619" y="52502"/>
                  </a:lnTo>
                  <a:lnTo>
                    <a:pt x="2486619" y="1067385"/>
                  </a:lnTo>
                  <a:lnTo>
                    <a:pt x="2482494" y="1087826"/>
                  </a:lnTo>
                  <a:lnTo>
                    <a:pt x="2471245" y="1104522"/>
                  </a:lnTo>
                  <a:lnTo>
                    <a:pt x="2454557" y="1115781"/>
                  </a:lnTo>
                  <a:lnTo>
                    <a:pt x="2434120" y="1119910"/>
                  </a:lnTo>
                  <a:lnTo>
                    <a:pt x="2224120" y="1119910"/>
                  </a:lnTo>
                  <a:lnTo>
                    <a:pt x="2203683" y="1115781"/>
                  </a:lnTo>
                  <a:lnTo>
                    <a:pt x="2186995" y="1104522"/>
                  </a:lnTo>
                  <a:lnTo>
                    <a:pt x="2175745" y="1087826"/>
                  </a:lnTo>
                  <a:lnTo>
                    <a:pt x="2171620" y="1067385"/>
                  </a:lnTo>
                  <a:lnTo>
                    <a:pt x="2171620" y="52502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52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857371" y="2925785"/>
            <a:ext cx="3429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Arial Black"/>
                <a:cs typeface="Arial Black"/>
              </a:rPr>
              <a:t>Exploring</a:t>
            </a:r>
            <a:r>
              <a:rPr sz="1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Arial Black"/>
                <a:cs typeface="Arial Black"/>
              </a:rPr>
              <a:t>Single</a:t>
            </a:r>
            <a:r>
              <a:rPr sz="15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Arial Black"/>
                <a:cs typeface="Arial Black"/>
              </a:rPr>
              <a:t>Variables</a:t>
            </a:r>
            <a:r>
              <a:rPr sz="1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Depth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Univariate</a:t>
            </a:r>
            <a:r>
              <a:rPr spc="-19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401891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49225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focus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counts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proportions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focus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tendency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(measures of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centrality),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variability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(measures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dispersion)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distributions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464" y="1388597"/>
            <a:ext cx="2887919" cy="28879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73291" y="2965450"/>
            <a:ext cx="6372225" cy="457200"/>
          </a:xfrm>
          <a:custGeom>
            <a:avLst/>
            <a:gdLst/>
            <a:ahLst/>
            <a:cxnLst/>
            <a:rect l="l" t="t" r="r" b="b"/>
            <a:pathLst>
              <a:path w="6372225" h="457200">
                <a:moveTo>
                  <a:pt x="6372206" y="457199"/>
                </a:moveTo>
                <a:lnTo>
                  <a:pt x="0" y="457199"/>
                </a:lnTo>
                <a:lnTo>
                  <a:pt x="0" y="0"/>
                </a:lnTo>
                <a:lnTo>
                  <a:pt x="6372206" y="0"/>
                </a:lnTo>
                <a:lnTo>
                  <a:pt x="6372206" y="457199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0591" y="2937510"/>
            <a:ext cx="6397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latin typeface="Arial Black"/>
                <a:cs typeface="Arial Black"/>
              </a:rPr>
              <a:t>Categorical</a:t>
            </a:r>
            <a:r>
              <a:rPr sz="3000" spc="-320" dirty="0">
                <a:latin typeface="Arial Black"/>
                <a:cs typeface="Arial Black"/>
              </a:rPr>
              <a:t> </a:t>
            </a:r>
            <a:r>
              <a:rPr sz="3000" spc="-295" dirty="0">
                <a:latin typeface="Arial Black"/>
                <a:cs typeface="Arial Black"/>
              </a:rPr>
              <a:t>&amp;</a:t>
            </a:r>
            <a:r>
              <a:rPr sz="3000" spc="-315" dirty="0">
                <a:latin typeface="Arial Black"/>
                <a:cs typeface="Arial Black"/>
              </a:rPr>
              <a:t> </a:t>
            </a:r>
            <a:r>
              <a:rPr sz="3000" spc="-145" dirty="0">
                <a:latin typeface="Arial Black"/>
                <a:cs typeface="Arial Black"/>
              </a:rPr>
              <a:t>Discrete</a:t>
            </a:r>
            <a:r>
              <a:rPr sz="3000" spc="-315" dirty="0">
                <a:latin typeface="Arial Black"/>
                <a:cs typeface="Arial Black"/>
              </a:rPr>
              <a:t> </a:t>
            </a:r>
            <a:r>
              <a:rPr sz="3000" spc="-50" dirty="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904" y="2277918"/>
            <a:ext cx="386461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452755" indent="-313055">
              <a:lnSpc>
                <a:spcPct val="130000"/>
              </a:lnSpc>
              <a:spcBef>
                <a:spcPts val="100"/>
              </a:spcBef>
              <a:buFont typeface="Arial"/>
              <a:buChar char="○"/>
              <a:tabLst>
                <a:tab pos="325120" algn="l"/>
              </a:tabLst>
            </a:pP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Absolute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times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particular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appears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325120" marR="130810" indent="-313055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Relative</a:t>
            </a:r>
            <a:r>
              <a:rPr sz="11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fraction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times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424242"/>
                </a:solidFill>
                <a:latin typeface="Arial"/>
                <a:cs typeface="Arial"/>
              </a:rPr>
              <a:t>occurs.</a:t>
            </a:r>
            <a:endParaRPr sz="1100">
              <a:latin typeface="Arial"/>
              <a:cs typeface="Arial"/>
            </a:endParaRPr>
          </a:p>
          <a:p>
            <a:pPr marL="320040" marR="118110" indent="-307975" algn="just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25" dirty="0">
                <a:solidFill>
                  <a:srgbClr val="424242"/>
                </a:solidFill>
                <a:latin typeface="Arial Black"/>
                <a:cs typeface="Arial Black"/>
              </a:rPr>
              <a:t>Cumulative</a:t>
            </a:r>
            <a:r>
              <a:rPr sz="11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sum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absolute 	frequencies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less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equal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the 	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current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 marL="325120" marR="5080" indent="-313055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20" dirty="0">
                <a:solidFill>
                  <a:srgbClr val="424242"/>
                </a:solidFill>
                <a:latin typeface="Arial Black"/>
                <a:cs typeface="Arial Black"/>
              </a:rPr>
              <a:t>Cumulative</a:t>
            </a:r>
            <a:r>
              <a:rPr sz="11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Relative</a:t>
            </a:r>
            <a:r>
              <a:rPr sz="1100" spc="-9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Frequency: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sum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the relative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frequencies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less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equal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current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89814" y="2384960"/>
          <a:ext cx="3159760" cy="1421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spc="-25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OS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 marR="217170" indent="387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spc="-1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Absolute </a:t>
                      </a:r>
                      <a:r>
                        <a:rPr sz="900" spc="-2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frequency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 marR="216535" indent="622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spc="-1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Relative </a:t>
                      </a:r>
                      <a:r>
                        <a:rPr sz="900" spc="-2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frequency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Android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iOS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Windows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Other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10" dirty="0">
                          <a:latin typeface="Arial Black"/>
                          <a:cs typeface="Arial Black"/>
                        </a:rPr>
                        <a:t>Total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 Black"/>
                          <a:cs typeface="Arial Black"/>
                        </a:rPr>
                        <a:t>500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315" dirty="0">
                          <a:latin typeface="Arial Black"/>
                          <a:cs typeface="Arial Black"/>
                        </a:rPr>
                        <a:t>1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0973" y="1323473"/>
            <a:ext cx="5036820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Frequency</a:t>
            </a:r>
            <a:r>
              <a:rPr sz="15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Tables</a:t>
            </a:r>
            <a:endParaRPr sz="1500">
              <a:latin typeface="Arial Black"/>
              <a:cs typeface="Arial Black"/>
            </a:endParaRPr>
          </a:p>
          <a:p>
            <a:pPr marL="332740" indent="-320040">
              <a:lnSpc>
                <a:spcPct val="100000"/>
              </a:lnSpc>
              <a:spcBef>
                <a:spcPts val="1480"/>
              </a:spcBef>
              <a:buChar char="●"/>
              <a:tabLst>
                <a:tab pos="332740" algn="l"/>
              </a:tabLst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Counts: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occurrences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12420">
              <a:lnSpc>
                <a:spcPct val="100000"/>
              </a:lnSpc>
              <a:buChar char="●"/>
              <a:tabLst>
                <a:tab pos="332740" algn="l"/>
              </a:tabLst>
            </a:pP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types: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617" y="3967386"/>
            <a:ext cx="2534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745" marR="5080" indent="-741680">
              <a:lnSpc>
                <a:spcPct val="100000"/>
              </a:lnSpc>
              <a:spcBef>
                <a:spcPts val="100"/>
              </a:spcBef>
            </a:pPr>
            <a:r>
              <a:rPr sz="700" i="1" spc="20" dirty="0">
                <a:latin typeface="Arial"/>
                <a:cs typeface="Arial"/>
              </a:rPr>
              <a:t>Survey</a:t>
            </a:r>
            <a:r>
              <a:rPr sz="700" i="1" spc="45" dirty="0">
                <a:latin typeface="Arial"/>
                <a:cs typeface="Arial"/>
              </a:rPr>
              <a:t> </a:t>
            </a:r>
            <a:r>
              <a:rPr sz="700" i="1" spc="20" dirty="0">
                <a:latin typeface="Arial"/>
                <a:cs typeface="Arial"/>
              </a:rPr>
              <a:t>of</a:t>
            </a:r>
            <a:r>
              <a:rPr sz="700" i="1" spc="50" dirty="0">
                <a:latin typeface="Arial"/>
                <a:cs typeface="Arial"/>
              </a:rPr>
              <a:t> 500 </a:t>
            </a:r>
            <a:r>
              <a:rPr sz="700" i="1" spc="20" dirty="0">
                <a:latin typeface="Arial"/>
                <a:cs typeface="Arial"/>
              </a:rPr>
              <a:t>users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65" dirty="0">
                <a:latin typeface="Arial"/>
                <a:cs typeface="Arial"/>
              </a:rPr>
              <a:t>about</a:t>
            </a:r>
            <a:r>
              <a:rPr sz="700" i="1" spc="50" dirty="0">
                <a:latin typeface="Arial"/>
                <a:cs typeface="Arial"/>
              </a:rPr>
              <a:t> the </a:t>
            </a:r>
            <a:r>
              <a:rPr sz="700" i="1" spc="55" dirty="0">
                <a:latin typeface="Arial"/>
                <a:cs typeface="Arial"/>
              </a:rPr>
              <a:t>operating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20" dirty="0">
                <a:latin typeface="Arial"/>
                <a:cs typeface="Arial"/>
              </a:rPr>
              <a:t>system</a:t>
            </a:r>
            <a:r>
              <a:rPr sz="700" i="1" spc="45" dirty="0">
                <a:latin typeface="Arial"/>
                <a:cs typeface="Arial"/>
              </a:rPr>
              <a:t> </a:t>
            </a:r>
            <a:r>
              <a:rPr sz="700" i="1" spc="55" dirty="0">
                <a:latin typeface="Arial"/>
                <a:cs typeface="Arial"/>
              </a:rPr>
              <a:t>on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their</a:t>
            </a:r>
            <a:r>
              <a:rPr sz="700" i="1" spc="55" dirty="0">
                <a:latin typeface="Arial"/>
                <a:cs typeface="Arial"/>
              </a:rPr>
              <a:t> primary</a:t>
            </a:r>
            <a:r>
              <a:rPr sz="700" i="1" spc="20" dirty="0">
                <a:latin typeface="Arial"/>
                <a:cs typeface="Arial"/>
              </a:rPr>
              <a:t> </a:t>
            </a:r>
            <a:r>
              <a:rPr sz="700" i="1" spc="60" dirty="0">
                <a:latin typeface="Arial"/>
                <a:cs typeface="Arial"/>
              </a:rPr>
              <a:t>mobile</a:t>
            </a:r>
            <a:r>
              <a:rPr sz="700" i="1" spc="2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device.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75525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-Bar</a:t>
            </a: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Charts</a:t>
            </a:r>
            <a:endParaRPr sz="1500">
              <a:latin typeface="Arial Black"/>
              <a:cs typeface="Arial Black"/>
            </a:endParaRPr>
          </a:p>
          <a:p>
            <a:pPr marL="97790">
              <a:lnSpc>
                <a:spcPct val="100000"/>
              </a:lnSpc>
              <a:spcBef>
                <a:spcPts val="1480"/>
              </a:spcBef>
            </a:pP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Display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 marL="55499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55499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length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bar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corresponds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quantity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magnitude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represents.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48" y="2482330"/>
            <a:ext cx="3966791" cy="23114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8436" y="3093078"/>
            <a:ext cx="29305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75260" indent="-305435">
              <a:lnSpc>
                <a:spcPct val="114999"/>
              </a:lnSpc>
              <a:spcBef>
                <a:spcPts val="100"/>
              </a:spcBef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green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bars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represent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Absolute </a:t>
            </a:r>
            <a:r>
              <a:rPr sz="1000" spc="55" dirty="0">
                <a:latin typeface="Arial"/>
                <a:cs typeface="Arial"/>
              </a:rPr>
              <a:t>Frequency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317500" marR="5080" indent="-305435">
              <a:lnSpc>
                <a:spcPct val="114999"/>
              </a:lnSpc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75" dirty="0">
                <a:latin typeface="Arial"/>
                <a:cs typeface="Arial"/>
              </a:rPr>
              <a:t>blue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line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markers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represents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Relative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Frequency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operating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420609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-Pie</a:t>
            </a:r>
            <a:r>
              <a:rPr sz="15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Charts</a:t>
            </a:r>
            <a:endParaRPr sz="1500">
              <a:latin typeface="Arial Black"/>
              <a:cs typeface="Arial Black"/>
            </a:endParaRPr>
          </a:p>
          <a:p>
            <a:pPr marL="97790" marR="5080">
              <a:lnSpc>
                <a:spcPct val="114999"/>
              </a:lnSpc>
              <a:spcBef>
                <a:spcPts val="1265"/>
              </a:spcBef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relative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whole.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Use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sparingly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only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categories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few.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9621" y="2562207"/>
            <a:ext cx="2117725" cy="2228215"/>
            <a:chOff x="1549621" y="2562207"/>
            <a:chExt cx="2117725" cy="2228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9146" y="2571744"/>
              <a:ext cx="2098570" cy="22090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54384" y="2566969"/>
              <a:ext cx="2108200" cy="2218690"/>
            </a:xfrm>
            <a:custGeom>
              <a:avLst/>
              <a:gdLst/>
              <a:ahLst/>
              <a:cxnLst/>
              <a:rect l="l" t="t" r="r" b="b"/>
              <a:pathLst>
                <a:path w="2108200" h="2218690">
                  <a:moveTo>
                    <a:pt x="0" y="0"/>
                  </a:moveTo>
                  <a:lnTo>
                    <a:pt x="2108108" y="0"/>
                  </a:lnTo>
                  <a:lnTo>
                    <a:pt x="2108108" y="2218570"/>
                  </a:lnTo>
                  <a:lnTo>
                    <a:pt x="0" y="221857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5236" y="3224932"/>
            <a:ext cx="3818254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29845" indent="-305435">
              <a:lnSpc>
                <a:spcPct val="114999"/>
              </a:lnSpc>
              <a:spcBef>
                <a:spcPts val="100"/>
              </a:spcBef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chart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provides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visual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representation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75" dirty="0">
                <a:latin typeface="Arial"/>
                <a:cs typeface="Arial"/>
              </a:rPr>
              <a:t>proportion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system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holds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relative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whole.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317500" marR="5080" indent="-305435">
              <a:lnSpc>
                <a:spcPct val="114999"/>
              </a:lnSpc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percentages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on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slice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represent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relative </a:t>
            </a:r>
            <a:r>
              <a:rPr sz="1000" spc="65" dirty="0">
                <a:latin typeface="Arial"/>
                <a:cs typeface="Arial"/>
              </a:rPr>
              <a:t>frequencies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(or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proportions)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385" y="2965450"/>
            <a:ext cx="6392545" cy="457200"/>
          </a:xfrm>
          <a:custGeom>
            <a:avLst/>
            <a:gdLst/>
            <a:ahLst/>
            <a:cxnLst/>
            <a:rect l="l" t="t" r="r" b="b"/>
            <a:pathLst>
              <a:path w="6392545" h="457200">
                <a:moveTo>
                  <a:pt x="6392018" y="457199"/>
                </a:moveTo>
                <a:lnTo>
                  <a:pt x="0" y="457199"/>
                </a:lnTo>
                <a:lnTo>
                  <a:pt x="0" y="0"/>
                </a:lnTo>
                <a:lnTo>
                  <a:pt x="6392018" y="0"/>
                </a:lnTo>
                <a:lnTo>
                  <a:pt x="6392018" y="457199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685" y="2937510"/>
            <a:ext cx="6417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>
                <a:latin typeface="Arial Black"/>
                <a:cs typeface="Arial Black"/>
              </a:rPr>
              <a:t>Numerical</a:t>
            </a:r>
            <a:r>
              <a:rPr sz="3000" spc="-295" dirty="0">
                <a:latin typeface="Arial Black"/>
                <a:cs typeface="Arial Black"/>
              </a:rPr>
              <a:t> </a:t>
            </a:r>
            <a:r>
              <a:rPr sz="3000" spc="-65" dirty="0">
                <a:latin typeface="Arial Black"/>
                <a:cs typeface="Arial Black"/>
              </a:rPr>
              <a:t>Continuous</a:t>
            </a:r>
            <a:r>
              <a:rPr sz="3000" spc="-295" dirty="0">
                <a:latin typeface="Arial Black"/>
                <a:cs typeface="Arial Black"/>
              </a:rPr>
              <a:t> </a:t>
            </a:r>
            <a:r>
              <a:rPr sz="3000" spc="-65" dirty="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2478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Central</a:t>
            </a:r>
            <a:r>
              <a:rPr sz="15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Tendency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centrality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provide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insights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424242"/>
                </a:solidFill>
                <a:latin typeface="Arial Black"/>
                <a:cs typeface="Arial Black"/>
              </a:rPr>
              <a:t>typical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 Black"/>
                <a:cs typeface="Arial Black"/>
              </a:rPr>
              <a:t>value</a:t>
            </a:r>
            <a:r>
              <a:rPr sz="11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solidFill>
                  <a:srgbClr val="04A8C4"/>
                </a:solidFill>
                <a:latin typeface="Arial Black"/>
                <a:cs typeface="Arial Black"/>
              </a:rPr>
              <a:t>Mean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424242"/>
                </a:solidFill>
                <a:latin typeface="Arial"/>
                <a:cs typeface="Arial"/>
              </a:rPr>
              <a:t>Sensitive</a:t>
            </a:r>
            <a:r>
              <a:rPr sz="1100" i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424242"/>
                </a:solidFill>
                <a:latin typeface="Arial"/>
                <a:cs typeface="Arial"/>
              </a:rPr>
              <a:t>outliers,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7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1100" i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1100" i="1" spc="50" dirty="0">
                <a:solidFill>
                  <a:srgbClr val="424242"/>
                </a:solidFill>
                <a:latin typeface="Arial"/>
                <a:cs typeface="Arial"/>
              </a:rPr>
              <a:t>skew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75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100" spc="-30" dirty="0">
                <a:solidFill>
                  <a:srgbClr val="04A8C4"/>
                </a:solidFill>
                <a:latin typeface="Arial Black"/>
                <a:cs typeface="Arial Black"/>
              </a:rPr>
              <a:t>Median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sorted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(for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even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values,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it's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middle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numbers).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100" i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424242"/>
                </a:solidFill>
                <a:latin typeface="Arial"/>
                <a:cs typeface="Arial"/>
              </a:rPr>
              <a:t>resistant</a:t>
            </a:r>
            <a:r>
              <a:rPr sz="1100" i="1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i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45" dirty="0">
                <a:solidFill>
                  <a:srgbClr val="04A8C4"/>
                </a:solidFill>
                <a:latin typeface="Arial Black"/>
                <a:cs typeface="Arial Black"/>
              </a:rPr>
              <a:t>Mode</a:t>
            </a:r>
            <a:r>
              <a:rPr sz="1100" spc="-4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frequently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occurring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value.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Applicable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469265" marR="207645" indent="-313055">
              <a:lnSpc>
                <a:spcPct val="150000"/>
              </a:lnSpc>
              <a:buChar char="●"/>
              <a:tabLst>
                <a:tab pos="4692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unimodal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(one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mode),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bimodal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(two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modes),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multimodal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(more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two modes).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683" y="3703342"/>
            <a:ext cx="5024755" cy="935990"/>
            <a:chOff x="2059683" y="3703342"/>
            <a:chExt cx="5024755" cy="935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683" y="3703342"/>
              <a:ext cx="3394468" cy="9356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14" y="3703342"/>
              <a:ext cx="1688796" cy="9058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174" y="1988231"/>
            <a:ext cx="41998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What’s</a:t>
            </a:r>
            <a:r>
              <a:rPr sz="3600" spc="-440" dirty="0">
                <a:solidFill>
                  <a:srgbClr val="FFFFFF"/>
                </a:solidFill>
              </a:rPr>
              <a:t> </a:t>
            </a:r>
            <a:r>
              <a:rPr sz="3600" spc="-355" dirty="0">
                <a:solidFill>
                  <a:srgbClr val="FFFFFF"/>
                </a:solidFill>
              </a:rPr>
              <a:t>EDA </a:t>
            </a:r>
            <a:r>
              <a:rPr sz="3600" spc="-110" dirty="0">
                <a:solidFill>
                  <a:srgbClr val="FFFFFF"/>
                </a:solidFill>
              </a:rPr>
              <a:t>(Exploratory</a:t>
            </a:r>
            <a:r>
              <a:rPr sz="3600" spc="-340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Data </a:t>
            </a:r>
            <a:r>
              <a:rPr sz="3600" spc="-10" dirty="0">
                <a:solidFill>
                  <a:srgbClr val="FFFFFF"/>
                </a:solidFill>
              </a:rPr>
              <a:t>Analysis)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9461" y="1463222"/>
            <a:ext cx="1959096" cy="10645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898" y="1323473"/>
            <a:ext cx="5822950" cy="3367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Measures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Spread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spread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424242"/>
                </a:solidFill>
                <a:latin typeface="Arial Black"/>
                <a:cs typeface="Arial Black"/>
              </a:rPr>
              <a:t>spread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Arial Black"/>
                <a:cs typeface="Arial Black"/>
              </a:rPr>
              <a:t>out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dispersed</a:t>
            </a:r>
            <a:r>
              <a:rPr sz="11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is.</a:t>
            </a:r>
            <a:endParaRPr sz="110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19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Minimum,</a:t>
            </a:r>
            <a:r>
              <a:rPr sz="11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Maximum</a:t>
            </a:r>
            <a:r>
              <a:rPr sz="11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sz="11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Range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926465" algn="l"/>
              </a:tabLst>
            </a:pP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Range</a:t>
            </a:r>
            <a:r>
              <a:rPr sz="11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Difference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maximum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minimum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195"/>
              </a:spcBef>
              <a:buChar char="○"/>
              <a:tabLst>
                <a:tab pos="9264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Very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sensitive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Font typeface="Arial"/>
              <a:buChar char="○"/>
            </a:pPr>
            <a:endParaRPr sz="110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65" dirty="0">
                <a:solidFill>
                  <a:srgbClr val="04A8C4"/>
                </a:solidFill>
                <a:latin typeface="Arial Black"/>
                <a:cs typeface="Arial Black"/>
              </a:rPr>
              <a:t>Percentiles</a:t>
            </a:r>
            <a:r>
              <a:rPr sz="11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04A8C4"/>
                </a:solidFill>
                <a:latin typeface="Arial Black"/>
                <a:cs typeface="Arial Black"/>
              </a:rPr>
              <a:t>&amp;</a:t>
            </a:r>
            <a:r>
              <a:rPr sz="11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04A8C4"/>
                </a:solidFill>
                <a:latin typeface="Arial Black"/>
                <a:cs typeface="Arial Black"/>
              </a:rPr>
              <a:t>Quartiles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Divide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parts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understand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926465" algn="l"/>
              </a:tabLst>
            </a:pPr>
            <a:r>
              <a:rPr sz="1100" spc="-45" dirty="0">
                <a:solidFill>
                  <a:srgbClr val="424242"/>
                </a:solidFill>
                <a:latin typeface="Arial Black"/>
                <a:cs typeface="Arial Black"/>
              </a:rPr>
              <a:t>Quartiles:</a:t>
            </a:r>
            <a:r>
              <a:rPr sz="11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Quartiles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split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four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equal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424242"/>
                </a:solidFill>
                <a:latin typeface="Arial"/>
                <a:cs typeface="Arial"/>
              </a:rPr>
              <a:t>parts.</a:t>
            </a:r>
            <a:endParaRPr sz="1100">
              <a:latin typeface="Arial"/>
              <a:cs typeface="Arial"/>
            </a:endParaRPr>
          </a:p>
          <a:p>
            <a:pPr marL="1383665" lvl="2" indent="-31242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First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spc="-35" dirty="0">
                <a:solidFill>
                  <a:srgbClr val="424242"/>
                </a:solidFill>
                <a:latin typeface="Arial Black"/>
                <a:cs typeface="Arial Black"/>
              </a:rPr>
              <a:t>Q1</a:t>
            </a:r>
            <a:r>
              <a:rPr sz="1100" spc="-35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25%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this.</a:t>
            </a:r>
            <a:endParaRPr sz="1100">
              <a:latin typeface="Arial"/>
              <a:cs typeface="Arial"/>
            </a:endParaRPr>
          </a:p>
          <a:p>
            <a:pPr marL="1383665" marR="611505" lvl="2" indent="-313055">
              <a:lnSpc>
                <a:spcPct val="114999"/>
              </a:lnSpc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Second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spc="10" dirty="0">
                <a:solidFill>
                  <a:srgbClr val="424242"/>
                </a:solidFill>
                <a:latin typeface="Arial Black"/>
                <a:cs typeface="Arial Black"/>
              </a:rPr>
              <a:t>Q2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value,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half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half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above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(also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known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median).</a:t>
            </a:r>
            <a:endParaRPr sz="1100">
              <a:latin typeface="Arial"/>
              <a:cs typeface="Arial"/>
            </a:endParaRPr>
          </a:p>
          <a:p>
            <a:pPr marL="1383665" lvl="2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Third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dirty="0">
                <a:solidFill>
                  <a:srgbClr val="424242"/>
                </a:solidFill>
                <a:latin typeface="Arial Black"/>
                <a:cs typeface="Arial Black"/>
              </a:rPr>
              <a:t>Q3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75%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this.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30"/>
              </a:spcBef>
              <a:buFont typeface="Arial"/>
              <a:buChar char="■"/>
            </a:pPr>
            <a:endParaRPr sz="1100">
              <a:latin typeface="Arial"/>
              <a:cs typeface="Arial"/>
            </a:endParaRPr>
          </a:p>
          <a:p>
            <a:pPr marL="958215" marR="5080" lvl="1" indent="-313055">
              <a:lnSpc>
                <a:spcPct val="114999"/>
              </a:lnSpc>
              <a:buFont typeface="Arial"/>
              <a:buChar char="○"/>
              <a:tabLst>
                <a:tab pos="958215" algn="l"/>
              </a:tabLst>
            </a:pPr>
            <a:r>
              <a:rPr sz="1100" spc="-60" dirty="0">
                <a:solidFill>
                  <a:srgbClr val="424242"/>
                </a:solidFill>
                <a:latin typeface="Arial Black"/>
                <a:cs typeface="Arial Black"/>
              </a:rPr>
              <a:t>Percentiles:</a:t>
            </a:r>
            <a:r>
              <a:rPr sz="11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quartiles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65" dirty="0">
                <a:solidFill>
                  <a:srgbClr val="424242"/>
                </a:solidFill>
                <a:latin typeface="Arial"/>
                <a:cs typeface="Arial"/>
              </a:rPr>
              <a:t>1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99.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exam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score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80th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percentile,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means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did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better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80%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people.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2662" y="2980844"/>
            <a:ext cx="2736944" cy="92602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484124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Measures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Spread</a:t>
            </a:r>
            <a:endParaRPr sz="1500">
              <a:latin typeface="Arial Black"/>
              <a:cs typeface="Arial Black"/>
            </a:endParaRPr>
          </a:p>
          <a:p>
            <a:pPr marL="469265" indent="-320040">
              <a:lnSpc>
                <a:spcPct val="100000"/>
              </a:lnSpc>
              <a:spcBef>
                <a:spcPts val="190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Variance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Char char="○"/>
              <a:tabLst>
                <a:tab pos="926465" algn="l"/>
              </a:tabLst>
            </a:pP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squared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differences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Standard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Deviation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184785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Square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root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variance.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Indicates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spread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around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318" y="3428634"/>
            <a:ext cx="3372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77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Here</a:t>
            </a:r>
            <a:r>
              <a:rPr sz="1000" i="1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666666"/>
                </a:solidFill>
                <a:latin typeface="Arial"/>
                <a:cs typeface="Arial"/>
              </a:rPr>
              <a:t>we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666666"/>
                </a:solidFill>
                <a:latin typeface="Arial"/>
                <a:cs typeface="Arial"/>
              </a:rPr>
              <a:t>see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two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666666"/>
                </a:solidFill>
                <a:latin typeface="Arial"/>
                <a:cs typeface="Arial"/>
              </a:rPr>
              <a:t>distributions.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They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both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have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same</a:t>
            </a:r>
            <a:r>
              <a:rPr sz="1000" i="1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mean.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distribution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more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spread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out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110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lower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2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middle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70" dirty="0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larger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rgbClr val="666666"/>
                </a:solidFill>
                <a:latin typeface="Arial"/>
                <a:cs typeface="Arial"/>
              </a:rPr>
              <a:t>standard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deviation.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488" y="1963621"/>
            <a:ext cx="2461394" cy="26468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171C8C-0618-ACF2-623D-7A27226DC407}"/>
                  </a:ext>
                </a:extLst>
              </p14:cNvPr>
              <p14:cNvContentPartPr/>
              <p14:nvPr/>
            </p14:nvContentPartPr>
            <p14:xfrm>
              <a:off x="7068960" y="3454200"/>
              <a:ext cx="202320" cy="29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171C8C-0618-ACF2-623D-7A27226DC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3120" y="3390840"/>
                <a:ext cx="233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1AD3AB-1DEF-26FD-60EF-A2688DAF3E28}"/>
                  </a:ext>
                </a:extLst>
              </p14:cNvPr>
              <p14:cNvContentPartPr/>
              <p14:nvPr/>
            </p14:nvContentPartPr>
            <p14:xfrm>
              <a:off x="6610320" y="3184920"/>
              <a:ext cx="1172160" cy="942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1AD3AB-1DEF-26FD-60EF-A2688DAF3E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4480" y="3121560"/>
                <a:ext cx="120348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C4DF7B-F713-F2A2-6741-0425F404B5B4}"/>
                  </a:ext>
                </a:extLst>
              </p14:cNvPr>
              <p14:cNvContentPartPr/>
              <p14:nvPr/>
            </p14:nvContentPartPr>
            <p14:xfrm>
              <a:off x="7071120" y="2152440"/>
              <a:ext cx="248040" cy="108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C4DF7B-F713-F2A2-6741-0425F404B5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280" y="2089080"/>
                <a:ext cx="279360" cy="12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A66F7F-25E8-CD5E-7D89-FF092AC0F8F2}"/>
                  </a:ext>
                </a:extLst>
              </p14:cNvPr>
              <p14:cNvContentPartPr/>
              <p14:nvPr/>
            </p14:nvContentPartPr>
            <p14:xfrm>
              <a:off x="7093080" y="2171520"/>
              <a:ext cx="222840" cy="104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A66F7F-25E8-CD5E-7D89-FF092AC0F8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7240" y="2108160"/>
                <a:ext cx="25416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863F7F-C56D-72A6-9BC0-A950FA0BD1D0}"/>
                  </a:ext>
                </a:extLst>
              </p14:cNvPr>
              <p14:cNvContentPartPr/>
              <p14:nvPr/>
            </p14:nvContentPartPr>
            <p14:xfrm>
              <a:off x="6058440" y="1498680"/>
              <a:ext cx="1568160" cy="307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863F7F-C56D-72A6-9BC0-A950FA0BD1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9080" y="1489320"/>
                <a:ext cx="1586880" cy="309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248" y="768522"/>
            <a:ext cx="314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Continuous</a:t>
            </a:r>
            <a:r>
              <a:rPr sz="2200" spc="-1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3040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04A8C4"/>
                </a:solidFill>
                <a:latin typeface="Arial Black"/>
                <a:cs typeface="Arial Black"/>
              </a:rPr>
              <a:t>Note:</a:t>
            </a:r>
            <a:r>
              <a:rPr sz="1500" spc="-17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0" dirty="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r>
              <a:rPr sz="1500" spc="-1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7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a</a:t>
            </a:r>
            <a:r>
              <a:rPr sz="1500" spc="-1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5" dirty="0">
                <a:solidFill>
                  <a:srgbClr val="04A8C4"/>
                </a:solidFill>
                <a:latin typeface="Arial Black"/>
                <a:cs typeface="Arial Black"/>
              </a:rPr>
              <a:t>Distribution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45" y="1637106"/>
            <a:ext cx="5143500" cy="2988945"/>
            <a:chOff x="2000245" y="1637106"/>
            <a:chExt cx="5143500" cy="2988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45" y="1637106"/>
              <a:ext cx="5143489" cy="28932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2465" y="4436266"/>
              <a:ext cx="777473" cy="189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430" y="3047993"/>
              <a:ext cx="303609" cy="600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26447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5" dirty="0">
                <a:solidFill>
                  <a:srgbClr val="04A8C4"/>
                </a:solidFill>
                <a:latin typeface="Arial Black"/>
                <a:cs typeface="Arial Black"/>
              </a:rPr>
              <a:t>Histograms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6901" y="1968721"/>
            <a:ext cx="3515995" cy="2433320"/>
            <a:chOff x="5276901" y="1968721"/>
            <a:chExt cx="3515995" cy="2433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7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439" y="1978246"/>
              <a:ext cx="3388618" cy="22720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1664" y="1973483"/>
              <a:ext cx="3398520" cy="2281555"/>
            </a:xfrm>
            <a:custGeom>
              <a:avLst/>
              <a:gdLst/>
              <a:ahLst/>
              <a:cxnLst/>
              <a:rect l="l" t="t" r="r" b="b"/>
              <a:pathLst>
                <a:path w="3398520" h="2281554">
                  <a:moveTo>
                    <a:pt x="0" y="0"/>
                  </a:moveTo>
                  <a:lnTo>
                    <a:pt x="3398168" y="0"/>
                  </a:lnTo>
                  <a:lnTo>
                    <a:pt x="3398168" y="2281532"/>
                  </a:lnTo>
                  <a:lnTo>
                    <a:pt x="0" y="22815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2348" y="1841889"/>
            <a:ext cx="43084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925">
              <a:lnSpc>
                <a:spcPct val="114999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histogram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is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graphical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representation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divided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(bins)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width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bin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affects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histogram: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Narrow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too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424242"/>
                </a:solidFill>
                <a:latin typeface="Arial"/>
                <a:cs typeface="Arial"/>
              </a:rPr>
              <a:t>much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noise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Wide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hide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important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details.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spcBef>
                <a:spcPts val="138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Difference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from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Bar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Chart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histograms,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bars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adjacent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gap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them,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while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bar charts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(for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discrete)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distinct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bars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separated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spaces.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414" y="4392473"/>
            <a:ext cx="2724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1390" marR="5080" indent="-949325">
              <a:lnSpc>
                <a:spcPct val="100000"/>
              </a:lnSpc>
              <a:spcBef>
                <a:spcPts val="100"/>
              </a:spcBef>
            </a:pPr>
            <a:r>
              <a:rPr sz="800" i="1" spc="55" dirty="0">
                <a:latin typeface="Arial"/>
                <a:cs typeface="Arial"/>
              </a:rPr>
              <a:t>Histogram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illustrating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the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distribution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of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exam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scores </a:t>
            </a:r>
            <a:r>
              <a:rPr sz="800" i="1" dirty="0">
                <a:latin typeface="Arial"/>
                <a:cs typeface="Arial"/>
              </a:rPr>
              <a:t>for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100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40" dirty="0">
                <a:latin typeface="Arial"/>
                <a:cs typeface="Arial"/>
              </a:rPr>
              <a:t>students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2374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Box</a:t>
            </a:r>
            <a:r>
              <a:rPr sz="15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65" dirty="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5766" y="2596494"/>
            <a:ext cx="4866640" cy="2320290"/>
            <a:chOff x="3925766" y="2596494"/>
            <a:chExt cx="4866640" cy="2320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766" y="2596494"/>
              <a:ext cx="4804715" cy="22421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0983" y="4558615"/>
              <a:ext cx="801298" cy="35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2348" y="1841889"/>
            <a:ext cx="7061834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26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Box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plots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provide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summary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data's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</a:t>
            </a:r>
            <a:r>
              <a:rPr sz="1200" spc="-4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including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value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variability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potential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They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especially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useful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comparing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across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groups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(displayed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in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parallel).</a:t>
            </a:r>
            <a:endParaRPr sz="1200">
              <a:latin typeface="Arial"/>
              <a:cs typeface="Arial"/>
            </a:endParaRPr>
          </a:p>
          <a:p>
            <a:pPr marL="626110" marR="3554729" indent="-320675">
              <a:lnSpc>
                <a:spcPct val="114999"/>
              </a:lnSpc>
              <a:spcBef>
                <a:spcPts val="1145"/>
              </a:spcBef>
              <a:buFont typeface="Arial"/>
              <a:buChar char="●"/>
              <a:tabLst>
                <a:tab pos="626110" algn="l"/>
              </a:tabLst>
            </a:pPr>
            <a:r>
              <a:rPr sz="1200" spc="-100" dirty="0">
                <a:solidFill>
                  <a:srgbClr val="424242"/>
                </a:solidFill>
                <a:latin typeface="Arial Black"/>
                <a:cs typeface="Arial Black"/>
              </a:rPr>
              <a:t>Box</a:t>
            </a:r>
            <a:r>
              <a:rPr sz="1200" spc="-10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spans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424242"/>
                </a:solidFill>
                <a:latin typeface="Arial"/>
                <a:cs typeface="Arial"/>
              </a:rPr>
              <a:t>Q1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Q3.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represents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Interquartile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Range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(IQR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Q3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260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Arial"/>
                <a:cs typeface="Arial"/>
              </a:rPr>
              <a:t>Q1),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50%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lies.</a:t>
            </a:r>
            <a:endParaRPr sz="1200">
              <a:latin typeface="Arial"/>
              <a:cs typeface="Arial"/>
            </a:endParaRPr>
          </a:p>
          <a:p>
            <a:pPr marL="626110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626110" algn="l"/>
              </a:tabLst>
            </a:pP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Whiskers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lines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extend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5346" y="3880445"/>
            <a:ext cx="3145155" cy="656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315"/>
              </a:spcBef>
              <a:tabLst>
                <a:tab pos="1980564" algn="l"/>
              </a:tabLst>
            </a:pP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ends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box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(Q3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200" spc="-100" dirty="0">
                <a:solidFill>
                  <a:srgbClr val="424242"/>
                </a:solidFill>
                <a:latin typeface="Arial"/>
                <a:cs typeface="Arial"/>
              </a:rPr>
              <a:t>1.5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*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IQR).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fall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outside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whiskers'</a:t>
            </a:r>
            <a:r>
              <a:rPr sz="1200" spc="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2608" y="3810538"/>
            <a:ext cx="1123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1318" y="3948267"/>
            <a:ext cx="162348" cy="1623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917" y="2214078"/>
            <a:ext cx="237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123" y="1510868"/>
            <a:ext cx="7172959" cy="2549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lr>
                <a:srgbClr val="565660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Univariate</a:t>
            </a:r>
            <a:r>
              <a:rPr sz="1200" spc="-8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Focuses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565660"/>
                </a:solidFill>
                <a:latin typeface="Arial"/>
                <a:cs typeface="Arial"/>
              </a:rPr>
              <a:t>a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single</a:t>
            </a:r>
            <a:r>
              <a:rPr sz="1200" spc="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variable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Categorical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Font typeface="Arial"/>
              <a:buChar char="■"/>
              <a:tabLst>
                <a:tab pos="1247140" algn="l"/>
              </a:tabLst>
            </a:pP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Frequency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tables.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Counts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proportions.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Bar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charts,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pie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charts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Numerical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centrality: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Mean,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median,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mode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dispersion: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Variance,</a:t>
            </a:r>
            <a:r>
              <a:rPr sz="1200" spc="1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standard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deviation,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minimum,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maximum,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range,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quantiles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9"/>
              </a:spcBef>
              <a:buChar char="■"/>
              <a:tabLst>
                <a:tab pos="1247140" algn="l"/>
              </a:tabLst>
            </a:pP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Shape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Distribution: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Symmetry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kurtosis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sz="1200" spc="2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Histograms,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box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plots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214078"/>
            <a:ext cx="274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600" spc="-10" dirty="0">
                <a:solidFill>
                  <a:srgbClr val="FFFFFF"/>
                </a:solidFill>
              </a:rPr>
              <a:t>APPENDIX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1200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Shape</a:t>
            </a:r>
            <a:r>
              <a:rPr spc="-160" dirty="0"/>
              <a:t> </a:t>
            </a:r>
            <a:r>
              <a:rPr spc="-55" dirty="0"/>
              <a:t>of</a:t>
            </a:r>
            <a:r>
              <a:rPr spc="-160" dirty="0"/>
              <a:t> </a:t>
            </a:r>
            <a:r>
              <a:rPr spc="-50" dirty="0"/>
              <a:t>the</a:t>
            </a:r>
            <a:r>
              <a:rPr spc="-160" dirty="0"/>
              <a:t> </a:t>
            </a:r>
            <a:r>
              <a:rPr spc="-10" dirty="0"/>
              <a:t>Distribution</a:t>
            </a: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pc="-10" dirty="0"/>
          </a:p>
          <a:p>
            <a:pPr marL="85725">
              <a:lnSpc>
                <a:spcPct val="100000"/>
              </a:lnSpc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indicate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display.</a:t>
            </a:r>
            <a:endParaRPr sz="1200">
              <a:latin typeface="Arial"/>
              <a:cs typeface="Arial"/>
            </a:endParaRPr>
          </a:p>
          <a:p>
            <a:pPr marL="352425" indent="-320040">
              <a:lnSpc>
                <a:spcPct val="100000"/>
              </a:lnSpc>
              <a:spcBef>
                <a:spcPts val="1140"/>
              </a:spcBef>
              <a:buClr>
                <a:srgbClr val="424242"/>
              </a:buClr>
              <a:buFont typeface="Arial"/>
              <a:buChar char="●"/>
              <a:tabLst>
                <a:tab pos="352425" algn="l"/>
              </a:tabLst>
            </a:pPr>
            <a:r>
              <a:rPr sz="1200" spc="-70" dirty="0"/>
              <a:t>Skewness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  <a:spcBef>
                <a:spcPts val="219"/>
              </a:spcBef>
            </a:pPr>
            <a:r>
              <a:rPr sz="1200" spc="-10" dirty="0">
                <a:solidFill>
                  <a:srgbClr val="424242"/>
                </a:solidFill>
              </a:rPr>
              <a:t>asymmetry</a:t>
            </a:r>
            <a:r>
              <a:rPr sz="1200" spc="-75" dirty="0">
                <a:solidFill>
                  <a:srgbClr val="424242"/>
                </a:solidFill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Positive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skew</a:t>
            </a:r>
            <a:r>
              <a:rPr sz="1200" spc="-8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right.</a:t>
            </a:r>
            <a:endParaRPr sz="1200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215"/>
              </a:spcBef>
            </a:pPr>
            <a:r>
              <a:rPr sz="1200" spc="-30" dirty="0">
                <a:solidFill>
                  <a:srgbClr val="666666"/>
                </a:solidFill>
              </a:rPr>
              <a:t>Mean</a:t>
            </a:r>
            <a:r>
              <a:rPr sz="1200" spc="-80" dirty="0">
                <a:solidFill>
                  <a:srgbClr val="666666"/>
                </a:solidFill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sz="120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66666"/>
                </a:solidFill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09625" algn="l"/>
              </a:tabLst>
            </a:pP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Negative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skew</a:t>
            </a:r>
            <a:r>
              <a:rPr sz="1200" spc="-8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left.</a:t>
            </a:r>
            <a:endParaRPr sz="1200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215"/>
              </a:spcBef>
            </a:pPr>
            <a:r>
              <a:rPr sz="1200" spc="-40" dirty="0">
                <a:solidFill>
                  <a:srgbClr val="666666"/>
                </a:solidFill>
              </a:rPr>
              <a:t>Mode</a:t>
            </a:r>
            <a:r>
              <a:rPr sz="1200" spc="-80" dirty="0">
                <a:solidFill>
                  <a:srgbClr val="666666"/>
                </a:solidFill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sz="120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66666"/>
                </a:solidFill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391" y="2320620"/>
            <a:ext cx="4488490" cy="192167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Shape</a:t>
            </a:r>
            <a:r>
              <a:rPr spc="-160" dirty="0"/>
              <a:t> </a:t>
            </a:r>
            <a:r>
              <a:rPr spc="-55" dirty="0"/>
              <a:t>of</a:t>
            </a:r>
            <a:r>
              <a:rPr spc="-160" dirty="0"/>
              <a:t> </a:t>
            </a:r>
            <a:r>
              <a:rPr spc="-50" dirty="0"/>
              <a:t>the</a:t>
            </a:r>
            <a:r>
              <a:rPr spc="-160" dirty="0"/>
              <a:t> </a:t>
            </a:r>
            <a:r>
              <a:rPr spc="-10" dirty="0"/>
              <a:t>Distribution</a:t>
            </a: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pc="-10" dirty="0"/>
          </a:p>
          <a:p>
            <a:pPr marL="85725">
              <a:lnSpc>
                <a:spcPct val="100000"/>
              </a:lnSpc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indicate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display.</a:t>
            </a:r>
            <a:endParaRPr sz="1200">
              <a:latin typeface="Arial"/>
              <a:cs typeface="Arial"/>
            </a:endParaRPr>
          </a:p>
          <a:p>
            <a:pPr marL="352425" marR="2912110" indent="-320675">
              <a:lnSpc>
                <a:spcPct val="114999"/>
              </a:lnSpc>
              <a:spcBef>
                <a:spcPts val="925"/>
              </a:spcBef>
              <a:buClr>
                <a:srgbClr val="424242"/>
              </a:buClr>
              <a:buFont typeface="Arial"/>
              <a:buChar char="●"/>
              <a:tabLst>
                <a:tab pos="352425" algn="l"/>
              </a:tabLst>
            </a:pPr>
            <a:r>
              <a:rPr sz="1200" spc="-65" dirty="0"/>
              <a:t>Kurtosis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200" spc="-50" dirty="0">
                <a:solidFill>
                  <a:srgbClr val="424242"/>
                </a:solidFill>
              </a:rPr>
              <a:t>tailedness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809625" marR="2498725" lvl="1" indent="-320675">
              <a:lnSpc>
                <a:spcPct val="114999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High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Heavy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tails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(more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disperse),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2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Clr>
                <a:srgbClr val="424242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Low</a:t>
            </a: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Light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tails,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fewer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809625" marR="3070860" lvl="1" indent="-320675">
              <a:lnSpc>
                <a:spcPct val="114999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Zero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Moderate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relatively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equivalent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normal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6015" y="2171695"/>
            <a:ext cx="3876675" cy="2230755"/>
            <a:chOff x="4916015" y="2171695"/>
            <a:chExt cx="3876675" cy="2230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6015" y="2171695"/>
              <a:ext cx="3685767" cy="21072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283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Lifecycle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33995" y="277699"/>
            <a:ext cx="4693920" cy="4714240"/>
            <a:chOff x="2133995" y="277699"/>
            <a:chExt cx="4693920" cy="47142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995" y="277699"/>
              <a:ext cx="4693365" cy="47140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70163" y="4257641"/>
              <a:ext cx="593725" cy="636270"/>
            </a:xfrm>
            <a:custGeom>
              <a:avLst/>
              <a:gdLst/>
              <a:ahLst/>
              <a:cxnLst/>
              <a:rect l="l" t="t" r="r" b="b"/>
              <a:pathLst>
                <a:path w="593725" h="636270">
                  <a:moveTo>
                    <a:pt x="467524" y="635773"/>
                  </a:moveTo>
                  <a:lnTo>
                    <a:pt x="62924" y="181949"/>
                  </a:lnTo>
                  <a:lnTo>
                    <a:pt x="0" y="238049"/>
                  </a:lnTo>
                  <a:lnTo>
                    <a:pt x="13649" y="0"/>
                  </a:lnTo>
                  <a:lnTo>
                    <a:pt x="251699" y="13649"/>
                  </a:lnTo>
                  <a:lnTo>
                    <a:pt x="188774" y="69749"/>
                  </a:lnTo>
                  <a:lnTo>
                    <a:pt x="593373" y="523573"/>
                  </a:lnTo>
                  <a:lnTo>
                    <a:pt x="467524" y="63577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0163" y="4257641"/>
              <a:ext cx="593725" cy="636270"/>
            </a:xfrm>
            <a:custGeom>
              <a:avLst/>
              <a:gdLst/>
              <a:ahLst/>
              <a:cxnLst/>
              <a:rect l="l" t="t" r="r" b="b"/>
              <a:pathLst>
                <a:path w="593725" h="636270">
                  <a:moveTo>
                    <a:pt x="0" y="238049"/>
                  </a:moveTo>
                  <a:lnTo>
                    <a:pt x="13649" y="0"/>
                  </a:lnTo>
                  <a:lnTo>
                    <a:pt x="251699" y="13649"/>
                  </a:lnTo>
                  <a:lnTo>
                    <a:pt x="188774" y="69749"/>
                  </a:lnTo>
                  <a:lnTo>
                    <a:pt x="593373" y="523573"/>
                  </a:lnTo>
                  <a:lnTo>
                    <a:pt x="467524" y="635773"/>
                  </a:lnTo>
                  <a:lnTo>
                    <a:pt x="62924" y="181949"/>
                  </a:lnTo>
                  <a:lnTo>
                    <a:pt x="0" y="238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248" y="768522"/>
            <a:ext cx="314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Continuous</a:t>
            </a:r>
            <a:r>
              <a:rPr sz="2200" spc="-1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3850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Shape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the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45" dirty="0">
                <a:solidFill>
                  <a:srgbClr val="04A8C4"/>
                </a:solidFill>
                <a:latin typeface="Arial Black"/>
                <a:cs typeface="Arial Black"/>
              </a:rPr>
              <a:t>Distribution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Comparison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4268" y="1792896"/>
            <a:ext cx="7058025" cy="2785110"/>
            <a:chOff x="1734268" y="1792896"/>
            <a:chExt cx="7058025" cy="2785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268" y="1792896"/>
              <a:ext cx="5482739" cy="2784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33044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iterative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process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combination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domain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knowledge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intuition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technical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skills.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objective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explore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summarize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understand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underlying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patterns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relationships</a:t>
            </a:r>
            <a:r>
              <a:rPr sz="1200" spc="-4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anomalies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structures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inform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further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hypothesis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formulation.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5" y="2615694"/>
            <a:ext cx="4896590" cy="2244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547" y="1461414"/>
            <a:ext cx="7278370" cy="30429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comprehends: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Descriptive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Statistics: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techniques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Multivariate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Analysis: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techniques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PCA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Pattern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and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Anomaly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Detection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includes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spotting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unusual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clusters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789940" marR="196215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Cleaning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missing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possible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errors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inconsistencies 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leads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cleaning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preprocessing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steps.</a:t>
            </a: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Assumption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Checking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checks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assumptions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related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subsequent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statistical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tests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modeling.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instance,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checking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normality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homoscedasticity.</a:t>
            </a:r>
            <a:endParaRPr sz="1200">
              <a:latin typeface="Arial"/>
              <a:cs typeface="Arial"/>
            </a:endParaRPr>
          </a:p>
          <a:p>
            <a:pPr marL="789940" marR="420370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Complex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Exploration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Time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Series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Analysis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Spatial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Data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Analysis.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Interactive</a:t>
            </a:r>
            <a:r>
              <a:rPr sz="1200" spc="-9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Exploration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171" y="1515346"/>
            <a:ext cx="5553113" cy="2907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603" y="1988231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solidFill>
                  <a:srgbClr val="FFFFFF"/>
                </a:solidFill>
              </a:rPr>
              <a:t>Key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Concepts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Population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4" dirty="0"/>
              <a:t> </a:t>
            </a:r>
            <a:r>
              <a:rPr spc="-30" dirty="0"/>
              <a:t>Sample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567" y="1451572"/>
            <a:ext cx="4964089" cy="27302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5547" y="1461414"/>
            <a:ext cx="30130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9525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population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entire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group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individuals,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items,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interest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aims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study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describe.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sample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subset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population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selected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investigation,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infer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generalizations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entire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population.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2319</Words>
  <Application>Microsoft Macintosh PowerPoint</Application>
  <PresentationFormat>On-screen Show (16:9)</PresentationFormat>
  <Paragraphs>257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Black</vt:lpstr>
      <vt:lpstr>Verdana</vt:lpstr>
      <vt:lpstr>Office Theme</vt:lpstr>
      <vt:lpstr>Exploratory Data Afialysis Descriptive Statistics &amp; Outliers</vt:lpstr>
      <vt:lpstr>Table of Contents</vt:lpstr>
      <vt:lpstr>What’s EDA (Exploratory Data Analysis)</vt:lpstr>
      <vt:lpstr>Lifecycle</vt:lpstr>
      <vt:lpstr>What is EDA?</vt:lpstr>
      <vt:lpstr>What is EDA?</vt:lpstr>
      <vt:lpstr>What is EDA?</vt:lpstr>
      <vt:lpstr>Key Concepts</vt:lpstr>
      <vt:lpstr>Population and Sample</vt:lpstr>
      <vt:lpstr>Variables and Individuals</vt:lpstr>
      <vt:lpstr>What is Statistics?</vt:lpstr>
      <vt:lpstr>Descriptive Statistics</vt:lpstr>
      <vt:lpstr>Data Types</vt:lpstr>
      <vt:lpstr>Data Types</vt:lpstr>
      <vt:lpstr>Numerical or Quantitative Data</vt:lpstr>
      <vt:lpstr>Categorical Data</vt:lpstr>
      <vt:lpstr>Important Note</vt:lpstr>
      <vt:lpstr>Important Note: Tricks</vt:lpstr>
      <vt:lpstr>Transforming Variables Categorical to Numerical and Vice Versa</vt:lpstr>
      <vt:lpstr>Transforming Variables Numerical to Categorical</vt:lpstr>
      <vt:lpstr>PowerPoint Presentation</vt:lpstr>
      <vt:lpstr>Univariate Analysis</vt:lpstr>
      <vt:lpstr>Univariate Analysis</vt:lpstr>
      <vt:lpstr>Univariate Analysis</vt:lpstr>
      <vt:lpstr>Categorical &amp; Discrete Variables</vt:lpstr>
      <vt:lpstr>Categorical &amp; Discrete Variables</vt:lpstr>
      <vt:lpstr>Categorical &amp; Discrete Variables</vt:lpstr>
      <vt:lpstr>Univariate Analysis</vt:lpstr>
      <vt:lpstr>Continuous Variables</vt:lpstr>
      <vt:lpstr>Continuous Variables</vt:lpstr>
      <vt:lpstr>Continuous Variables</vt:lpstr>
      <vt:lpstr>PowerPoint Presentation</vt:lpstr>
      <vt:lpstr>Continuous Variables</vt:lpstr>
      <vt:lpstr>Continuous Variables</vt:lpstr>
      <vt:lpstr>Summary</vt:lpstr>
      <vt:lpstr>Summary</vt:lpstr>
      <vt:lpstr>APPENDIX</vt:lpstr>
      <vt:lpstr>Continuous Variables</vt:lpstr>
      <vt:lpstr>Continuous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part I.pptx</dc:title>
  <cp:lastModifiedBy>João Rocha Melo</cp:lastModifiedBy>
  <cp:revision>3</cp:revision>
  <dcterms:created xsi:type="dcterms:W3CDTF">2024-05-17T09:15:44Z</dcterms:created>
  <dcterms:modified xsi:type="dcterms:W3CDTF">2024-05-21T08:03:41Z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