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Fredoka" charset="1" panose="02000000000000000000"/>
      <p:regular r:id="rId19"/>
    </p:embeddedFont>
    <p:embeddedFont>
      <p:font typeface="Quicksand Bold" charset="1" panose="00000800000000000000"/>
      <p:regular r:id="rId20"/>
    </p:embeddedFont>
    <p:embeddedFont>
      <p:font typeface="Open Sans" charset="1" panose="020B0606030504020204"/>
      <p:regular r:id="rId21"/>
    </p:embeddedFont>
    <p:embeddedFont>
      <p:font typeface="Open Sans Italics" charset="1" panose="020B0606030504020204"/>
      <p:regular r:id="rId25"/>
    </p:embeddedFont>
    <p:embeddedFont>
      <p:font typeface="Open Sans Light" charset="1" panose="020B03060305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Events are independent</a:t>
            </a:r>
          </a:p>
          <a:p>
            <a:r>
              <a:rPr lang="en-US"/>
              <a:t>Sum of probs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088655"/>
            <a:ext cx="15305154" cy="286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MATH CONCEPTS</a:t>
            </a:r>
          </a:p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(REVIEW 2)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354513" y="1028700"/>
            <a:ext cx="3578973" cy="3578973"/>
          </a:xfrm>
          <a:custGeom>
            <a:avLst/>
            <a:gdLst/>
            <a:ahLst/>
            <a:cxnLst/>
            <a:rect r="r" b="b" t="t" l="l"/>
            <a:pathLst>
              <a:path h="3578973" w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01055" y="8797925"/>
            <a:ext cx="11885890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MODULE 2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38385"/>
              <a:ext cx="15002335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07790" y="4402699"/>
            <a:ext cx="5750051" cy="3610442"/>
            <a:chOff x="0" y="0"/>
            <a:chExt cx="3048094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48094" cy="1913890"/>
            </a:xfrm>
            <a:custGeom>
              <a:avLst/>
              <a:gdLst/>
              <a:ahLst/>
              <a:cxnLst/>
              <a:rect r="r" b="b" t="t" l="l"/>
              <a:pathLst>
                <a:path h="1913890" w="3048094">
                  <a:moveTo>
                    <a:pt x="0" y="0"/>
                  </a:moveTo>
                  <a:lnTo>
                    <a:pt x="3048094" y="0"/>
                  </a:lnTo>
                  <a:lnTo>
                    <a:pt x="304809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84376" y="4956937"/>
            <a:ext cx="3464804" cy="242688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B6FF">
                <a:alpha val="4000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54625" y="2231159"/>
            <a:ext cx="5541162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</a:rPr>
              <a:t>Exercise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04601" y="520786"/>
            <a:ext cx="487239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"/>
              </a:rPr>
              <a:t>Laptop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914D"/>
                </a:solidFill>
                <a:latin typeface="Open Sans"/>
              </a:rPr>
              <a:t>Tablet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598269" y="4956937"/>
            <a:ext cx="3486749" cy="242688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>
                <a:alpha val="4000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3004837"/>
            <a:ext cx="508539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In a class with 21 students: 12 own a laptop, 10 own a table, 3 own nothing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Find out all the letters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7790" y="4584192"/>
            <a:ext cx="112884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4376" y="5835175"/>
            <a:ext cx="56442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520596" y="5835175"/>
            <a:ext cx="56442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200605" y="6682294"/>
            <a:ext cx="56442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q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38385"/>
              <a:ext cx="15002335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43680"/>
            <a:ext cx="1000163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Conditional probability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03068" y="3988838"/>
            <a:ext cx="3296577" cy="4564111"/>
            <a:chOff x="0" y="0"/>
            <a:chExt cx="1530058" cy="21183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30058" cy="2118366"/>
            </a:xfrm>
            <a:custGeom>
              <a:avLst/>
              <a:gdLst/>
              <a:ahLst/>
              <a:cxnLst/>
              <a:rect r="r" b="b" t="t" l="l"/>
              <a:pathLst>
                <a:path h="2118366" w="1530058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10" id="10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2" id="12"/>
          <p:cNvGrpSpPr/>
          <p:nvPr/>
        </p:nvGrpSpPr>
        <p:grpSpPr>
          <a:xfrm rot="0">
            <a:off x="4377333" y="2957179"/>
            <a:ext cx="5035660" cy="6301121"/>
            <a:chOff x="0" y="0"/>
            <a:chExt cx="2337228" cy="29245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37228" cy="2924574"/>
            </a:xfrm>
            <a:custGeom>
              <a:avLst/>
              <a:gdLst/>
              <a:ahLst/>
              <a:cxnLst/>
              <a:rect r="r" b="b" t="t" l="l"/>
              <a:pathLst>
                <a:path h="2924574" w="2337228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14" id="14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11847982" y="486814"/>
            <a:ext cx="6135122" cy="231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199D4"/>
                </a:solidFill>
                <a:latin typeface="Open Sans"/>
              </a:rPr>
              <a:t>L - Living in Azores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199D4"/>
                </a:solidFill>
                <a:latin typeface="Open Sans"/>
              </a:rPr>
              <a:t>H - Having accent</a:t>
            </a: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2199D4"/>
                </a:solidFill>
                <a:latin typeface="Open Sans"/>
              </a:rPr>
              <a:t>(dependent events)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38385"/>
              <a:ext cx="15002335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43680"/>
            <a:ext cx="1000163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Conditional probability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03068" y="3988838"/>
            <a:ext cx="3296577" cy="4564111"/>
            <a:chOff x="0" y="0"/>
            <a:chExt cx="1530058" cy="21183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30058" cy="2118366"/>
            </a:xfrm>
            <a:custGeom>
              <a:avLst/>
              <a:gdLst/>
              <a:ahLst/>
              <a:cxnLst/>
              <a:rect r="r" b="b" t="t" l="l"/>
              <a:pathLst>
                <a:path h="2118366" w="1530058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10" id="10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2" id="12"/>
          <p:cNvGrpSpPr/>
          <p:nvPr/>
        </p:nvGrpSpPr>
        <p:grpSpPr>
          <a:xfrm rot="0">
            <a:off x="4377333" y="2957179"/>
            <a:ext cx="5035660" cy="6301121"/>
            <a:chOff x="0" y="0"/>
            <a:chExt cx="2337228" cy="29245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37228" cy="2924574"/>
            </a:xfrm>
            <a:custGeom>
              <a:avLst/>
              <a:gdLst/>
              <a:ahLst/>
              <a:cxnLst/>
              <a:rect r="r" b="b" t="t" l="l"/>
              <a:pathLst>
                <a:path h="2924574" w="2337228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14" id="14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11578599" y="368959"/>
            <a:ext cx="6488686" cy="231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199D4"/>
                </a:solidFill>
                <a:latin typeface="Open Sans"/>
              </a:rPr>
              <a:t>M/F - Male / Female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199D4"/>
                </a:solidFill>
                <a:latin typeface="Open Sans"/>
              </a:rPr>
              <a:t>P - Pet Owner</a:t>
            </a: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2199D4"/>
                </a:solidFill>
                <a:latin typeface="Open Sans"/>
              </a:rPr>
              <a:t>(independent events)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19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8124" y="3806825"/>
            <a:ext cx="11251751" cy="287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38385"/>
              <a:ext cx="15002335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068" y="3988838"/>
            <a:ext cx="3296577" cy="4564111"/>
            <a:chOff x="0" y="0"/>
            <a:chExt cx="1530058" cy="21183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30058" cy="2118366"/>
            </a:xfrm>
            <a:custGeom>
              <a:avLst/>
              <a:gdLst/>
              <a:ahLst/>
              <a:cxnLst/>
              <a:rect r="r" b="b" t="t" l="l"/>
              <a:pathLst>
                <a:path h="2118366" w="1530058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8" id="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660516"/>
            <a:ext cx="33486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toss...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46972" y="1934519"/>
            <a:ext cx="6233913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{H; T}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36718" y="4313927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91094" y="6981361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3641" y="7539439"/>
            <a:ext cx="293260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7647" y="3350353"/>
            <a:ext cx="293260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1st toss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38385"/>
              <a:ext cx="15002335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068" y="3988838"/>
            <a:ext cx="3296577" cy="4564111"/>
            <a:chOff x="0" y="0"/>
            <a:chExt cx="1530058" cy="21183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30058" cy="2118366"/>
            </a:xfrm>
            <a:custGeom>
              <a:avLst/>
              <a:gdLst/>
              <a:ahLst/>
              <a:cxnLst/>
              <a:rect r="r" b="b" t="t" l="l"/>
              <a:pathLst>
                <a:path h="2118366" w="1530058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8" id="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0">
            <a:off x="4377333" y="3988838"/>
            <a:ext cx="5035660" cy="5269462"/>
            <a:chOff x="0" y="0"/>
            <a:chExt cx="2337228" cy="24457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7228" cy="2445744"/>
            </a:xfrm>
            <a:custGeom>
              <a:avLst/>
              <a:gdLst/>
              <a:ahLst/>
              <a:cxnLst/>
              <a:rect r="r" b="b" t="t" l="l"/>
              <a:pathLst>
                <a:path h="2445744" w="2337228">
                  <a:moveTo>
                    <a:pt x="0" y="0"/>
                  </a:moveTo>
                  <a:lnTo>
                    <a:pt x="2337228" y="0"/>
                  </a:lnTo>
                  <a:lnTo>
                    <a:pt x="2337228" y="2445744"/>
                  </a:lnTo>
                  <a:lnTo>
                    <a:pt x="0" y="2445744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4103597" y="6230928"/>
            <a:ext cx="172585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rot="-2823420">
            <a:off x="3737725" y="5327245"/>
            <a:ext cx="245495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2853912">
            <a:off x="3683015" y="7238297"/>
            <a:ext cx="262861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660516"/>
            <a:ext cx="33486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toss...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46972" y="1934519"/>
            <a:ext cx="6233913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{?}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36718" y="4313927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91094" y="6981361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3641" y="7539439"/>
            <a:ext cx="293260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62412" y="4219113"/>
            <a:ext cx="198937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Two heads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62412" y="6013758"/>
            <a:ext cx="318773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One head and one tail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64484" y="7958539"/>
            <a:ext cx="198937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Two tails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39232" y="8752458"/>
            <a:ext cx="415585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But what about this one?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87647" y="3350353"/>
            <a:ext cx="293260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1st toss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377333" y="3350353"/>
            <a:ext cx="503566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2nd toss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38385"/>
              <a:ext cx="15002335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068" y="3988838"/>
            <a:ext cx="3296577" cy="4564111"/>
            <a:chOff x="0" y="0"/>
            <a:chExt cx="1530058" cy="21183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30058" cy="2118366"/>
            </a:xfrm>
            <a:custGeom>
              <a:avLst/>
              <a:gdLst/>
              <a:ahLst/>
              <a:cxnLst/>
              <a:rect r="r" b="b" t="t" l="l"/>
              <a:pathLst>
                <a:path h="2118366" w="1530058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8" id="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0">
            <a:off x="4377333" y="2957179"/>
            <a:ext cx="5035660" cy="6301121"/>
            <a:chOff x="0" y="0"/>
            <a:chExt cx="2337228" cy="29245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7228" cy="2924574"/>
            </a:xfrm>
            <a:custGeom>
              <a:avLst/>
              <a:gdLst/>
              <a:ahLst/>
              <a:cxnLst/>
              <a:rect r="r" b="b" t="t" l="l"/>
              <a:pathLst>
                <a:path h="2924574" w="2337228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12" id="12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6" id="16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660516"/>
            <a:ext cx="33486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toss...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46972" y="1934519"/>
            <a:ext cx="6233913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{HH, HT, TH, TT}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36718" y="4313927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91094" y="6981361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02252" y="3592598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02252" y="5066302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583618" y="6260031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83618" y="7733736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3641" y="7539439"/>
            <a:ext cx="293260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84743" y="3383048"/>
            <a:ext cx="6233913" cy="332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So we can say that: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1/2 * 1/2 = 1/4</a:t>
            </a:r>
          </a:p>
          <a:p>
            <a:pPr algn="l">
              <a:lnSpc>
                <a:spcPts val="3359"/>
              </a:lnSpc>
            </a:pP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Italics"/>
              </a:rPr>
              <a:t>Why can we say this?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03879" y="8316679"/>
            <a:ext cx="293260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name="TextBox 28" id="28"/>
          <p:cNvSpPr txBox="true"/>
          <p:nvPr/>
        </p:nvSpPr>
        <p:spPr>
          <a:xfrm rot="1703953">
            <a:off x="4209712" y="7296283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29" id="29"/>
          <p:cNvSpPr txBox="true"/>
          <p:nvPr/>
        </p:nvSpPr>
        <p:spPr>
          <a:xfrm rot="-1534726">
            <a:off x="4057678" y="6545637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30" id="30"/>
          <p:cNvSpPr txBox="true"/>
          <p:nvPr/>
        </p:nvSpPr>
        <p:spPr>
          <a:xfrm rot="1575743">
            <a:off x="4209267" y="4599543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31" id="31"/>
          <p:cNvSpPr txBox="true"/>
          <p:nvPr/>
        </p:nvSpPr>
        <p:spPr>
          <a:xfrm rot="-1649747">
            <a:off x="4063616" y="3867921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38385"/>
              <a:ext cx="15002335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068" y="3988838"/>
            <a:ext cx="3296577" cy="4564111"/>
            <a:chOff x="0" y="0"/>
            <a:chExt cx="1530058" cy="21183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30058" cy="2118366"/>
            </a:xfrm>
            <a:custGeom>
              <a:avLst/>
              <a:gdLst/>
              <a:ahLst/>
              <a:cxnLst/>
              <a:rect r="r" b="b" t="t" l="l"/>
              <a:pathLst>
                <a:path h="2118366" w="1530058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8" id="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0">
            <a:off x="4377333" y="2957179"/>
            <a:ext cx="5035660" cy="6301121"/>
            <a:chOff x="0" y="0"/>
            <a:chExt cx="2337228" cy="29245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7228" cy="2924574"/>
            </a:xfrm>
            <a:custGeom>
              <a:avLst/>
              <a:gdLst/>
              <a:ahLst/>
              <a:cxnLst/>
              <a:rect r="r" b="b" t="t" l="l"/>
              <a:pathLst>
                <a:path h="2924574" w="2337228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sp>
        <p:nvSpPr>
          <p:cNvPr name="AutoShape 12" id="12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6" id="16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1660516"/>
            <a:ext cx="122444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 is an independent event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46972" y="1934519"/>
            <a:ext cx="6233913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{HH, HT, TH, TT}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36718" y="4313927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91094" y="6981361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02252" y="3592598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02252" y="5066302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583618" y="6260031"/>
            <a:ext cx="14588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83618" y="7733736"/>
            <a:ext cx="132616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3641" y="7539439"/>
            <a:ext cx="293260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84743" y="3383048"/>
            <a:ext cx="6233913" cy="332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So we can say that: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1/2 * 1/2 = 1/4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1/2 * 1/2 = 1/4</a:t>
            </a:r>
          </a:p>
          <a:p>
            <a:pPr algn="l">
              <a:lnSpc>
                <a:spcPts val="3359"/>
              </a:lnSpc>
            </a:pP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Italics"/>
              </a:rPr>
              <a:t>Why can we say this?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03879" y="8316679"/>
            <a:ext cx="293260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name="TextBox 28" id="28"/>
          <p:cNvSpPr txBox="true"/>
          <p:nvPr/>
        </p:nvSpPr>
        <p:spPr>
          <a:xfrm rot="1703953">
            <a:off x="4209712" y="7296283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29" id="29"/>
          <p:cNvSpPr txBox="true"/>
          <p:nvPr/>
        </p:nvSpPr>
        <p:spPr>
          <a:xfrm rot="-1534726">
            <a:off x="4057678" y="6545637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30" id="30"/>
          <p:cNvSpPr txBox="true"/>
          <p:nvPr/>
        </p:nvSpPr>
        <p:spPr>
          <a:xfrm rot="1575743">
            <a:off x="4209267" y="4599543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name="TextBox 31" id="31"/>
          <p:cNvSpPr txBox="true"/>
          <p:nvPr/>
        </p:nvSpPr>
        <p:spPr>
          <a:xfrm rot="-1649747">
            <a:off x="4063616" y="3867921"/>
            <a:ext cx="132616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38385"/>
              <a:ext cx="15002335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036" y="1374297"/>
            <a:ext cx="122444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Tree Representation Bucket of Marbles</a:t>
            </a:r>
          </a:p>
        </p:txBody>
      </p:sp>
      <p:sp>
        <p:nvSpPr>
          <p:cNvPr name="AutoShape 8" id="8"/>
          <p:cNvSpPr/>
          <p:nvPr/>
        </p:nvSpPr>
        <p:spPr>
          <a:xfrm rot="-2770709">
            <a:off x="305930" y="4519351"/>
            <a:ext cx="232983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rot="0">
            <a:off x="648889" y="5391847"/>
            <a:ext cx="408075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0" id="10"/>
          <p:cNvSpPr/>
          <p:nvPr/>
        </p:nvSpPr>
        <p:spPr>
          <a:xfrm rot="3164159">
            <a:off x="127287" y="6501835"/>
            <a:ext cx="2669745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rot="-1912300">
            <a:off x="3377085" y="3276243"/>
            <a:ext cx="1134847" cy="0"/>
          </a:xfrm>
          <a:prstGeom prst="line">
            <a:avLst/>
          </a:prstGeom>
          <a:ln cap="rnd" w="47625">
            <a:solidFill>
              <a:srgbClr val="A6A6A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 rot="0">
            <a:off x="3448425" y="3605474"/>
            <a:ext cx="1646365" cy="0"/>
          </a:xfrm>
          <a:prstGeom prst="line">
            <a:avLst/>
          </a:prstGeom>
          <a:ln cap="rnd" w="47625">
            <a:solidFill>
              <a:srgbClr val="A6A6A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rot="2145327">
            <a:off x="3340261" y="3999280"/>
            <a:ext cx="1197043" cy="0"/>
          </a:xfrm>
          <a:prstGeom prst="line">
            <a:avLst/>
          </a:prstGeom>
          <a:ln cap="rnd" w="47625">
            <a:solidFill>
              <a:srgbClr val="A6A6A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rot="-1912300">
            <a:off x="5239394" y="5038923"/>
            <a:ext cx="1134847" cy="0"/>
          </a:xfrm>
          <a:prstGeom prst="line">
            <a:avLst/>
          </a:prstGeom>
          <a:ln cap="rnd" w="47625">
            <a:solidFill>
              <a:srgbClr val="A6A6A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rot="0">
            <a:off x="5310734" y="5368154"/>
            <a:ext cx="1646365" cy="0"/>
          </a:xfrm>
          <a:prstGeom prst="line">
            <a:avLst/>
          </a:prstGeom>
          <a:ln cap="rnd" w="47625">
            <a:solidFill>
              <a:srgbClr val="A6A6A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rot="2145327">
            <a:off x="5202569" y="5761960"/>
            <a:ext cx="1197043" cy="0"/>
          </a:xfrm>
          <a:prstGeom prst="line">
            <a:avLst/>
          </a:prstGeom>
          <a:ln cap="rnd" w="47625">
            <a:solidFill>
              <a:srgbClr val="A6A6A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-1912300">
            <a:off x="3377085" y="7192486"/>
            <a:ext cx="1134847" cy="0"/>
          </a:xfrm>
          <a:prstGeom prst="line">
            <a:avLst/>
          </a:prstGeom>
          <a:ln cap="rnd" w="47625">
            <a:solidFill>
              <a:srgbClr val="A6A6A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 rot="0">
            <a:off x="3448425" y="7521718"/>
            <a:ext cx="1646365" cy="0"/>
          </a:xfrm>
          <a:prstGeom prst="line">
            <a:avLst/>
          </a:prstGeom>
          <a:ln cap="rnd" w="47625">
            <a:solidFill>
              <a:srgbClr val="A6A6A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2145327">
            <a:off x="3340261" y="7915524"/>
            <a:ext cx="1197043" cy="0"/>
          </a:xfrm>
          <a:prstGeom prst="line">
            <a:avLst/>
          </a:prstGeom>
          <a:ln cap="rnd" w="47625">
            <a:solidFill>
              <a:srgbClr val="A6A6A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13110711" y="486814"/>
            <a:ext cx="487239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1616"/>
                </a:solidFill>
                <a:latin typeface="Open Sans"/>
              </a:rPr>
              <a:t>RRR</a:t>
            </a:r>
            <a:r>
              <a:rPr lang="en-US" sz="52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200">
                <a:solidFill>
                  <a:srgbClr val="004AAD"/>
                </a:solidFill>
                <a:latin typeface="Open Sans"/>
              </a:rPr>
              <a:t>BB</a:t>
            </a:r>
            <a:r>
              <a:rPr lang="en-US" sz="52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200">
                <a:solidFill>
                  <a:srgbClr val="008037"/>
                </a:solidFill>
                <a:latin typeface="Open Sans"/>
              </a:rPr>
              <a:t>GG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38385"/>
              <a:ext cx="15002335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036" y="1374297"/>
            <a:ext cx="122444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Tree Representation Bucket of Marbles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10711" y="486814"/>
            <a:ext cx="487239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1616"/>
                </a:solidFill>
                <a:latin typeface="Open Sans"/>
              </a:rPr>
              <a:t>RRR</a:t>
            </a:r>
            <a:r>
              <a:rPr lang="en-US" sz="52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200">
                <a:solidFill>
                  <a:srgbClr val="004AAD"/>
                </a:solidFill>
                <a:latin typeface="Open Sans"/>
              </a:rPr>
              <a:t>BB</a:t>
            </a:r>
            <a:r>
              <a:rPr lang="en-US" sz="52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200">
                <a:solidFill>
                  <a:srgbClr val="008037"/>
                </a:solidFill>
                <a:latin typeface="Open Sans"/>
              </a:rPr>
              <a:t>GG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38385"/>
              <a:ext cx="15002335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785994"/>
            <a:ext cx="8823091" cy="5539995"/>
            <a:chOff x="0" y="0"/>
            <a:chExt cx="3048094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48094" cy="1913890"/>
            </a:xfrm>
            <a:custGeom>
              <a:avLst/>
              <a:gdLst/>
              <a:ahLst/>
              <a:cxnLst/>
              <a:rect r="r" b="b" t="t" l="l"/>
              <a:pathLst>
                <a:path h="1913890" w="3048094">
                  <a:moveTo>
                    <a:pt x="0" y="0"/>
                  </a:moveTo>
                  <a:lnTo>
                    <a:pt x="3048094" y="0"/>
                  </a:lnTo>
                  <a:lnTo>
                    <a:pt x="304809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99660" y="3636437"/>
            <a:ext cx="5316524" cy="3723907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B6FF">
                <a:alpha val="4000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2773" y="1643680"/>
            <a:ext cx="882309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Venn Diagrams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10711" y="486814"/>
            <a:ext cx="487239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"/>
              </a:rPr>
              <a:t>Computers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914D"/>
                </a:solidFill>
                <a:latin typeface="Open Sans"/>
              </a:rPr>
              <a:t>Apple Products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082964" y="3636437"/>
            <a:ext cx="5350197" cy="3723907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>
                <a:alpha val="40000"/>
              </a:srgbClr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247933" y="9620598"/>
            <a:ext cx="18796165" cy="901541"/>
            <a:chOff x="0" y="0"/>
            <a:chExt cx="25061553" cy="1202055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9291787" y="238385"/>
              <a:ext cx="15002335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785994"/>
            <a:ext cx="8823091" cy="5539995"/>
            <a:chOff x="0" y="0"/>
            <a:chExt cx="3048094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48094" cy="1913890"/>
            </a:xfrm>
            <a:custGeom>
              <a:avLst/>
              <a:gdLst/>
              <a:ahLst/>
              <a:cxnLst/>
              <a:rect r="r" b="b" t="t" l="l"/>
              <a:pathLst>
                <a:path h="1913890" w="3048094">
                  <a:moveTo>
                    <a:pt x="0" y="0"/>
                  </a:moveTo>
                  <a:lnTo>
                    <a:pt x="3048094" y="0"/>
                  </a:lnTo>
                  <a:lnTo>
                    <a:pt x="304809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AF0F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99660" y="3636437"/>
            <a:ext cx="5316524" cy="3723907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B6FF">
                <a:alpha val="4000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616036"/>
            <a:ext cx="1185679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5937" y="1373274"/>
            <a:ext cx="8823091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</a:rPr>
              <a:t>Venn Diagrams and the law of probability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</a:rPr>
              <a:t>P(A u B) = P(A) + P(B) - P(A^B)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10711" y="486814"/>
            <a:ext cx="487239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"/>
              </a:rPr>
              <a:t>Computers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914D"/>
                </a:solidFill>
                <a:latin typeface="Open Sans"/>
              </a:rPr>
              <a:t>Apple Products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082964" y="3636437"/>
            <a:ext cx="5350197" cy="3723907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>
                <a:alpha val="40000"/>
              </a:srgbClr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DAETzOPpAxM</dc:identifier>
  <dcterms:modified xsi:type="dcterms:W3CDTF">2011-08-01T06:04:30Z</dcterms:modified>
  <cp:revision>1</cp:revision>
  <dc:title>Math review 2</dc:title>
</cp:coreProperties>
</file>