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redoka" panose="02000000000000000000" pitchFamily="2" charset="77"/>
      <p:regular r:id="rId14"/>
    </p:embeddedFont>
    <p:embeddedFont>
      <p:font typeface="Open Sans 1" panose="020B0606030504020204" pitchFamily="34" charset="0"/>
      <p:regular r:id="rId15"/>
    </p:embeddedFont>
    <p:embeddedFont>
      <p:font typeface="Open Sans 1 Bold" panose="020B0806030504020204" pitchFamily="34" charset="0"/>
      <p:regular r:id="rId16"/>
      <p:bold r:id="rId17"/>
    </p:embeddedFont>
    <p:embeddedFont>
      <p:font typeface="Open Sans 2" panose="020B0606030504020204" pitchFamily="34" charset="0"/>
      <p:regular r:id="rId18"/>
    </p:embeddedFont>
    <p:embeddedFont>
      <p:font typeface="Quicksand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4617" autoAdjust="0"/>
  </p:normalViewPr>
  <p:slideViewPr>
    <p:cSldViewPr>
      <p:cViewPr varScale="1">
        <p:scale>
          <a:sx n="87" d="100"/>
          <a:sy n="87" d="100"/>
        </p:scale>
        <p:origin x="224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88655"/>
            <a:ext cx="15305154" cy="286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2199D4"/>
                </a:solidFill>
                <a:latin typeface="Fredoka"/>
              </a:rPr>
              <a:t>REGRESSION &amp; CURVE FITING</a:t>
            </a:r>
          </a:p>
        </p:txBody>
      </p:sp>
      <p:sp>
        <p:nvSpPr>
          <p:cNvPr id="3" name="Freeform 3"/>
          <p:cNvSpPr/>
          <p:nvPr/>
        </p:nvSpPr>
        <p:spPr>
          <a:xfrm>
            <a:off x="7354513" y="1028700"/>
            <a:ext cx="3578973" cy="3578973"/>
          </a:xfrm>
          <a:custGeom>
            <a:avLst/>
            <a:gdLst/>
            <a:ahLst/>
            <a:cxnLst/>
            <a:rect l="l" t="t" r="r" b="b"/>
            <a:pathLst>
              <a:path w="3578973" h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4" name="TextBox 4"/>
          <p:cNvSpPr txBox="1"/>
          <p:nvPr/>
        </p:nvSpPr>
        <p:spPr>
          <a:xfrm>
            <a:off x="3201055" y="8797925"/>
            <a:ext cx="11885890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spc="70" dirty="0">
                <a:solidFill>
                  <a:srgbClr val="2199D4"/>
                </a:solidFill>
                <a:latin typeface="Fredoka"/>
              </a:rPr>
              <a:t>DSML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703237" y="2155939"/>
            <a:ext cx="3976211" cy="975757"/>
          </a:xfrm>
          <a:custGeom>
            <a:avLst/>
            <a:gdLst/>
            <a:ahLst/>
            <a:cxnLst/>
            <a:rect l="l" t="t" r="r" b="b"/>
            <a:pathLst>
              <a:path w="3976211" h="975757">
                <a:moveTo>
                  <a:pt x="0" y="0"/>
                </a:moveTo>
                <a:lnTo>
                  <a:pt x="3976211" y="0"/>
                </a:lnTo>
                <a:lnTo>
                  <a:pt x="3976211" y="975758"/>
                </a:lnTo>
                <a:lnTo>
                  <a:pt x="0" y="97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0414228" y="6234826"/>
            <a:ext cx="6280202" cy="2585966"/>
          </a:xfrm>
          <a:custGeom>
            <a:avLst/>
            <a:gdLst/>
            <a:ahLst/>
            <a:cxnLst/>
            <a:rect l="l" t="t" r="r" b="b"/>
            <a:pathLst>
              <a:path w="6280202" h="2585966">
                <a:moveTo>
                  <a:pt x="0" y="0"/>
                </a:moveTo>
                <a:lnTo>
                  <a:pt x="6280202" y="0"/>
                </a:lnTo>
                <a:lnTo>
                  <a:pt x="6280202" y="2585966"/>
                </a:lnTo>
                <a:lnTo>
                  <a:pt x="0" y="2585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Freeform 7"/>
          <p:cNvSpPr/>
          <p:nvPr/>
        </p:nvSpPr>
        <p:spPr>
          <a:xfrm>
            <a:off x="1145064" y="5143500"/>
            <a:ext cx="5130624" cy="1716360"/>
          </a:xfrm>
          <a:custGeom>
            <a:avLst/>
            <a:gdLst/>
            <a:ahLst/>
            <a:cxnLst/>
            <a:rect l="l" t="t" r="r" b="b"/>
            <a:pathLst>
              <a:path w="5130624" h="1716360">
                <a:moveTo>
                  <a:pt x="0" y="0"/>
                </a:moveTo>
                <a:lnTo>
                  <a:pt x="5130624" y="0"/>
                </a:lnTo>
                <a:lnTo>
                  <a:pt x="5130624" y="1716360"/>
                </a:lnTo>
                <a:lnTo>
                  <a:pt x="0" y="1716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8" name="Freeform 8"/>
          <p:cNvSpPr/>
          <p:nvPr/>
        </p:nvSpPr>
        <p:spPr>
          <a:xfrm>
            <a:off x="1728823" y="7527809"/>
            <a:ext cx="3195906" cy="981749"/>
          </a:xfrm>
          <a:custGeom>
            <a:avLst/>
            <a:gdLst/>
            <a:ahLst/>
            <a:cxnLst/>
            <a:rect l="l" t="t" r="r" b="b"/>
            <a:pathLst>
              <a:path w="3195906" h="981749">
                <a:moveTo>
                  <a:pt x="0" y="0"/>
                </a:moveTo>
                <a:lnTo>
                  <a:pt x="3195906" y="0"/>
                </a:lnTo>
                <a:lnTo>
                  <a:pt x="3195906" y="981749"/>
                </a:lnTo>
                <a:lnTo>
                  <a:pt x="0" y="9817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HOW EXACTLY DO WE GET THOSE VALUES?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52779" y="3141222"/>
            <a:ext cx="2477127" cy="3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48">
                <a:solidFill>
                  <a:srgbClr val="008037"/>
                </a:solidFill>
                <a:latin typeface="Open Sans 1 Bold"/>
              </a:rPr>
              <a:t>PREDICTION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79448" y="4431922"/>
            <a:ext cx="6191877" cy="3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48">
                <a:solidFill>
                  <a:srgbClr val="008037"/>
                </a:solidFill>
                <a:latin typeface="Open Sans 1 Bold"/>
              </a:rPr>
              <a:t>OR IN AN ALTERNATIVE NOTATION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1862" y="4431922"/>
            <a:ext cx="7201527" cy="3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48">
                <a:solidFill>
                  <a:srgbClr val="008037"/>
                </a:solidFill>
                <a:latin typeface="Open Sans 1 Bold"/>
              </a:rPr>
              <a:t>WE CAN COMPUTE THE COEFFICIENTS BY: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</p:spPr>
        <p:txBody>
          <a:bodyPr/>
          <a:lstStyle/>
          <a:p>
            <a:endParaRPr lang="en-PT"/>
          </a:p>
        </p:txBody>
      </p:sp>
      <p:grpSp>
        <p:nvGrpSpPr>
          <p:cNvPr id="3" name="Group 3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7433" y="9811098"/>
            <a:ext cx="18796165" cy="901541"/>
            <a:chOff x="0" y="0"/>
            <a:chExt cx="25061553" cy="1202055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000000"/>
                </a:solidFill>
                <a:latin typeface="Fredoka"/>
              </a:rPr>
              <a:t>REFERENCES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3778" y="3106740"/>
            <a:ext cx="1637398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56">
                <a:solidFill>
                  <a:srgbClr val="000000"/>
                </a:solidFill>
                <a:latin typeface="Fredoka"/>
              </a:rPr>
              <a:t>CHAPTER 11, NEWBOLD, CALSON, THORNE, STATISTICS FOR BUSINESS &amp; ECONOMICS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9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124" y="3806825"/>
            <a:ext cx="11251751" cy="287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11000" spc="220">
                <a:solidFill>
                  <a:srgbClr val="FFFFFF"/>
                </a:solidFill>
                <a:latin typeface="Fredoka"/>
              </a:rPr>
              <a:t>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919478" y="1894758"/>
            <a:ext cx="6661429" cy="4996072"/>
          </a:xfrm>
          <a:custGeom>
            <a:avLst/>
            <a:gdLst/>
            <a:ahLst/>
            <a:cxnLst/>
            <a:rect l="l" t="t" r="r" b="b"/>
            <a:pathLst>
              <a:path w="6661429" h="4996072">
                <a:moveTo>
                  <a:pt x="0" y="0"/>
                </a:moveTo>
                <a:lnTo>
                  <a:pt x="6661429" y="0"/>
                </a:lnTo>
                <a:lnTo>
                  <a:pt x="6661429" y="4996072"/>
                </a:lnTo>
                <a:lnTo>
                  <a:pt x="0" y="4996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417268" y="2027997"/>
            <a:ext cx="6507558" cy="5014648"/>
          </a:xfrm>
          <a:custGeom>
            <a:avLst/>
            <a:gdLst/>
            <a:ahLst/>
            <a:cxnLst/>
            <a:rect l="l" t="t" r="r" b="b"/>
            <a:pathLst>
              <a:path w="6507558" h="5014648">
                <a:moveTo>
                  <a:pt x="0" y="0"/>
                </a:moveTo>
                <a:lnTo>
                  <a:pt x="6507558" y="0"/>
                </a:lnTo>
                <a:lnTo>
                  <a:pt x="6507558" y="5014648"/>
                </a:lnTo>
                <a:lnTo>
                  <a:pt x="0" y="5014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FITTING FUNCTIONS TO DATA POINTS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8151" y="7379532"/>
            <a:ext cx="15402756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  <a:spcBef>
                <a:spcPct val="0"/>
              </a:spcBef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REGRESSION IS THE PROCESS OF DETERMINING THE RELATIONSHIP BETWEEN A </a:t>
            </a:r>
            <a:r>
              <a:rPr lang="en-US" sz="2400" spc="48">
                <a:solidFill>
                  <a:srgbClr val="008037"/>
                </a:solidFill>
                <a:latin typeface="Open Sans 1"/>
              </a:rPr>
              <a:t>DEPENDENT VARIABLE</a:t>
            </a:r>
            <a:r>
              <a:rPr lang="en-US" sz="2400" spc="48">
                <a:solidFill>
                  <a:srgbClr val="000000"/>
                </a:solidFill>
                <a:latin typeface="Open Sans 1"/>
              </a:rPr>
              <a:t> AND ONE OR MORE </a:t>
            </a:r>
            <a:r>
              <a:rPr lang="en-US" sz="2400" spc="48">
                <a:solidFill>
                  <a:srgbClr val="008037"/>
                </a:solidFill>
                <a:latin typeface="Open Sans 1"/>
              </a:rPr>
              <a:t>INDEPENDENT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58555" y="2420032"/>
            <a:ext cx="7337795" cy="5948506"/>
          </a:xfrm>
          <a:custGeom>
            <a:avLst/>
            <a:gdLst/>
            <a:ahLst/>
            <a:cxnLst/>
            <a:rect l="l" t="t" r="r" b="b"/>
            <a:pathLst>
              <a:path w="7337795" h="5948506">
                <a:moveTo>
                  <a:pt x="0" y="0"/>
                </a:moveTo>
                <a:lnTo>
                  <a:pt x="7337795" y="0"/>
                </a:lnTo>
                <a:lnTo>
                  <a:pt x="7337795" y="5948506"/>
                </a:lnTo>
                <a:lnTo>
                  <a:pt x="0" y="5948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WHAT IS REGRESSION USEFUL FOR?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56184" y="2835806"/>
            <a:ext cx="7500356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3989E"/>
                </a:solidFill>
                <a:latin typeface="Open Sans 1 Bold"/>
              </a:rPr>
              <a:t>INTERPOLATION:</a:t>
            </a:r>
            <a:r>
              <a:rPr lang="en-US" sz="2400" spc="48">
                <a:solidFill>
                  <a:srgbClr val="000000"/>
                </a:solidFill>
                <a:latin typeface="Open Sans 1"/>
              </a:rPr>
              <a:t> MAKE PREDICTIONS ABOUT VALUES WITHIN MEASURED RANGE OF SAMPLE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6184" y="4682707"/>
            <a:ext cx="7500356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3989E"/>
                </a:solidFill>
                <a:latin typeface="Open Sans 1 Bold"/>
              </a:rPr>
              <a:t>EXTRAPOLATION:</a:t>
            </a:r>
            <a:r>
              <a:rPr lang="en-US" sz="2400" spc="48">
                <a:solidFill>
                  <a:srgbClr val="000000"/>
                </a:solidFill>
                <a:latin typeface="Open Sans 1"/>
              </a:rPr>
              <a:t> MAKE PREDICTIONS BEYOND RANGE OF DATAPOINTS AVAILABLE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017403" y="2458324"/>
            <a:ext cx="7879551" cy="5253034"/>
          </a:xfrm>
          <a:custGeom>
            <a:avLst/>
            <a:gdLst/>
            <a:ahLst/>
            <a:cxnLst/>
            <a:rect l="l" t="t" r="r" b="b"/>
            <a:pathLst>
              <a:path w="7879551" h="5253034">
                <a:moveTo>
                  <a:pt x="0" y="0"/>
                </a:moveTo>
                <a:lnTo>
                  <a:pt x="7879551" y="0"/>
                </a:lnTo>
                <a:lnTo>
                  <a:pt x="7879551" y="5253034"/>
                </a:lnTo>
                <a:lnTo>
                  <a:pt x="0" y="5253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CHALLENGES IN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2622" y="2931056"/>
            <a:ext cx="6791435" cy="215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399" spc="47">
                <a:solidFill>
                  <a:srgbClr val="000000"/>
                </a:solidFill>
                <a:latin typeface="Open Sans 1"/>
              </a:rPr>
              <a:t>WHAT IS THE FUNCTION FAMILY THAT WE SHOULD USE TO PERFORM OUR FIT?</a:t>
            </a:r>
          </a:p>
          <a:p>
            <a:pPr algn="just">
              <a:lnSpc>
                <a:spcPts val="2879"/>
              </a:lnSpc>
            </a:pPr>
            <a:endParaRPr lang="en-US" sz="2399" spc="47">
              <a:solidFill>
                <a:srgbClr val="000000"/>
              </a:solidFill>
              <a:latin typeface="Open Sans 1"/>
            </a:endParaRPr>
          </a:p>
          <a:p>
            <a:pPr algn="just">
              <a:lnSpc>
                <a:spcPts val="2879"/>
              </a:lnSpc>
            </a:pPr>
            <a:endParaRPr lang="en-US" sz="2399" spc="47">
              <a:solidFill>
                <a:srgbClr val="000000"/>
              </a:solidFill>
              <a:latin typeface="Open Sans 1"/>
            </a:endParaRPr>
          </a:p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WHAT ARE THE BEST PARAMETERS TO FIT THE FUNCTION TO THE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918643" y="2447344"/>
            <a:ext cx="7874460" cy="6299568"/>
          </a:xfrm>
          <a:custGeom>
            <a:avLst/>
            <a:gdLst/>
            <a:ahLst/>
            <a:cxnLst/>
            <a:rect l="l" t="t" r="r" b="b"/>
            <a:pathLst>
              <a:path w="7874460" h="6299568">
                <a:moveTo>
                  <a:pt x="0" y="0"/>
                </a:moveTo>
                <a:lnTo>
                  <a:pt x="7874459" y="0"/>
                </a:lnTo>
                <a:lnTo>
                  <a:pt x="7874459" y="6299567"/>
                </a:lnTo>
                <a:lnTo>
                  <a:pt x="0" y="629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TextBox 6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CHALLENGES IN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2622" y="2931056"/>
            <a:ext cx="8027652" cy="215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399" spc="47">
                <a:solidFill>
                  <a:srgbClr val="000000"/>
                </a:solidFill>
                <a:latin typeface="Open Sans 1"/>
              </a:rPr>
              <a:t>WHAT IS THE FUNCTION FAMILY THAT WE SHOULD USE TO PERFORM OUR FIT?</a:t>
            </a:r>
          </a:p>
          <a:p>
            <a:pPr algn="just">
              <a:lnSpc>
                <a:spcPts val="2879"/>
              </a:lnSpc>
            </a:pPr>
            <a:endParaRPr lang="en-US" sz="2399" spc="47">
              <a:solidFill>
                <a:srgbClr val="000000"/>
              </a:solidFill>
              <a:latin typeface="Open Sans 1"/>
            </a:endParaRPr>
          </a:p>
          <a:p>
            <a:pPr algn="just">
              <a:lnSpc>
                <a:spcPts val="2879"/>
              </a:lnSpc>
            </a:pPr>
            <a:endParaRPr lang="en-US" sz="2399" spc="47">
              <a:solidFill>
                <a:srgbClr val="000000"/>
              </a:solidFill>
              <a:latin typeface="Open Sans 1"/>
            </a:endParaRPr>
          </a:p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WHAT ARE THE BEST PARAMETERS TO FIT THE FUNCTION TO THE DATA?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604545" y="1909369"/>
            <a:ext cx="6468261" cy="6468261"/>
          </a:xfrm>
          <a:custGeom>
            <a:avLst/>
            <a:gdLst/>
            <a:ahLst/>
            <a:cxnLst/>
            <a:rect l="l" t="t" r="r" b="b"/>
            <a:pathLst>
              <a:path w="6468261" h="6468261">
                <a:moveTo>
                  <a:pt x="0" y="0"/>
                </a:moveTo>
                <a:lnTo>
                  <a:pt x="6468262" y="0"/>
                </a:lnTo>
                <a:lnTo>
                  <a:pt x="6468262" y="6468262"/>
                </a:lnTo>
                <a:lnTo>
                  <a:pt x="0" y="6468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949008" y="3380449"/>
            <a:ext cx="5409236" cy="1435785"/>
          </a:xfrm>
          <a:custGeom>
            <a:avLst/>
            <a:gdLst/>
            <a:ahLst/>
            <a:cxnLst/>
            <a:rect l="l" t="t" r="r" b="b"/>
            <a:pathLst>
              <a:path w="5409236" h="1435785">
                <a:moveTo>
                  <a:pt x="0" y="0"/>
                </a:moveTo>
                <a:lnTo>
                  <a:pt x="5409236" y="0"/>
                </a:lnTo>
                <a:lnTo>
                  <a:pt x="5409236" y="1435785"/>
                </a:lnTo>
                <a:lnTo>
                  <a:pt x="0" y="1435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3951637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LINEAR REGRESSION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9008" y="2340506"/>
            <a:ext cx="8027652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A STRAIGHT LINE IS GIVEN BY THE EXPRESSION BELLOW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2858" y="5598056"/>
            <a:ext cx="8027652" cy="107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399" spc="47">
                <a:solidFill>
                  <a:srgbClr val="000000"/>
                </a:solidFill>
                <a:latin typeface="Open Sans 1"/>
              </a:rPr>
              <a:t>BETA_0 IS THE Y-INTERCEPT</a:t>
            </a:r>
          </a:p>
          <a:p>
            <a:pPr algn="just">
              <a:lnSpc>
                <a:spcPts val="2879"/>
              </a:lnSpc>
            </a:pPr>
            <a:endParaRPr lang="en-US" sz="2399" spc="47">
              <a:solidFill>
                <a:srgbClr val="000000"/>
              </a:solidFill>
              <a:latin typeface="Open Sans 1"/>
            </a:endParaRPr>
          </a:p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BETA_1 IS THE GRADIENT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936084" y="3084684"/>
            <a:ext cx="6791431" cy="1742150"/>
          </a:xfrm>
          <a:custGeom>
            <a:avLst/>
            <a:gdLst/>
            <a:ahLst/>
            <a:cxnLst/>
            <a:rect l="l" t="t" r="r" b="b"/>
            <a:pathLst>
              <a:path w="6791431" h="1742150">
                <a:moveTo>
                  <a:pt x="0" y="0"/>
                </a:moveTo>
                <a:lnTo>
                  <a:pt x="6791431" y="0"/>
                </a:lnTo>
                <a:lnTo>
                  <a:pt x="6791431" y="1742150"/>
                </a:lnTo>
                <a:lnTo>
                  <a:pt x="0" y="1742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6" name="Group 6"/>
          <p:cNvGrpSpPr/>
          <p:nvPr/>
        </p:nvGrpSpPr>
        <p:grpSpPr>
          <a:xfrm>
            <a:off x="7239000" y="3955759"/>
            <a:ext cx="753395" cy="533902"/>
            <a:chOff x="0" y="0"/>
            <a:chExt cx="806450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l="l" t="t" r="r" b="b"/>
              <a:pathLst>
                <a:path w="806450" h="698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LINEAR REGRESSION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84148" y="3597806"/>
            <a:ext cx="7075152" cy="1793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399" spc="47">
                <a:solidFill>
                  <a:srgbClr val="000000"/>
                </a:solidFill>
                <a:latin typeface="Open Sans 1"/>
              </a:rPr>
              <a:t>IN PRACTICE WE KNOW THAT OTHER VARIABLES MAY IMPACT THE TARGET VARIABLE. </a:t>
            </a:r>
          </a:p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THESE ARE ASSUMED TO BE PART OF THE </a:t>
            </a:r>
            <a:r>
              <a:rPr lang="en-US" sz="2400" spc="48">
                <a:solidFill>
                  <a:srgbClr val="FF5757"/>
                </a:solidFill>
                <a:latin typeface="Open Sans 1 Bold"/>
              </a:rPr>
              <a:t>RANDOM ERROR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36123" y="7383367"/>
            <a:ext cx="15133302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FOR REGRESSION TO BE EFFECTIVE, THE RANDOM ERRORS ARE ASSUMED TO BE MODELLED BY A NORMAL DISTRIBUTION WITH MEAN 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36123" y="8447393"/>
            <a:ext cx="15133302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240" lvl="1" indent="-198120" algn="just">
              <a:lnSpc>
                <a:spcPts val="287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Open Sans 1"/>
              </a:rPr>
              <a:t>THE MOST COMMON METHOD TO THEN EXTRACT THE BEST VALUES OF THE MODEL PARAMETERS IS KNOWN AS </a:t>
            </a:r>
            <a:r>
              <a:rPr lang="en-US" sz="2400" spc="48">
                <a:solidFill>
                  <a:srgbClr val="FF5757"/>
                </a:solidFill>
                <a:latin typeface="Open Sans 1 Bold"/>
              </a:rPr>
              <a:t>LEAST SQUARES REGRESSION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38508" y="6755121"/>
            <a:ext cx="91901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2"/>
              </a:rPr>
              <a:t>Notes: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49008" y="2304690"/>
            <a:ext cx="6791431" cy="1742150"/>
          </a:xfrm>
          <a:custGeom>
            <a:avLst/>
            <a:gdLst/>
            <a:ahLst/>
            <a:cxnLst/>
            <a:rect l="l" t="t" r="r" b="b"/>
            <a:pathLst>
              <a:path w="6791431" h="1742150">
                <a:moveTo>
                  <a:pt x="0" y="0"/>
                </a:moveTo>
                <a:lnTo>
                  <a:pt x="6791431" y="0"/>
                </a:lnTo>
                <a:lnTo>
                  <a:pt x="6791431" y="1742150"/>
                </a:lnTo>
                <a:lnTo>
                  <a:pt x="0" y="1742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grpSp>
        <p:nvGrpSpPr>
          <p:cNvPr id="6" name="Group 6"/>
          <p:cNvGrpSpPr/>
          <p:nvPr/>
        </p:nvGrpSpPr>
        <p:grpSpPr>
          <a:xfrm>
            <a:off x="6311838" y="3175765"/>
            <a:ext cx="753395" cy="533902"/>
            <a:chOff x="0" y="0"/>
            <a:chExt cx="806450" cy="571500"/>
          </a:xfrm>
        </p:grpSpPr>
        <p:sp>
          <p:nvSpPr>
            <p:cNvPr id="7" name="Freeform 7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l="l" t="t" r="r" b="b"/>
              <a:pathLst>
                <a:path w="806450" h="698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PT"/>
            </a:p>
          </p:txBody>
        </p:sp>
      </p:grpSp>
      <p:sp>
        <p:nvSpPr>
          <p:cNvPr id="8" name="Freeform 8"/>
          <p:cNvSpPr/>
          <p:nvPr/>
        </p:nvSpPr>
        <p:spPr>
          <a:xfrm>
            <a:off x="8476282" y="2304690"/>
            <a:ext cx="7696252" cy="6045241"/>
          </a:xfrm>
          <a:custGeom>
            <a:avLst/>
            <a:gdLst/>
            <a:ahLst/>
            <a:cxnLst/>
            <a:rect l="l" t="t" r="r" b="b"/>
            <a:pathLst>
              <a:path w="7696252" h="6045241">
                <a:moveTo>
                  <a:pt x="0" y="0"/>
                </a:moveTo>
                <a:lnTo>
                  <a:pt x="7696252" y="0"/>
                </a:lnTo>
                <a:lnTo>
                  <a:pt x="7696252" y="6045241"/>
                </a:lnTo>
                <a:lnTo>
                  <a:pt x="0" y="6045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9" name="TextBox 9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LINEAR REGRESSION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</p:spPr>
          <p:txBody>
            <a:bodyPr/>
            <a:lstStyle/>
            <a:p>
              <a:endParaRPr lang="en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9291787" y="238385"/>
              <a:ext cx="150023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520"/>
                </a:lnSpc>
              </a:pPr>
              <a:r>
                <a:rPr lang="en-US" sz="1800" spc="144">
                  <a:solidFill>
                    <a:srgbClr val="2199D4"/>
                  </a:solidFill>
                  <a:latin typeface="Quicksand Bold"/>
                </a:rPr>
                <a:t>Data Squad | Statistics Introdution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424520" y="2536939"/>
            <a:ext cx="3976211" cy="975757"/>
          </a:xfrm>
          <a:custGeom>
            <a:avLst/>
            <a:gdLst/>
            <a:ahLst/>
            <a:cxnLst/>
            <a:rect l="l" t="t" r="r" b="b"/>
            <a:pathLst>
              <a:path w="3976211" h="975757">
                <a:moveTo>
                  <a:pt x="0" y="0"/>
                </a:moveTo>
                <a:lnTo>
                  <a:pt x="3976211" y="0"/>
                </a:lnTo>
                <a:lnTo>
                  <a:pt x="3976211" y="975758"/>
                </a:lnTo>
                <a:lnTo>
                  <a:pt x="0" y="975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6" name="Freeform 6"/>
          <p:cNvSpPr/>
          <p:nvPr/>
        </p:nvSpPr>
        <p:spPr>
          <a:xfrm>
            <a:off x="10137549" y="2406604"/>
            <a:ext cx="5885957" cy="1898696"/>
          </a:xfrm>
          <a:custGeom>
            <a:avLst/>
            <a:gdLst/>
            <a:ahLst/>
            <a:cxnLst/>
            <a:rect l="l" t="t" r="r" b="b"/>
            <a:pathLst>
              <a:path w="5885957" h="1898696">
                <a:moveTo>
                  <a:pt x="0" y="0"/>
                </a:moveTo>
                <a:lnTo>
                  <a:pt x="5885957" y="0"/>
                </a:lnTo>
                <a:lnTo>
                  <a:pt x="5885957" y="1898696"/>
                </a:lnTo>
                <a:lnTo>
                  <a:pt x="0" y="1898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/>
          </a:p>
        </p:txBody>
      </p:sp>
      <p:sp>
        <p:nvSpPr>
          <p:cNvPr id="7" name="TextBox 7"/>
          <p:cNvSpPr txBox="1"/>
          <p:nvPr/>
        </p:nvSpPr>
        <p:spPr>
          <a:xfrm>
            <a:off x="949008" y="1028700"/>
            <a:ext cx="1690753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96">
                <a:solidFill>
                  <a:srgbClr val="2199D4"/>
                </a:solidFill>
                <a:latin typeface="Fredoka"/>
              </a:rPr>
              <a:t>HOW EXACTLY DO WE GET THOSE VALUES?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78448" y="3649473"/>
            <a:ext cx="2477127" cy="3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48">
                <a:solidFill>
                  <a:srgbClr val="008037"/>
                </a:solidFill>
                <a:latin typeface="Open Sans 1 Bold"/>
              </a:rPr>
              <a:t>PREDICTION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79448" y="4431922"/>
            <a:ext cx="6191877" cy="71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spc="48">
                <a:solidFill>
                  <a:srgbClr val="FF5757"/>
                </a:solidFill>
                <a:latin typeface="Open Sans 1 Bold"/>
              </a:rPr>
              <a:t>EACH RESIDUAL IS THE REAL VALUE MINUS IT'S PREDICTION: THE ERROR!</a:t>
            </a:r>
          </a:p>
        </p:txBody>
      </p:sp>
      <p:sp>
        <p:nvSpPr>
          <p:cNvPr id="10" name="AutoShape 10"/>
          <p:cNvSpPr/>
          <p:nvPr/>
        </p:nvSpPr>
        <p:spPr>
          <a:xfrm rot="-2827094">
            <a:off x="7052047" y="4630498"/>
            <a:ext cx="4060256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T"/>
          </a:p>
        </p:txBody>
      </p:sp>
      <p:sp>
        <p:nvSpPr>
          <p:cNvPr id="11" name="TextBox 11"/>
          <p:cNvSpPr txBox="1"/>
          <p:nvPr/>
        </p:nvSpPr>
        <p:spPr>
          <a:xfrm>
            <a:off x="4650528" y="6387200"/>
            <a:ext cx="3917012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ns 2"/>
              </a:rPr>
              <a:t>Find b0 and b1 that minimize this value: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334</Words>
  <Application>Microsoft Macintosh PowerPoint</Application>
  <PresentationFormat>Custom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Quicksand Bold</vt:lpstr>
      <vt:lpstr>Calibri</vt:lpstr>
      <vt:lpstr>Fredoka</vt:lpstr>
      <vt:lpstr>Open Sans 1 Bold</vt:lpstr>
      <vt:lpstr>Open Sans 1</vt:lpstr>
      <vt:lpstr>Open Sans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&amp; Curve Fitting</dc:title>
  <cp:lastModifiedBy>João Rocha Melo</cp:lastModifiedBy>
  <cp:revision>2</cp:revision>
  <dcterms:created xsi:type="dcterms:W3CDTF">2006-08-16T00:00:00Z</dcterms:created>
  <dcterms:modified xsi:type="dcterms:W3CDTF">2024-05-22T16:35:45Z</dcterms:modified>
  <dc:identifier>DAESk7B4www</dc:identifier>
</cp:coreProperties>
</file>