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8" r:id="rId20"/>
    <p:sldId id="289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0" dirty="0">
                <a:solidFill>
                  <a:srgbClr val="FFFFFF"/>
                </a:solidFill>
              </a:rPr>
              <a:t>I</a:t>
            </a:r>
            <a:r>
              <a:rPr lang="pt-PT" sz="4000" spc="-220" dirty="0">
                <a:solidFill>
                  <a:srgbClr val="FFFFFF"/>
                </a:solidFill>
              </a:rPr>
              <a:t>n</a:t>
            </a:r>
            <a:r>
              <a:rPr sz="4000" spc="-220" dirty="0" err="1">
                <a:solidFill>
                  <a:srgbClr val="FFFFFF"/>
                </a:solidFill>
              </a:rPr>
              <a:t>tro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85" dirty="0">
                <a:solidFill>
                  <a:srgbClr val="FFFFFF"/>
                </a:solidFill>
              </a:rPr>
              <a:t>to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30" dirty="0">
                <a:solidFill>
                  <a:srgbClr val="FFFFFF"/>
                </a:solidFill>
              </a:rPr>
              <a:t>Probability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r>
              <a:rPr sz="1000" spc="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432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From</a:t>
            </a:r>
            <a:r>
              <a:rPr spc="-245" dirty="0"/>
              <a:t> </a:t>
            </a:r>
            <a:r>
              <a:rPr spc="-155" dirty="0"/>
              <a:t>Sets</a:t>
            </a:r>
            <a:r>
              <a:rPr spc="-245" dirty="0"/>
              <a:t> </a:t>
            </a:r>
            <a:r>
              <a:rPr spc="-80" dirty="0"/>
              <a:t>to</a:t>
            </a:r>
            <a:r>
              <a:rPr spc="-24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248" y="1111616"/>
            <a:ext cx="7715250" cy="224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Some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definitions</a:t>
            </a:r>
            <a:endParaRPr sz="1000">
              <a:latin typeface="Arial Black"/>
              <a:cs typeface="Arial Black"/>
            </a:endParaRPr>
          </a:p>
          <a:p>
            <a:pPr marL="469265" marR="22225" indent="-320675" algn="just">
              <a:lnSpc>
                <a:spcPct val="150000"/>
              </a:lnSpc>
              <a:spcBef>
                <a:spcPts val="116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Sets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7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Probability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linked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through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conceptual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framework </a:t>
            </a:r>
            <a:r>
              <a:rPr sz="1200" spc="95" dirty="0">
                <a:latin typeface="Arial"/>
                <a:cs typeface="Arial"/>
              </a:rPr>
              <a:t>provided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builds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upon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quantify</a:t>
            </a:r>
            <a:r>
              <a:rPr sz="1200" spc="20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uncertainty</a:t>
            </a:r>
            <a:r>
              <a:rPr sz="1200" spc="13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and </a:t>
            </a:r>
            <a:r>
              <a:rPr sz="1200" spc="-30" dirty="0">
                <a:latin typeface="Arial Black"/>
                <a:cs typeface="Arial Black"/>
              </a:rPr>
              <a:t>analyze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random</a:t>
            </a:r>
            <a:r>
              <a:rPr sz="1200" spc="-9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phenomena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 algn="just">
              <a:lnSpc>
                <a:spcPct val="15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20" dirty="0">
                <a:latin typeface="Arial Black"/>
                <a:cs typeface="Arial Black"/>
              </a:rPr>
              <a:t>Sample </a:t>
            </a:r>
            <a:r>
              <a:rPr sz="1200" spc="-35" dirty="0">
                <a:latin typeface="Arial Black"/>
                <a:cs typeface="Arial Black"/>
              </a:rPr>
              <a:t>Space:</a:t>
            </a:r>
            <a:r>
              <a:rPr sz="1200" spc="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experiment.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65" dirty="0">
                <a:latin typeface="Arial"/>
                <a:cs typeface="Arial"/>
              </a:rPr>
              <a:t> rolling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six-</a:t>
            </a:r>
            <a:r>
              <a:rPr sz="1200" spc="85" dirty="0">
                <a:latin typeface="Arial"/>
                <a:cs typeface="Arial"/>
              </a:rPr>
              <a:t>sided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die,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would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8285" y="3239293"/>
            <a:ext cx="1219247" cy="14106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30" dirty="0">
                <a:latin typeface="Arial Black"/>
                <a:cs typeface="Arial Black"/>
              </a:rPr>
              <a:t>Events:</a:t>
            </a:r>
            <a:r>
              <a:rPr sz="1200" spc="165" dirty="0">
                <a:latin typeface="Arial Black"/>
                <a:cs typeface="Arial Black"/>
              </a:rPr>
              <a:t> </a:t>
            </a:r>
            <a:r>
              <a:rPr sz="1200" spc="50" dirty="0">
                <a:latin typeface="Arial"/>
                <a:cs typeface="Arial"/>
              </a:rPr>
              <a:t>An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subset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space,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10" dirty="0">
                <a:latin typeface="Arial"/>
                <a:cs typeface="Arial"/>
              </a:rPr>
              <a:t>combination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100" dirty="0">
                <a:latin typeface="Arial"/>
                <a:cs typeface="Arial"/>
              </a:rPr>
              <a:t>  range  </a:t>
            </a:r>
            <a:r>
              <a:rPr sz="1200" spc="105" dirty="0">
                <a:latin typeface="Arial"/>
                <a:cs typeface="Arial"/>
              </a:rPr>
              <a:t>from  </a:t>
            </a:r>
            <a:r>
              <a:rPr sz="1200" spc="90" dirty="0">
                <a:latin typeface="Arial"/>
                <a:cs typeface="Arial"/>
              </a:rPr>
              <a:t>simple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(single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outcomes)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130" dirty="0">
                <a:latin typeface="Arial"/>
                <a:cs typeface="Arial"/>
              </a:rPr>
              <a:t>compound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(multiple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outcomes).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instance,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rolling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2326264"/>
            <a:ext cx="18059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{2,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9447" y="3398385"/>
            <a:ext cx="408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How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can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we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calculate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the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likelihood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of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rolling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 </a:t>
            </a:r>
            <a:r>
              <a:rPr sz="1200" spc="-40" dirty="0">
                <a:latin typeface="Arial Black"/>
                <a:cs typeface="Arial Black"/>
              </a:rPr>
              <a:t>even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number?</a:t>
            </a:r>
            <a:r>
              <a:rPr sz="1200" spc="120" dirty="0">
                <a:latin typeface="Arial Black"/>
                <a:cs typeface="Arial Black"/>
              </a:rPr>
              <a:t> </a:t>
            </a:r>
            <a:r>
              <a:rPr sz="1200" spc="60" dirty="0">
                <a:latin typeface="Arial"/>
                <a:cs typeface="Arial"/>
              </a:rPr>
              <a:t>Laplace’s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508" y="2414074"/>
            <a:ext cx="43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 Black"/>
                <a:cs typeface="Arial Black"/>
              </a:rPr>
              <a:t>Note: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4707" y="2596954"/>
            <a:ext cx="161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P(Sample</a:t>
            </a:r>
            <a:r>
              <a:rPr sz="1200" spc="-10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Space)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spc="-405" dirty="0">
                <a:latin typeface="Arial Black"/>
                <a:cs typeface="Arial Black"/>
              </a:rPr>
              <a:t>1</a:t>
            </a:r>
            <a:r>
              <a:rPr sz="1200" dirty="0">
                <a:latin typeface="Arial Black"/>
                <a:cs typeface="Arial Black"/>
              </a:rPr>
              <a:t> P(A)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&gt;=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0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938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9" dirty="0"/>
              <a:t> </a:t>
            </a:r>
            <a:r>
              <a:rPr spc="535" dirty="0"/>
              <a:t>-</a:t>
            </a:r>
            <a:r>
              <a:rPr spc="-229" dirty="0"/>
              <a:t> </a:t>
            </a:r>
            <a:r>
              <a:rPr spc="-95" dirty="0"/>
              <a:t>Laplace’s</a:t>
            </a:r>
            <a:r>
              <a:rPr spc="-229" dirty="0"/>
              <a:t> </a:t>
            </a:r>
            <a:r>
              <a:rPr spc="-5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5" dirty="0">
                <a:latin typeface="Arial"/>
                <a:cs typeface="Arial"/>
              </a:rPr>
              <a:t>Laplace's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Rule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requires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equally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Coming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back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calculate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following </a:t>
            </a:r>
            <a:r>
              <a:rPr sz="1200" spc="-10" dirty="0">
                <a:latin typeface="Arial"/>
                <a:cs typeface="Arial"/>
              </a:rPr>
              <a:t>expression: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4123" y="357439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2122" y="2382820"/>
            <a:ext cx="6172835" cy="2320290"/>
            <a:chOff x="1022122" y="2382820"/>
            <a:chExt cx="6172835" cy="23202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122" y="3814392"/>
              <a:ext cx="6172562" cy="888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122" y="2382820"/>
              <a:ext cx="3527117" cy="888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70" dirty="0">
                <a:latin typeface="Arial"/>
                <a:cs typeface="Arial"/>
              </a:rPr>
              <a:t>Intersection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explores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simultaneous</a:t>
            </a:r>
            <a:r>
              <a:rPr sz="1200" spc="85" dirty="0">
                <a:latin typeface="Arial Black"/>
                <a:cs typeface="Arial Black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occurrence</a:t>
            </a:r>
            <a:r>
              <a:rPr sz="1200" spc="16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more </a:t>
            </a:r>
            <a:r>
              <a:rPr sz="1200" spc="60" dirty="0">
                <a:latin typeface="Arial"/>
                <a:cs typeface="Arial"/>
              </a:rPr>
              <a:t>events;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drawing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card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-30" dirty="0">
                <a:latin typeface="Arial Black"/>
                <a:cs typeface="Arial Black"/>
              </a:rPr>
              <a:t>both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face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card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and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40" dirty="0">
                <a:latin typeface="Arial Black"/>
                <a:cs typeface="Arial Black"/>
              </a:rPr>
              <a:t>black</a:t>
            </a:r>
            <a:r>
              <a:rPr sz="1200" spc="-65" dirty="0">
                <a:latin typeface="Arial Black"/>
                <a:cs typeface="Arial Black"/>
              </a:rPr>
              <a:t>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standard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deck.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079" y="2219370"/>
            <a:ext cx="2568112" cy="1924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8449" y="4161546"/>
            <a:ext cx="411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AoyagiKouzanFontT"/>
              <a:buChar char="➔"/>
              <a:tabLst>
                <a:tab pos="393065" algn="l"/>
              </a:tabLst>
            </a:pPr>
            <a:r>
              <a:rPr sz="1200" spc="7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A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Face</a:t>
            </a:r>
            <a:r>
              <a:rPr sz="1200" i="1" spc="-45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endParaRPr sz="120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</a:pP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0" dirty="0">
                <a:latin typeface="Arial Black"/>
                <a:cs typeface="Arial Black"/>
              </a:rPr>
              <a:t>B</a:t>
            </a:r>
            <a:r>
              <a:rPr sz="1200" spc="-14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Black</a:t>
            </a:r>
            <a:r>
              <a:rPr sz="1200" i="1" spc="-60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03305"/>
            <a:ext cx="198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271" y="1864408"/>
            <a:ext cx="2849419" cy="344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7515" y="193134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0015" y="2208945"/>
            <a:ext cx="3878567" cy="2303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47753" y="2051170"/>
            <a:ext cx="215900" cy="41275"/>
            <a:chOff x="4447753" y="2051170"/>
            <a:chExt cx="215900" cy="41275"/>
          </a:xfrm>
        </p:grpSpPr>
        <p:sp>
          <p:nvSpPr>
            <p:cNvPr id="9" name="object 9"/>
            <p:cNvSpPr/>
            <p:nvPr/>
          </p:nvSpPr>
          <p:spPr>
            <a:xfrm>
              <a:off x="4452516" y="2071663"/>
              <a:ext cx="163195" cy="3175"/>
            </a:xfrm>
            <a:custGeom>
              <a:avLst/>
              <a:gdLst/>
              <a:ahLst/>
              <a:cxnLst/>
              <a:rect l="l" t="t" r="r" b="b"/>
              <a:pathLst>
                <a:path w="163195" h="3175">
                  <a:moveTo>
                    <a:pt x="0" y="3107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0" y="0"/>
                  </a:lnTo>
                  <a:lnTo>
                    <a:pt x="43524" y="14902"/>
                  </a:lnTo>
                  <a:lnTo>
                    <a:pt x="599" y="314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43524" y="14902"/>
                  </a:lnTo>
                  <a:lnTo>
                    <a:pt x="0" y="0"/>
                  </a:lnTo>
                  <a:lnTo>
                    <a:pt x="599" y="314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0297" y="2790758"/>
            <a:ext cx="549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valid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influence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happening,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independent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events.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03305"/>
            <a:ext cx="1408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Finally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get: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501" y="1921396"/>
            <a:ext cx="8324215" cy="2857500"/>
            <a:chOff x="304501" y="1921396"/>
            <a:chExt cx="8324215" cy="2857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501" y="1921396"/>
              <a:ext cx="7806931" cy="2142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6836" y="2978418"/>
              <a:ext cx="1811736" cy="1799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2248" y="768522"/>
            <a:ext cx="3398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424242"/>
                </a:solidFill>
                <a:latin typeface="Arial Black"/>
                <a:cs typeface="Arial Black"/>
              </a:rPr>
              <a:t>Intersection</a:t>
            </a:r>
            <a:r>
              <a:rPr sz="2200" spc="-1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424242"/>
                </a:solidFill>
                <a:latin typeface="Arial Black"/>
                <a:cs typeface="Arial Black"/>
              </a:rPr>
              <a:t>Probability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1411865"/>
            <a:ext cx="3713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90" dirty="0">
                <a:latin typeface="Arial"/>
                <a:cs typeface="Arial"/>
              </a:rPr>
              <a:t>What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dependent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35" dirty="0">
                <a:latin typeface="Arial"/>
                <a:cs typeface="Arial"/>
              </a:rPr>
              <a:t>events?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case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94" y="2130140"/>
            <a:ext cx="3068293" cy="340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3743" y="2955994"/>
            <a:ext cx="3072368" cy="340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18213" y="257348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Conditional</a:t>
            </a:r>
            <a:r>
              <a:rPr spc="-190" dirty="0"/>
              <a:t> </a:t>
            </a: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85" dirty="0">
                <a:latin typeface="Arial"/>
                <a:cs typeface="Arial"/>
              </a:rPr>
              <a:t>Conditional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measures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another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has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occurred.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4768" y="2151870"/>
            <a:ext cx="2454910" cy="1102995"/>
            <a:chOff x="3344768" y="2151870"/>
            <a:chExt cx="2454910" cy="1102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4768" y="2151870"/>
              <a:ext cx="2454445" cy="776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092" y="2868319"/>
              <a:ext cx="153035" cy="382270"/>
            </a:xfrm>
            <a:custGeom>
              <a:avLst/>
              <a:gdLst/>
              <a:ahLst/>
              <a:cxnLst/>
              <a:rect l="l" t="t" r="r" b="b"/>
              <a:pathLst>
                <a:path w="153035" h="382269">
                  <a:moveTo>
                    <a:pt x="0" y="381649"/>
                  </a:moveTo>
                  <a:lnTo>
                    <a:pt x="15277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0" y="34274"/>
                  </a:lnTo>
                  <a:lnTo>
                    <a:pt x="30674" y="0"/>
                  </a:lnTo>
                  <a:lnTo>
                    <a:pt x="29224" y="459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30674" y="0"/>
                  </a:lnTo>
                  <a:lnTo>
                    <a:pt x="0" y="34274"/>
                  </a:lnTo>
                  <a:lnTo>
                    <a:pt x="29224" y="45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70198" y="3278904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50000"/>
              </a:lnSpc>
              <a:spcBef>
                <a:spcPts val="100"/>
              </a:spcBef>
            </a:pP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happened.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2254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Bayes</a:t>
            </a:r>
            <a:r>
              <a:rPr spc="-240" dirty="0"/>
              <a:t> </a:t>
            </a:r>
            <a:r>
              <a:rPr spc="-60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26799" y="2682882"/>
            <a:ext cx="459740" cy="82550"/>
            <a:chOff x="6326799" y="2682882"/>
            <a:chExt cx="459740" cy="82550"/>
          </a:xfrm>
        </p:grpSpPr>
        <p:sp>
          <p:nvSpPr>
            <p:cNvPr id="4" name="object 4"/>
            <p:cNvSpPr/>
            <p:nvPr/>
          </p:nvSpPr>
          <p:spPr>
            <a:xfrm>
              <a:off x="6331562" y="2687644"/>
              <a:ext cx="407034" cy="57150"/>
            </a:xfrm>
            <a:custGeom>
              <a:avLst/>
              <a:gdLst/>
              <a:ahLst/>
              <a:cxnLst/>
              <a:rect l="l" t="t" r="r" b="b"/>
              <a:pathLst>
                <a:path w="407034" h="57150">
                  <a:moveTo>
                    <a:pt x="0" y="0"/>
                  </a:moveTo>
                  <a:lnTo>
                    <a:pt x="406899" y="571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374" y="0"/>
                  </a:lnTo>
                  <a:lnTo>
                    <a:pt x="44974" y="21599"/>
                  </a:lnTo>
                  <a:lnTo>
                    <a:pt x="0" y="311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4974" y="21599"/>
                  </a:lnTo>
                  <a:lnTo>
                    <a:pt x="4374" y="0"/>
                  </a:lnTo>
                  <a:lnTo>
                    <a:pt x="0" y="31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16594" y="2408945"/>
            <a:ext cx="4170045" cy="895350"/>
            <a:chOff x="2616594" y="2408945"/>
            <a:chExt cx="4170045" cy="895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594" y="2408945"/>
              <a:ext cx="3657592" cy="895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37538" y="2932444"/>
              <a:ext cx="1002665" cy="233679"/>
            </a:xfrm>
            <a:custGeom>
              <a:avLst/>
              <a:gdLst/>
              <a:ahLst/>
              <a:cxnLst/>
              <a:rect l="l" t="t" r="r" b="b"/>
              <a:pathLst>
                <a:path w="1002665" h="233680">
                  <a:moveTo>
                    <a:pt x="0" y="233349"/>
                  </a:moveTo>
                  <a:lnTo>
                    <a:pt x="100214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0" y="0"/>
                  </a:lnTo>
                  <a:lnTo>
                    <a:pt x="45674" y="5524"/>
                  </a:lnTo>
                  <a:lnTo>
                    <a:pt x="7124" y="306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45674" y="5524"/>
                  </a:lnTo>
                  <a:lnTo>
                    <a:pt x="0" y="0"/>
                  </a:lnTo>
                  <a:lnTo>
                    <a:pt x="7124" y="306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8797" y="1411865"/>
            <a:ext cx="7579359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fundamental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relates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conditional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5" dirty="0">
                <a:latin typeface="Arial"/>
                <a:cs typeface="Arial"/>
              </a:rPr>
              <a:t> marginal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individual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happening).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formula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dirty="0">
                <a:latin typeface="Arial"/>
                <a:cs typeface="Arial"/>
              </a:rPr>
              <a:t> is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6149340" marR="490220">
              <a:lnSpc>
                <a:spcPct val="100000"/>
              </a:lnSpc>
            </a:pPr>
            <a:r>
              <a:rPr sz="1200" spc="75" dirty="0">
                <a:latin typeface="Arial"/>
                <a:cs typeface="Arial"/>
              </a:rPr>
              <a:t>Marginal </a:t>
            </a:r>
            <a:r>
              <a:rPr sz="1200" spc="50" dirty="0">
                <a:latin typeface="Arial"/>
                <a:cs typeface="Arial"/>
              </a:rPr>
              <a:t>Probabilities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DD0B253-75AB-6109-0983-74A77DF4084D}"/>
              </a:ext>
            </a:extLst>
          </p:cNvPr>
          <p:cNvSpPr txBox="1"/>
          <p:nvPr/>
        </p:nvSpPr>
        <p:spPr>
          <a:xfrm>
            <a:off x="652248" y="1092268"/>
            <a:ext cx="5492115" cy="156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pt-PT" sz="700" dirty="0">
                <a:latin typeface="Arial"/>
                <a:cs typeface="Arial"/>
              </a:rPr>
              <a:t>(</a:t>
            </a:r>
            <a:r>
              <a:rPr lang="pt-PT" sz="700" dirty="0" err="1">
                <a:latin typeface="Arial"/>
                <a:cs typeface="Arial"/>
              </a:rPr>
              <a:t>guys</a:t>
            </a:r>
            <a:r>
              <a:rPr lang="pt-PT" sz="700" dirty="0">
                <a:latin typeface="Arial"/>
                <a:cs typeface="Arial"/>
              </a:rPr>
              <a:t>,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the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first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glimpse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of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Machine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Learning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you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have</a:t>
            </a:r>
            <a:r>
              <a:rPr lang="pt-PT" sz="700" dirty="0">
                <a:latin typeface="Arial"/>
                <a:cs typeface="Arial"/>
              </a:rPr>
              <a:t> in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course</a:t>
            </a:r>
            <a:r>
              <a:rPr lang="pt-PT" sz="700" dirty="0">
                <a:latin typeface="Arial"/>
                <a:cs typeface="Arial"/>
              </a:rPr>
              <a:t>)</a:t>
            </a:r>
            <a:endParaRPr sz="7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545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44" y="1533077"/>
            <a:ext cx="4389120" cy="225446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28295">
              <a:lnSpc>
                <a:spcPct val="100000"/>
              </a:lnSpc>
              <a:spcBef>
                <a:spcPts val="1060"/>
              </a:spcBef>
              <a:buSzPct val="81250"/>
              <a:buChar char="●"/>
              <a:tabLst>
                <a:tab pos="363855" algn="l"/>
              </a:tabLst>
            </a:pPr>
            <a:r>
              <a:rPr sz="1600" dirty="0">
                <a:latin typeface="Arial"/>
                <a:cs typeface="Arial"/>
              </a:rPr>
              <a:t>Set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theory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Inclusion-</a:t>
            </a:r>
            <a:r>
              <a:rPr sz="1600" spc="80" dirty="0">
                <a:latin typeface="Arial"/>
                <a:cs typeface="Arial"/>
              </a:rPr>
              <a:t>Exclusion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Principle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Definition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0" dirty="0">
                <a:latin typeface="Arial"/>
                <a:cs typeface="Arial"/>
              </a:rPr>
              <a:t>Laplace's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Rule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85" dirty="0">
                <a:latin typeface="Arial"/>
                <a:cs typeface="Arial"/>
              </a:rPr>
              <a:t>Intersection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65" dirty="0">
                <a:latin typeface="Arial"/>
                <a:cs typeface="Arial"/>
              </a:rPr>
              <a:t>and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Conditional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60" dirty="0">
                <a:latin typeface="Arial"/>
                <a:cs typeface="Arial"/>
              </a:rPr>
              <a:t>Bayes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theorem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199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INDEPENDENCE: </a:t>
            </a:r>
            <a:r>
              <a:rPr lang="en-IE" sz="1200" dirty="0" err="1">
                <a:latin typeface="Arial"/>
                <a:cs typeface="Arial"/>
              </a:rPr>
              <a:t>Color</a:t>
            </a:r>
            <a:r>
              <a:rPr lang="en-IE" sz="1200" dirty="0">
                <a:latin typeface="Arial"/>
                <a:cs typeface="Arial"/>
              </a:rPr>
              <a:t> and type of card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DEPENDENCE: Genetics and Height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IMPLICIT: I stand in the rain, I get wet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B748D12-3145-C004-9A03-F94E7F353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207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8681" y="2214078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FFFFFF"/>
                </a:solidFill>
              </a:rPr>
              <a:t>Set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14" dirty="0">
                <a:solidFill>
                  <a:srgbClr val="FFFFFF"/>
                </a:solidFill>
              </a:rPr>
              <a:t>Theory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5417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46034"/>
            <a:ext cx="7468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140" dirty="0">
                <a:latin typeface="Arial Black"/>
                <a:cs typeface="Arial Black"/>
              </a:rPr>
              <a:t>Set</a:t>
            </a:r>
            <a:r>
              <a:rPr sz="1200" spc="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collection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members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just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</a:t>
            </a:r>
            <a:r>
              <a:rPr sz="1200" spc="60" dirty="0">
                <a:latin typeface="Arial"/>
                <a:cs typeface="Arial"/>
              </a:rPr>
              <a:t> 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Python,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order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doesn’t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really</a:t>
            </a:r>
            <a:r>
              <a:rPr sz="1200" spc="55" dirty="0">
                <a:latin typeface="Arial"/>
                <a:cs typeface="Arial"/>
              </a:rPr>
              <a:t> matter. Furthermore,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repeated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allowed.</a:t>
            </a:r>
            <a:endParaRPr sz="1200">
              <a:latin typeface="Arial"/>
              <a:cs typeface="Arial"/>
            </a:endParaRPr>
          </a:p>
          <a:p>
            <a:pPr marL="332740" marR="6985" indent="-320675" algn="just">
              <a:lnSpc>
                <a:spcPct val="150000"/>
              </a:lnSpc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notation,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sets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capital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their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80" dirty="0">
                <a:latin typeface="Arial"/>
                <a:cs typeface="Arial"/>
              </a:rPr>
              <a:t>represented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lowercase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95" dirty="0">
                <a:latin typeface="Arial Black"/>
                <a:cs typeface="Arial Black"/>
              </a:rPr>
              <a:t>set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95" dirty="0">
                <a:latin typeface="Arial"/>
                <a:cs typeface="Arial"/>
              </a:rPr>
              <a:t>containing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254" dirty="0">
                <a:latin typeface="Arial"/>
                <a:cs typeface="Arial"/>
              </a:rPr>
              <a:t>1,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might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 </a:t>
            </a:r>
            <a:r>
              <a:rPr sz="1200" spc="70" dirty="0">
                <a:latin typeface="Arial"/>
                <a:cs typeface="Arial"/>
              </a:rPr>
              <a:t>3}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following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notation: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8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hand,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write: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680289"/>
            <a:ext cx="7576184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equal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share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90" dirty="0">
                <a:latin typeface="Arial"/>
                <a:cs typeface="Arial"/>
              </a:rPr>
              <a:t>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4}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8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marR="12065" indent="-320675">
              <a:lnSpc>
                <a:spcPct val="15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Set-</a:t>
            </a:r>
            <a:r>
              <a:rPr sz="1200" dirty="0">
                <a:latin typeface="Arial Black"/>
                <a:cs typeface="Arial Black"/>
              </a:rPr>
              <a:t>builder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notation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spc="75" dirty="0">
                <a:latin typeface="Arial"/>
                <a:cs typeface="Arial"/>
              </a:rPr>
              <a:t>provides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concise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define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based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certain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conditions.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read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defined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0&lt;x&lt;10”.</a:t>
            </a: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000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So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{1,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7,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9}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0&lt;x&lt;10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odd}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because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consist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9}.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680289"/>
            <a:ext cx="7578090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A is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if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A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B.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{x: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&lt;10},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Null/Empty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set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C={}.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exclusive/disjoint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common.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{1,2,3}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{0, </a:t>
            </a:r>
            <a:r>
              <a:rPr sz="1200" spc="-105" dirty="0">
                <a:latin typeface="Arial"/>
                <a:cs typeface="Arial"/>
              </a:rPr>
              <a:t>10,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20}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exclusive/disjoint.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51329"/>
            <a:ext cx="2752725" cy="5384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5" dirty="0"/>
              <a:t>Some</a:t>
            </a:r>
            <a:r>
              <a:rPr sz="1000" spc="-100" dirty="0"/>
              <a:t> </a:t>
            </a:r>
            <a:r>
              <a:rPr sz="1000" spc="-10" dirty="0"/>
              <a:t>definitions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Union,</a:t>
            </a:r>
            <a:r>
              <a:rPr spc="-220" dirty="0"/>
              <a:t> </a:t>
            </a:r>
            <a:r>
              <a:rPr spc="-100" dirty="0"/>
              <a:t>Intersection,</a:t>
            </a:r>
            <a:r>
              <a:rPr spc="-220" dirty="0"/>
              <a:t> </a:t>
            </a:r>
            <a:r>
              <a:rPr spc="-10" dirty="0"/>
              <a:t>Complement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021" y="1258072"/>
            <a:ext cx="5406614" cy="35806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Inclusion-</a:t>
            </a:r>
            <a:r>
              <a:rPr spc="-75" dirty="0"/>
              <a:t>Exclusion</a:t>
            </a:r>
            <a:r>
              <a:rPr spc="-120" dirty="0"/>
              <a:t> </a:t>
            </a:r>
            <a:r>
              <a:rPr spc="-75" dirty="0"/>
              <a:t>Principle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198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145" dirty="0"/>
              <a:t> </a:t>
            </a:r>
            <a:r>
              <a:rPr spc="55" dirty="0"/>
              <a:t>Inclusion-</a:t>
            </a:r>
            <a:r>
              <a:rPr spc="60" dirty="0"/>
              <a:t>Exclusion</a:t>
            </a:r>
            <a:r>
              <a:rPr spc="150" dirty="0"/>
              <a:t> </a:t>
            </a:r>
            <a:r>
              <a:rPr spc="55" dirty="0"/>
              <a:t>Principle</a:t>
            </a:r>
            <a:r>
              <a:rPr spc="150" dirty="0"/>
              <a:t> </a:t>
            </a:r>
            <a:r>
              <a:rPr dirty="0"/>
              <a:t>is</a:t>
            </a:r>
            <a:r>
              <a:rPr spc="150" dirty="0"/>
              <a:t> </a:t>
            </a:r>
            <a:r>
              <a:rPr spc="145" dirty="0"/>
              <a:t>a</a:t>
            </a:r>
            <a:r>
              <a:rPr spc="150" dirty="0"/>
              <a:t> </a:t>
            </a:r>
            <a:r>
              <a:rPr spc="100" dirty="0"/>
              <a:t>counting</a:t>
            </a:r>
            <a:r>
              <a:rPr spc="145" dirty="0"/>
              <a:t> </a:t>
            </a:r>
            <a:r>
              <a:rPr spc="95" dirty="0"/>
              <a:t>technique</a:t>
            </a:r>
            <a:r>
              <a:rPr spc="150" dirty="0"/>
              <a:t> </a:t>
            </a:r>
            <a:r>
              <a:rPr spc="80" dirty="0"/>
              <a:t>used</a:t>
            </a:r>
            <a:r>
              <a:rPr spc="150" dirty="0"/>
              <a:t> </a:t>
            </a:r>
            <a:r>
              <a:rPr spc="100" dirty="0"/>
              <a:t>to</a:t>
            </a:r>
            <a:r>
              <a:rPr spc="150" dirty="0"/>
              <a:t> </a:t>
            </a:r>
            <a:r>
              <a:rPr spc="80" dirty="0"/>
              <a:t>find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45" dirty="0"/>
              <a:t> </a:t>
            </a:r>
            <a:r>
              <a:rPr dirty="0"/>
              <a:t>size</a:t>
            </a:r>
            <a:r>
              <a:rPr spc="150" dirty="0"/>
              <a:t> </a:t>
            </a:r>
            <a:r>
              <a:rPr spc="80" dirty="0"/>
              <a:t>of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50" dirty="0"/>
              <a:t> </a:t>
            </a:r>
            <a:r>
              <a:rPr spc="85" dirty="0"/>
              <a:t>union</a:t>
            </a:r>
            <a:r>
              <a:rPr spc="150" dirty="0"/>
              <a:t> </a:t>
            </a:r>
            <a:r>
              <a:rPr spc="-25" dirty="0"/>
              <a:t>of </a:t>
            </a:r>
            <a:r>
              <a:rPr spc="90" dirty="0"/>
              <a:t>multiple</a:t>
            </a:r>
            <a:r>
              <a:rPr spc="445" dirty="0"/>
              <a:t> </a:t>
            </a:r>
            <a:r>
              <a:rPr dirty="0"/>
              <a:t>sets.</a:t>
            </a:r>
            <a:r>
              <a:rPr spc="445" dirty="0"/>
              <a:t> </a:t>
            </a:r>
            <a:r>
              <a:rPr dirty="0"/>
              <a:t>It</a:t>
            </a:r>
            <a:r>
              <a:rPr spc="445" dirty="0"/>
              <a:t> </a:t>
            </a:r>
            <a:r>
              <a:rPr spc="100" dirty="0"/>
              <a:t>accounts</a:t>
            </a:r>
            <a:r>
              <a:rPr spc="450" dirty="0"/>
              <a:t> </a:t>
            </a:r>
            <a:r>
              <a:rPr spc="70" dirty="0"/>
              <a:t>for</a:t>
            </a:r>
            <a:r>
              <a:rPr spc="445" dirty="0"/>
              <a:t> </a:t>
            </a:r>
            <a:r>
              <a:rPr spc="90" dirty="0"/>
              <a:t>the</a:t>
            </a:r>
            <a:r>
              <a:rPr spc="445" dirty="0"/>
              <a:t> </a:t>
            </a:r>
            <a:r>
              <a:rPr spc="85" dirty="0"/>
              <a:t>overlap</a:t>
            </a:r>
            <a:r>
              <a:rPr spc="450" dirty="0"/>
              <a:t> </a:t>
            </a:r>
            <a:r>
              <a:rPr spc="95" dirty="0"/>
              <a:t>between</a:t>
            </a:r>
            <a:r>
              <a:rPr spc="445" dirty="0"/>
              <a:t> </a:t>
            </a:r>
            <a:r>
              <a:rPr dirty="0"/>
              <a:t>sets,</a:t>
            </a:r>
            <a:r>
              <a:rPr spc="445" dirty="0"/>
              <a:t> </a:t>
            </a:r>
            <a:r>
              <a:rPr spc="80" dirty="0"/>
              <a:t>ensuring</a:t>
            </a:r>
            <a:r>
              <a:rPr spc="450" dirty="0"/>
              <a:t> </a:t>
            </a:r>
            <a:r>
              <a:rPr spc="110" dirty="0"/>
              <a:t>that</a:t>
            </a:r>
            <a:r>
              <a:rPr spc="445" dirty="0"/>
              <a:t> </a:t>
            </a:r>
            <a:r>
              <a:rPr spc="90" dirty="0"/>
              <a:t>elements</a:t>
            </a:r>
            <a:r>
              <a:rPr spc="445" dirty="0"/>
              <a:t> </a:t>
            </a:r>
            <a:r>
              <a:rPr spc="90" dirty="0"/>
              <a:t>are</a:t>
            </a:r>
            <a:r>
              <a:rPr spc="450" dirty="0"/>
              <a:t> </a:t>
            </a:r>
            <a:r>
              <a:rPr spc="35" dirty="0"/>
              <a:t>not </a:t>
            </a:r>
            <a:r>
              <a:rPr spc="100" dirty="0"/>
              <a:t>double-counted.</a:t>
            </a:r>
            <a:r>
              <a:rPr dirty="0"/>
              <a:t> The </a:t>
            </a:r>
            <a:r>
              <a:rPr spc="90" dirty="0"/>
              <a:t>general</a:t>
            </a:r>
            <a:r>
              <a:rPr spc="5" dirty="0"/>
              <a:t> </a:t>
            </a:r>
            <a:r>
              <a:rPr spc="100" dirty="0"/>
              <a:t>formula</a:t>
            </a:r>
            <a:r>
              <a:rPr dirty="0"/>
              <a:t> </a:t>
            </a:r>
            <a:r>
              <a:rPr spc="70" dirty="0"/>
              <a:t>for</a:t>
            </a:r>
            <a:r>
              <a:rPr spc="5" dirty="0"/>
              <a:t> </a:t>
            </a:r>
            <a:r>
              <a:rPr spc="105" dirty="0"/>
              <a:t>two</a:t>
            </a:r>
            <a:r>
              <a:rPr dirty="0"/>
              <a:t> </a:t>
            </a:r>
            <a:r>
              <a:rPr spc="55" dirty="0"/>
              <a:t>sets</a:t>
            </a:r>
            <a:r>
              <a:rPr spc="5" dirty="0"/>
              <a:t> </a:t>
            </a:r>
            <a:r>
              <a:rPr dirty="0"/>
              <a:t>A </a:t>
            </a:r>
            <a:r>
              <a:rPr spc="130" dirty="0"/>
              <a:t>and</a:t>
            </a:r>
            <a:r>
              <a:rPr spc="5" dirty="0"/>
              <a:t> </a:t>
            </a:r>
            <a:r>
              <a:rPr spc="-80" dirty="0"/>
              <a:t>B</a:t>
            </a:r>
            <a:r>
              <a:rPr dirty="0"/>
              <a:t> </a:t>
            </a:r>
            <a:r>
              <a:rPr spc="-25" dirty="0"/>
              <a:t>is: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7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 |B|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|A∩B|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har char="●"/>
              <a:tabLst>
                <a:tab pos="332740" algn="l"/>
              </a:tabLst>
            </a:pPr>
            <a:r>
              <a:rPr spc="85" dirty="0"/>
              <a:t>And</a:t>
            </a:r>
            <a:r>
              <a:rPr spc="-15" dirty="0"/>
              <a:t> </a:t>
            </a:r>
            <a:r>
              <a:rPr spc="70" dirty="0"/>
              <a:t>for</a:t>
            </a:r>
            <a:r>
              <a:rPr spc="-10" dirty="0"/>
              <a:t> </a:t>
            </a:r>
            <a:r>
              <a:rPr spc="80" dirty="0"/>
              <a:t>three</a:t>
            </a:r>
            <a:r>
              <a:rPr spc="-15" dirty="0"/>
              <a:t> </a:t>
            </a:r>
            <a:r>
              <a:rPr spc="55" dirty="0"/>
              <a:t>sets</a:t>
            </a:r>
            <a:r>
              <a:rPr spc="-10" dirty="0"/>
              <a:t> </a:t>
            </a:r>
            <a:r>
              <a:rPr spc="-35" dirty="0"/>
              <a:t>A,</a:t>
            </a:r>
            <a:r>
              <a:rPr spc="-10" dirty="0"/>
              <a:t> </a:t>
            </a:r>
            <a:r>
              <a:rPr spc="-80" dirty="0"/>
              <a:t>B</a:t>
            </a:r>
            <a:r>
              <a:rPr spc="-15" dirty="0"/>
              <a:t> </a:t>
            </a:r>
            <a:r>
              <a:rPr spc="130" dirty="0"/>
              <a:t>and</a:t>
            </a:r>
            <a:r>
              <a:rPr spc="-10" dirty="0"/>
              <a:t> </a:t>
            </a:r>
            <a:r>
              <a:rPr spc="60" dirty="0"/>
              <a:t>C</a:t>
            </a:r>
            <a:r>
              <a:rPr spc="-10" dirty="0"/>
              <a:t> </a:t>
            </a:r>
            <a:r>
              <a:rPr spc="90" dirty="0"/>
              <a:t>the</a:t>
            </a:r>
            <a:r>
              <a:rPr spc="-15" dirty="0"/>
              <a:t> </a:t>
            </a:r>
            <a:r>
              <a:rPr spc="100" dirty="0"/>
              <a:t>formula</a:t>
            </a:r>
            <a:r>
              <a:rPr spc="-10" dirty="0"/>
              <a:t> </a:t>
            </a:r>
            <a:r>
              <a:rPr spc="70" dirty="0"/>
              <a:t>extends</a:t>
            </a:r>
            <a:r>
              <a:rPr spc="-10" dirty="0"/>
              <a:t> </a:t>
            </a:r>
            <a:r>
              <a:rPr spc="-25" dirty="0"/>
              <a:t>as: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0" dirty="0">
                <a:latin typeface="AoyagiKouzanFontT"/>
                <a:cs typeface="AoyagiKouzanFontT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4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|B∩C|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C|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EXERCISE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A9891-36C2-F0DA-23DF-C1A1C342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4950"/>
            <a:ext cx="820080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1068</Words>
  <Application>Microsoft Macintosh PowerPoint</Application>
  <PresentationFormat>On-screen Show (16:9)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AoyagiKouzanFontT</vt:lpstr>
      <vt:lpstr>Arial</vt:lpstr>
      <vt:lpstr>Arial Black</vt:lpstr>
      <vt:lpstr>Verdana</vt:lpstr>
      <vt:lpstr>Office Theme</vt:lpstr>
      <vt:lpstr>Intro to Probability</vt:lpstr>
      <vt:lpstr>Table of Contents</vt:lpstr>
      <vt:lpstr>Set Theory</vt:lpstr>
      <vt:lpstr>Set Theory</vt:lpstr>
      <vt:lpstr>More on Set Theory</vt:lpstr>
      <vt:lpstr>More on Set Theory Some definitions</vt:lpstr>
      <vt:lpstr>Union, Intersection, Complement</vt:lpstr>
      <vt:lpstr>Inclusion-Exclusion Principle</vt:lpstr>
      <vt:lpstr>EXERCISE</vt:lpstr>
      <vt:lpstr>From Sets to Probability</vt:lpstr>
      <vt:lpstr>Probability</vt:lpstr>
      <vt:lpstr>Probability - Laplace’s Rule</vt:lpstr>
      <vt:lpstr>Intersection Probability</vt:lpstr>
      <vt:lpstr>Intersection Probability</vt:lpstr>
      <vt:lpstr>Intersection Probability</vt:lpstr>
      <vt:lpstr>PowerPoint Presentation</vt:lpstr>
      <vt:lpstr>Conditional Probability</vt:lpstr>
      <vt:lpstr>Bayes Theorem</vt:lpstr>
      <vt:lpstr>Independence , Dependence, Implicit</vt:lpstr>
      <vt:lpstr>Independence , Dependence, Implicit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5</cp:revision>
  <dcterms:created xsi:type="dcterms:W3CDTF">2024-05-17T09:30:15Z</dcterms:created>
  <dcterms:modified xsi:type="dcterms:W3CDTF">2024-09-22T20:47:49Z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