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90" r:id="rId19"/>
    <p:sldId id="291" r:id="rId20"/>
    <p:sldId id="289" r:id="rId21"/>
    <p:sldId id="274" r:id="rId22"/>
    <p:sldId id="287" r:id="rId23"/>
    <p:sldId id="288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92" r:id="rId37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56" d="100"/>
          <a:sy n="156" d="100"/>
        </p:scale>
        <p:origin x="808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09:37:22.9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18854 2432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9323" y="1856774"/>
            <a:ext cx="479171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863" y="0"/>
            <a:ext cx="9089117" cy="50959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2248" y="768522"/>
            <a:ext cx="482854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8797" y="1498790"/>
            <a:ext cx="7578725" cy="282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81" cy="514348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3583" y="314399"/>
              <a:ext cx="677998" cy="677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43198" y="3432917"/>
              <a:ext cx="2218055" cy="551815"/>
            </a:xfrm>
            <a:custGeom>
              <a:avLst/>
              <a:gdLst/>
              <a:ahLst/>
              <a:cxnLst/>
              <a:rect l="l" t="t" r="r" b="b"/>
              <a:pathLst>
                <a:path w="2218055" h="551814">
                  <a:moveTo>
                    <a:pt x="2125995" y="551398"/>
                  </a:moveTo>
                  <a:lnTo>
                    <a:pt x="91902" y="551398"/>
                  </a:lnTo>
                  <a:lnTo>
                    <a:pt x="56129" y="544176"/>
                  </a:lnTo>
                  <a:lnTo>
                    <a:pt x="26917" y="524480"/>
                  </a:lnTo>
                  <a:lnTo>
                    <a:pt x="7221" y="495268"/>
                  </a:lnTo>
                  <a:lnTo>
                    <a:pt x="0" y="459499"/>
                  </a:lnTo>
                  <a:lnTo>
                    <a:pt x="0" y="91899"/>
                  </a:lnTo>
                  <a:lnTo>
                    <a:pt x="7221" y="56130"/>
                  </a:lnTo>
                  <a:lnTo>
                    <a:pt x="26917" y="26918"/>
                  </a:lnTo>
                  <a:lnTo>
                    <a:pt x="56129" y="7222"/>
                  </a:lnTo>
                  <a:lnTo>
                    <a:pt x="91902" y="0"/>
                  </a:lnTo>
                  <a:lnTo>
                    <a:pt x="2125995" y="0"/>
                  </a:lnTo>
                  <a:lnTo>
                    <a:pt x="2176979" y="15440"/>
                  </a:lnTo>
                  <a:lnTo>
                    <a:pt x="2210901" y="56731"/>
                  </a:lnTo>
                  <a:lnTo>
                    <a:pt x="2217895" y="91899"/>
                  </a:lnTo>
                  <a:lnTo>
                    <a:pt x="2217895" y="459499"/>
                  </a:lnTo>
                  <a:lnTo>
                    <a:pt x="2210672" y="495268"/>
                  </a:lnTo>
                  <a:lnTo>
                    <a:pt x="2190976" y="524480"/>
                  </a:lnTo>
                  <a:lnTo>
                    <a:pt x="2161765" y="544176"/>
                  </a:lnTo>
                  <a:lnTo>
                    <a:pt x="2125995" y="551398"/>
                  </a:lnTo>
                  <a:close/>
                </a:path>
              </a:pathLst>
            </a:custGeom>
            <a:solidFill>
              <a:srgbClr val="564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629322" y="1856774"/>
            <a:ext cx="653347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4000" spc="-220" dirty="0" err="1">
                <a:solidFill>
                  <a:srgbClr val="FFFFFF"/>
                </a:solidFill>
              </a:rPr>
              <a:t>Probability</a:t>
            </a:r>
            <a:r>
              <a:rPr lang="pt-PT" sz="4000" spc="-220" dirty="0">
                <a:solidFill>
                  <a:srgbClr val="FFFFFF"/>
                </a:solidFill>
              </a:rPr>
              <a:t> </a:t>
            </a:r>
            <a:r>
              <a:rPr lang="pt-PT" sz="4000" spc="-220" dirty="0" err="1">
                <a:solidFill>
                  <a:srgbClr val="FFFFFF"/>
                </a:solidFill>
              </a:rPr>
              <a:t>Distributions</a:t>
            </a:r>
            <a:endParaRPr sz="4000" dirty="0"/>
          </a:p>
        </p:txBody>
      </p:sp>
      <p:sp>
        <p:nvSpPr>
          <p:cNvPr id="7" name="object 7"/>
          <p:cNvSpPr txBox="1"/>
          <p:nvPr/>
        </p:nvSpPr>
        <p:spPr>
          <a:xfrm>
            <a:off x="629323" y="458544"/>
            <a:ext cx="124523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1000" dirty="0">
                <a:solidFill>
                  <a:srgbClr val="FFFFFF"/>
                </a:solidFill>
                <a:latin typeface="Arial Black"/>
                <a:cs typeface="Arial Black"/>
              </a:rPr>
              <a:t>DSML</a:t>
            </a:r>
            <a:endParaRPr sz="100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8137" y="3543994"/>
            <a:ext cx="8680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Week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pt-PT" spc="-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2021298" y="1295588"/>
            <a:ext cx="5101405" cy="2215762"/>
          </a:xfrm>
          <a:custGeom>
            <a:avLst/>
            <a:gdLst/>
            <a:ahLst/>
            <a:cxnLst/>
            <a:rect l="l" t="t" r="r" b="b"/>
            <a:pathLst>
              <a:path w="10202810" h="4431524">
                <a:moveTo>
                  <a:pt x="0" y="0"/>
                </a:moveTo>
                <a:lnTo>
                  <a:pt x="10202810" y="0"/>
                </a:lnTo>
                <a:lnTo>
                  <a:pt x="10202810" y="4431523"/>
                </a:lnTo>
                <a:lnTo>
                  <a:pt x="0" y="44315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474504" y="514350"/>
            <a:ext cx="846839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SHAPE OF DISTRIBUTIONS - RELATION TO BOX-PLOTS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45081" y="3868000"/>
            <a:ext cx="7900297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  <a:spcBef>
                <a:spcPct val="0"/>
              </a:spcBef>
            </a:pPr>
            <a:r>
              <a:rPr lang="en-US" sz="1600" spc="32">
                <a:solidFill>
                  <a:srgbClr val="000000"/>
                </a:solidFill>
                <a:latin typeface="Fredoka"/>
              </a:rPr>
              <a:t>THE </a:t>
            </a:r>
            <a:r>
              <a:rPr lang="en-US" sz="1600" spc="32">
                <a:solidFill>
                  <a:srgbClr val="2199D4"/>
                </a:solidFill>
                <a:latin typeface="Fredoka"/>
              </a:rPr>
              <a:t>DISTANCE</a:t>
            </a:r>
            <a:r>
              <a:rPr lang="en-US" sz="1600" spc="32">
                <a:solidFill>
                  <a:srgbClr val="000000"/>
                </a:solidFill>
                <a:latin typeface="Fredoka"/>
              </a:rPr>
              <a:t> BETWEEN THE QUARTILES IS ALSO AFFECTED!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2949462" y="876300"/>
            <a:ext cx="5557113" cy="1894811"/>
          </a:xfrm>
          <a:custGeom>
            <a:avLst/>
            <a:gdLst/>
            <a:ahLst/>
            <a:cxnLst/>
            <a:rect l="l" t="t" r="r" b="b"/>
            <a:pathLst>
              <a:path w="11114226" h="3789622">
                <a:moveTo>
                  <a:pt x="0" y="0"/>
                </a:moveTo>
                <a:lnTo>
                  <a:pt x="11114226" y="0"/>
                </a:lnTo>
                <a:lnTo>
                  <a:pt x="11114226" y="3789622"/>
                </a:lnTo>
                <a:lnTo>
                  <a:pt x="0" y="37896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474504" y="514350"/>
            <a:ext cx="846839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KURTOSIS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87395" y="1717429"/>
            <a:ext cx="5252310" cy="2272015"/>
          </a:xfrm>
          <a:custGeom>
            <a:avLst/>
            <a:gdLst/>
            <a:ahLst/>
            <a:cxnLst/>
            <a:rect l="l" t="t" r="r" b="b"/>
            <a:pathLst>
              <a:path w="10504620" h="4544030">
                <a:moveTo>
                  <a:pt x="0" y="0"/>
                </a:moveTo>
                <a:lnTo>
                  <a:pt x="10504621" y="0"/>
                </a:lnTo>
                <a:lnTo>
                  <a:pt x="10504621" y="4544030"/>
                </a:lnTo>
                <a:lnTo>
                  <a:pt x="0" y="45440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474504" y="514350"/>
            <a:ext cx="846839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KURTOSIS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93865" y="1124286"/>
            <a:ext cx="7900297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  <a:spcBef>
                <a:spcPct val="0"/>
              </a:spcBef>
            </a:pPr>
            <a:r>
              <a:rPr lang="en-US" sz="1600" spc="32">
                <a:solidFill>
                  <a:srgbClr val="000000"/>
                </a:solidFill>
                <a:latin typeface="Fredoka"/>
              </a:rPr>
              <a:t>FISHER COEFFICIENT FOR KURTOSIS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71721" y="3989444"/>
            <a:ext cx="3722062" cy="429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95"/>
              </a:lnSpc>
            </a:pPr>
            <a:r>
              <a:rPr lang="en-US" sz="1413" spc="28">
                <a:solidFill>
                  <a:srgbClr val="000000"/>
                </a:solidFill>
                <a:latin typeface="Fredoka"/>
              </a:rPr>
              <a:t>SOMETIMES A CORRECTION IS APPLIED</a:t>
            </a:r>
          </a:p>
          <a:p>
            <a:pPr algn="l">
              <a:lnSpc>
                <a:spcPts val="1695"/>
              </a:lnSpc>
              <a:spcBef>
                <a:spcPct val="0"/>
              </a:spcBef>
            </a:pPr>
            <a:r>
              <a:rPr lang="en-US" sz="1413" spc="28">
                <a:solidFill>
                  <a:srgbClr val="000000"/>
                </a:solidFill>
                <a:latin typeface="Fredoka"/>
              </a:rPr>
              <a:t> BY SUBTRACTING 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869194" y="1866829"/>
            <a:ext cx="5225274" cy="1951269"/>
          </a:xfrm>
          <a:custGeom>
            <a:avLst/>
            <a:gdLst/>
            <a:ahLst/>
            <a:cxnLst/>
            <a:rect l="l" t="t" r="r" b="b"/>
            <a:pathLst>
              <a:path w="10450547" h="3902538">
                <a:moveTo>
                  <a:pt x="0" y="0"/>
                </a:moveTo>
                <a:lnTo>
                  <a:pt x="10450547" y="0"/>
                </a:lnTo>
                <a:lnTo>
                  <a:pt x="10450547" y="3902538"/>
                </a:lnTo>
                <a:lnTo>
                  <a:pt x="0" y="39025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474504" y="514350"/>
            <a:ext cx="846839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KURTOSIS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3131" y="1116969"/>
            <a:ext cx="7900297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  <a:spcBef>
                <a:spcPct val="0"/>
              </a:spcBef>
            </a:pPr>
            <a:r>
              <a:rPr lang="en-US" sz="1600" spc="32">
                <a:solidFill>
                  <a:srgbClr val="000000"/>
                </a:solidFill>
                <a:latin typeface="Fredoka"/>
              </a:rPr>
              <a:t>PERCENTILE COEFFICIENT OF KURTOSIS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74504" y="514350"/>
            <a:ext cx="846839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TEST TIME</a:t>
            </a:r>
          </a:p>
        </p:txBody>
      </p:sp>
      <p:sp>
        <p:nvSpPr>
          <p:cNvPr id="10" name="Freeform 10"/>
          <p:cNvSpPr/>
          <p:nvPr/>
        </p:nvSpPr>
        <p:spPr>
          <a:xfrm>
            <a:off x="514350" y="1249805"/>
            <a:ext cx="5636425" cy="448919"/>
          </a:xfrm>
          <a:custGeom>
            <a:avLst/>
            <a:gdLst/>
            <a:ahLst/>
            <a:cxnLst/>
            <a:rect l="l" t="t" r="r" b="b"/>
            <a:pathLst>
              <a:path w="11272849" h="897838">
                <a:moveTo>
                  <a:pt x="0" y="0"/>
                </a:moveTo>
                <a:lnTo>
                  <a:pt x="11272849" y="0"/>
                </a:lnTo>
                <a:lnTo>
                  <a:pt x="11272849" y="897837"/>
                </a:lnTo>
                <a:lnTo>
                  <a:pt x="0" y="8978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74504" y="514350"/>
            <a:ext cx="846839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TEST TIME</a:t>
            </a:r>
          </a:p>
        </p:txBody>
      </p:sp>
      <p:sp>
        <p:nvSpPr>
          <p:cNvPr id="10" name="Freeform 10"/>
          <p:cNvSpPr/>
          <p:nvPr/>
        </p:nvSpPr>
        <p:spPr>
          <a:xfrm>
            <a:off x="514350" y="1249805"/>
            <a:ext cx="5636425" cy="448919"/>
          </a:xfrm>
          <a:custGeom>
            <a:avLst/>
            <a:gdLst/>
            <a:ahLst/>
            <a:cxnLst/>
            <a:rect l="l" t="t" r="r" b="b"/>
            <a:pathLst>
              <a:path w="11272849" h="897838">
                <a:moveTo>
                  <a:pt x="0" y="0"/>
                </a:moveTo>
                <a:lnTo>
                  <a:pt x="11272849" y="0"/>
                </a:lnTo>
                <a:lnTo>
                  <a:pt x="11272849" y="897837"/>
                </a:lnTo>
                <a:lnTo>
                  <a:pt x="0" y="8978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5156953" y="1698724"/>
            <a:ext cx="2259220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  <a:spcBef>
                <a:spcPct val="0"/>
              </a:spcBef>
            </a:pPr>
            <a:r>
              <a:rPr lang="en-US" sz="1600" spc="32">
                <a:solidFill>
                  <a:srgbClr val="008037"/>
                </a:solidFill>
                <a:latin typeface="Fredoka"/>
              </a:rPr>
              <a:t>POSITIVE SKEWNESS</a:t>
            </a:r>
          </a:p>
        </p:txBody>
      </p:sp>
      <p:sp>
        <p:nvSpPr>
          <p:cNvPr id="12" name="Freeform 12"/>
          <p:cNvSpPr/>
          <p:nvPr/>
        </p:nvSpPr>
        <p:spPr>
          <a:xfrm>
            <a:off x="4955671" y="2266088"/>
            <a:ext cx="2537627" cy="1781976"/>
          </a:xfrm>
          <a:custGeom>
            <a:avLst/>
            <a:gdLst/>
            <a:ahLst/>
            <a:cxnLst/>
            <a:rect l="l" t="t" r="r" b="b"/>
            <a:pathLst>
              <a:path w="5075254" h="3563951">
                <a:moveTo>
                  <a:pt x="0" y="0"/>
                </a:moveTo>
                <a:lnTo>
                  <a:pt x="5075254" y="0"/>
                </a:lnTo>
                <a:lnTo>
                  <a:pt x="5075254" y="3563951"/>
                </a:lnTo>
                <a:lnTo>
                  <a:pt x="0" y="35639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6975"/>
            </a:stretch>
          </a:blipFill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41566" y="1251919"/>
            <a:ext cx="3897055" cy="2498097"/>
          </a:xfrm>
          <a:custGeom>
            <a:avLst/>
            <a:gdLst/>
            <a:ahLst/>
            <a:cxnLst/>
            <a:rect l="l" t="t" r="r" b="b"/>
            <a:pathLst>
              <a:path w="7794110" h="4996194">
                <a:moveTo>
                  <a:pt x="0" y="0"/>
                </a:moveTo>
                <a:lnTo>
                  <a:pt x="7794110" y="0"/>
                </a:lnTo>
                <a:lnTo>
                  <a:pt x="7794110" y="4996195"/>
                </a:lnTo>
                <a:lnTo>
                  <a:pt x="0" y="49961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666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4572000" y="1123941"/>
            <a:ext cx="4332999" cy="2522291"/>
          </a:xfrm>
          <a:custGeom>
            <a:avLst/>
            <a:gdLst/>
            <a:ahLst/>
            <a:cxnLst/>
            <a:rect l="l" t="t" r="r" b="b"/>
            <a:pathLst>
              <a:path w="8665997" h="5044582">
                <a:moveTo>
                  <a:pt x="0" y="0"/>
                </a:moveTo>
                <a:lnTo>
                  <a:pt x="8665997" y="0"/>
                </a:lnTo>
                <a:lnTo>
                  <a:pt x="8665997" y="5044582"/>
                </a:lnTo>
                <a:lnTo>
                  <a:pt x="0" y="50445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2229" b="-16294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474504" y="514350"/>
            <a:ext cx="8304961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FOR NORMAL CURVES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74504" y="3890397"/>
            <a:ext cx="6866227" cy="660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EMPIRICAL RULE (SEE APPENDIX) STATES THAT FOR MOST DISTRIBUTIONS</a:t>
            </a:r>
          </a:p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008037"/>
                </a:solidFill>
                <a:latin typeface="Fredoka"/>
              </a:rPr>
              <a:t>68% WITHIN 1 STANDARD DEVIATION</a:t>
            </a:r>
          </a:p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008037"/>
                </a:solidFill>
                <a:latin typeface="Fredoka"/>
              </a:rPr>
              <a:t>95% WITHIN 2 STANDARD DEVIATIONS</a:t>
            </a:r>
          </a:p>
          <a:p>
            <a:pPr algn="l">
              <a:lnSpc>
                <a:spcPts val="1260"/>
              </a:lnSpc>
              <a:spcBef>
                <a:spcPct val="0"/>
              </a:spcBef>
            </a:pPr>
            <a:r>
              <a:rPr lang="en-US" sz="1050" spc="21">
                <a:solidFill>
                  <a:srgbClr val="008037"/>
                </a:solidFill>
                <a:latin typeface="Fredoka"/>
              </a:rPr>
              <a:t>99.7% WITHIN 3 STANDARD DEVIATIONS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718054" y="2566988"/>
            <a:ext cx="6866227" cy="1160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ALLOWS YOU TO BRING DIFFERENT DISTRIBUTIONS TO THE SAME SCALE</a:t>
            </a:r>
          </a:p>
          <a:p>
            <a:pPr algn="l">
              <a:lnSpc>
                <a:spcPts val="1260"/>
              </a:lnSpc>
            </a:pPr>
            <a:endParaRPr lang="en-US" sz="1050" spc="21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1260"/>
              </a:lnSpc>
            </a:pPr>
            <a:endParaRPr lang="en-US" sz="1050" spc="21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EXAMPLE OF USAGE: TO STANDARDIZE GRADES ACROSS DIFFERENT SCHOOLS</a:t>
            </a:r>
          </a:p>
          <a:p>
            <a:pPr algn="l">
              <a:lnSpc>
                <a:spcPts val="1260"/>
              </a:lnSpc>
            </a:pPr>
            <a:endParaRPr lang="en-US" sz="1050" spc="21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FF5757"/>
                </a:solidFill>
                <a:latin typeface="Fredoka"/>
              </a:rPr>
              <a:t>VERY IMPORTANT IN MACHINE LEARNING</a:t>
            </a:r>
          </a:p>
          <a:p>
            <a:pPr algn="l">
              <a:lnSpc>
                <a:spcPts val="1260"/>
              </a:lnSpc>
              <a:spcBef>
                <a:spcPct val="0"/>
              </a:spcBef>
            </a:pPr>
            <a:endParaRPr lang="en-US" sz="1050" spc="21">
              <a:solidFill>
                <a:srgbClr val="FF5757"/>
              </a:solidFill>
              <a:latin typeface="Fredoka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6454498" y="2360036"/>
            <a:ext cx="1991650" cy="761783"/>
          </a:xfrm>
          <a:custGeom>
            <a:avLst/>
            <a:gdLst/>
            <a:ahLst/>
            <a:cxnLst/>
            <a:rect l="l" t="t" r="r" b="b"/>
            <a:pathLst>
              <a:path w="3983300" h="1523566">
                <a:moveTo>
                  <a:pt x="0" y="0"/>
                </a:moveTo>
                <a:lnTo>
                  <a:pt x="3983300" y="0"/>
                </a:lnTo>
                <a:lnTo>
                  <a:pt x="3983300" y="1523566"/>
                </a:lnTo>
                <a:lnTo>
                  <a:pt x="0" y="15235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Z-SCORE : STANDARDIZATION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18054" y="1200652"/>
            <a:ext cx="6866227" cy="827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THE Z-SCORE IS A WAY TO STANDARDIZE/NORMALIZE ALL YOUR DATA IN A WAY THAT TELLS YOU HOW MANY STANDARD DEVIATIONS EACH POINT IS FROM THE MEAN</a:t>
            </a:r>
          </a:p>
          <a:p>
            <a:pPr algn="l">
              <a:lnSpc>
                <a:spcPts val="1260"/>
              </a:lnSpc>
            </a:pPr>
            <a:endParaRPr lang="en-US" sz="1050" spc="21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IF THE Z-SCORE IS </a:t>
            </a:r>
            <a:r>
              <a:rPr lang="en-US" sz="1050" spc="21">
                <a:solidFill>
                  <a:srgbClr val="008037"/>
                </a:solidFill>
                <a:latin typeface="Fredoka"/>
              </a:rPr>
              <a:t>LESS THAN 1</a:t>
            </a:r>
            <a:r>
              <a:rPr lang="en-US" sz="1050" spc="21">
                <a:solidFill>
                  <a:srgbClr val="000000"/>
                </a:solidFill>
                <a:latin typeface="Fredoka"/>
              </a:rPr>
              <a:t>: THAT DATA POINT IS </a:t>
            </a:r>
            <a:r>
              <a:rPr lang="en-US" sz="1050" spc="21">
                <a:solidFill>
                  <a:srgbClr val="008037"/>
                </a:solidFill>
                <a:latin typeface="Fredoka"/>
              </a:rPr>
              <a:t>WITHIN 1 STANDARD DEVIATION</a:t>
            </a:r>
            <a:r>
              <a:rPr lang="en-US" sz="1050" spc="21">
                <a:solidFill>
                  <a:srgbClr val="000000"/>
                </a:solidFill>
                <a:latin typeface="Fredoka"/>
              </a:rPr>
              <a:t> OF MEAN</a:t>
            </a:r>
          </a:p>
          <a:p>
            <a:pPr algn="l">
              <a:lnSpc>
                <a:spcPts val="1260"/>
              </a:lnSpc>
              <a:spcBef>
                <a:spcPct val="0"/>
              </a:spcBef>
            </a:pPr>
            <a:endParaRPr lang="en-US" sz="1050" spc="21">
              <a:solidFill>
                <a:srgbClr val="000000"/>
              </a:solidFill>
              <a:latin typeface="Fredok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734563" y="1134340"/>
            <a:ext cx="4785808" cy="2692017"/>
          </a:xfrm>
          <a:custGeom>
            <a:avLst/>
            <a:gdLst/>
            <a:ahLst/>
            <a:cxnLst/>
            <a:rect l="l" t="t" r="r" b="b"/>
            <a:pathLst>
              <a:path w="9571616" h="5384034">
                <a:moveTo>
                  <a:pt x="0" y="0"/>
                </a:moveTo>
                <a:lnTo>
                  <a:pt x="9571616" y="0"/>
                </a:lnTo>
                <a:lnTo>
                  <a:pt x="9571616" y="5384034"/>
                </a:lnTo>
                <a:lnTo>
                  <a:pt x="0" y="53840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Z-SCORE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963842" y="1874890"/>
            <a:ext cx="2564209" cy="327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  <a:spcBef>
                <a:spcPct val="0"/>
              </a:spcBef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ANY DISTRIBUTION CAN BE PUT ON THE SAME SCALE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4986239" y="795023"/>
            <a:ext cx="2464084" cy="903205"/>
          </a:xfrm>
          <a:custGeom>
            <a:avLst/>
            <a:gdLst/>
            <a:ahLst/>
            <a:cxnLst/>
            <a:rect l="l" t="t" r="r" b="b"/>
            <a:pathLst>
              <a:path w="4928167" h="1806410">
                <a:moveTo>
                  <a:pt x="0" y="0"/>
                </a:moveTo>
                <a:lnTo>
                  <a:pt x="4928167" y="0"/>
                </a:lnTo>
                <a:lnTo>
                  <a:pt x="4928167" y="1806410"/>
                </a:lnTo>
                <a:lnTo>
                  <a:pt x="0" y="18064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4316886" y="1777057"/>
            <a:ext cx="3802791" cy="2852093"/>
          </a:xfrm>
          <a:custGeom>
            <a:avLst/>
            <a:gdLst/>
            <a:ahLst/>
            <a:cxnLst/>
            <a:rect l="l" t="t" r="r" b="b"/>
            <a:pathLst>
              <a:path w="7605581" h="5704186">
                <a:moveTo>
                  <a:pt x="0" y="0"/>
                </a:moveTo>
                <a:lnTo>
                  <a:pt x="7605581" y="0"/>
                </a:lnTo>
                <a:lnTo>
                  <a:pt x="7605581" y="5704186"/>
                </a:lnTo>
                <a:lnTo>
                  <a:pt x="0" y="57041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NORMALIZE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66664" y="1084700"/>
            <a:ext cx="3105635" cy="327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  <a:spcBef>
                <a:spcPct val="0"/>
              </a:spcBef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RE-SCALE THE DISTRIBUTION TO BE BETWEEN </a:t>
            </a:r>
            <a:r>
              <a:rPr lang="en-US" sz="1050" spc="21">
                <a:solidFill>
                  <a:srgbClr val="008037"/>
                </a:solidFill>
                <a:latin typeface="Fredoka"/>
              </a:rPr>
              <a:t>ZERO AND ONE!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71683" y="2138421"/>
            <a:ext cx="3105635" cy="327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  <a:spcBef>
                <a:spcPct val="0"/>
              </a:spcBef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EACH VALUE OF THE DATASET X WILL BE CONVERTED TO A NEW "NORMALIZED" VALUE Z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917644" y="4493809"/>
            <a:ext cx="931853" cy="160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  <a:spcBef>
                <a:spcPct val="0"/>
              </a:spcBef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# LABS DELAYED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496487" y="2411124"/>
            <a:ext cx="1075514" cy="160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  <a:spcBef>
                <a:spcPct val="0"/>
              </a:spcBef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FREQUENCY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390632" y="4468524"/>
            <a:ext cx="1424499" cy="327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# LABS DELAYED </a:t>
            </a:r>
          </a:p>
          <a:p>
            <a:pPr algn="l">
              <a:lnSpc>
                <a:spcPts val="1260"/>
              </a:lnSpc>
              <a:spcBef>
                <a:spcPct val="0"/>
              </a:spcBef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(NORMALIZED) 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34989" y="1554170"/>
            <a:ext cx="3741062" cy="2716946"/>
          </a:xfrm>
          <a:custGeom>
            <a:avLst/>
            <a:gdLst/>
            <a:ahLst/>
            <a:cxnLst/>
            <a:rect l="l" t="t" r="r" b="b"/>
            <a:pathLst>
              <a:path w="7482123" h="5433892">
                <a:moveTo>
                  <a:pt x="0" y="0"/>
                </a:moveTo>
                <a:lnTo>
                  <a:pt x="7482124" y="0"/>
                </a:lnTo>
                <a:lnTo>
                  <a:pt x="7482124" y="5433892"/>
                </a:lnTo>
                <a:lnTo>
                  <a:pt x="0" y="54338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4376051" y="1554170"/>
            <a:ext cx="4598879" cy="2414030"/>
          </a:xfrm>
          <a:custGeom>
            <a:avLst/>
            <a:gdLst/>
            <a:ahLst/>
            <a:cxnLst/>
            <a:rect l="l" t="t" r="r" b="b"/>
            <a:pathLst>
              <a:path w="9197758" h="4828059">
                <a:moveTo>
                  <a:pt x="0" y="0"/>
                </a:moveTo>
                <a:lnTo>
                  <a:pt x="9197758" y="0"/>
                </a:lnTo>
                <a:lnTo>
                  <a:pt x="9197758" y="4828059"/>
                </a:lnTo>
                <a:lnTo>
                  <a:pt x="0" y="48280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PROBABILITY DISTRIBUTIONS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3981" cy="5143489"/>
            <a:chOff x="0" y="0"/>
            <a:chExt cx="9143981" cy="514348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81" cy="514348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3583" y="314399"/>
              <a:ext cx="677998" cy="677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0" y="2419350"/>
            <a:ext cx="9144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4000" spc="-220" dirty="0" err="1">
                <a:solidFill>
                  <a:srgbClr val="FFFFFF"/>
                </a:solidFill>
              </a:rPr>
              <a:t>Types</a:t>
            </a:r>
            <a:r>
              <a:rPr lang="pt-PT" sz="4000" spc="-220" dirty="0">
                <a:solidFill>
                  <a:srgbClr val="FFFFFF"/>
                </a:solidFill>
              </a:rPr>
              <a:t> </a:t>
            </a:r>
            <a:r>
              <a:rPr lang="pt-PT" sz="4000" spc="-220" dirty="0" err="1">
                <a:solidFill>
                  <a:srgbClr val="FFFFFF"/>
                </a:solidFill>
              </a:rPr>
              <a:t>of</a:t>
            </a:r>
            <a:r>
              <a:rPr lang="pt-PT" sz="4000" spc="-220" dirty="0">
                <a:solidFill>
                  <a:srgbClr val="FFFFFF"/>
                </a:solidFill>
              </a:rPr>
              <a:t>  </a:t>
            </a:r>
            <a:r>
              <a:rPr lang="pt-PT" sz="4000" spc="-220" dirty="0" err="1">
                <a:solidFill>
                  <a:srgbClr val="FFFFFF"/>
                </a:solidFill>
              </a:rPr>
              <a:t>Distributions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633277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04" dirty="0"/>
              <a:t> </a:t>
            </a:r>
            <a:r>
              <a:rPr spc="-50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411865"/>
            <a:ext cx="757935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In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55" dirty="0">
                <a:latin typeface="Arial"/>
                <a:cs typeface="Arial"/>
              </a:rPr>
              <a:t>theory,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85" dirty="0">
                <a:latin typeface="Arial"/>
                <a:cs typeface="Arial"/>
              </a:rPr>
              <a:t>function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120" dirty="0">
                <a:latin typeface="Arial"/>
                <a:cs typeface="Arial"/>
              </a:rPr>
              <a:t>mathematical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85" dirty="0">
                <a:latin typeface="Arial"/>
                <a:cs typeface="Arial"/>
              </a:rPr>
              <a:t>function</a:t>
            </a:r>
            <a:r>
              <a:rPr sz="1200" spc="165" dirty="0">
                <a:latin typeface="Arial"/>
                <a:cs typeface="Arial"/>
              </a:rPr>
              <a:t> 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35" dirty="0">
                <a:latin typeface="Arial"/>
                <a:cs typeface="Arial"/>
              </a:rPr>
              <a:t>assigns </a:t>
            </a:r>
            <a:r>
              <a:rPr sz="1200" spc="80" dirty="0">
                <a:latin typeface="Arial"/>
                <a:cs typeface="Arial"/>
              </a:rPr>
              <a:t>probabilities</a:t>
            </a:r>
            <a:r>
              <a:rPr sz="1200" spc="95" dirty="0">
                <a:latin typeface="Arial"/>
                <a:cs typeface="Arial"/>
              </a:rPr>
              <a:t>  </a:t>
            </a:r>
            <a:r>
              <a:rPr sz="1200" spc="100" dirty="0">
                <a:latin typeface="Arial"/>
                <a:cs typeface="Arial"/>
              </a:rPr>
              <a:t>to  </a:t>
            </a:r>
            <a:r>
              <a:rPr sz="1200" spc="95" dirty="0">
                <a:latin typeface="Arial"/>
                <a:cs typeface="Arial"/>
              </a:rPr>
              <a:t>numerical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50" dirty="0">
                <a:latin typeface="Arial"/>
                <a:cs typeface="Arial"/>
              </a:rPr>
              <a:t>values.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dirty="0">
                <a:latin typeface="Arial"/>
                <a:cs typeface="Arial"/>
              </a:rPr>
              <a:t>Generally,</a:t>
            </a:r>
            <a:r>
              <a:rPr sz="1200" spc="95" dirty="0">
                <a:latin typeface="Arial"/>
                <a:cs typeface="Arial"/>
              </a:rPr>
              <a:t>  </a:t>
            </a:r>
            <a:r>
              <a:rPr sz="1200" spc="110" dirty="0">
                <a:latin typeface="Arial"/>
                <a:cs typeface="Arial"/>
              </a:rPr>
              <a:t>each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114" dirty="0">
                <a:latin typeface="Arial"/>
                <a:cs typeface="Arial"/>
              </a:rPr>
              <a:t>outcome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80" dirty="0">
                <a:latin typeface="Arial"/>
                <a:cs typeface="Arial"/>
              </a:rPr>
              <a:t>within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95" dirty="0">
                <a:latin typeface="Arial"/>
                <a:cs typeface="Arial"/>
              </a:rPr>
              <a:t>  </a:t>
            </a:r>
            <a:r>
              <a:rPr sz="1200" spc="105" dirty="0">
                <a:latin typeface="Arial"/>
                <a:cs typeface="Arial"/>
              </a:rPr>
              <a:t>sample</a:t>
            </a:r>
            <a:r>
              <a:rPr sz="1200" spc="100" dirty="0">
                <a:latin typeface="Arial"/>
                <a:cs typeface="Arial"/>
              </a:rPr>
              <a:t>  space  </a:t>
            </a:r>
            <a:r>
              <a:rPr sz="1200" spc="-25" dirty="0">
                <a:latin typeface="Arial"/>
                <a:cs typeface="Arial"/>
              </a:rPr>
              <a:t>is </a:t>
            </a:r>
            <a:r>
              <a:rPr sz="1200" spc="90" dirty="0">
                <a:latin typeface="Arial"/>
                <a:cs typeface="Arial"/>
              </a:rPr>
              <a:t>associated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with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specific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probability.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Probability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functions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can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be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categorized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40" dirty="0">
                <a:latin typeface="Arial"/>
                <a:cs typeface="Arial"/>
              </a:rPr>
              <a:t>into </a:t>
            </a:r>
            <a:r>
              <a:rPr sz="1200" spc="105" dirty="0">
                <a:latin typeface="Arial"/>
                <a:cs typeface="Arial"/>
              </a:rPr>
              <a:t>two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types: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35" dirty="0">
                <a:latin typeface="Arial Black"/>
                <a:cs typeface="Arial Black"/>
              </a:rPr>
              <a:t>continuous</a:t>
            </a:r>
            <a:r>
              <a:rPr sz="1200" spc="-135" dirty="0">
                <a:latin typeface="Arial Black"/>
                <a:cs typeface="Arial Black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discrete</a:t>
            </a:r>
            <a:r>
              <a:rPr sz="1200" spc="-1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94892" y="2262495"/>
            <a:ext cx="4633595" cy="2497455"/>
            <a:chOff x="3994892" y="2262495"/>
            <a:chExt cx="4633595" cy="24974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3210" y="4023341"/>
              <a:ext cx="594348" cy="6857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2434" y="4026866"/>
              <a:ext cx="595648" cy="6891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4892" y="2262495"/>
              <a:ext cx="3448317" cy="24970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5314950" cy="364202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lang="en-IE" spc="-65" dirty="0"/>
              <a:t>Probability</a:t>
            </a:r>
            <a:r>
              <a:rPr lang="en-IE" spc="-225" dirty="0"/>
              <a:t> </a:t>
            </a:r>
            <a:r>
              <a:rPr lang="en-IE" spc="-65" dirty="0"/>
              <a:t>Distribution</a:t>
            </a:r>
            <a:r>
              <a:rPr lang="en-IE" spc="-220" dirty="0"/>
              <a:t> </a:t>
            </a:r>
            <a:r>
              <a:rPr lang="en-IE" spc="535" dirty="0"/>
              <a:t>-</a:t>
            </a:r>
            <a:r>
              <a:rPr lang="en-IE" spc="-220" dirty="0"/>
              <a:t> </a:t>
            </a:r>
            <a:r>
              <a:rPr lang="en-IE" spc="-35" dirty="0"/>
              <a:t>Example</a:t>
            </a:r>
            <a:endParaRPr lang="en-IE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88797" y="1498790"/>
            <a:ext cx="7579359" cy="2797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The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Normal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Distribution,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also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known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Gaussian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Distribution,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commonly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used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model </a:t>
            </a:r>
            <a:r>
              <a:rPr sz="1200" spc="85" dirty="0">
                <a:latin typeface="Arial"/>
                <a:cs typeface="Arial"/>
              </a:rPr>
              <a:t>continuous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random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variables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because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it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accurately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represents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natural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symmetry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and </a:t>
            </a:r>
            <a:r>
              <a:rPr sz="1200" spc="100" dirty="0">
                <a:latin typeface="Arial"/>
                <a:cs typeface="Arial"/>
              </a:rPr>
              <a:t>tendency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cluster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around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average.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This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reflects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common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patterns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found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in </a:t>
            </a:r>
            <a:r>
              <a:rPr sz="1200" spc="135" dirty="0">
                <a:latin typeface="Arial"/>
                <a:cs typeface="Arial"/>
              </a:rPr>
              <a:t>many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different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areas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1200" dirty="0">
              <a:latin typeface="Arial"/>
              <a:cs typeface="Arial"/>
            </a:endParaRPr>
          </a:p>
          <a:p>
            <a:pPr marL="12065" marR="5080" algn="ctr">
              <a:lnSpc>
                <a:spcPct val="150000"/>
              </a:lnSpc>
              <a:spcBef>
                <a:spcPts val="100"/>
              </a:spcBef>
              <a:tabLst>
                <a:tab pos="332740" algn="l"/>
                <a:tab pos="334645" algn="l"/>
              </a:tabLst>
            </a:pPr>
            <a:r>
              <a:rPr lang="en-GB" sz="1200" spc="85" dirty="0">
                <a:latin typeface="Arial"/>
                <a:cs typeface="Arial"/>
              </a:rPr>
              <a:t>Measurement Errors</a:t>
            </a:r>
          </a:p>
          <a:p>
            <a:pPr marL="12065" marR="5080" algn="ctr">
              <a:lnSpc>
                <a:spcPct val="150000"/>
              </a:lnSpc>
              <a:spcBef>
                <a:spcPts val="100"/>
              </a:spcBef>
              <a:tabLst>
                <a:tab pos="332740" algn="l"/>
                <a:tab pos="334645" algn="l"/>
              </a:tabLst>
            </a:pPr>
            <a:r>
              <a:rPr lang="en-GB" sz="1200" spc="85" dirty="0">
                <a:latin typeface="Arial"/>
                <a:cs typeface="Arial"/>
              </a:rPr>
              <a:t>Blood Pressure</a:t>
            </a:r>
          </a:p>
          <a:p>
            <a:pPr marL="12065" marR="5080" algn="ctr">
              <a:lnSpc>
                <a:spcPct val="150000"/>
              </a:lnSpc>
              <a:spcBef>
                <a:spcPts val="100"/>
              </a:spcBef>
              <a:tabLst>
                <a:tab pos="332740" algn="l"/>
                <a:tab pos="334645" algn="l"/>
              </a:tabLst>
            </a:pPr>
            <a:r>
              <a:rPr lang="en-GB" sz="1200" spc="85" dirty="0">
                <a:latin typeface="Arial"/>
                <a:cs typeface="Arial"/>
              </a:rPr>
              <a:t>Daily Temperature</a:t>
            </a:r>
          </a:p>
          <a:p>
            <a:pPr marL="12065" marR="5080" algn="ctr">
              <a:lnSpc>
                <a:spcPct val="150000"/>
              </a:lnSpc>
              <a:spcBef>
                <a:spcPts val="100"/>
              </a:spcBef>
              <a:tabLst>
                <a:tab pos="332740" algn="l"/>
                <a:tab pos="334645" algn="l"/>
              </a:tabLst>
            </a:pPr>
            <a:r>
              <a:rPr lang="en-GB" sz="1200" spc="85" dirty="0">
                <a:latin typeface="Arial"/>
                <a:cs typeface="Arial"/>
              </a:rPr>
              <a:t>Shoe Sizes (in adults)</a:t>
            </a:r>
          </a:p>
          <a:p>
            <a:pPr marL="12065" marR="5080" algn="ctr">
              <a:lnSpc>
                <a:spcPct val="150000"/>
              </a:lnSpc>
              <a:spcBef>
                <a:spcPts val="100"/>
              </a:spcBef>
              <a:tabLst>
                <a:tab pos="332740" algn="l"/>
                <a:tab pos="334645" algn="l"/>
              </a:tabLst>
            </a:pPr>
            <a:r>
              <a:rPr lang="en-GB" sz="1200" spc="85" dirty="0">
                <a:latin typeface="Arial"/>
                <a:cs typeface="Arial"/>
              </a:rPr>
              <a:t>Prices of houses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797" y="2629265"/>
            <a:ext cx="2573494" cy="203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54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5314950" cy="364202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lang="en-IE" spc="-65" dirty="0"/>
              <a:t>Probability</a:t>
            </a:r>
            <a:r>
              <a:rPr lang="en-IE" spc="-225" dirty="0"/>
              <a:t> </a:t>
            </a:r>
            <a:r>
              <a:rPr lang="en-IE" spc="-65" dirty="0"/>
              <a:t>Distribution</a:t>
            </a:r>
            <a:r>
              <a:rPr lang="en-IE" spc="-220" dirty="0"/>
              <a:t> </a:t>
            </a:r>
            <a:r>
              <a:rPr lang="en-IE" spc="535" dirty="0"/>
              <a:t>-</a:t>
            </a:r>
            <a:r>
              <a:rPr lang="en-IE" spc="-220" dirty="0"/>
              <a:t> </a:t>
            </a:r>
            <a:r>
              <a:rPr lang="en-IE" spc="-35" dirty="0"/>
              <a:t>Example</a:t>
            </a:r>
            <a:endParaRPr lang="en-IE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88797" y="1498790"/>
            <a:ext cx="7579359" cy="255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lang="en-IE" sz="1200">
                <a:latin typeface="Arial"/>
                <a:cs typeface="Arial"/>
              </a:rPr>
              <a:t>Is this a normal distribution?</a:t>
            </a:r>
          </a:p>
        </p:txBody>
      </p:sp>
      <p:pic>
        <p:nvPicPr>
          <p:cNvPr id="1026" name="Picture 2" descr="Positively Skewed Distribution - Overview and Applications in Finance">
            <a:extLst>
              <a:ext uri="{FF2B5EF4-FFF2-40B4-BE49-F238E27FC236}">
                <a16:creationId xmlns:a16="http://schemas.microsoft.com/office/drawing/2014/main" id="{272468FD-7A38-233E-7CE9-EE82D8777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016" y="2218880"/>
            <a:ext cx="6141384" cy="25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277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8837" y="1659371"/>
            <a:ext cx="1238522" cy="3720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80" dirty="0"/>
              <a:t>Discrete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443210" y="4023342"/>
            <a:ext cx="1184910" cy="692785"/>
            <a:chOff x="7443210" y="4023342"/>
            <a:chExt cx="1184910" cy="6927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3210" y="4023342"/>
              <a:ext cx="594348" cy="6857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2433" y="4026867"/>
              <a:ext cx="595648" cy="68919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88797" y="1411865"/>
            <a:ext cx="7577455" cy="218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In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discrete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distribution,</a:t>
            </a:r>
            <a:r>
              <a:rPr sz="1200" spc="95" dirty="0">
                <a:latin typeface="Arial"/>
                <a:cs typeface="Arial"/>
              </a:rPr>
              <a:t> we have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finite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number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possible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outcomes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sample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space. </a:t>
            </a:r>
            <a:r>
              <a:rPr sz="1200" spc="105" dirty="0">
                <a:latin typeface="Arial"/>
                <a:cs typeface="Arial"/>
              </a:rPr>
              <a:t>Summing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probabilities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all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possible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outcomes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will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add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up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35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har char="●"/>
              <a:tabLst>
                <a:tab pos="332740" algn="l"/>
              </a:tabLst>
            </a:pPr>
            <a:r>
              <a:rPr sz="1200" spc="60" dirty="0">
                <a:latin typeface="Arial"/>
                <a:cs typeface="Arial"/>
              </a:rPr>
              <a:t>Discrete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Distributions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Agenda:</a:t>
            </a:r>
            <a:endParaRPr sz="1200">
              <a:latin typeface="Arial"/>
              <a:cs typeface="Arial"/>
            </a:endParaRPr>
          </a:p>
          <a:p>
            <a:pPr marL="12471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1247140" algn="l"/>
              </a:tabLst>
            </a:pPr>
            <a:r>
              <a:rPr sz="1200" spc="40" dirty="0">
                <a:latin typeface="Arial"/>
                <a:cs typeface="Arial"/>
              </a:rPr>
              <a:t>Bernoulli</a:t>
            </a:r>
            <a:endParaRPr sz="1200">
              <a:latin typeface="Arial"/>
              <a:cs typeface="Arial"/>
            </a:endParaRPr>
          </a:p>
          <a:p>
            <a:pPr marL="12471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1247140" algn="l"/>
              </a:tabLst>
            </a:pPr>
            <a:r>
              <a:rPr sz="1200" spc="60" dirty="0">
                <a:latin typeface="Arial"/>
                <a:cs typeface="Arial"/>
              </a:rPr>
              <a:t>Binomial</a:t>
            </a:r>
            <a:endParaRPr sz="1200">
              <a:latin typeface="Arial"/>
              <a:cs typeface="Arial"/>
            </a:endParaRPr>
          </a:p>
          <a:p>
            <a:pPr marL="12471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1247140" algn="l"/>
              </a:tabLst>
            </a:pPr>
            <a:r>
              <a:rPr sz="1200" spc="75" dirty="0">
                <a:latin typeface="Arial"/>
                <a:cs typeface="Arial"/>
              </a:rPr>
              <a:t>Geometric</a:t>
            </a:r>
            <a:endParaRPr sz="1200">
              <a:latin typeface="Arial"/>
              <a:cs typeface="Arial"/>
            </a:endParaRPr>
          </a:p>
          <a:p>
            <a:pPr marL="12471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1247140" algn="l"/>
              </a:tabLst>
            </a:pPr>
            <a:r>
              <a:rPr sz="1200" spc="-10" dirty="0">
                <a:latin typeface="Arial"/>
                <a:cs typeface="Arial"/>
              </a:rPr>
              <a:t>Poisson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94892" y="2262495"/>
            <a:ext cx="3448317" cy="249704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8797" y="1411865"/>
            <a:ext cx="7578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The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shown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below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was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obtained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throwing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dice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10,000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times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plotting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the </a:t>
            </a:r>
            <a:r>
              <a:rPr sz="1200" spc="90" dirty="0">
                <a:latin typeface="Arial"/>
                <a:cs typeface="Arial"/>
              </a:rPr>
              <a:t>outcome,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which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was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obtained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summing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dice.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80" dirty="0"/>
              <a:t>Discrete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114191" y="2262495"/>
            <a:ext cx="4514215" cy="2497455"/>
            <a:chOff x="4114191" y="2262495"/>
            <a:chExt cx="4514215" cy="24974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3210" y="4023341"/>
              <a:ext cx="594348" cy="6857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2434" y="4026866"/>
              <a:ext cx="595648" cy="6891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4191" y="2262495"/>
              <a:ext cx="3448317" cy="249704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64383" y="2453832"/>
            <a:ext cx="308419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In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plot,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observe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obtaining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'7'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approximately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0.17.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These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approximations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result </a:t>
            </a:r>
            <a:r>
              <a:rPr sz="1200" spc="105" dirty="0">
                <a:latin typeface="Arial"/>
                <a:cs typeface="Arial"/>
              </a:rPr>
              <a:t>from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experiment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are </a:t>
            </a:r>
            <a:r>
              <a:rPr sz="1200" spc="70" dirty="0">
                <a:latin typeface="Arial"/>
                <a:cs typeface="Arial"/>
              </a:rPr>
              <a:t>referred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Empirical Approximations.</a:t>
            </a:r>
            <a:endParaRPr sz="12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80" dirty="0"/>
              <a:t>Discrete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210" y="4023342"/>
            <a:ext cx="1184910" cy="692785"/>
            <a:chOff x="7443210" y="4023342"/>
            <a:chExt cx="1184910" cy="6927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3210" y="4023342"/>
              <a:ext cx="594348" cy="6857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2433" y="4026867"/>
              <a:ext cx="595648" cy="68919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113986" y="1706882"/>
            <a:ext cx="299720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In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distribution,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Probability Mass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Function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dirty="0">
                <a:latin typeface="Arial Black"/>
                <a:cs typeface="Arial Black"/>
              </a:rPr>
              <a:t>PMF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allows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us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to </a:t>
            </a:r>
            <a:r>
              <a:rPr sz="1200" spc="50" dirty="0">
                <a:latin typeface="Arial"/>
                <a:cs typeface="Arial"/>
              </a:rPr>
              <a:t>visualize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likelihood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obtaining </a:t>
            </a:r>
            <a:r>
              <a:rPr sz="1200" spc="110" dirty="0">
                <a:latin typeface="Arial"/>
                <a:cs typeface="Arial"/>
              </a:rPr>
              <a:t>each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possible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outcome.</a:t>
            </a: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In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this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case:</a:t>
            </a:r>
            <a:endParaRPr sz="1200">
              <a:latin typeface="Arial"/>
              <a:cs typeface="Arial"/>
            </a:endParaRPr>
          </a:p>
          <a:p>
            <a:pPr marL="7899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789940" algn="l"/>
              </a:tabLst>
            </a:pPr>
            <a:r>
              <a:rPr sz="1200" spc="-85" dirty="0">
                <a:latin typeface="Arial"/>
                <a:cs typeface="Arial"/>
              </a:rPr>
              <a:t>PMF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7 </a:t>
            </a:r>
            <a:r>
              <a:rPr sz="1200" spc="70" dirty="0">
                <a:latin typeface="Arial"/>
                <a:cs typeface="Arial"/>
              </a:rPr>
              <a:t>-</a:t>
            </a:r>
            <a:r>
              <a:rPr sz="1200" spc="125" dirty="0">
                <a:latin typeface="Arial"/>
                <a:cs typeface="Arial"/>
              </a:rPr>
              <a:t>&gt;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0" dirty="0">
                <a:latin typeface="Arial Black"/>
                <a:cs typeface="Arial Black"/>
              </a:rPr>
              <a:t>P(X=7)</a:t>
            </a:r>
            <a:r>
              <a:rPr sz="1200" spc="-14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=</a:t>
            </a:r>
            <a:r>
              <a:rPr sz="1200" spc="-135" dirty="0">
                <a:latin typeface="Arial Black"/>
                <a:cs typeface="Arial Black"/>
              </a:rPr>
              <a:t> </a:t>
            </a:r>
            <a:r>
              <a:rPr sz="1200" spc="-20" dirty="0">
                <a:latin typeface="Arial Black"/>
                <a:cs typeface="Arial Black"/>
              </a:rPr>
              <a:t>0.17</a:t>
            </a:r>
            <a:endParaRPr sz="1200">
              <a:latin typeface="Arial Black"/>
              <a:cs typeface="Arial Black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5023" y="1731396"/>
            <a:ext cx="3560967" cy="257861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80" dirty="0"/>
              <a:t>Discrete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210" y="4023342"/>
            <a:ext cx="1184910" cy="692785"/>
            <a:chOff x="7443210" y="4023342"/>
            <a:chExt cx="1184910" cy="6927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3210" y="4023342"/>
              <a:ext cx="594348" cy="6857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2433" y="4026867"/>
              <a:ext cx="595648" cy="689198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523" y="1384422"/>
            <a:ext cx="3983016" cy="298726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955711" y="1583734"/>
            <a:ext cx="3218180" cy="2564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469265" algn="l"/>
              </a:tabLst>
            </a:pPr>
            <a:r>
              <a:rPr sz="1200" spc="75" dirty="0">
                <a:latin typeface="Arial"/>
                <a:cs typeface="Arial"/>
              </a:rPr>
              <a:t>Another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common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question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is </a:t>
            </a:r>
            <a:r>
              <a:rPr sz="1200" b="1" i="1" spc="-55" dirty="0">
                <a:latin typeface="Verdana"/>
                <a:cs typeface="Verdana"/>
              </a:rPr>
              <a:t>“What’s</a:t>
            </a:r>
            <a:r>
              <a:rPr sz="1200" b="1" i="1" spc="-90" dirty="0">
                <a:latin typeface="Verdana"/>
                <a:cs typeface="Verdana"/>
              </a:rPr>
              <a:t> </a:t>
            </a:r>
            <a:r>
              <a:rPr sz="1200" b="1" i="1" spc="-65" dirty="0">
                <a:latin typeface="Verdana"/>
                <a:cs typeface="Verdana"/>
              </a:rPr>
              <a:t>the</a:t>
            </a:r>
            <a:r>
              <a:rPr sz="1200" b="1" i="1" spc="-90" dirty="0">
                <a:latin typeface="Verdana"/>
                <a:cs typeface="Verdana"/>
              </a:rPr>
              <a:t> </a:t>
            </a:r>
            <a:r>
              <a:rPr sz="1200" b="1" i="1" spc="-55" dirty="0">
                <a:latin typeface="Verdana"/>
                <a:cs typeface="Verdana"/>
              </a:rPr>
              <a:t>probability</a:t>
            </a:r>
            <a:r>
              <a:rPr sz="1200" b="1" i="1" spc="-85" dirty="0">
                <a:latin typeface="Verdana"/>
                <a:cs typeface="Verdana"/>
              </a:rPr>
              <a:t> </a:t>
            </a:r>
            <a:r>
              <a:rPr sz="1200" b="1" i="1" spc="-80" dirty="0">
                <a:latin typeface="Verdana"/>
                <a:cs typeface="Verdana"/>
              </a:rPr>
              <a:t>of</a:t>
            </a:r>
            <a:r>
              <a:rPr sz="1200" b="1" i="1" spc="-90" dirty="0">
                <a:latin typeface="Verdana"/>
                <a:cs typeface="Verdana"/>
              </a:rPr>
              <a:t> </a:t>
            </a:r>
            <a:r>
              <a:rPr sz="1200" b="1" i="1" spc="-10" dirty="0">
                <a:latin typeface="Verdana"/>
                <a:cs typeface="Verdana"/>
              </a:rPr>
              <a:t>getting </a:t>
            </a:r>
            <a:r>
              <a:rPr sz="1200" b="1" i="1" spc="-25" dirty="0">
                <a:latin typeface="Verdana"/>
                <a:cs typeface="Verdana"/>
              </a:rPr>
              <a:t>an</a:t>
            </a:r>
            <a:r>
              <a:rPr sz="1200" b="1" i="1" spc="-105" dirty="0">
                <a:latin typeface="Verdana"/>
                <a:cs typeface="Verdana"/>
              </a:rPr>
              <a:t> </a:t>
            </a:r>
            <a:r>
              <a:rPr sz="1200" b="1" i="1" spc="-50" dirty="0">
                <a:latin typeface="Verdana"/>
                <a:cs typeface="Verdana"/>
              </a:rPr>
              <a:t>outcome</a:t>
            </a:r>
            <a:r>
              <a:rPr sz="1200" b="1" i="1" spc="-105" dirty="0">
                <a:latin typeface="Verdana"/>
                <a:cs typeface="Verdana"/>
              </a:rPr>
              <a:t> </a:t>
            </a:r>
            <a:r>
              <a:rPr sz="1200" b="1" i="1" spc="-45" dirty="0">
                <a:latin typeface="Verdana"/>
                <a:cs typeface="Verdana"/>
              </a:rPr>
              <a:t>equal</a:t>
            </a:r>
            <a:r>
              <a:rPr sz="1200" b="1" i="1" spc="-105" dirty="0">
                <a:latin typeface="Verdana"/>
                <a:cs typeface="Verdana"/>
              </a:rPr>
              <a:t> </a:t>
            </a:r>
            <a:r>
              <a:rPr sz="1200" b="1" i="1" spc="-85" dirty="0">
                <a:latin typeface="Verdana"/>
                <a:cs typeface="Verdana"/>
              </a:rPr>
              <a:t>or</a:t>
            </a:r>
            <a:r>
              <a:rPr sz="1200" b="1" i="1" spc="-105" dirty="0">
                <a:latin typeface="Verdana"/>
                <a:cs typeface="Verdana"/>
              </a:rPr>
              <a:t> </a:t>
            </a:r>
            <a:r>
              <a:rPr sz="1200" b="1" i="1" spc="-90" dirty="0">
                <a:latin typeface="Verdana"/>
                <a:cs typeface="Verdana"/>
              </a:rPr>
              <a:t>lower</a:t>
            </a:r>
            <a:r>
              <a:rPr sz="1200" b="1" i="1" spc="-100" dirty="0">
                <a:latin typeface="Verdana"/>
                <a:cs typeface="Verdana"/>
              </a:rPr>
              <a:t> </a:t>
            </a:r>
            <a:r>
              <a:rPr sz="1200" b="1" i="1" spc="-45" dirty="0">
                <a:latin typeface="Verdana"/>
                <a:cs typeface="Verdana"/>
              </a:rPr>
              <a:t>than</a:t>
            </a:r>
            <a:r>
              <a:rPr sz="1200" b="1" i="1" spc="-105" dirty="0">
                <a:latin typeface="Verdana"/>
                <a:cs typeface="Verdana"/>
              </a:rPr>
              <a:t> </a:t>
            </a:r>
            <a:r>
              <a:rPr sz="1200" b="1" i="1" spc="-100" dirty="0">
                <a:latin typeface="Verdana"/>
                <a:cs typeface="Verdana"/>
              </a:rPr>
              <a:t>7”</a:t>
            </a:r>
            <a:r>
              <a:rPr sz="1200" spc="-100" dirty="0">
                <a:latin typeface="Arial"/>
                <a:cs typeface="Arial"/>
              </a:rPr>
              <a:t>. </a:t>
            </a:r>
            <a:r>
              <a:rPr sz="1200" spc="60" dirty="0">
                <a:latin typeface="Arial"/>
                <a:cs typeface="Arial"/>
              </a:rPr>
              <a:t>Now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instead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PMF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have </a:t>
            </a:r>
            <a:r>
              <a:rPr sz="1200" spc="95" dirty="0">
                <a:latin typeface="Arial"/>
                <a:cs typeface="Arial"/>
              </a:rPr>
              <a:t>Cumulative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Distribution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Function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210" dirty="0">
                <a:latin typeface="Arial"/>
                <a:cs typeface="Arial"/>
              </a:rPr>
              <a:t>- </a:t>
            </a:r>
            <a:r>
              <a:rPr sz="1200" spc="-20" dirty="0">
                <a:latin typeface="Arial Black"/>
                <a:cs typeface="Arial Black"/>
              </a:rPr>
              <a:t>CDF</a:t>
            </a:r>
            <a:r>
              <a:rPr sz="1200" spc="-2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926465" lvl="1" indent="-320040">
              <a:lnSpc>
                <a:spcPct val="100000"/>
              </a:lnSpc>
              <a:spcBef>
                <a:spcPts val="720"/>
              </a:spcBef>
              <a:buChar char="○"/>
              <a:tabLst>
                <a:tab pos="926465" algn="l"/>
              </a:tabLst>
            </a:pPr>
            <a:r>
              <a:rPr sz="1200" dirty="0">
                <a:latin typeface="Arial"/>
                <a:cs typeface="Arial"/>
              </a:rPr>
              <a:t>P(X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&lt;=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7)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oyagiKouzanFontT"/>
                <a:cs typeface="AoyagiKouzanFontT"/>
              </a:rPr>
              <a:t>≃</a:t>
            </a:r>
            <a:r>
              <a:rPr sz="1200" spc="-280" dirty="0">
                <a:latin typeface="AoyagiKouzanFontT"/>
                <a:cs typeface="AoyagiKouzanFontT"/>
              </a:rPr>
              <a:t> </a:t>
            </a:r>
            <a:r>
              <a:rPr sz="1200" spc="-20" dirty="0">
                <a:latin typeface="Arial"/>
                <a:cs typeface="Arial"/>
              </a:rPr>
              <a:t>0.60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200">
              <a:latin typeface="Arial"/>
              <a:cs typeface="Arial"/>
            </a:endParaRPr>
          </a:p>
          <a:p>
            <a:pPr marL="12700" marR="152400">
              <a:lnSpc>
                <a:spcPct val="150000"/>
              </a:lnSpc>
            </a:pPr>
            <a:r>
              <a:rPr sz="900" i="1" dirty="0">
                <a:latin typeface="Verdana"/>
                <a:cs typeface="Verdana"/>
              </a:rPr>
              <a:t>Note</a:t>
            </a:r>
            <a:r>
              <a:rPr sz="900" i="1" spc="-45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that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the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spc="-20" dirty="0">
                <a:latin typeface="Verdana"/>
                <a:cs typeface="Verdana"/>
              </a:rPr>
              <a:t>CDF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of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spc="-95" dirty="0">
                <a:latin typeface="Verdana"/>
                <a:cs typeface="Verdana"/>
              </a:rPr>
              <a:t>7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spc="-10" dirty="0">
                <a:latin typeface="Verdana"/>
                <a:cs typeface="Verdana"/>
              </a:rPr>
              <a:t>is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equal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to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the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sum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of</a:t>
            </a:r>
            <a:r>
              <a:rPr sz="900" i="1" spc="-45" dirty="0">
                <a:latin typeface="Verdana"/>
                <a:cs typeface="Verdana"/>
              </a:rPr>
              <a:t> </a:t>
            </a:r>
            <a:r>
              <a:rPr sz="900" i="1" spc="-65" dirty="0">
                <a:latin typeface="Verdana"/>
                <a:cs typeface="Verdana"/>
              </a:rPr>
              <a:t>PMF(1)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spc="-50" dirty="0">
                <a:latin typeface="Verdana"/>
                <a:cs typeface="Verdana"/>
              </a:rPr>
              <a:t>+ </a:t>
            </a:r>
            <a:r>
              <a:rPr sz="900" i="1" spc="-10" dirty="0">
                <a:latin typeface="Verdana"/>
                <a:cs typeface="Verdana"/>
              </a:rPr>
              <a:t>PMF(2)...+PMF(7)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4828540" cy="687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95" dirty="0"/>
              <a:t>Discrete </a:t>
            </a:r>
            <a:r>
              <a:rPr spc="-10" dirty="0"/>
              <a:t>Bernoulli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272" y="2480257"/>
            <a:ext cx="3148693" cy="23615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8797" y="1527784"/>
            <a:ext cx="7578090" cy="223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The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50" dirty="0">
                <a:latin typeface="Arial Black"/>
                <a:cs typeface="Arial Black"/>
              </a:rPr>
              <a:t>Bernoulli</a:t>
            </a:r>
            <a:r>
              <a:rPr sz="1200" spc="-25" dirty="0">
                <a:latin typeface="Arial Black"/>
                <a:cs typeface="Arial Black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discrete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10" dirty="0">
                <a:latin typeface="Arial"/>
                <a:cs typeface="Arial"/>
              </a:rPr>
              <a:t> that </a:t>
            </a:r>
            <a:r>
              <a:rPr sz="1200" spc="75" dirty="0">
                <a:latin typeface="Arial"/>
                <a:cs typeface="Arial"/>
              </a:rPr>
              <a:t>characterizes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likelihood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experiencing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either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"success"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"failure"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Bernoulli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trial.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Bernoulli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trial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event </a:t>
            </a:r>
            <a:r>
              <a:rPr sz="1200" spc="85" dirty="0">
                <a:latin typeface="Arial"/>
                <a:cs typeface="Arial"/>
              </a:rPr>
              <a:t>with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only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two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possible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outcomes,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namely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success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failure.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1200">
              <a:latin typeface="Arial"/>
              <a:cs typeface="Arial"/>
            </a:endParaRPr>
          </a:p>
          <a:p>
            <a:pPr marL="3868420" marR="885825">
              <a:lnSpc>
                <a:spcPct val="150000"/>
              </a:lnSpc>
            </a:pPr>
            <a:r>
              <a:rPr sz="1200" dirty="0">
                <a:latin typeface="Arial"/>
                <a:cs typeface="Arial"/>
              </a:rPr>
              <a:t>The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Bernoulli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is </a:t>
            </a:r>
            <a:r>
              <a:rPr sz="1200" spc="80" dirty="0">
                <a:latin typeface="Arial"/>
                <a:cs typeface="Arial"/>
              </a:rPr>
              <a:t>characterized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single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parameter, </a:t>
            </a:r>
            <a:r>
              <a:rPr sz="1200" spc="100" dirty="0">
                <a:latin typeface="Arial"/>
                <a:cs typeface="Arial"/>
              </a:rPr>
              <a:t>denoted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Verdana"/>
                <a:cs typeface="Verdana"/>
              </a:rPr>
              <a:t>p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which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represents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the </a:t>
            </a:r>
            <a:r>
              <a:rPr sz="1200" spc="-25" dirty="0">
                <a:latin typeface="Arial Black"/>
                <a:cs typeface="Arial Black"/>
              </a:rPr>
              <a:t>probability</a:t>
            </a:r>
            <a:r>
              <a:rPr sz="1200" spc="-114" dirty="0">
                <a:latin typeface="Arial Black"/>
                <a:cs typeface="Arial Black"/>
              </a:rPr>
              <a:t> </a:t>
            </a:r>
            <a:r>
              <a:rPr sz="1200" spc="-45" dirty="0">
                <a:latin typeface="Arial Black"/>
                <a:cs typeface="Arial Black"/>
              </a:rPr>
              <a:t>of</a:t>
            </a:r>
            <a:r>
              <a:rPr sz="1200" spc="-110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success.</a:t>
            </a:r>
            <a:endParaRPr sz="1200">
              <a:latin typeface="Arial Black"/>
              <a:cs typeface="Arial Black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AA61CC-83DA-A41E-E015-7444A7ED1D4C}"/>
                  </a:ext>
                </a:extLst>
              </p14:cNvPr>
              <p14:cNvContentPartPr/>
              <p14:nvPr/>
            </p14:nvContentPartPr>
            <p14:xfrm>
              <a:off x="6787440" y="8755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AA61CC-83DA-A41E-E015-7444A7ED1D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78080" y="8661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4828540" cy="687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95" dirty="0"/>
              <a:t>Discrete </a:t>
            </a:r>
            <a:r>
              <a:rPr spc="-10" dirty="0"/>
              <a:t>Binomial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7322" y="2593419"/>
            <a:ext cx="2720294" cy="212829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dirty="0"/>
              <a:t>	The</a:t>
            </a:r>
            <a:r>
              <a:rPr spc="320" dirty="0"/>
              <a:t> </a:t>
            </a:r>
            <a:r>
              <a:rPr dirty="0">
                <a:latin typeface="Arial Black"/>
                <a:cs typeface="Arial Black"/>
              </a:rPr>
              <a:t>Binomial</a:t>
            </a:r>
            <a:r>
              <a:rPr spc="190" dirty="0">
                <a:latin typeface="Arial Black"/>
                <a:cs typeface="Arial Black"/>
              </a:rPr>
              <a:t> </a:t>
            </a:r>
            <a:r>
              <a:rPr spc="80" dirty="0"/>
              <a:t>distribution</a:t>
            </a:r>
            <a:r>
              <a:rPr spc="320" dirty="0"/>
              <a:t> </a:t>
            </a:r>
            <a:r>
              <a:rPr dirty="0"/>
              <a:t>is</a:t>
            </a:r>
            <a:r>
              <a:rPr spc="325" dirty="0"/>
              <a:t> </a:t>
            </a:r>
            <a:r>
              <a:rPr spc="145" dirty="0"/>
              <a:t>a</a:t>
            </a:r>
            <a:r>
              <a:rPr spc="320" dirty="0"/>
              <a:t> </a:t>
            </a:r>
            <a:r>
              <a:rPr spc="75" dirty="0"/>
              <a:t>discrete</a:t>
            </a:r>
            <a:r>
              <a:rPr spc="320" dirty="0"/>
              <a:t> </a:t>
            </a:r>
            <a:r>
              <a:rPr spc="85" dirty="0"/>
              <a:t>probability</a:t>
            </a:r>
            <a:r>
              <a:rPr spc="325" dirty="0"/>
              <a:t> </a:t>
            </a:r>
            <a:r>
              <a:rPr spc="80" dirty="0"/>
              <a:t>distribution</a:t>
            </a:r>
            <a:r>
              <a:rPr spc="320" dirty="0"/>
              <a:t> </a:t>
            </a:r>
            <a:r>
              <a:rPr spc="110" dirty="0"/>
              <a:t>that</a:t>
            </a:r>
            <a:r>
              <a:rPr spc="320" dirty="0"/>
              <a:t> </a:t>
            </a:r>
            <a:r>
              <a:rPr spc="100" dirty="0"/>
              <a:t>models</a:t>
            </a:r>
            <a:r>
              <a:rPr spc="320" dirty="0"/>
              <a:t> </a:t>
            </a:r>
            <a:r>
              <a:rPr spc="90" dirty="0"/>
              <a:t>the</a:t>
            </a:r>
            <a:r>
              <a:rPr spc="325" dirty="0"/>
              <a:t> </a:t>
            </a:r>
            <a:r>
              <a:rPr spc="110" dirty="0"/>
              <a:t>number</a:t>
            </a:r>
            <a:r>
              <a:rPr spc="320" dirty="0"/>
              <a:t> </a:t>
            </a:r>
            <a:r>
              <a:rPr spc="55" dirty="0"/>
              <a:t>of </a:t>
            </a:r>
            <a:r>
              <a:rPr spc="65" dirty="0"/>
              <a:t>successes</a:t>
            </a:r>
            <a:r>
              <a:rPr spc="25" dirty="0"/>
              <a:t> </a:t>
            </a:r>
            <a:r>
              <a:rPr spc="60" dirty="0"/>
              <a:t>in</a:t>
            </a:r>
            <a:r>
              <a:rPr spc="30" dirty="0"/>
              <a:t> </a:t>
            </a:r>
            <a:r>
              <a:rPr spc="145" dirty="0"/>
              <a:t>a</a:t>
            </a:r>
            <a:r>
              <a:rPr spc="25" dirty="0"/>
              <a:t> </a:t>
            </a:r>
            <a:r>
              <a:rPr spc="55" dirty="0"/>
              <a:t>fixed</a:t>
            </a:r>
            <a:r>
              <a:rPr spc="30" dirty="0"/>
              <a:t> </a:t>
            </a:r>
            <a:r>
              <a:rPr spc="110" dirty="0"/>
              <a:t>number</a:t>
            </a:r>
            <a:r>
              <a:rPr spc="25" dirty="0"/>
              <a:t> </a:t>
            </a:r>
            <a:r>
              <a:rPr spc="80" dirty="0"/>
              <a:t>of</a:t>
            </a:r>
            <a:r>
              <a:rPr spc="30" dirty="0"/>
              <a:t> </a:t>
            </a:r>
            <a:r>
              <a:rPr spc="100" dirty="0"/>
              <a:t>independent</a:t>
            </a:r>
            <a:r>
              <a:rPr spc="25" dirty="0"/>
              <a:t> </a:t>
            </a:r>
            <a:r>
              <a:rPr spc="50" dirty="0"/>
              <a:t>Bernoulli</a:t>
            </a:r>
            <a:r>
              <a:rPr spc="25" dirty="0"/>
              <a:t> </a:t>
            </a:r>
            <a:r>
              <a:rPr dirty="0"/>
              <a:t>trials.</a:t>
            </a:r>
            <a:r>
              <a:rPr spc="30" dirty="0"/>
              <a:t> </a:t>
            </a:r>
            <a:r>
              <a:rPr dirty="0"/>
              <a:t>In</a:t>
            </a:r>
            <a:r>
              <a:rPr spc="25" dirty="0"/>
              <a:t> </a:t>
            </a:r>
            <a:r>
              <a:rPr spc="85" dirty="0"/>
              <a:t>other</a:t>
            </a:r>
            <a:r>
              <a:rPr spc="30" dirty="0"/>
              <a:t> </a:t>
            </a:r>
            <a:r>
              <a:rPr spc="50" dirty="0"/>
              <a:t>words,</a:t>
            </a:r>
            <a:r>
              <a:rPr spc="25" dirty="0"/>
              <a:t> </a:t>
            </a:r>
            <a:r>
              <a:rPr spc="85" dirty="0"/>
              <a:t>you</a:t>
            </a:r>
            <a:r>
              <a:rPr spc="30" dirty="0"/>
              <a:t> </a:t>
            </a:r>
            <a:r>
              <a:rPr spc="95" dirty="0"/>
              <a:t>have</a:t>
            </a:r>
            <a:r>
              <a:rPr spc="25" dirty="0"/>
              <a:t> </a:t>
            </a:r>
            <a:r>
              <a:rPr spc="145" dirty="0"/>
              <a:t>a</a:t>
            </a:r>
            <a:r>
              <a:rPr spc="30" dirty="0"/>
              <a:t> </a:t>
            </a:r>
            <a:r>
              <a:rPr spc="65" dirty="0"/>
              <a:t>trial</a:t>
            </a:r>
            <a:r>
              <a:rPr spc="25" dirty="0"/>
              <a:t> </a:t>
            </a:r>
            <a:r>
              <a:rPr spc="105" dirty="0"/>
              <a:t>and </a:t>
            </a:r>
            <a:r>
              <a:rPr spc="85" dirty="0"/>
              <a:t>you</a:t>
            </a:r>
            <a:r>
              <a:rPr dirty="0"/>
              <a:t> </a:t>
            </a:r>
            <a:r>
              <a:rPr spc="95" dirty="0"/>
              <a:t>repeat</a:t>
            </a:r>
            <a:r>
              <a:rPr spc="5" dirty="0"/>
              <a:t> </a:t>
            </a:r>
            <a:r>
              <a:rPr spc="65" dirty="0"/>
              <a:t>it</a:t>
            </a:r>
            <a:r>
              <a:rPr spc="5"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85" dirty="0"/>
              <a:t>certain</a:t>
            </a:r>
            <a:r>
              <a:rPr spc="5" dirty="0"/>
              <a:t> </a:t>
            </a:r>
            <a:r>
              <a:rPr spc="110" dirty="0"/>
              <a:t>number</a:t>
            </a:r>
            <a:r>
              <a:rPr spc="5" dirty="0"/>
              <a:t> </a:t>
            </a:r>
            <a:r>
              <a:rPr spc="80" dirty="0"/>
              <a:t>of</a:t>
            </a:r>
            <a:r>
              <a:rPr dirty="0"/>
              <a:t> </a:t>
            </a:r>
            <a:r>
              <a:rPr spc="60" dirty="0"/>
              <a:t>times.</a:t>
            </a:r>
            <a:r>
              <a:rPr spc="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95" dirty="0"/>
              <a:t>binomial</a:t>
            </a:r>
            <a:r>
              <a:rPr dirty="0"/>
              <a:t> </a:t>
            </a:r>
            <a:r>
              <a:rPr spc="90" dirty="0"/>
              <a:t>counts</a:t>
            </a:r>
            <a:r>
              <a:rPr spc="5" dirty="0"/>
              <a:t> </a:t>
            </a:r>
            <a:r>
              <a:rPr spc="90" dirty="0"/>
              <a:t>the</a:t>
            </a:r>
            <a:r>
              <a:rPr spc="5" dirty="0"/>
              <a:t> </a:t>
            </a:r>
            <a:r>
              <a:rPr spc="105" dirty="0"/>
              <a:t>numbers</a:t>
            </a:r>
            <a:r>
              <a:rPr dirty="0"/>
              <a:t> </a:t>
            </a:r>
            <a:r>
              <a:rPr spc="80" dirty="0"/>
              <a:t>of</a:t>
            </a:r>
            <a:r>
              <a:rPr spc="5" dirty="0"/>
              <a:t> </a:t>
            </a:r>
            <a:r>
              <a:rPr spc="40" dirty="0"/>
              <a:t>success.</a:t>
            </a:r>
          </a:p>
          <a:p>
            <a:pPr>
              <a:lnSpc>
                <a:spcPct val="100000"/>
              </a:lnSpc>
            </a:pPr>
            <a:endParaRPr spc="40" dirty="0"/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pc="40" dirty="0"/>
          </a:p>
          <a:p>
            <a:pPr marL="3825875" marR="526415">
              <a:lnSpc>
                <a:spcPct val="150000"/>
              </a:lnSpc>
              <a:tabLst>
                <a:tab pos="4215765" algn="l"/>
                <a:tab pos="4965065" algn="l"/>
                <a:tab pos="5255260" algn="l"/>
                <a:tab pos="5486400" algn="l"/>
                <a:tab pos="5797550" algn="l"/>
                <a:tab pos="6244590" algn="l"/>
                <a:tab pos="6485255" algn="l"/>
                <a:tab pos="6744970" algn="l"/>
              </a:tabLst>
            </a:pPr>
            <a:r>
              <a:rPr dirty="0"/>
              <a:t>The</a:t>
            </a:r>
            <a:r>
              <a:rPr spc="200" dirty="0"/>
              <a:t> </a:t>
            </a:r>
            <a:r>
              <a:rPr spc="70" dirty="0"/>
              <a:t>Binomial</a:t>
            </a:r>
            <a:r>
              <a:rPr spc="204" dirty="0"/>
              <a:t> </a:t>
            </a:r>
            <a:r>
              <a:rPr spc="80" dirty="0"/>
              <a:t>distribution</a:t>
            </a:r>
            <a:r>
              <a:rPr spc="200" dirty="0"/>
              <a:t> </a:t>
            </a:r>
            <a:r>
              <a:rPr dirty="0"/>
              <a:t>is</a:t>
            </a:r>
            <a:r>
              <a:rPr spc="204" dirty="0"/>
              <a:t> </a:t>
            </a:r>
            <a:r>
              <a:rPr spc="70" dirty="0"/>
              <a:t>characterized </a:t>
            </a:r>
            <a:r>
              <a:rPr spc="105" dirty="0"/>
              <a:t>by</a:t>
            </a:r>
            <a:r>
              <a:rPr spc="165" dirty="0"/>
              <a:t> </a:t>
            </a:r>
            <a:r>
              <a:rPr spc="105" dirty="0"/>
              <a:t>two</a:t>
            </a:r>
            <a:r>
              <a:rPr spc="170" dirty="0"/>
              <a:t> </a:t>
            </a:r>
            <a:r>
              <a:rPr spc="75" dirty="0"/>
              <a:t>parameters,</a:t>
            </a:r>
            <a:r>
              <a:rPr dirty="0"/>
              <a:t>	</a:t>
            </a:r>
            <a:r>
              <a:rPr b="1" i="1" dirty="0">
                <a:latin typeface="Verdana"/>
                <a:cs typeface="Verdana"/>
              </a:rPr>
              <a:t>n</a:t>
            </a:r>
            <a:r>
              <a:rPr b="1" i="1" spc="85" dirty="0">
                <a:latin typeface="Verdana"/>
                <a:cs typeface="Verdana"/>
              </a:rPr>
              <a:t> </a:t>
            </a:r>
            <a:r>
              <a:rPr spc="130" dirty="0"/>
              <a:t>and </a:t>
            </a:r>
            <a:r>
              <a:rPr b="1" i="1" dirty="0">
                <a:latin typeface="Verdana"/>
                <a:cs typeface="Verdana"/>
              </a:rPr>
              <a:t>p</a:t>
            </a:r>
            <a:r>
              <a:rPr dirty="0"/>
              <a:t>,</a:t>
            </a:r>
            <a:r>
              <a:rPr spc="130" dirty="0"/>
              <a:t> </a:t>
            </a:r>
            <a:r>
              <a:rPr spc="80" dirty="0"/>
              <a:t>where</a:t>
            </a:r>
            <a:r>
              <a:rPr spc="135" dirty="0"/>
              <a:t> </a:t>
            </a:r>
            <a:r>
              <a:rPr b="1" i="1" dirty="0">
                <a:latin typeface="Verdana"/>
                <a:cs typeface="Verdana"/>
              </a:rPr>
              <a:t>n</a:t>
            </a:r>
            <a:r>
              <a:rPr b="1" i="1" spc="10" dirty="0">
                <a:latin typeface="Verdana"/>
                <a:cs typeface="Verdana"/>
              </a:rPr>
              <a:t> </a:t>
            </a:r>
            <a:r>
              <a:rPr spc="-35" dirty="0"/>
              <a:t>is </a:t>
            </a:r>
            <a:r>
              <a:rPr spc="65" dirty="0"/>
              <a:t>the</a:t>
            </a:r>
            <a:r>
              <a:rPr dirty="0"/>
              <a:t>	</a:t>
            </a:r>
            <a:r>
              <a:rPr spc="100" dirty="0"/>
              <a:t>number</a:t>
            </a:r>
            <a:r>
              <a:rPr dirty="0"/>
              <a:t>	</a:t>
            </a:r>
            <a:r>
              <a:rPr spc="55" dirty="0"/>
              <a:t>of</a:t>
            </a:r>
            <a:r>
              <a:rPr dirty="0"/>
              <a:t>	</a:t>
            </a:r>
            <a:r>
              <a:rPr spc="-10" dirty="0"/>
              <a:t>trials,</a:t>
            </a:r>
            <a:r>
              <a:rPr dirty="0"/>
              <a:t>	</a:t>
            </a:r>
            <a:r>
              <a:rPr spc="105" dirty="0"/>
              <a:t>and</a:t>
            </a:r>
            <a:r>
              <a:rPr dirty="0"/>
              <a:t>	</a:t>
            </a:r>
            <a:r>
              <a:rPr b="1" i="1" spc="-50" dirty="0">
                <a:latin typeface="Verdana"/>
                <a:cs typeface="Verdana"/>
              </a:rPr>
              <a:t>p</a:t>
            </a:r>
            <a:r>
              <a:rPr b="1" i="1" dirty="0">
                <a:latin typeface="Verdana"/>
                <a:cs typeface="Verdana"/>
              </a:rPr>
              <a:t>	</a:t>
            </a:r>
            <a:r>
              <a:rPr spc="-25" dirty="0"/>
              <a:t>is</a:t>
            </a:r>
            <a:r>
              <a:rPr dirty="0"/>
              <a:t>	</a:t>
            </a:r>
            <a:r>
              <a:rPr spc="65" dirty="0"/>
              <a:t>the </a:t>
            </a:r>
            <a:r>
              <a:rPr spc="85" dirty="0"/>
              <a:t>probability</a:t>
            </a:r>
            <a:r>
              <a:rPr dirty="0"/>
              <a:t> </a:t>
            </a:r>
            <a:r>
              <a:rPr spc="80" dirty="0"/>
              <a:t>of</a:t>
            </a:r>
            <a:r>
              <a:rPr dirty="0"/>
              <a:t> </a:t>
            </a:r>
            <a:r>
              <a:rPr spc="70" dirty="0"/>
              <a:t>success</a:t>
            </a:r>
            <a:r>
              <a:rPr dirty="0"/>
              <a:t> </a:t>
            </a:r>
            <a:r>
              <a:rPr spc="60" dirty="0"/>
              <a:t>in</a:t>
            </a:r>
            <a:r>
              <a:rPr spc="5"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65" dirty="0"/>
              <a:t>single</a:t>
            </a:r>
            <a:r>
              <a:rPr dirty="0"/>
              <a:t> </a:t>
            </a:r>
            <a:r>
              <a:rPr spc="-10" dirty="0"/>
              <a:t>trial.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AutoShape 9"/>
          <p:cNvSpPr/>
          <p:nvPr/>
        </p:nvSpPr>
        <p:spPr>
          <a:xfrm>
            <a:off x="3895583" y="1521655"/>
            <a:ext cx="117932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365385" y="2258138"/>
            <a:ext cx="3325862" cy="2203384"/>
          </a:xfrm>
          <a:custGeom>
            <a:avLst/>
            <a:gdLst/>
            <a:ahLst/>
            <a:cxnLst/>
            <a:rect l="l" t="t" r="r" b="b"/>
            <a:pathLst>
              <a:path w="6651724" h="4406767">
                <a:moveTo>
                  <a:pt x="0" y="0"/>
                </a:moveTo>
                <a:lnTo>
                  <a:pt x="6651723" y="0"/>
                </a:lnTo>
                <a:lnTo>
                  <a:pt x="6651723" y="4406767"/>
                </a:lnTo>
                <a:lnTo>
                  <a:pt x="0" y="44067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Freeform 11"/>
          <p:cNvSpPr/>
          <p:nvPr/>
        </p:nvSpPr>
        <p:spPr>
          <a:xfrm>
            <a:off x="5115929" y="1774642"/>
            <a:ext cx="3709721" cy="2782291"/>
          </a:xfrm>
          <a:custGeom>
            <a:avLst/>
            <a:gdLst/>
            <a:ahLst/>
            <a:cxnLst/>
            <a:rect l="l" t="t" r="r" b="b"/>
            <a:pathLst>
              <a:path w="7419441" h="5564581">
                <a:moveTo>
                  <a:pt x="0" y="0"/>
                </a:moveTo>
                <a:lnTo>
                  <a:pt x="7419441" y="0"/>
                </a:lnTo>
                <a:lnTo>
                  <a:pt x="7419441" y="5564581"/>
                </a:lnTo>
                <a:lnTo>
                  <a:pt x="0" y="55645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2" name="TextBox 12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PROBABILITY DISTRIBUTIONS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69721" y="1086796"/>
            <a:ext cx="2917188" cy="902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Open Sans Light"/>
              </a:rPr>
              <a:t>The same way a linear regression is a mathematical representation of our data....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315874" y="1193646"/>
            <a:ext cx="4763" cy="177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"/>
              </a:lnSpc>
              <a:spcBef>
                <a:spcPct val="0"/>
              </a:spcBef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5422570" y="1086796"/>
            <a:ext cx="3096438" cy="902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3"/>
              </a:lnSpc>
            </a:pPr>
            <a:r>
              <a:rPr lang="en-US" sz="1688">
                <a:solidFill>
                  <a:srgbClr val="000000"/>
                </a:solidFill>
                <a:latin typeface="Open Sans Light"/>
              </a:rPr>
              <a:t>... so is the probability distribution a representation of the histogram of our events</a:t>
            </a:r>
          </a:p>
        </p:txBody>
      </p:sp>
      <p:sp>
        <p:nvSpPr>
          <p:cNvPr id="16" name="AutoShape 16"/>
          <p:cNvSpPr/>
          <p:nvPr/>
        </p:nvSpPr>
        <p:spPr>
          <a:xfrm>
            <a:off x="3895583" y="3053244"/>
            <a:ext cx="117932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4828540" cy="687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95" dirty="0"/>
              <a:t>Discrete </a:t>
            </a:r>
            <a:r>
              <a:rPr spc="-10" dirty="0"/>
              <a:t>Geometric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dirty="0"/>
              <a:t>	The</a:t>
            </a:r>
            <a:r>
              <a:rPr spc="245" dirty="0"/>
              <a:t> </a:t>
            </a:r>
            <a:r>
              <a:rPr spc="-30" dirty="0">
                <a:latin typeface="Arial Black"/>
                <a:cs typeface="Arial Black"/>
              </a:rPr>
              <a:t>Geometric</a:t>
            </a:r>
            <a:r>
              <a:rPr spc="120" dirty="0">
                <a:latin typeface="Arial Black"/>
                <a:cs typeface="Arial Black"/>
              </a:rPr>
              <a:t> </a:t>
            </a:r>
            <a:r>
              <a:rPr spc="80" dirty="0"/>
              <a:t>distribution</a:t>
            </a:r>
            <a:r>
              <a:rPr spc="250" dirty="0"/>
              <a:t> </a:t>
            </a:r>
            <a:r>
              <a:rPr dirty="0"/>
              <a:t>is</a:t>
            </a:r>
            <a:r>
              <a:rPr spc="245" dirty="0"/>
              <a:t> </a:t>
            </a:r>
            <a:r>
              <a:rPr spc="145" dirty="0"/>
              <a:t>a</a:t>
            </a:r>
            <a:r>
              <a:rPr spc="250" dirty="0"/>
              <a:t> </a:t>
            </a:r>
            <a:r>
              <a:rPr spc="75" dirty="0"/>
              <a:t>discrete</a:t>
            </a:r>
            <a:r>
              <a:rPr spc="250" dirty="0"/>
              <a:t> </a:t>
            </a:r>
            <a:r>
              <a:rPr spc="85" dirty="0"/>
              <a:t>probability</a:t>
            </a:r>
            <a:r>
              <a:rPr spc="250" dirty="0"/>
              <a:t> </a:t>
            </a:r>
            <a:r>
              <a:rPr spc="80" dirty="0"/>
              <a:t>distribution</a:t>
            </a:r>
            <a:r>
              <a:rPr spc="245" dirty="0"/>
              <a:t> </a:t>
            </a:r>
            <a:r>
              <a:rPr spc="110" dirty="0"/>
              <a:t>that</a:t>
            </a:r>
            <a:r>
              <a:rPr spc="250" dirty="0"/>
              <a:t> </a:t>
            </a:r>
            <a:r>
              <a:rPr spc="100" dirty="0"/>
              <a:t>models</a:t>
            </a:r>
            <a:r>
              <a:rPr spc="250" dirty="0"/>
              <a:t> </a:t>
            </a:r>
            <a:r>
              <a:rPr spc="90" dirty="0"/>
              <a:t>the</a:t>
            </a:r>
            <a:r>
              <a:rPr spc="250" dirty="0"/>
              <a:t> </a:t>
            </a:r>
            <a:r>
              <a:rPr spc="110" dirty="0"/>
              <a:t>number</a:t>
            </a:r>
            <a:r>
              <a:rPr spc="250" dirty="0"/>
              <a:t> </a:t>
            </a:r>
            <a:r>
              <a:rPr spc="55" dirty="0"/>
              <a:t>of </a:t>
            </a:r>
            <a:r>
              <a:rPr spc="60" dirty="0"/>
              <a:t>trials</a:t>
            </a:r>
            <a:r>
              <a:rPr spc="130" dirty="0"/>
              <a:t> </a:t>
            </a:r>
            <a:r>
              <a:rPr spc="105" dirty="0"/>
              <a:t>needed</a:t>
            </a:r>
            <a:r>
              <a:rPr spc="135" dirty="0"/>
              <a:t> </a:t>
            </a:r>
            <a:r>
              <a:rPr spc="100" dirty="0"/>
              <a:t>to</a:t>
            </a:r>
            <a:r>
              <a:rPr spc="135" dirty="0"/>
              <a:t> </a:t>
            </a:r>
            <a:r>
              <a:rPr spc="85" dirty="0"/>
              <a:t>achieve</a:t>
            </a:r>
            <a:r>
              <a:rPr spc="135" dirty="0"/>
              <a:t> </a:t>
            </a:r>
            <a:r>
              <a:rPr spc="90" dirty="0"/>
              <a:t>the</a:t>
            </a:r>
            <a:r>
              <a:rPr spc="135" dirty="0"/>
              <a:t> </a:t>
            </a:r>
            <a:r>
              <a:rPr spc="50" dirty="0"/>
              <a:t>first</a:t>
            </a:r>
            <a:r>
              <a:rPr spc="135" dirty="0"/>
              <a:t> </a:t>
            </a:r>
            <a:r>
              <a:rPr spc="70" dirty="0"/>
              <a:t>success</a:t>
            </a:r>
            <a:r>
              <a:rPr spc="135" dirty="0"/>
              <a:t> </a:t>
            </a:r>
            <a:r>
              <a:rPr spc="60" dirty="0"/>
              <a:t>in</a:t>
            </a:r>
            <a:r>
              <a:rPr spc="135" dirty="0"/>
              <a:t> </a:t>
            </a:r>
            <a:r>
              <a:rPr spc="145" dirty="0"/>
              <a:t>a</a:t>
            </a:r>
            <a:r>
              <a:rPr spc="135" dirty="0"/>
              <a:t> </a:t>
            </a:r>
            <a:r>
              <a:rPr spc="90" dirty="0"/>
              <a:t>sequence</a:t>
            </a:r>
            <a:r>
              <a:rPr spc="135" dirty="0"/>
              <a:t> </a:t>
            </a:r>
            <a:r>
              <a:rPr spc="80" dirty="0"/>
              <a:t>of</a:t>
            </a:r>
            <a:r>
              <a:rPr spc="135" dirty="0"/>
              <a:t> </a:t>
            </a:r>
            <a:r>
              <a:rPr spc="100" dirty="0"/>
              <a:t>independent</a:t>
            </a:r>
            <a:r>
              <a:rPr spc="135" dirty="0"/>
              <a:t> </a:t>
            </a:r>
            <a:r>
              <a:rPr dirty="0"/>
              <a:t>trials.</a:t>
            </a:r>
            <a:r>
              <a:rPr spc="135" dirty="0"/>
              <a:t> </a:t>
            </a:r>
            <a:r>
              <a:rPr dirty="0"/>
              <a:t>The</a:t>
            </a:r>
            <a:r>
              <a:rPr spc="135" dirty="0"/>
              <a:t> </a:t>
            </a:r>
            <a:r>
              <a:rPr spc="75" dirty="0"/>
              <a:t>Geometric </a:t>
            </a:r>
            <a:r>
              <a:rPr spc="90" dirty="0"/>
              <a:t>counts</a:t>
            </a:r>
            <a:r>
              <a:rPr dirty="0"/>
              <a:t> </a:t>
            </a:r>
            <a:r>
              <a:rPr spc="90" dirty="0"/>
              <a:t>the</a:t>
            </a:r>
            <a:r>
              <a:rPr dirty="0"/>
              <a:t> </a:t>
            </a:r>
            <a:r>
              <a:rPr spc="110" dirty="0"/>
              <a:t>number</a:t>
            </a:r>
            <a:r>
              <a:rPr dirty="0"/>
              <a:t> </a:t>
            </a:r>
            <a:r>
              <a:rPr spc="80" dirty="0"/>
              <a:t>of</a:t>
            </a:r>
            <a:r>
              <a:rPr spc="5" dirty="0"/>
              <a:t> </a:t>
            </a:r>
            <a:r>
              <a:rPr spc="50" dirty="0"/>
              <a:t>trials</a:t>
            </a: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pc="50" dirty="0"/>
          </a:p>
          <a:p>
            <a:pPr marL="3868420" marR="864235">
              <a:lnSpc>
                <a:spcPct val="150000"/>
              </a:lnSpc>
              <a:spcBef>
                <a:spcPts val="5"/>
              </a:spcBef>
            </a:pPr>
            <a:r>
              <a:rPr dirty="0"/>
              <a:t>The</a:t>
            </a:r>
            <a:r>
              <a:rPr spc="20" dirty="0"/>
              <a:t> </a:t>
            </a:r>
            <a:r>
              <a:rPr spc="85" dirty="0"/>
              <a:t>Geometric</a:t>
            </a:r>
            <a:r>
              <a:rPr spc="25" dirty="0"/>
              <a:t> </a:t>
            </a:r>
            <a:r>
              <a:rPr spc="80" dirty="0"/>
              <a:t>distribution</a:t>
            </a:r>
            <a:r>
              <a:rPr spc="20" dirty="0"/>
              <a:t> </a:t>
            </a:r>
            <a:r>
              <a:rPr spc="-25" dirty="0"/>
              <a:t>is </a:t>
            </a:r>
            <a:r>
              <a:rPr spc="80" dirty="0"/>
              <a:t>characterized</a:t>
            </a:r>
            <a:r>
              <a:rPr spc="-5" dirty="0"/>
              <a:t> </a:t>
            </a:r>
            <a:r>
              <a:rPr spc="105" dirty="0"/>
              <a:t>by</a:t>
            </a:r>
            <a:r>
              <a:rPr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65" dirty="0"/>
              <a:t>single</a:t>
            </a:r>
            <a:r>
              <a:rPr dirty="0"/>
              <a:t> </a:t>
            </a:r>
            <a:r>
              <a:rPr spc="80" dirty="0"/>
              <a:t>parameter, </a:t>
            </a:r>
            <a:r>
              <a:rPr spc="100" dirty="0"/>
              <a:t>denoted</a:t>
            </a:r>
            <a:r>
              <a:rPr dirty="0"/>
              <a:t> </a:t>
            </a:r>
            <a:r>
              <a:rPr spc="80" dirty="0"/>
              <a:t>as</a:t>
            </a:r>
            <a:r>
              <a:rPr dirty="0"/>
              <a:t> </a:t>
            </a:r>
            <a:r>
              <a:rPr b="1" i="1" spc="-60" dirty="0">
                <a:latin typeface="Verdana"/>
                <a:cs typeface="Verdana"/>
              </a:rPr>
              <a:t>p</a:t>
            </a:r>
            <a:r>
              <a:rPr spc="-60" dirty="0"/>
              <a:t>,</a:t>
            </a:r>
            <a:r>
              <a:rPr dirty="0"/>
              <a:t> </a:t>
            </a:r>
            <a:r>
              <a:rPr spc="95" dirty="0"/>
              <a:t>which</a:t>
            </a:r>
            <a:r>
              <a:rPr dirty="0"/>
              <a:t> </a:t>
            </a:r>
            <a:r>
              <a:rPr spc="70" dirty="0"/>
              <a:t>represents</a:t>
            </a:r>
            <a:r>
              <a:rPr dirty="0"/>
              <a:t> </a:t>
            </a:r>
            <a:r>
              <a:rPr spc="65" dirty="0"/>
              <a:t>the </a:t>
            </a:r>
            <a:r>
              <a:rPr spc="85" dirty="0"/>
              <a:t>probability</a:t>
            </a:r>
            <a:r>
              <a:rPr dirty="0"/>
              <a:t> </a:t>
            </a:r>
            <a:r>
              <a:rPr spc="80" dirty="0"/>
              <a:t>of</a:t>
            </a:r>
            <a:r>
              <a:rPr dirty="0"/>
              <a:t> </a:t>
            </a:r>
            <a:r>
              <a:rPr spc="70" dirty="0"/>
              <a:t>success</a:t>
            </a:r>
            <a:r>
              <a:rPr dirty="0"/>
              <a:t> </a:t>
            </a:r>
            <a:r>
              <a:rPr spc="60" dirty="0"/>
              <a:t>in</a:t>
            </a:r>
            <a:r>
              <a:rPr spc="5"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65" dirty="0"/>
              <a:t>single</a:t>
            </a:r>
            <a:r>
              <a:rPr dirty="0"/>
              <a:t> </a:t>
            </a:r>
            <a:r>
              <a:rPr spc="-10" dirty="0"/>
              <a:t>trial.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902" y="2598744"/>
            <a:ext cx="2752339" cy="215797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4828540" cy="687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95" dirty="0"/>
              <a:t>Discrete </a:t>
            </a:r>
            <a:r>
              <a:rPr spc="-10" dirty="0"/>
              <a:t>Poisson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527784"/>
            <a:ext cx="7579359" cy="2691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The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60" dirty="0">
                <a:latin typeface="Arial Black"/>
                <a:cs typeface="Arial Black"/>
              </a:rPr>
              <a:t>Poisson</a:t>
            </a:r>
            <a:r>
              <a:rPr sz="1200" spc="-15" dirty="0">
                <a:latin typeface="Arial Black"/>
                <a:cs typeface="Arial Black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discrete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expresses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25" dirty="0">
                <a:latin typeface="Arial"/>
                <a:cs typeface="Arial"/>
              </a:rPr>
              <a:t>a </a:t>
            </a:r>
            <a:r>
              <a:rPr sz="1200" spc="85" dirty="0">
                <a:latin typeface="Arial"/>
                <a:cs typeface="Arial"/>
              </a:rPr>
              <a:t>given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number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events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occurring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fixed </a:t>
            </a:r>
            <a:r>
              <a:rPr sz="1200" spc="75" dirty="0">
                <a:latin typeface="Arial"/>
                <a:cs typeface="Arial"/>
              </a:rPr>
              <a:t>interval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time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space.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other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words, </a:t>
            </a:r>
            <a:r>
              <a:rPr sz="1200" spc="85" dirty="0">
                <a:latin typeface="Arial"/>
                <a:cs typeface="Arial"/>
              </a:rPr>
              <a:t>you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have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expectation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how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35" dirty="0">
                <a:latin typeface="Arial"/>
                <a:cs typeface="Arial"/>
              </a:rPr>
              <a:t>many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times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event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happens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time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interval.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Poisson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counts </a:t>
            </a:r>
            <a:r>
              <a:rPr sz="1200" spc="105" dirty="0">
                <a:latin typeface="Arial"/>
                <a:cs typeface="Arial"/>
              </a:rPr>
              <a:t>how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35" dirty="0">
                <a:latin typeface="Arial"/>
                <a:cs typeface="Arial"/>
              </a:rPr>
              <a:t>many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events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actually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happen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interval.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200">
              <a:latin typeface="Arial"/>
              <a:cs typeface="Arial"/>
            </a:endParaRPr>
          </a:p>
          <a:p>
            <a:pPr marL="3868420" marR="655320">
              <a:lnSpc>
                <a:spcPct val="150000"/>
              </a:lnSpc>
            </a:pPr>
            <a:r>
              <a:rPr sz="1200" dirty="0">
                <a:latin typeface="Arial"/>
                <a:cs typeface="Arial"/>
              </a:rPr>
              <a:t>The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Poisson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characterized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single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parameter,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denoted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λ</a:t>
            </a:r>
            <a:r>
              <a:rPr sz="1200" spc="-25" dirty="0">
                <a:latin typeface="Arial"/>
                <a:cs typeface="Arial"/>
              </a:rPr>
              <a:t>, </a:t>
            </a:r>
            <a:r>
              <a:rPr sz="1200" spc="80" dirty="0">
                <a:latin typeface="Arial"/>
                <a:cs typeface="Arial"/>
              </a:rPr>
              <a:t>representing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average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rate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events </a:t>
            </a:r>
            <a:r>
              <a:rPr sz="1200" spc="90" dirty="0">
                <a:latin typeface="Arial"/>
                <a:cs typeface="Arial"/>
              </a:rPr>
              <a:t>occurring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fixed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interval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time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or </a:t>
            </a:r>
            <a:r>
              <a:rPr sz="1200" spc="60" dirty="0">
                <a:latin typeface="Arial"/>
                <a:cs typeface="Arial"/>
              </a:rPr>
              <a:t>space.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8246" y="2846844"/>
            <a:ext cx="2512094" cy="196537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53149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25" dirty="0"/>
              <a:t>Continuous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411865"/>
            <a:ext cx="7578725" cy="2080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In</a:t>
            </a:r>
            <a:r>
              <a:rPr sz="1200" spc="39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continuous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distribution,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have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endless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possible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outcomes.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Probability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Density </a:t>
            </a:r>
            <a:r>
              <a:rPr sz="1200" spc="60" dirty="0">
                <a:latin typeface="Arial"/>
                <a:cs typeface="Arial"/>
              </a:rPr>
              <a:t>Function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(PDF)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tells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us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how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likely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different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values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are.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rule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when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add </a:t>
            </a:r>
            <a:r>
              <a:rPr sz="1200" spc="125" dirty="0">
                <a:latin typeface="Arial"/>
                <a:cs typeface="Arial"/>
              </a:rPr>
              <a:t>up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all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the </a:t>
            </a:r>
            <a:r>
              <a:rPr sz="1200" spc="80" dirty="0">
                <a:latin typeface="Arial"/>
                <a:cs typeface="Arial"/>
              </a:rPr>
              <a:t>probabilities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across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entire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range,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it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must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equal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1.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So,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PDF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helps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us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understand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 </a:t>
            </a:r>
            <a:r>
              <a:rPr sz="1200" spc="100" dirty="0">
                <a:latin typeface="Arial"/>
                <a:cs typeface="Arial"/>
              </a:rPr>
              <a:t>chances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different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values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occurring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distribution.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5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har char="●"/>
              <a:tabLst>
                <a:tab pos="332740" algn="l"/>
              </a:tabLst>
            </a:pPr>
            <a:r>
              <a:rPr sz="1200" spc="60" dirty="0">
                <a:latin typeface="Arial"/>
                <a:cs typeface="Arial"/>
              </a:rPr>
              <a:t>Discrete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Distributions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Agenda:</a:t>
            </a:r>
            <a:endParaRPr sz="1200">
              <a:latin typeface="Arial"/>
              <a:cs typeface="Arial"/>
            </a:endParaRPr>
          </a:p>
          <a:p>
            <a:pPr marL="12471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1247140" algn="l"/>
              </a:tabLst>
            </a:pPr>
            <a:r>
              <a:rPr sz="1200" spc="45" dirty="0">
                <a:latin typeface="Arial"/>
                <a:cs typeface="Arial"/>
              </a:rPr>
              <a:t>Exponential</a:t>
            </a:r>
            <a:endParaRPr sz="1200">
              <a:latin typeface="Arial"/>
              <a:cs typeface="Arial"/>
            </a:endParaRPr>
          </a:p>
          <a:p>
            <a:pPr marL="12471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1247140" algn="l"/>
              </a:tabLst>
            </a:pPr>
            <a:r>
              <a:rPr sz="1200" spc="55" dirty="0">
                <a:latin typeface="Arial"/>
                <a:cs typeface="Arial"/>
              </a:rPr>
              <a:t>Gaussian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2790" y="2668169"/>
            <a:ext cx="2724019" cy="218597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9839" y="2429095"/>
            <a:ext cx="2939744" cy="235909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8797" y="1411865"/>
            <a:ext cx="757935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In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continuous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distributions,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concept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assigning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specific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single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point </a:t>
            </a:r>
            <a:r>
              <a:rPr sz="1200" spc="110" dirty="0">
                <a:latin typeface="Arial"/>
                <a:cs typeface="Arial"/>
              </a:rPr>
              <a:t>becomes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problematic.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30" dirty="0">
                <a:latin typeface="Arial Black"/>
                <a:cs typeface="Arial Black"/>
              </a:rPr>
              <a:t>Instead</a:t>
            </a:r>
            <a:r>
              <a:rPr sz="1200" spc="-30" dirty="0">
                <a:latin typeface="Arial"/>
                <a:cs typeface="Arial"/>
              </a:rPr>
              <a:t>,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use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PDF,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which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gives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density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across </a:t>
            </a:r>
            <a:r>
              <a:rPr sz="1200" spc="50" dirty="0">
                <a:latin typeface="Arial"/>
                <a:cs typeface="Arial"/>
              </a:rPr>
              <a:t>intervals.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observing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specific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value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continuous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technically </a:t>
            </a:r>
            <a:r>
              <a:rPr sz="1200" dirty="0">
                <a:latin typeface="Arial"/>
                <a:cs typeface="Arial"/>
              </a:rPr>
              <a:t>zero,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but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over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range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meaningful.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53149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25" dirty="0"/>
              <a:t>Continuous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4872" y="3133893"/>
            <a:ext cx="3143768" cy="60647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5314950" cy="687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35" dirty="0"/>
              <a:t>Continuous </a:t>
            </a:r>
            <a:r>
              <a:rPr spc="-10" dirty="0"/>
              <a:t>Exponencial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3522" y="2718544"/>
            <a:ext cx="2607719" cy="20926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dirty="0"/>
              <a:t>	The</a:t>
            </a:r>
            <a:r>
              <a:rPr spc="60" dirty="0"/>
              <a:t> </a:t>
            </a:r>
            <a:r>
              <a:rPr spc="55" dirty="0"/>
              <a:t>Exponential</a:t>
            </a:r>
            <a:r>
              <a:rPr spc="60" dirty="0"/>
              <a:t> Distribution </a:t>
            </a:r>
            <a:r>
              <a:rPr dirty="0"/>
              <a:t>is</a:t>
            </a:r>
            <a:r>
              <a:rPr spc="60" dirty="0"/>
              <a:t> </a:t>
            </a:r>
            <a:r>
              <a:rPr spc="145" dirty="0"/>
              <a:t>a</a:t>
            </a:r>
            <a:r>
              <a:rPr spc="60" dirty="0"/>
              <a:t> </a:t>
            </a:r>
            <a:r>
              <a:rPr spc="110" dirty="0"/>
              <a:t>way</a:t>
            </a:r>
            <a:r>
              <a:rPr spc="60" dirty="0"/>
              <a:t> </a:t>
            </a:r>
            <a:r>
              <a:rPr spc="100" dirty="0"/>
              <a:t>to</a:t>
            </a:r>
            <a:r>
              <a:rPr spc="60" dirty="0"/>
              <a:t> </a:t>
            </a:r>
            <a:r>
              <a:rPr spc="114" dirty="0"/>
              <a:t>model</a:t>
            </a:r>
            <a:r>
              <a:rPr spc="60" dirty="0"/>
              <a:t> </a:t>
            </a:r>
            <a:r>
              <a:rPr spc="90" dirty="0"/>
              <a:t>the</a:t>
            </a:r>
            <a:r>
              <a:rPr spc="60" dirty="0"/>
              <a:t> </a:t>
            </a:r>
            <a:r>
              <a:rPr spc="105" dirty="0"/>
              <a:t>time</a:t>
            </a:r>
            <a:r>
              <a:rPr spc="60" dirty="0"/>
              <a:t> </a:t>
            </a:r>
            <a:r>
              <a:rPr spc="95" dirty="0"/>
              <a:t>between</a:t>
            </a:r>
            <a:r>
              <a:rPr spc="65" dirty="0"/>
              <a:t> </a:t>
            </a:r>
            <a:r>
              <a:rPr spc="75" dirty="0"/>
              <a:t>events</a:t>
            </a:r>
            <a:r>
              <a:rPr spc="60" dirty="0"/>
              <a:t> </a:t>
            </a:r>
            <a:r>
              <a:rPr spc="110" dirty="0"/>
              <a:t>that</a:t>
            </a:r>
            <a:r>
              <a:rPr spc="60" dirty="0"/>
              <a:t> </a:t>
            </a:r>
            <a:r>
              <a:rPr spc="114" dirty="0"/>
              <a:t>happen</a:t>
            </a:r>
            <a:r>
              <a:rPr spc="60" dirty="0"/>
              <a:t> </a:t>
            </a:r>
            <a:r>
              <a:rPr spc="90" dirty="0"/>
              <a:t>one</a:t>
            </a:r>
            <a:r>
              <a:rPr spc="60" dirty="0"/>
              <a:t> </a:t>
            </a:r>
            <a:r>
              <a:rPr spc="75" dirty="0"/>
              <a:t>after </a:t>
            </a:r>
            <a:r>
              <a:rPr spc="70" dirty="0"/>
              <a:t>another,</a:t>
            </a:r>
            <a:r>
              <a:rPr dirty="0"/>
              <a:t> </a:t>
            </a:r>
            <a:r>
              <a:rPr spc="75" dirty="0"/>
              <a:t>independently,</a:t>
            </a:r>
            <a:r>
              <a:rPr dirty="0"/>
              <a:t> </a:t>
            </a:r>
            <a:r>
              <a:rPr spc="130" dirty="0"/>
              <a:t>and</a:t>
            </a:r>
            <a:r>
              <a:rPr dirty="0"/>
              <a:t> </a:t>
            </a:r>
            <a:r>
              <a:rPr spc="120" dirty="0"/>
              <a:t>at</a:t>
            </a:r>
            <a:r>
              <a:rPr spc="5"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100" dirty="0"/>
              <a:t>constant</a:t>
            </a:r>
            <a:r>
              <a:rPr dirty="0"/>
              <a:t> </a:t>
            </a:r>
            <a:r>
              <a:rPr spc="95" dirty="0"/>
              <a:t>average</a:t>
            </a:r>
            <a:r>
              <a:rPr dirty="0"/>
              <a:t> </a:t>
            </a:r>
            <a:r>
              <a:rPr spc="55" dirty="0"/>
              <a:t>rate.</a:t>
            </a:r>
            <a:r>
              <a:rPr spc="5" dirty="0"/>
              <a:t> </a:t>
            </a:r>
            <a:r>
              <a:rPr dirty="0"/>
              <a:t>In </a:t>
            </a:r>
            <a:r>
              <a:rPr spc="85" dirty="0"/>
              <a:t>other</a:t>
            </a:r>
            <a:r>
              <a:rPr dirty="0"/>
              <a:t> </a:t>
            </a:r>
            <a:r>
              <a:rPr spc="50" dirty="0"/>
              <a:t>words,</a:t>
            </a:r>
            <a:r>
              <a:rPr dirty="0"/>
              <a:t> </a:t>
            </a:r>
            <a:r>
              <a:rPr spc="95" dirty="0"/>
              <a:t>we</a:t>
            </a:r>
            <a:r>
              <a:rPr spc="5" dirty="0"/>
              <a:t> </a:t>
            </a:r>
            <a:r>
              <a:rPr spc="100" dirty="0"/>
              <a:t>anticipate</a:t>
            </a:r>
            <a:r>
              <a:rPr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75" dirty="0"/>
              <a:t>certain </a:t>
            </a:r>
            <a:r>
              <a:rPr spc="110" dirty="0"/>
              <a:t>number</a:t>
            </a:r>
            <a:r>
              <a:rPr spc="450" dirty="0"/>
              <a:t> </a:t>
            </a:r>
            <a:r>
              <a:rPr spc="80" dirty="0"/>
              <a:t>of</a:t>
            </a:r>
            <a:r>
              <a:rPr spc="455" dirty="0"/>
              <a:t> </a:t>
            </a:r>
            <a:r>
              <a:rPr spc="75" dirty="0"/>
              <a:t>events</a:t>
            </a:r>
            <a:r>
              <a:rPr spc="455" dirty="0"/>
              <a:t> </a:t>
            </a:r>
            <a:r>
              <a:rPr spc="90" dirty="0"/>
              <a:t>occurring</a:t>
            </a:r>
            <a:r>
              <a:rPr spc="450" dirty="0"/>
              <a:t> </a:t>
            </a:r>
            <a:r>
              <a:rPr spc="80" dirty="0"/>
              <a:t>within</a:t>
            </a:r>
            <a:r>
              <a:rPr spc="455" dirty="0"/>
              <a:t> </a:t>
            </a:r>
            <a:r>
              <a:rPr spc="145" dirty="0"/>
              <a:t>a</a:t>
            </a:r>
            <a:r>
              <a:rPr spc="455" dirty="0"/>
              <a:t> </a:t>
            </a:r>
            <a:r>
              <a:rPr spc="85" dirty="0"/>
              <a:t>given</a:t>
            </a:r>
            <a:r>
              <a:rPr spc="455" dirty="0"/>
              <a:t> </a:t>
            </a:r>
            <a:r>
              <a:rPr spc="65" dirty="0"/>
              <a:t>time,</a:t>
            </a:r>
            <a:r>
              <a:rPr spc="450" dirty="0"/>
              <a:t> </a:t>
            </a:r>
            <a:r>
              <a:rPr spc="130" dirty="0"/>
              <a:t>and</a:t>
            </a:r>
            <a:r>
              <a:rPr spc="455" dirty="0"/>
              <a:t> </a:t>
            </a:r>
            <a:r>
              <a:rPr spc="90" dirty="0"/>
              <a:t>the</a:t>
            </a:r>
            <a:r>
              <a:rPr spc="455" dirty="0"/>
              <a:t> </a:t>
            </a:r>
            <a:r>
              <a:rPr spc="80" dirty="0"/>
              <a:t>exponential</a:t>
            </a:r>
            <a:r>
              <a:rPr spc="450" dirty="0"/>
              <a:t> </a:t>
            </a:r>
            <a:r>
              <a:rPr spc="80" dirty="0"/>
              <a:t>distribution</a:t>
            </a:r>
            <a:r>
              <a:rPr spc="455" dirty="0"/>
              <a:t> </a:t>
            </a:r>
            <a:r>
              <a:rPr spc="40" dirty="0"/>
              <a:t>helps </a:t>
            </a:r>
            <a:r>
              <a:rPr spc="95" dirty="0"/>
              <a:t>measure</a:t>
            </a:r>
            <a:r>
              <a:rPr spc="-5" dirty="0"/>
              <a:t> </a:t>
            </a:r>
            <a:r>
              <a:rPr spc="90" dirty="0"/>
              <a:t>the</a:t>
            </a:r>
            <a:r>
              <a:rPr dirty="0"/>
              <a:t> </a:t>
            </a:r>
            <a:r>
              <a:rPr spc="105" dirty="0"/>
              <a:t>time</a:t>
            </a:r>
            <a:r>
              <a:rPr dirty="0"/>
              <a:t> </a:t>
            </a:r>
            <a:r>
              <a:rPr spc="65" dirty="0"/>
              <a:t>it</a:t>
            </a:r>
            <a:r>
              <a:rPr spc="-5" dirty="0"/>
              <a:t> </a:t>
            </a:r>
            <a:r>
              <a:rPr spc="70" dirty="0"/>
              <a:t>takes</a:t>
            </a:r>
            <a:r>
              <a:rPr dirty="0"/>
              <a:t> </a:t>
            </a:r>
            <a:r>
              <a:rPr spc="100" dirty="0"/>
              <a:t>to</a:t>
            </a:r>
            <a:r>
              <a:rPr dirty="0"/>
              <a:t> </a:t>
            </a:r>
            <a:r>
              <a:rPr spc="75" dirty="0"/>
              <a:t>observe</a:t>
            </a:r>
            <a:r>
              <a:rPr spc="-5"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65" dirty="0"/>
              <a:t>single</a:t>
            </a:r>
            <a:r>
              <a:rPr dirty="0"/>
              <a:t> </a:t>
            </a:r>
            <a:r>
              <a:rPr spc="40" dirty="0"/>
              <a:t>event.</a:t>
            </a:r>
          </a:p>
          <a:p>
            <a:pPr>
              <a:lnSpc>
                <a:spcPct val="100000"/>
              </a:lnSpc>
              <a:spcBef>
                <a:spcPts val="1205"/>
              </a:spcBef>
            </a:pPr>
            <a:endParaRPr spc="40" dirty="0"/>
          </a:p>
          <a:p>
            <a:pPr marL="3919220" marR="570865">
              <a:lnSpc>
                <a:spcPct val="150000"/>
              </a:lnSpc>
              <a:spcBef>
                <a:spcPts val="5"/>
              </a:spcBef>
            </a:pPr>
            <a:r>
              <a:rPr dirty="0"/>
              <a:t>The</a:t>
            </a:r>
            <a:r>
              <a:rPr spc="35" dirty="0"/>
              <a:t> </a:t>
            </a:r>
            <a:r>
              <a:rPr spc="55" dirty="0"/>
              <a:t>Exponential</a:t>
            </a:r>
            <a:r>
              <a:rPr spc="40" dirty="0"/>
              <a:t> </a:t>
            </a:r>
            <a:r>
              <a:rPr spc="60" dirty="0"/>
              <a:t>Distribution</a:t>
            </a:r>
            <a:r>
              <a:rPr spc="35" dirty="0"/>
              <a:t> </a:t>
            </a:r>
            <a:r>
              <a:rPr spc="-25" dirty="0"/>
              <a:t>is </a:t>
            </a:r>
            <a:r>
              <a:rPr spc="80" dirty="0"/>
              <a:t>characterized</a:t>
            </a:r>
            <a:r>
              <a:rPr spc="-5" dirty="0"/>
              <a:t> </a:t>
            </a:r>
            <a:r>
              <a:rPr spc="105" dirty="0"/>
              <a:t>by</a:t>
            </a:r>
            <a:r>
              <a:rPr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65" dirty="0"/>
              <a:t>single</a:t>
            </a:r>
            <a:r>
              <a:rPr dirty="0"/>
              <a:t> </a:t>
            </a:r>
            <a:r>
              <a:rPr spc="80" dirty="0"/>
              <a:t>parameter, </a:t>
            </a:r>
            <a:r>
              <a:rPr spc="85" dirty="0"/>
              <a:t>often</a:t>
            </a:r>
            <a:r>
              <a:rPr spc="-5" dirty="0"/>
              <a:t> </a:t>
            </a:r>
            <a:r>
              <a:rPr spc="100" dirty="0"/>
              <a:t>denoted</a:t>
            </a:r>
            <a:r>
              <a:rPr dirty="0"/>
              <a:t> </a:t>
            </a:r>
            <a:r>
              <a:rPr spc="80" dirty="0"/>
              <a:t>as</a:t>
            </a:r>
            <a:r>
              <a:rPr spc="-5" dirty="0"/>
              <a:t> </a:t>
            </a:r>
            <a:r>
              <a:rPr dirty="0"/>
              <a:t>λ </a:t>
            </a:r>
            <a:r>
              <a:rPr spc="114" dirty="0"/>
              <a:t>(lambda).</a:t>
            </a:r>
            <a:r>
              <a:rPr spc="-5" dirty="0"/>
              <a:t> </a:t>
            </a:r>
            <a:r>
              <a:rPr spc="-20" dirty="0"/>
              <a:t>This </a:t>
            </a:r>
            <a:r>
              <a:rPr spc="114" dirty="0"/>
              <a:t>parameter</a:t>
            </a:r>
            <a:r>
              <a:rPr dirty="0"/>
              <a:t> </a:t>
            </a:r>
            <a:r>
              <a:rPr spc="70" dirty="0"/>
              <a:t>represents</a:t>
            </a:r>
            <a:r>
              <a:rPr spc="5" dirty="0"/>
              <a:t> </a:t>
            </a:r>
            <a:r>
              <a:rPr spc="90" dirty="0"/>
              <a:t>the</a:t>
            </a:r>
            <a:r>
              <a:rPr spc="5" dirty="0"/>
              <a:t> </a:t>
            </a:r>
            <a:r>
              <a:rPr spc="-40" dirty="0">
                <a:latin typeface="Arial Black"/>
                <a:cs typeface="Arial Black"/>
              </a:rPr>
              <a:t>rate</a:t>
            </a:r>
            <a:r>
              <a:rPr spc="-135" dirty="0">
                <a:latin typeface="Arial Black"/>
                <a:cs typeface="Arial Black"/>
              </a:rPr>
              <a:t> </a:t>
            </a:r>
            <a:r>
              <a:rPr spc="-45" dirty="0">
                <a:latin typeface="Arial Black"/>
                <a:cs typeface="Arial Black"/>
              </a:rPr>
              <a:t>of</a:t>
            </a:r>
            <a:r>
              <a:rPr spc="-135" dirty="0">
                <a:latin typeface="Arial Black"/>
                <a:cs typeface="Arial Black"/>
              </a:rPr>
              <a:t> </a:t>
            </a:r>
            <a:r>
              <a:rPr spc="-40" dirty="0">
                <a:latin typeface="Arial Black"/>
                <a:cs typeface="Arial Black"/>
              </a:rPr>
              <a:t>events </a:t>
            </a:r>
            <a:r>
              <a:rPr spc="-35" dirty="0">
                <a:latin typeface="Arial Black"/>
                <a:cs typeface="Arial Black"/>
              </a:rPr>
              <a:t>occurring</a:t>
            </a:r>
            <a:r>
              <a:rPr spc="-110" dirty="0">
                <a:latin typeface="Arial Black"/>
                <a:cs typeface="Arial Black"/>
              </a:rPr>
              <a:t> </a:t>
            </a:r>
            <a:r>
              <a:rPr spc="-35" dirty="0">
                <a:latin typeface="Arial Black"/>
                <a:cs typeface="Arial Black"/>
              </a:rPr>
              <a:t>per</a:t>
            </a:r>
            <a:r>
              <a:rPr spc="-110" dirty="0">
                <a:latin typeface="Arial Black"/>
                <a:cs typeface="Arial Black"/>
              </a:rPr>
              <a:t> </a:t>
            </a:r>
            <a:r>
              <a:rPr spc="-35" dirty="0">
                <a:latin typeface="Arial Black"/>
                <a:cs typeface="Arial Black"/>
              </a:rPr>
              <a:t>unit</a:t>
            </a:r>
            <a:r>
              <a:rPr spc="-110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time</a:t>
            </a:r>
            <a:r>
              <a:rPr spc="-10" dirty="0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5314950" cy="687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35" dirty="0"/>
              <a:t>Continuous </a:t>
            </a:r>
            <a:r>
              <a:rPr spc="-65" dirty="0"/>
              <a:t>Gaussian</a:t>
            </a:r>
            <a:r>
              <a:rPr spc="-195" dirty="0"/>
              <a:t> </a:t>
            </a:r>
            <a:r>
              <a:rPr spc="-10" dirty="0"/>
              <a:t>(Normal)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498790"/>
            <a:ext cx="7579359" cy="3016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The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Normal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Distribution,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also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known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Gaussian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Distribution,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commonly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used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model </a:t>
            </a:r>
            <a:r>
              <a:rPr sz="1200" spc="85" dirty="0">
                <a:latin typeface="Arial"/>
                <a:cs typeface="Arial"/>
              </a:rPr>
              <a:t>continuous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random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variables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because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it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accurately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represents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natural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symmetry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and </a:t>
            </a:r>
            <a:r>
              <a:rPr sz="1200" spc="100" dirty="0">
                <a:latin typeface="Arial"/>
                <a:cs typeface="Arial"/>
              </a:rPr>
              <a:t>tendency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cluster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around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average.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This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reflects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common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patterns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found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in </a:t>
            </a:r>
            <a:r>
              <a:rPr sz="1200" spc="135" dirty="0">
                <a:latin typeface="Arial"/>
                <a:cs typeface="Arial"/>
              </a:rPr>
              <a:t>many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different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areas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1200">
              <a:latin typeface="Arial"/>
              <a:cs typeface="Arial"/>
            </a:endParaRPr>
          </a:p>
          <a:p>
            <a:pPr marL="3656965" marR="113664" algn="just">
              <a:lnSpc>
                <a:spcPct val="150000"/>
              </a:lnSpc>
            </a:pPr>
            <a:r>
              <a:rPr sz="1200" dirty="0">
                <a:latin typeface="Arial"/>
                <a:cs typeface="Arial"/>
              </a:rPr>
              <a:t>The</a:t>
            </a:r>
            <a:r>
              <a:rPr sz="1200" spc="31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Normal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Distribution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3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characterized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two </a:t>
            </a:r>
            <a:r>
              <a:rPr sz="1200" spc="85" dirty="0">
                <a:latin typeface="Arial"/>
                <a:cs typeface="Arial"/>
              </a:rPr>
              <a:t>parameters,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dirty="0">
                <a:latin typeface="Arial Black"/>
                <a:cs typeface="Arial Black"/>
              </a:rPr>
              <a:t>mean</a:t>
            </a:r>
            <a:r>
              <a:rPr sz="1200" spc="8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"/>
                <a:cs typeface="Arial"/>
              </a:rPr>
              <a:t>(μ),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which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represents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the </a:t>
            </a:r>
            <a:r>
              <a:rPr sz="1200" spc="85" dirty="0">
                <a:latin typeface="Arial"/>
                <a:cs typeface="Arial"/>
              </a:rPr>
              <a:t>central</a:t>
            </a:r>
            <a:r>
              <a:rPr sz="1200" spc="4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location</a:t>
            </a:r>
            <a:r>
              <a:rPr sz="1200" spc="42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4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average</a:t>
            </a:r>
            <a:r>
              <a:rPr sz="1200" spc="4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42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42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distribution,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14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40" dirty="0">
                <a:latin typeface="Arial"/>
                <a:cs typeface="Arial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standard</a:t>
            </a:r>
            <a:r>
              <a:rPr sz="1200" spc="5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deviation</a:t>
            </a:r>
            <a:r>
              <a:rPr sz="1200" spc="7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"/>
                <a:cs typeface="Arial"/>
              </a:rPr>
              <a:t>(σ),</a:t>
            </a:r>
            <a:r>
              <a:rPr sz="1200" spc="14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which</a:t>
            </a:r>
            <a:r>
              <a:rPr sz="1200" spc="14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indicates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7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spread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dispersion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17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data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around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40" dirty="0">
                <a:latin typeface="Arial"/>
                <a:cs typeface="Arial"/>
              </a:rPr>
              <a:t>the </a:t>
            </a:r>
            <a:r>
              <a:rPr sz="1200" spc="80" dirty="0">
                <a:latin typeface="Arial"/>
                <a:cs typeface="Arial"/>
              </a:rPr>
              <a:t>mean.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9172" y="2718519"/>
            <a:ext cx="2573494" cy="203289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5314950" cy="364202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lang="pt-PT" spc="-65" dirty="0"/>
              <a:t>Central </a:t>
            </a:r>
            <a:r>
              <a:rPr lang="pt-PT" spc="-65" dirty="0" err="1"/>
              <a:t>Limit</a:t>
            </a:r>
            <a:r>
              <a:rPr lang="pt-PT" spc="-65" dirty="0"/>
              <a:t> </a:t>
            </a:r>
            <a:r>
              <a:rPr lang="pt-PT" spc="-65" dirty="0" err="1"/>
              <a:t>Theorem</a:t>
            </a:r>
            <a:r>
              <a:rPr lang="pt-PT" spc="-65" dirty="0"/>
              <a:t> (</a:t>
            </a:r>
            <a:r>
              <a:rPr lang="pt-PT" spc="-65" dirty="0" err="1"/>
              <a:t>Next</a:t>
            </a:r>
            <a:r>
              <a:rPr lang="pt-PT" spc="-65" dirty="0"/>
              <a:t> </a:t>
            </a:r>
            <a:r>
              <a:rPr lang="pt-PT" spc="-65" dirty="0" err="1"/>
              <a:t>lesson</a:t>
            </a:r>
            <a:r>
              <a:rPr lang="pt-PT" spc="-65" dirty="0"/>
              <a:t>)</a:t>
            </a:r>
            <a:endParaRPr spc="-10" dirty="0"/>
          </a:p>
        </p:txBody>
      </p:sp>
      <p:pic>
        <p:nvPicPr>
          <p:cNvPr id="1026" name="Picture 2" descr="Central Limit Theorem - Overview, Example, History">
            <a:extLst>
              <a:ext uri="{FF2B5EF4-FFF2-40B4-BE49-F238E27FC236}">
                <a16:creationId xmlns:a16="http://schemas.microsoft.com/office/drawing/2014/main" id="{A94FD284-9299-EB3F-4C86-882363A22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556" y="1352550"/>
            <a:ext cx="5576888" cy="341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04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PROBABILITY DISTRIBUTIONS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3648593" y="993532"/>
            <a:ext cx="4981058" cy="1960123"/>
          </a:xfrm>
          <a:custGeom>
            <a:avLst/>
            <a:gdLst/>
            <a:ahLst/>
            <a:cxnLst/>
            <a:rect l="l" t="t" r="r" b="b"/>
            <a:pathLst>
              <a:path w="9962115" h="3920246">
                <a:moveTo>
                  <a:pt x="0" y="0"/>
                </a:moveTo>
                <a:lnTo>
                  <a:pt x="9962115" y="0"/>
                </a:lnTo>
                <a:lnTo>
                  <a:pt x="9962115" y="3920246"/>
                </a:lnTo>
                <a:lnTo>
                  <a:pt x="0" y="39202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81746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SHAPE OF DISTRIBUTIONS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05611" y="3904448"/>
            <a:ext cx="4805387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  <a:spcBef>
                <a:spcPct val="0"/>
              </a:spcBef>
            </a:pPr>
            <a:r>
              <a:rPr lang="en-US" sz="1600" spc="32" dirty="0">
                <a:solidFill>
                  <a:srgbClr val="000000"/>
                </a:solidFill>
                <a:latin typeface="Fredoka"/>
              </a:rPr>
              <a:t>IF SYMMETRIC: </a:t>
            </a:r>
            <a:r>
              <a:rPr lang="en-US" sz="1600" spc="32" dirty="0">
                <a:solidFill>
                  <a:srgbClr val="2199D4"/>
                </a:solidFill>
                <a:latin typeface="Fredoka"/>
              </a:rPr>
              <a:t>MEAN=MEDIAN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71915" y="1409632"/>
            <a:ext cx="3122575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  <a:spcBef>
                <a:spcPct val="0"/>
              </a:spcBef>
            </a:pPr>
            <a:r>
              <a:rPr lang="en-US" sz="1600" spc="32">
                <a:solidFill>
                  <a:srgbClr val="000000"/>
                </a:solidFill>
                <a:latin typeface="Fredoka"/>
              </a:rPr>
              <a:t>SYMMETRY OF DISTRIBUTION OF DATA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05611" y="4386263"/>
            <a:ext cx="7190589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  <a:spcBef>
                <a:spcPct val="0"/>
              </a:spcBef>
            </a:pPr>
            <a:r>
              <a:rPr lang="en-US" sz="1600" spc="32">
                <a:solidFill>
                  <a:srgbClr val="000000"/>
                </a:solidFill>
                <a:latin typeface="Fredoka"/>
              </a:rPr>
              <a:t>IF SYMMETRIC AND UNI-MODAL: </a:t>
            </a:r>
            <a:r>
              <a:rPr lang="en-US" sz="1600" spc="32">
                <a:solidFill>
                  <a:srgbClr val="2199D4"/>
                </a:solidFill>
                <a:latin typeface="Fredoka"/>
              </a:rPr>
              <a:t>MEAN = MEDIAN = MODE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4110671" y="1238302"/>
            <a:ext cx="4833938" cy="3001869"/>
          </a:xfrm>
          <a:custGeom>
            <a:avLst/>
            <a:gdLst/>
            <a:ahLst/>
            <a:cxnLst/>
            <a:rect l="l" t="t" r="r" b="b"/>
            <a:pathLst>
              <a:path w="9667875" h="6003738">
                <a:moveTo>
                  <a:pt x="0" y="0"/>
                </a:moveTo>
                <a:lnTo>
                  <a:pt x="9667874" y="0"/>
                </a:lnTo>
                <a:lnTo>
                  <a:pt x="9667874" y="6003737"/>
                </a:lnTo>
                <a:lnTo>
                  <a:pt x="0" y="60037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370719" y="1559692"/>
            <a:ext cx="3201226" cy="842786"/>
          </a:xfrm>
          <a:custGeom>
            <a:avLst/>
            <a:gdLst/>
            <a:ahLst/>
            <a:cxnLst/>
            <a:rect l="l" t="t" r="r" b="b"/>
            <a:pathLst>
              <a:path w="6402452" h="1685571">
                <a:moveTo>
                  <a:pt x="0" y="0"/>
                </a:moveTo>
                <a:lnTo>
                  <a:pt x="6402451" y="0"/>
                </a:lnTo>
                <a:lnTo>
                  <a:pt x="6402451" y="1685571"/>
                </a:lnTo>
                <a:lnTo>
                  <a:pt x="0" y="16855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Freeform 11"/>
          <p:cNvSpPr/>
          <p:nvPr/>
        </p:nvSpPr>
        <p:spPr>
          <a:xfrm>
            <a:off x="811930" y="2412897"/>
            <a:ext cx="1971922" cy="652679"/>
          </a:xfrm>
          <a:custGeom>
            <a:avLst/>
            <a:gdLst/>
            <a:ahLst/>
            <a:cxnLst/>
            <a:rect l="l" t="t" r="r" b="b"/>
            <a:pathLst>
              <a:path w="3943844" h="1305357">
                <a:moveTo>
                  <a:pt x="0" y="0"/>
                </a:moveTo>
                <a:lnTo>
                  <a:pt x="3943844" y="0"/>
                </a:lnTo>
                <a:lnTo>
                  <a:pt x="3943844" y="1305357"/>
                </a:lnTo>
                <a:lnTo>
                  <a:pt x="0" y="13053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2" name="TextBox 12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SHAPE OF DISTRIBUTIONS - SKEWNESS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370719" y="1559692"/>
            <a:ext cx="3201226" cy="842786"/>
          </a:xfrm>
          <a:custGeom>
            <a:avLst/>
            <a:gdLst/>
            <a:ahLst/>
            <a:cxnLst/>
            <a:rect l="l" t="t" r="r" b="b"/>
            <a:pathLst>
              <a:path w="6402452" h="1685571">
                <a:moveTo>
                  <a:pt x="0" y="0"/>
                </a:moveTo>
                <a:lnTo>
                  <a:pt x="6402451" y="0"/>
                </a:lnTo>
                <a:lnTo>
                  <a:pt x="6402451" y="1685571"/>
                </a:lnTo>
                <a:lnTo>
                  <a:pt x="0" y="16855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811930" y="2412897"/>
            <a:ext cx="1971922" cy="652679"/>
          </a:xfrm>
          <a:custGeom>
            <a:avLst/>
            <a:gdLst/>
            <a:ahLst/>
            <a:cxnLst/>
            <a:rect l="l" t="t" r="r" b="b"/>
            <a:pathLst>
              <a:path w="3943844" h="1305357">
                <a:moveTo>
                  <a:pt x="0" y="0"/>
                </a:moveTo>
                <a:lnTo>
                  <a:pt x="3943844" y="0"/>
                </a:lnTo>
                <a:lnTo>
                  <a:pt x="3943844" y="1305357"/>
                </a:lnTo>
                <a:lnTo>
                  <a:pt x="0" y="13053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SHAPE OF DISTRIBUTIONS - SKEWNESS</a:t>
            </a:r>
          </a:p>
        </p:txBody>
      </p:sp>
      <p:sp>
        <p:nvSpPr>
          <p:cNvPr id="12" name="Freeform 12"/>
          <p:cNvSpPr/>
          <p:nvPr/>
        </p:nvSpPr>
        <p:spPr>
          <a:xfrm>
            <a:off x="3748247" y="1461265"/>
            <a:ext cx="4998497" cy="1781976"/>
          </a:xfrm>
          <a:custGeom>
            <a:avLst/>
            <a:gdLst/>
            <a:ahLst/>
            <a:cxnLst/>
            <a:rect l="l" t="t" r="r" b="b"/>
            <a:pathLst>
              <a:path w="9996993" h="3563951">
                <a:moveTo>
                  <a:pt x="0" y="0"/>
                </a:moveTo>
                <a:lnTo>
                  <a:pt x="9996994" y="0"/>
                </a:lnTo>
                <a:lnTo>
                  <a:pt x="9996994" y="3563951"/>
                </a:lnTo>
                <a:lnTo>
                  <a:pt x="0" y="35639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811930" y="2412897"/>
            <a:ext cx="1971922" cy="652679"/>
          </a:xfrm>
          <a:custGeom>
            <a:avLst/>
            <a:gdLst/>
            <a:ahLst/>
            <a:cxnLst/>
            <a:rect l="l" t="t" r="r" b="b"/>
            <a:pathLst>
              <a:path w="3943844" h="1305357">
                <a:moveTo>
                  <a:pt x="0" y="0"/>
                </a:moveTo>
                <a:lnTo>
                  <a:pt x="3943844" y="0"/>
                </a:lnTo>
                <a:lnTo>
                  <a:pt x="3943844" y="1305357"/>
                </a:lnTo>
                <a:lnTo>
                  <a:pt x="0" y="13053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363170" y="1370304"/>
            <a:ext cx="2869443" cy="770011"/>
          </a:xfrm>
          <a:custGeom>
            <a:avLst/>
            <a:gdLst/>
            <a:ahLst/>
            <a:cxnLst/>
            <a:rect l="l" t="t" r="r" b="b"/>
            <a:pathLst>
              <a:path w="5738885" h="1540022">
                <a:moveTo>
                  <a:pt x="0" y="0"/>
                </a:moveTo>
                <a:lnTo>
                  <a:pt x="5738885" y="0"/>
                </a:lnTo>
                <a:lnTo>
                  <a:pt x="5738885" y="1540022"/>
                </a:lnTo>
                <a:lnTo>
                  <a:pt x="0" y="15400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Freeform 11"/>
          <p:cNvSpPr/>
          <p:nvPr/>
        </p:nvSpPr>
        <p:spPr>
          <a:xfrm>
            <a:off x="3748247" y="1461265"/>
            <a:ext cx="4998497" cy="1781976"/>
          </a:xfrm>
          <a:custGeom>
            <a:avLst/>
            <a:gdLst/>
            <a:ahLst/>
            <a:cxnLst/>
            <a:rect l="l" t="t" r="r" b="b"/>
            <a:pathLst>
              <a:path w="9996993" h="3563951">
                <a:moveTo>
                  <a:pt x="0" y="0"/>
                </a:moveTo>
                <a:lnTo>
                  <a:pt x="9996994" y="0"/>
                </a:lnTo>
                <a:lnTo>
                  <a:pt x="9996994" y="3563951"/>
                </a:lnTo>
                <a:lnTo>
                  <a:pt x="0" y="35639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2" name="TextBox 12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SHAPE OF DISTRIBUTIONS - SKEWNESS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557891" y="773868"/>
            <a:ext cx="5779456" cy="2638306"/>
          </a:xfrm>
          <a:custGeom>
            <a:avLst/>
            <a:gdLst/>
            <a:ahLst/>
            <a:cxnLst/>
            <a:rect l="l" t="t" r="r" b="b"/>
            <a:pathLst>
              <a:path w="11558912" h="5276611">
                <a:moveTo>
                  <a:pt x="0" y="0"/>
                </a:moveTo>
                <a:lnTo>
                  <a:pt x="11558912" y="0"/>
                </a:lnTo>
                <a:lnTo>
                  <a:pt x="11558912" y="5276611"/>
                </a:lnTo>
                <a:lnTo>
                  <a:pt x="0" y="52766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514350" y="333375"/>
            <a:ext cx="8556198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SHAPE OF DISTRIBUTIONS - RELATION TO INDICATORS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45081" y="3868000"/>
            <a:ext cx="7900297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  <a:spcBef>
                <a:spcPct val="0"/>
              </a:spcBef>
            </a:pPr>
            <a:r>
              <a:rPr lang="en-US" sz="1600" spc="32">
                <a:solidFill>
                  <a:srgbClr val="000000"/>
                </a:solidFill>
                <a:latin typeface="Fredoka"/>
              </a:rPr>
              <a:t>THE SKEWNESS OF A DISTRIBUTION OF DATA DETERMINES THE RELATIVE POSITION BETWEEN </a:t>
            </a:r>
            <a:r>
              <a:rPr lang="en-US" sz="1600" spc="32">
                <a:solidFill>
                  <a:srgbClr val="2199D4"/>
                </a:solidFill>
                <a:latin typeface="Fredoka"/>
              </a:rPr>
              <a:t>MEAN, MEDIAN AND MODE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</TotalTime>
  <Words>1490</Words>
  <Application>Microsoft Macintosh PowerPoint</Application>
  <PresentationFormat>On-screen Show (16:9)</PresentationFormat>
  <Paragraphs>156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AoyagiKouzanFontT</vt:lpstr>
      <vt:lpstr>Arial</vt:lpstr>
      <vt:lpstr>Arial Black</vt:lpstr>
      <vt:lpstr>Fredoka</vt:lpstr>
      <vt:lpstr>Open Sans Light</vt:lpstr>
      <vt:lpstr>Quicksand Bold</vt:lpstr>
      <vt:lpstr>Verdana</vt:lpstr>
      <vt:lpstr>Office Theme</vt:lpstr>
      <vt:lpstr>Probability Distributions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 Distributions</vt:lpstr>
      <vt:lpstr>Probability Distribution</vt:lpstr>
      <vt:lpstr>Probability Distribution - Example</vt:lpstr>
      <vt:lpstr>Probability Distribution - Example</vt:lpstr>
      <vt:lpstr>Probability Distribution - Discrete</vt:lpstr>
      <vt:lpstr>Probability Distribution - Discrete</vt:lpstr>
      <vt:lpstr>Probability Distribution - Discrete</vt:lpstr>
      <vt:lpstr>Probability Distribution - Discrete</vt:lpstr>
      <vt:lpstr>Probability Distribution - Discrete Bernoulli</vt:lpstr>
      <vt:lpstr>Probability Distribution - Discrete Binomial</vt:lpstr>
      <vt:lpstr>Probability Distribution - Discrete Geometric</vt:lpstr>
      <vt:lpstr>Probability Distribution - Discrete Poisson</vt:lpstr>
      <vt:lpstr>Probability Distribution - Continuous</vt:lpstr>
      <vt:lpstr>Probability Distribution - Continuous</vt:lpstr>
      <vt:lpstr>Probability Distribution - Continuous Exponencial</vt:lpstr>
      <vt:lpstr>Probability Distribution - Continuous Gaussian (Normal)</vt:lpstr>
      <vt:lpstr>Central Limit Theorem (Next lesson)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Probability</dc:title>
  <cp:lastModifiedBy>João Rocha Melo</cp:lastModifiedBy>
  <cp:revision>8</cp:revision>
  <dcterms:created xsi:type="dcterms:W3CDTF">2024-05-17T09:30:15Z</dcterms:created>
  <dcterms:modified xsi:type="dcterms:W3CDTF">2024-09-22T20:52:58Z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2024-05-17T00:00:00Z</vt:filetime>
  </property>
  <property fmtid="{D5CDD505-2E9C-101B-9397-08002B2CF9AE}" pid="4" name="Producer">
    <vt:lpwstr>3-Heights(TM) PDF Security Shell 4.8.25.2 (http://www.pdf-tools.com)</vt:lpwstr>
  </property>
</Properties>
</file>