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99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14879"/>
            <a:ext cx="18288000" cy="672465"/>
          </a:xfrm>
          <a:custGeom>
            <a:avLst/>
            <a:gdLst/>
            <a:ahLst/>
            <a:cxnLst/>
            <a:rect l="l" t="t" r="r" b="b"/>
            <a:pathLst>
              <a:path w="18288000" h="672465">
                <a:moveTo>
                  <a:pt x="18287998" y="672119"/>
                </a:moveTo>
                <a:lnTo>
                  <a:pt x="0" y="67211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72119"/>
                </a:lnTo>
                <a:close/>
              </a:path>
            </a:pathLst>
          </a:custGeom>
          <a:solidFill>
            <a:srgbClr val="E9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857" y="987426"/>
            <a:ext cx="17520284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472662"/>
            <a:ext cx="16256000" cy="463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654295" y="9803357"/>
            <a:ext cx="4331334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099D4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012" y="5450527"/>
            <a:ext cx="1641030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1185" dirty="0"/>
              <a:t>EVALUATION</a:t>
            </a:r>
            <a:r>
              <a:rPr sz="11000" spc="-275" dirty="0"/>
              <a:t> </a:t>
            </a:r>
            <a:r>
              <a:rPr sz="11000" spc="690" dirty="0"/>
              <a:t>METRICS</a:t>
            </a:r>
            <a:endParaRPr sz="1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206" y="1559277"/>
            <a:ext cx="2308013" cy="2493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399" y="4397398"/>
            <a:ext cx="10034788" cy="2229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2432" y="4300798"/>
            <a:ext cx="5462072" cy="25353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95" dirty="0"/>
              <a:t> </a:t>
            </a:r>
            <a:r>
              <a:rPr spc="515" dirty="0"/>
              <a:t>EVALUATION</a:t>
            </a:r>
            <a:r>
              <a:rPr spc="-90" dirty="0"/>
              <a:t> </a:t>
            </a:r>
            <a:r>
              <a:rPr spc="300" dirty="0"/>
              <a:t>METRICS</a:t>
            </a:r>
            <a:r>
              <a:rPr spc="-9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165" dirty="0"/>
              <a:t>PRECISION</a:t>
            </a:r>
            <a:r>
              <a:rPr spc="-90" dirty="0"/>
              <a:t> </a:t>
            </a:r>
            <a:r>
              <a:rPr spc="355" dirty="0"/>
              <a:t>&amp; </a:t>
            </a:r>
            <a:r>
              <a:rPr spc="-1485" dirty="0"/>
              <a:t> </a:t>
            </a:r>
            <a:r>
              <a:rPr spc="484" dirty="0"/>
              <a:t>RECALL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5695FD6-EAB1-45D5-0D8B-AE891480004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014" y="8217599"/>
            <a:ext cx="6356665" cy="770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95" dirty="0"/>
              <a:t> </a:t>
            </a:r>
            <a:r>
              <a:rPr spc="515" dirty="0"/>
              <a:t>EVALUATION</a:t>
            </a:r>
            <a:r>
              <a:rPr spc="-90" dirty="0"/>
              <a:t> </a:t>
            </a:r>
            <a:r>
              <a:rPr spc="300" dirty="0"/>
              <a:t>METRICS</a:t>
            </a:r>
            <a:r>
              <a:rPr spc="-9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165" dirty="0"/>
              <a:t>PRECISION</a:t>
            </a:r>
            <a:r>
              <a:rPr spc="-90" dirty="0"/>
              <a:t> </a:t>
            </a:r>
            <a:r>
              <a:rPr spc="355" dirty="0"/>
              <a:t>&amp; </a:t>
            </a:r>
            <a:r>
              <a:rPr spc="-1485" dirty="0"/>
              <a:t> </a:t>
            </a:r>
            <a:r>
              <a:rPr spc="484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656" y="3155362"/>
            <a:ext cx="12678410" cy="4166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60" dirty="0">
                <a:latin typeface="Tahoma"/>
                <a:cs typeface="Tahoma"/>
              </a:rPr>
              <a:t>Let's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describe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these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4" dirty="0">
                <a:latin typeface="Tahoma"/>
                <a:cs typeface="Tahoma"/>
              </a:rPr>
              <a:t>two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concepts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through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words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&amp;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intuition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50" spc="145" dirty="0">
                <a:solidFill>
                  <a:srgbClr val="00C2CB"/>
                </a:solidFill>
                <a:latin typeface="Tahoma"/>
                <a:cs typeface="Tahoma"/>
              </a:rPr>
              <a:t>Precision</a:t>
            </a:r>
            <a:r>
              <a:rPr sz="2750" spc="-180" dirty="0">
                <a:solidFill>
                  <a:srgbClr val="00C2CB"/>
                </a:solidFill>
                <a:latin typeface="Tahoma"/>
                <a:cs typeface="Tahoma"/>
              </a:rPr>
              <a:t> </a:t>
            </a:r>
            <a:r>
              <a:rPr sz="2750" spc="260" dirty="0">
                <a:solidFill>
                  <a:srgbClr val="00C2CB"/>
                </a:solidFill>
                <a:latin typeface="Tahoma"/>
                <a:cs typeface="Tahoma"/>
              </a:rPr>
              <a:t>of</a:t>
            </a:r>
            <a:r>
              <a:rPr sz="2750" spc="-175" dirty="0">
                <a:solidFill>
                  <a:srgbClr val="00C2CB"/>
                </a:solidFill>
                <a:latin typeface="Tahoma"/>
                <a:cs typeface="Tahoma"/>
              </a:rPr>
              <a:t> </a:t>
            </a:r>
            <a:r>
              <a:rPr sz="2750" spc="185" dirty="0">
                <a:solidFill>
                  <a:srgbClr val="00C2CB"/>
                </a:solidFill>
                <a:latin typeface="Tahoma"/>
                <a:cs typeface="Tahoma"/>
              </a:rPr>
              <a:t>Class</a:t>
            </a:r>
            <a:r>
              <a:rPr sz="2750" spc="-175" dirty="0">
                <a:solidFill>
                  <a:srgbClr val="00C2CB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00C2CB"/>
                </a:solidFill>
                <a:latin typeface="Tahoma"/>
                <a:cs typeface="Tahoma"/>
              </a:rPr>
              <a:t>A: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50" spc="195" dirty="0">
                <a:latin typeface="Tahoma"/>
                <a:cs typeface="Tahoma"/>
              </a:rPr>
              <a:t>From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45" dirty="0">
                <a:latin typeface="Tahoma"/>
                <a:cs typeface="Tahoma"/>
              </a:rPr>
              <a:t>all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datapoints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-320" dirty="0">
                <a:latin typeface="Tahoma"/>
                <a:cs typeface="Tahoma"/>
              </a:rPr>
              <a:t>I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predicted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be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05" dirty="0">
                <a:latin typeface="Tahoma"/>
                <a:cs typeface="Tahoma"/>
              </a:rPr>
              <a:t>"A",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how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many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were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85" dirty="0">
                <a:latin typeface="Tahoma"/>
                <a:cs typeface="Tahoma"/>
              </a:rPr>
              <a:t>A?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10900"/>
              </a:lnSpc>
            </a:pPr>
            <a:r>
              <a:rPr sz="2750" spc="100" dirty="0">
                <a:solidFill>
                  <a:srgbClr val="008037"/>
                </a:solidFill>
                <a:latin typeface="Tahoma"/>
                <a:cs typeface="Tahoma"/>
              </a:rPr>
              <a:t>Example:</a:t>
            </a:r>
            <a:r>
              <a:rPr sz="2750" spc="-16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From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a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universe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35" dirty="0">
                <a:solidFill>
                  <a:srgbClr val="A62321"/>
                </a:solidFill>
                <a:latin typeface="Tahoma"/>
                <a:cs typeface="Tahoma"/>
              </a:rPr>
              <a:t>1000</a:t>
            </a:r>
            <a:r>
              <a:rPr sz="2750" spc="-160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95" dirty="0">
                <a:solidFill>
                  <a:srgbClr val="A62321"/>
                </a:solidFill>
                <a:latin typeface="Tahoma"/>
                <a:cs typeface="Tahoma"/>
              </a:rPr>
              <a:t>people</a:t>
            </a:r>
            <a:r>
              <a:rPr sz="2750" spc="95" dirty="0">
                <a:latin typeface="Tahoma"/>
                <a:cs typeface="Tahoma"/>
              </a:rPr>
              <a:t>,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predicted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-105" dirty="0">
                <a:solidFill>
                  <a:srgbClr val="A62321"/>
                </a:solidFill>
                <a:latin typeface="Tahoma"/>
                <a:cs typeface="Tahoma"/>
              </a:rPr>
              <a:t>10</a:t>
            </a:r>
            <a:r>
              <a:rPr sz="2750" spc="-170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50" dirty="0">
                <a:solidFill>
                  <a:srgbClr val="A62321"/>
                </a:solidFill>
                <a:latin typeface="Tahoma"/>
                <a:cs typeface="Tahoma"/>
              </a:rPr>
              <a:t>had</a:t>
            </a:r>
            <a:r>
              <a:rPr sz="2750" spc="-160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A62321"/>
                </a:solidFill>
                <a:latin typeface="Tahoma"/>
                <a:cs typeface="Tahoma"/>
              </a:rPr>
              <a:t>coronavirus</a:t>
            </a:r>
            <a:r>
              <a:rPr sz="2750" spc="155" dirty="0">
                <a:latin typeface="Tahoma"/>
                <a:cs typeface="Tahoma"/>
              </a:rPr>
              <a:t>.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-325" dirty="0">
                <a:latin typeface="Tahoma"/>
                <a:cs typeface="Tahoma"/>
              </a:rPr>
              <a:t>I</a:t>
            </a:r>
            <a:r>
              <a:rPr sz="2750" spc="140" dirty="0">
                <a:latin typeface="Tahoma"/>
                <a:cs typeface="Tahoma"/>
              </a:rPr>
              <a:t>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360" dirty="0">
                <a:latin typeface="Tahoma"/>
                <a:cs typeface="Tahoma"/>
              </a:rPr>
              <a:t>f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320" dirty="0">
                <a:latin typeface="Tahoma"/>
                <a:cs typeface="Tahoma"/>
              </a:rPr>
              <a:t>t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o</a:t>
            </a:r>
            <a:r>
              <a:rPr sz="2750" spc="135" dirty="0">
                <a:latin typeface="Tahoma"/>
                <a:cs typeface="Tahoma"/>
              </a:rPr>
              <a:t>n</a:t>
            </a:r>
            <a:r>
              <a:rPr sz="2750" spc="270" dirty="0">
                <a:latin typeface="Tahoma"/>
                <a:cs typeface="Tahoma"/>
              </a:rPr>
              <a:t>l</a:t>
            </a:r>
            <a:r>
              <a:rPr sz="2750" spc="295" dirty="0">
                <a:latin typeface="Tahoma"/>
                <a:cs typeface="Tahoma"/>
              </a:rPr>
              <a:t>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A62321"/>
                </a:solidFill>
                <a:latin typeface="Tahoma"/>
                <a:cs typeface="Tahoma"/>
              </a:rPr>
              <a:t>8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A62321"/>
                </a:solidFill>
                <a:latin typeface="Tahoma"/>
                <a:cs typeface="Tahoma"/>
              </a:rPr>
              <a:t>o</a:t>
            </a:r>
            <a:r>
              <a:rPr sz="2750" spc="135" dirty="0">
                <a:solidFill>
                  <a:srgbClr val="A62321"/>
                </a:solidFill>
                <a:latin typeface="Tahoma"/>
                <a:cs typeface="Tahoma"/>
              </a:rPr>
              <a:t>u</a:t>
            </a:r>
            <a:r>
              <a:rPr sz="2750" spc="320" dirty="0">
                <a:solidFill>
                  <a:srgbClr val="A62321"/>
                </a:solidFill>
                <a:latin typeface="Tahoma"/>
                <a:cs typeface="Tahoma"/>
              </a:rPr>
              <a:t>t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A62321"/>
                </a:solidFill>
                <a:latin typeface="Tahoma"/>
                <a:cs typeface="Tahoma"/>
              </a:rPr>
              <a:t>o</a:t>
            </a:r>
            <a:r>
              <a:rPr sz="2750" spc="365" dirty="0">
                <a:solidFill>
                  <a:srgbClr val="A62321"/>
                </a:solidFill>
                <a:latin typeface="Tahoma"/>
                <a:cs typeface="Tahoma"/>
              </a:rPr>
              <a:t>f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315" dirty="0">
                <a:solidFill>
                  <a:srgbClr val="A62321"/>
                </a:solidFill>
                <a:latin typeface="Tahoma"/>
                <a:cs typeface="Tahoma"/>
              </a:rPr>
              <a:t>t</a:t>
            </a:r>
            <a:r>
              <a:rPr sz="2750" spc="130" dirty="0">
                <a:solidFill>
                  <a:srgbClr val="A62321"/>
                </a:solidFill>
                <a:latin typeface="Tahoma"/>
                <a:cs typeface="Tahoma"/>
              </a:rPr>
              <a:t>he</a:t>
            </a:r>
            <a:r>
              <a:rPr sz="2750" spc="114" dirty="0">
                <a:solidFill>
                  <a:srgbClr val="A62321"/>
                </a:solidFill>
                <a:latin typeface="Tahoma"/>
                <a:cs typeface="Tahoma"/>
              </a:rPr>
              <a:t>s</a:t>
            </a:r>
            <a:r>
              <a:rPr sz="2750" spc="135" dirty="0">
                <a:solidFill>
                  <a:srgbClr val="A62321"/>
                </a:solidFill>
                <a:latin typeface="Tahoma"/>
                <a:cs typeface="Tahoma"/>
              </a:rPr>
              <a:t>e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-385" dirty="0">
                <a:solidFill>
                  <a:srgbClr val="A62321"/>
                </a:solidFill>
                <a:latin typeface="Tahoma"/>
                <a:cs typeface="Tahoma"/>
              </a:rPr>
              <a:t>1</a:t>
            </a:r>
            <a:r>
              <a:rPr sz="2750" spc="175" dirty="0">
                <a:solidFill>
                  <a:srgbClr val="A62321"/>
                </a:solidFill>
                <a:latin typeface="Tahoma"/>
                <a:cs typeface="Tahoma"/>
              </a:rPr>
              <a:t>0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40" dirty="0">
                <a:solidFill>
                  <a:srgbClr val="A62321"/>
                </a:solidFill>
                <a:latin typeface="Tahoma"/>
                <a:cs typeface="Tahoma"/>
              </a:rPr>
              <a:t>w</a:t>
            </a:r>
            <a:r>
              <a:rPr sz="2750" spc="130" dirty="0">
                <a:solidFill>
                  <a:srgbClr val="A62321"/>
                </a:solidFill>
                <a:latin typeface="Tahoma"/>
                <a:cs typeface="Tahoma"/>
              </a:rPr>
              <a:t>e</a:t>
            </a:r>
            <a:r>
              <a:rPr sz="2750" spc="265" dirty="0">
                <a:solidFill>
                  <a:srgbClr val="A62321"/>
                </a:solidFill>
                <a:latin typeface="Tahoma"/>
                <a:cs typeface="Tahoma"/>
              </a:rPr>
              <a:t>r</a:t>
            </a:r>
            <a:r>
              <a:rPr sz="2750" spc="135" dirty="0">
                <a:solidFill>
                  <a:srgbClr val="A62321"/>
                </a:solidFill>
                <a:latin typeface="Tahoma"/>
                <a:cs typeface="Tahoma"/>
              </a:rPr>
              <a:t>e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95" dirty="0">
                <a:solidFill>
                  <a:srgbClr val="A62321"/>
                </a:solidFill>
                <a:latin typeface="Tahoma"/>
                <a:cs typeface="Tahoma"/>
              </a:rPr>
              <a:t>a</a:t>
            </a:r>
            <a:r>
              <a:rPr sz="2750" spc="150" dirty="0">
                <a:solidFill>
                  <a:srgbClr val="A62321"/>
                </a:solidFill>
                <a:latin typeface="Tahoma"/>
                <a:cs typeface="Tahoma"/>
              </a:rPr>
              <a:t>c</a:t>
            </a:r>
            <a:r>
              <a:rPr sz="2750" spc="315" dirty="0">
                <a:solidFill>
                  <a:srgbClr val="A62321"/>
                </a:solidFill>
                <a:latin typeface="Tahoma"/>
                <a:cs typeface="Tahoma"/>
              </a:rPr>
              <a:t>t</a:t>
            </a:r>
            <a:r>
              <a:rPr sz="2750" spc="135" dirty="0">
                <a:solidFill>
                  <a:srgbClr val="A62321"/>
                </a:solidFill>
                <a:latin typeface="Tahoma"/>
                <a:cs typeface="Tahoma"/>
              </a:rPr>
              <a:t>u</a:t>
            </a:r>
            <a:r>
              <a:rPr sz="2750" spc="195" dirty="0">
                <a:solidFill>
                  <a:srgbClr val="A62321"/>
                </a:solidFill>
                <a:latin typeface="Tahoma"/>
                <a:cs typeface="Tahoma"/>
              </a:rPr>
              <a:t>a</a:t>
            </a:r>
            <a:r>
              <a:rPr sz="2750" spc="270" dirty="0">
                <a:solidFill>
                  <a:srgbClr val="A62321"/>
                </a:solidFill>
                <a:latin typeface="Tahoma"/>
                <a:cs typeface="Tahoma"/>
              </a:rPr>
              <a:t>ll</a:t>
            </a:r>
            <a:r>
              <a:rPr sz="2750" spc="295" dirty="0">
                <a:solidFill>
                  <a:srgbClr val="A62321"/>
                </a:solidFill>
                <a:latin typeface="Tahoma"/>
                <a:cs typeface="Tahoma"/>
              </a:rPr>
              <a:t>y</a:t>
            </a:r>
            <a:r>
              <a:rPr sz="2750" spc="-16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135" dirty="0">
                <a:latin typeface="Tahoma"/>
                <a:cs typeface="Tahoma"/>
              </a:rPr>
              <a:t>n</a:t>
            </a:r>
            <a:r>
              <a:rPr sz="2750" spc="360" dirty="0">
                <a:latin typeface="Tahoma"/>
                <a:cs typeface="Tahoma"/>
              </a:rPr>
              <a:t>f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315" dirty="0">
                <a:latin typeface="Tahoma"/>
                <a:cs typeface="Tahoma"/>
              </a:rPr>
              <a:t>t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125" dirty="0">
                <a:latin typeface="Tahoma"/>
                <a:cs typeface="Tahoma"/>
              </a:rPr>
              <a:t>d</a:t>
            </a:r>
            <a:r>
              <a:rPr sz="2750" spc="-180" dirty="0">
                <a:latin typeface="Tahoma"/>
                <a:cs typeface="Tahoma"/>
              </a:rPr>
              <a:t>.</a:t>
            </a:r>
            <a:endParaRPr sz="27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750" spc="225" dirty="0">
                <a:latin typeface="Tahoma"/>
                <a:cs typeface="Tahoma"/>
              </a:rPr>
              <a:t>P</a:t>
            </a:r>
            <a:r>
              <a:rPr sz="2750" spc="265" dirty="0">
                <a:latin typeface="Tahoma"/>
                <a:cs typeface="Tahoma"/>
              </a:rPr>
              <a:t>r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155" dirty="0">
                <a:latin typeface="Tahoma"/>
                <a:cs typeface="Tahoma"/>
              </a:rPr>
              <a:t>o</a:t>
            </a:r>
            <a:r>
              <a:rPr sz="2750" spc="140" dirty="0">
                <a:latin typeface="Tahoma"/>
                <a:cs typeface="Tahoma"/>
              </a:rPr>
              <a:t>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685" dirty="0">
                <a:latin typeface="Tahoma"/>
                <a:cs typeface="Tahoma"/>
              </a:rPr>
              <a:t>=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00" dirty="0">
                <a:latin typeface="Tahoma"/>
                <a:cs typeface="Tahoma"/>
              </a:rPr>
              <a:t>8</a:t>
            </a:r>
            <a:r>
              <a:rPr sz="2750" spc="395" dirty="0">
                <a:latin typeface="Tahoma"/>
                <a:cs typeface="Tahoma"/>
              </a:rPr>
              <a:t>/</a:t>
            </a:r>
            <a:r>
              <a:rPr sz="2750" spc="-385" dirty="0">
                <a:latin typeface="Tahoma"/>
                <a:cs typeface="Tahoma"/>
              </a:rPr>
              <a:t>1</a:t>
            </a:r>
            <a:r>
              <a:rPr sz="2750" spc="175" dirty="0">
                <a:latin typeface="Tahoma"/>
                <a:cs typeface="Tahoma"/>
              </a:rPr>
              <a:t>0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690" dirty="0">
                <a:latin typeface="Tahoma"/>
                <a:cs typeface="Tahoma"/>
              </a:rPr>
              <a:t>=</a:t>
            </a:r>
            <a:r>
              <a:rPr sz="2750" spc="-685" dirty="0">
                <a:latin typeface="Tahoma"/>
                <a:cs typeface="Tahoma"/>
              </a:rPr>
              <a:t>=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00" dirty="0">
                <a:latin typeface="Tahoma"/>
                <a:cs typeface="Tahoma"/>
              </a:rPr>
              <a:t>8</a:t>
            </a:r>
            <a:r>
              <a:rPr sz="2750" spc="170" dirty="0">
                <a:latin typeface="Tahoma"/>
                <a:cs typeface="Tahoma"/>
              </a:rPr>
              <a:t>0</a:t>
            </a:r>
            <a:r>
              <a:rPr sz="2750" spc="-375" dirty="0">
                <a:latin typeface="Tahoma"/>
                <a:cs typeface="Tahoma"/>
              </a:rPr>
              <a:t>%</a:t>
            </a:r>
            <a:endParaRPr sz="275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6408" y="7541385"/>
            <a:ext cx="4208290" cy="19534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95" dirty="0"/>
              <a:t> </a:t>
            </a:r>
            <a:r>
              <a:rPr spc="515" dirty="0"/>
              <a:t>EVALUATION</a:t>
            </a:r>
            <a:r>
              <a:rPr spc="-90" dirty="0"/>
              <a:t> </a:t>
            </a:r>
            <a:r>
              <a:rPr spc="300" dirty="0"/>
              <a:t>METRICS</a:t>
            </a:r>
            <a:r>
              <a:rPr spc="-9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165" dirty="0"/>
              <a:t>PRECISION</a:t>
            </a:r>
            <a:r>
              <a:rPr spc="-90" dirty="0"/>
              <a:t> </a:t>
            </a:r>
            <a:r>
              <a:rPr spc="355" dirty="0"/>
              <a:t>&amp; </a:t>
            </a:r>
            <a:r>
              <a:rPr spc="-1485" dirty="0"/>
              <a:t> </a:t>
            </a:r>
            <a:r>
              <a:rPr spc="484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656" y="3155362"/>
            <a:ext cx="12882245" cy="4631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60" dirty="0">
                <a:latin typeface="Tahoma"/>
                <a:cs typeface="Tahoma"/>
              </a:rPr>
              <a:t>Let's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describe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these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4" dirty="0">
                <a:latin typeface="Tahoma"/>
                <a:cs typeface="Tahoma"/>
              </a:rPr>
              <a:t>two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concepts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through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words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&amp;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intuition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50" spc="175" dirty="0">
                <a:solidFill>
                  <a:srgbClr val="00C2CB"/>
                </a:solidFill>
                <a:latin typeface="Tahoma"/>
                <a:cs typeface="Tahoma"/>
              </a:rPr>
              <a:t>Recall</a:t>
            </a:r>
            <a:r>
              <a:rPr sz="2750" spc="-185" dirty="0">
                <a:solidFill>
                  <a:srgbClr val="00C2CB"/>
                </a:solidFill>
                <a:latin typeface="Tahoma"/>
                <a:cs typeface="Tahoma"/>
              </a:rPr>
              <a:t> </a:t>
            </a:r>
            <a:r>
              <a:rPr sz="2750" spc="260" dirty="0">
                <a:solidFill>
                  <a:srgbClr val="00C2CB"/>
                </a:solidFill>
                <a:latin typeface="Tahoma"/>
                <a:cs typeface="Tahoma"/>
              </a:rPr>
              <a:t>of</a:t>
            </a:r>
            <a:r>
              <a:rPr sz="2750" spc="-180" dirty="0">
                <a:solidFill>
                  <a:srgbClr val="00C2CB"/>
                </a:solidFill>
                <a:latin typeface="Tahoma"/>
                <a:cs typeface="Tahoma"/>
              </a:rPr>
              <a:t> </a:t>
            </a:r>
            <a:r>
              <a:rPr sz="2750" spc="185" dirty="0">
                <a:solidFill>
                  <a:srgbClr val="00C2CB"/>
                </a:solidFill>
                <a:latin typeface="Tahoma"/>
                <a:cs typeface="Tahoma"/>
              </a:rPr>
              <a:t>Class</a:t>
            </a:r>
            <a:r>
              <a:rPr sz="2750" spc="-185" dirty="0">
                <a:solidFill>
                  <a:srgbClr val="00C2CB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00C2CB"/>
                </a:solidFill>
                <a:latin typeface="Tahoma"/>
                <a:cs typeface="Tahoma"/>
              </a:rPr>
              <a:t>A: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50" spc="195" dirty="0">
                <a:latin typeface="Tahoma"/>
                <a:cs typeface="Tahoma"/>
              </a:rPr>
              <a:t>From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45" dirty="0">
                <a:latin typeface="Tahoma"/>
                <a:cs typeface="Tahoma"/>
              </a:rPr>
              <a:t>all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datapoints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that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54" dirty="0">
                <a:latin typeface="Tahoma"/>
                <a:cs typeface="Tahoma"/>
              </a:rPr>
              <a:t>truly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were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05" dirty="0">
                <a:latin typeface="Tahoma"/>
                <a:cs typeface="Tahoma"/>
              </a:rPr>
              <a:t>"A",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how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many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10" dirty="0">
                <a:latin typeface="Tahoma"/>
                <a:cs typeface="Tahoma"/>
              </a:rPr>
              <a:t>did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predict?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0900"/>
              </a:lnSpc>
            </a:pPr>
            <a:r>
              <a:rPr sz="2750" spc="100" dirty="0">
                <a:solidFill>
                  <a:srgbClr val="008037"/>
                </a:solidFill>
                <a:latin typeface="Tahoma"/>
                <a:cs typeface="Tahoma"/>
              </a:rPr>
              <a:t>Example: </a:t>
            </a:r>
            <a:r>
              <a:rPr sz="2750" spc="195" dirty="0">
                <a:latin typeface="Tahoma"/>
                <a:cs typeface="Tahoma"/>
              </a:rPr>
              <a:t>From </a:t>
            </a:r>
            <a:r>
              <a:rPr sz="2750" spc="200" dirty="0">
                <a:latin typeface="Tahoma"/>
                <a:cs typeface="Tahoma"/>
              </a:rPr>
              <a:t>a </a:t>
            </a:r>
            <a:r>
              <a:rPr sz="2750" spc="170" dirty="0">
                <a:latin typeface="Tahoma"/>
                <a:cs typeface="Tahoma"/>
              </a:rPr>
              <a:t>universe </a:t>
            </a:r>
            <a:r>
              <a:rPr sz="2750" spc="260" dirty="0">
                <a:latin typeface="Tahoma"/>
                <a:cs typeface="Tahoma"/>
              </a:rPr>
              <a:t>of </a:t>
            </a:r>
            <a:r>
              <a:rPr sz="2750" spc="35" dirty="0">
                <a:solidFill>
                  <a:srgbClr val="A62321"/>
                </a:solidFill>
                <a:latin typeface="Tahoma"/>
                <a:cs typeface="Tahoma"/>
              </a:rPr>
              <a:t>1000 </a:t>
            </a:r>
            <a:r>
              <a:rPr sz="2750" spc="95" dirty="0">
                <a:solidFill>
                  <a:srgbClr val="A62321"/>
                </a:solidFill>
                <a:latin typeface="Tahoma"/>
                <a:cs typeface="Tahoma"/>
              </a:rPr>
              <a:t>people</a:t>
            </a:r>
            <a:r>
              <a:rPr sz="2750" spc="95" dirty="0">
                <a:latin typeface="Tahoma"/>
                <a:cs typeface="Tahoma"/>
              </a:rPr>
              <a:t>, </a:t>
            </a:r>
            <a:r>
              <a:rPr sz="2750" spc="-10" dirty="0">
                <a:latin typeface="Tahoma"/>
                <a:cs typeface="Tahoma"/>
              </a:rPr>
              <a:t>100 </a:t>
            </a:r>
            <a:r>
              <a:rPr sz="2750" spc="200" dirty="0">
                <a:latin typeface="Tahoma"/>
                <a:cs typeface="Tahoma"/>
              </a:rPr>
              <a:t>are </a:t>
            </a:r>
            <a:r>
              <a:rPr sz="2750" spc="229" dirty="0">
                <a:latin typeface="Tahoma"/>
                <a:cs typeface="Tahoma"/>
              </a:rPr>
              <a:t>actually </a:t>
            </a:r>
            <a:r>
              <a:rPr sz="2750" spc="175" dirty="0">
                <a:latin typeface="Tahoma"/>
                <a:cs typeface="Tahoma"/>
              </a:rPr>
              <a:t>infected </a:t>
            </a:r>
            <a:r>
              <a:rPr sz="2750" spc="165" dirty="0">
                <a:latin typeface="Tahoma"/>
                <a:cs typeface="Tahoma"/>
              </a:rPr>
              <a:t>with </a:t>
            </a:r>
            <a:r>
              <a:rPr sz="2750" spc="170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corona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virus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90" dirty="0">
                <a:latin typeface="Tahoma"/>
                <a:cs typeface="Tahoma"/>
              </a:rPr>
              <a:t>(we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do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204" dirty="0">
                <a:latin typeface="Tahoma"/>
                <a:cs typeface="Tahoma"/>
              </a:rPr>
              <a:t>not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know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90" dirty="0">
                <a:latin typeface="Tahoma"/>
                <a:cs typeface="Tahoma"/>
              </a:rPr>
              <a:t>this,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course)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correctly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predicted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that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50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people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had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virus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750" spc="30" dirty="0">
                <a:latin typeface="Tahoma"/>
                <a:cs typeface="Tahoma"/>
              </a:rPr>
              <a:t>R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270" dirty="0">
                <a:latin typeface="Tahoma"/>
                <a:cs typeface="Tahoma"/>
              </a:rPr>
              <a:t>l</a:t>
            </a:r>
            <a:r>
              <a:rPr sz="2750" spc="275" dirty="0">
                <a:latin typeface="Tahoma"/>
                <a:cs typeface="Tahoma"/>
              </a:rPr>
              <a:t>l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685" dirty="0">
                <a:latin typeface="Tahoma"/>
                <a:cs typeface="Tahoma"/>
              </a:rPr>
              <a:t>=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45" dirty="0">
                <a:latin typeface="Tahoma"/>
                <a:cs typeface="Tahoma"/>
              </a:rPr>
              <a:t>5</a:t>
            </a:r>
            <a:r>
              <a:rPr sz="2750" spc="170" dirty="0">
                <a:latin typeface="Tahoma"/>
                <a:cs typeface="Tahoma"/>
              </a:rPr>
              <a:t>0</a:t>
            </a:r>
            <a:r>
              <a:rPr sz="2750" spc="395" dirty="0">
                <a:latin typeface="Tahoma"/>
                <a:cs typeface="Tahoma"/>
              </a:rPr>
              <a:t>/</a:t>
            </a:r>
            <a:r>
              <a:rPr sz="2750" spc="-385" dirty="0">
                <a:latin typeface="Tahoma"/>
                <a:cs typeface="Tahoma"/>
              </a:rPr>
              <a:t>1</a:t>
            </a:r>
            <a:r>
              <a:rPr sz="2750" spc="170" dirty="0">
                <a:latin typeface="Tahoma"/>
                <a:cs typeface="Tahoma"/>
              </a:rPr>
              <a:t>0</a:t>
            </a:r>
            <a:r>
              <a:rPr sz="2750" spc="175" dirty="0">
                <a:latin typeface="Tahoma"/>
                <a:cs typeface="Tahoma"/>
              </a:rPr>
              <a:t>0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690" dirty="0">
                <a:latin typeface="Tahoma"/>
                <a:cs typeface="Tahoma"/>
              </a:rPr>
              <a:t>=</a:t>
            </a:r>
            <a:r>
              <a:rPr sz="2750" spc="-685" dirty="0">
                <a:latin typeface="Tahoma"/>
                <a:cs typeface="Tahoma"/>
              </a:rPr>
              <a:t>=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45" dirty="0">
                <a:latin typeface="Tahoma"/>
                <a:cs typeface="Tahoma"/>
              </a:rPr>
              <a:t>5</a:t>
            </a:r>
            <a:r>
              <a:rPr sz="2750" spc="170" dirty="0">
                <a:latin typeface="Tahoma"/>
                <a:cs typeface="Tahoma"/>
              </a:rPr>
              <a:t>0</a:t>
            </a:r>
            <a:r>
              <a:rPr sz="2750" spc="-375" dirty="0">
                <a:latin typeface="Tahoma"/>
                <a:cs typeface="Tahoma"/>
              </a:rPr>
              <a:t>%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9066" y="7488607"/>
            <a:ext cx="4234374" cy="19618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95" dirty="0"/>
              <a:t> </a:t>
            </a:r>
            <a:r>
              <a:rPr spc="515" dirty="0"/>
              <a:t>EVALUATION</a:t>
            </a:r>
            <a:r>
              <a:rPr spc="-90" dirty="0"/>
              <a:t> </a:t>
            </a:r>
            <a:r>
              <a:rPr spc="300" dirty="0"/>
              <a:t>METRICS</a:t>
            </a:r>
            <a:r>
              <a:rPr spc="-9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165" dirty="0"/>
              <a:t>PRECISION</a:t>
            </a:r>
            <a:r>
              <a:rPr spc="-90" dirty="0"/>
              <a:t> </a:t>
            </a:r>
            <a:r>
              <a:rPr spc="355" dirty="0"/>
              <a:t>&amp; </a:t>
            </a:r>
            <a:r>
              <a:rPr spc="-1485" dirty="0"/>
              <a:t> </a:t>
            </a:r>
            <a:r>
              <a:rPr spc="484" dirty="0"/>
              <a:t>RECALL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904009"/>
            <a:ext cx="15745460" cy="6026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" dirty="0">
                <a:latin typeface="Tahoma"/>
                <a:cs typeface="Tahoma"/>
              </a:rPr>
              <a:t>Which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one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should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prioritize?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50" spc="145" dirty="0">
                <a:solidFill>
                  <a:srgbClr val="A62321"/>
                </a:solidFill>
                <a:latin typeface="Tahoma"/>
                <a:cs typeface="Tahoma"/>
              </a:rPr>
              <a:t>DEPENDS</a:t>
            </a:r>
            <a:r>
              <a:rPr sz="2750" spc="-180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70" dirty="0">
                <a:solidFill>
                  <a:srgbClr val="A62321"/>
                </a:solidFill>
                <a:latin typeface="Tahoma"/>
                <a:cs typeface="Tahoma"/>
              </a:rPr>
              <a:t>ON</a:t>
            </a:r>
            <a:r>
              <a:rPr sz="2750" spc="-17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229" dirty="0">
                <a:solidFill>
                  <a:srgbClr val="A62321"/>
                </a:solidFill>
                <a:latin typeface="Tahoma"/>
                <a:cs typeface="Tahoma"/>
              </a:rPr>
              <a:t>THE</a:t>
            </a:r>
            <a:r>
              <a:rPr sz="2750" spc="-17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A62321"/>
                </a:solidFill>
                <a:latin typeface="Tahoma"/>
                <a:cs typeface="Tahoma"/>
              </a:rPr>
              <a:t>PROBLEM</a:t>
            </a:r>
            <a:endParaRPr sz="2750" dirty="0">
              <a:latin typeface="Tahoma"/>
              <a:cs typeface="Tahoma"/>
            </a:endParaRPr>
          </a:p>
          <a:p>
            <a:pPr marL="12700" marR="3267075">
              <a:lnSpc>
                <a:spcPct val="221900"/>
              </a:lnSpc>
            </a:pPr>
            <a:r>
              <a:rPr sz="2750" spc="135" dirty="0">
                <a:latin typeface="Tahoma"/>
                <a:cs typeface="Tahoma"/>
              </a:rPr>
              <a:t>However,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have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learn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how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decide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which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one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want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prioritize: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-325" dirty="0">
                <a:latin typeface="Tahoma"/>
                <a:cs typeface="Tahoma"/>
              </a:rPr>
              <a:t>I</a:t>
            </a:r>
            <a:r>
              <a:rPr sz="2750" spc="140" dirty="0">
                <a:latin typeface="Tahoma"/>
                <a:cs typeface="Tahoma"/>
              </a:rPr>
              <a:t>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80" dirty="0">
                <a:latin typeface="Tahoma"/>
                <a:cs typeface="Tahoma"/>
              </a:rPr>
              <a:t>p</a:t>
            </a:r>
            <a:r>
              <a:rPr sz="2750" spc="265" dirty="0">
                <a:latin typeface="Tahoma"/>
                <a:cs typeface="Tahoma"/>
              </a:rPr>
              <a:t>r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125" dirty="0">
                <a:latin typeface="Tahoma"/>
                <a:cs typeface="Tahoma"/>
              </a:rPr>
              <a:t>d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315" dirty="0">
                <a:latin typeface="Tahoma"/>
                <a:cs typeface="Tahoma"/>
              </a:rPr>
              <a:t>t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135" dirty="0">
                <a:latin typeface="Tahoma"/>
                <a:cs typeface="Tahoma"/>
              </a:rPr>
              <a:t>n</a:t>
            </a:r>
            <a:r>
              <a:rPr sz="2750" spc="95" dirty="0">
                <a:latin typeface="Tahoma"/>
                <a:cs typeface="Tahoma"/>
              </a:rPr>
              <a:t>g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35" dirty="0">
                <a:latin typeface="Tahoma"/>
                <a:cs typeface="Tahoma"/>
              </a:rPr>
              <a:t>m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275" dirty="0">
                <a:latin typeface="Tahoma"/>
                <a:cs typeface="Tahoma"/>
              </a:rPr>
              <a:t>l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80" dirty="0">
                <a:latin typeface="Tahoma"/>
                <a:cs typeface="Tahoma"/>
              </a:rPr>
              <a:t>p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40" dirty="0">
                <a:latin typeface="Tahoma"/>
                <a:cs typeface="Tahoma"/>
              </a:rPr>
              <a:t>m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</a:t>
            </a:r>
            <a:r>
              <a:rPr sz="2750" spc="130" dirty="0">
                <a:latin typeface="Tahoma"/>
                <a:cs typeface="Tahoma"/>
              </a:rPr>
              <a:t>h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315" dirty="0">
                <a:latin typeface="Tahoma"/>
                <a:cs typeface="Tahoma"/>
              </a:rPr>
              <a:t>t</a:t>
            </a:r>
            <a:r>
              <a:rPr sz="2750" spc="-15" dirty="0">
                <a:latin typeface="Tahoma"/>
                <a:cs typeface="Tahoma"/>
              </a:rPr>
              <a:t>'</a:t>
            </a:r>
            <a:r>
              <a:rPr sz="2750" spc="120" dirty="0">
                <a:latin typeface="Tahoma"/>
                <a:cs typeface="Tahoma"/>
              </a:rPr>
              <a:t>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35" dirty="0">
                <a:latin typeface="Tahoma"/>
                <a:cs typeface="Tahoma"/>
              </a:rPr>
              <a:t>m</a:t>
            </a:r>
            <a:r>
              <a:rPr sz="2750" spc="155" dirty="0">
                <a:latin typeface="Tahoma"/>
                <a:cs typeface="Tahoma"/>
              </a:rPr>
              <a:t>o</a:t>
            </a:r>
            <a:r>
              <a:rPr sz="2750" spc="265" dirty="0">
                <a:latin typeface="Tahoma"/>
                <a:cs typeface="Tahoma"/>
              </a:rPr>
              <a:t>r</a:t>
            </a:r>
            <a:r>
              <a:rPr sz="2750" spc="135" dirty="0">
                <a:latin typeface="Tahoma"/>
                <a:cs typeface="Tahoma"/>
              </a:rPr>
              <a:t>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d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135" dirty="0">
                <a:latin typeface="Tahoma"/>
                <a:cs typeface="Tahoma"/>
              </a:rPr>
              <a:t>n</a:t>
            </a:r>
            <a:r>
              <a:rPr sz="2750" spc="90" dirty="0">
                <a:latin typeface="Tahoma"/>
                <a:cs typeface="Tahoma"/>
              </a:rPr>
              <a:t>g</a:t>
            </a:r>
            <a:r>
              <a:rPr sz="2750" spc="130" dirty="0">
                <a:latin typeface="Tahoma"/>
                <a:cs typeface="Tahoma"/>
              </a:rPr>
              <a:t>e</a:t>
            </a:r>
            <a:r>
              <a:rPr sz="2750" spc="265" dirty="0">
                <a:latin typeface="Tahoma"/>
                <a:cs typeface="Tahoma"/>
              </a:rPr>
              <a:t>r</a:t>
            </a:r>
            <a:r>
              <a:rPr sz="2750" spc="155" dirty="0">
                <a:latin typeface="Tahoma"/>
                <a:cs typeface="Tahoma"/>
              </a:rPr>
              <a:t>o</a:t>
            </a:r>
            <a:r>
              <a:rPr sz="2750" spc="135" dirty="0">
                <a:latin typeface="Tahoma"/>
                <a:cs typeface="Tahoma"/>
              </a:rPr>
              <a:t>u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-315" dirty="0">
                <a:latin typeface="Tahoma"/>
                <a:cs typeface="Tahoma"/>
              </a:rPr>
              <a:t>: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10900"/>
              </a:lnSpc>
            </a:pPr>
            <a:r>
              <a:rPr sz="2750" spc="200" dirty="0">
                <a:solidFill>
                  <a:srgbClr val="008037"/>
                </a:solidFill>
                <a:latin typeface="Tahoma"/>
                <a:cs typeface="Tahoma"/>
              </a:rPr>
              <a:t>Brute</a:t>
            </a:r>
            <a:r>
              <a:rPr sz="2750" spc="-16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204" dirty="0">
                <a:solidFill>
                  <a:srgbClr val="008037"/>
                </a:solidFill>
                <a:latin typeface="Tahoma"/>
                <a:cs typeface="Tahoma"/>
              </a:rPr>
              <a:t>Force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008037"/>
                </a:solidFill>
                <a:latin typeface="Tahoma"/>
                <a:cs typeface="Tahoma"/>
              </a:rPr>
              <a:t>Precision: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10" dirty="0">
                <a:latin typeface="Tahoma"/>
                <a:cs typeface="Tahoma"/>
              </a:rPr>
              <a:t>NOTHING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-125" dirty="0">
                <a:latin typeface="Tahoma"/>
                <a:cs typeface="Tahoma"/>
              </a:rPr>
              <a:t>IS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SPAM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unless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it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25" dirty="0">
                <a:latin typeface="Tahoma"/>
                <a:cs typeface="Tahoma"/>
              </a:rPr>
              <a:t>clearly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states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that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prince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 </a:t>
            </a:r>
            <a:r>
              <a:rPr sz="2750" spc="2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Nigeria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needs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your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help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and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will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repay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you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handsomely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if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you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25" dirty="0">
                <a:latin typeface="Tahoma"/>
                <a:cs typeface="Tahoma"/>
              </a:rPr>
              <a:t>transfer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60" dirty="0">
                <a:latin typeface="Tahoma"/>
                <a:cs typeface="Tahoma"/>
              </a:rPr>
              <a:t>100$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a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certain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10" dirty="0">
                <a:latin typeface="Tahoma"/>
                <a:cs typeface="Tahoma"/>
              </a:rPr>
              <a:t>IBAN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ahoma"/>
              <a:cs typeface="Tahoma"/>
            </a:endParaRPr>
          </a:p>
          <a:p>
            <a:pPr marL="12700" marR="232410">
              <a:lnSpc>
                <a:spcPct val="110900"/>
              </a:lnSpc>
            </a:pPr>
            <a:r>
              <a:rPr sz="2750" spc="200" dirty="0">
                <a:solidFill>
                  <a:srgbClr val="008037"/>
                </a:solidFill>
                <a:latin typeface="Tahoma"/>
                <a:cs typeface="Tahoma"/>
              </a:rPr>
              <a:t>Brute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204" dirty="0">
                <a:solidFill>
                  <a:srgbClr val="008037"/>
                </a:solidFill>
                <a:latin typeface="Tahoma"/>
                <a:cs typeface="Tahoma"/>
              </a:rPr>
              <a:t>Force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-105" dirty="0">
                <a:solidFill>
                  <a:srgbClr val="008037"/>
                </a:solidFill>
                <a:latin typeface="Tahoma"/>
                <a:cs typeface="Tahoma"/>
              </a:rPr>
              <a:t>100%</a:t>
            </a:r>
            <a:r>
              <a:rPr sz="2750" spc="-15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008037"/>
                </a:solidFill>
                <a:latin typeface="Tahoma"/>
                <a:cs typeface="Tahoma"/>
              </a:rPr>
              <a:t>Recall: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that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every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your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email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you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receive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95" dirty="0">
                <a:latin typeface="Tahoma"/>
                <a:cs typeface="Tahoma"/>
              </a:rPr>
              <a:t>is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50" dirty="0">
                <a:latin typeface="Tahoma"/>
                <a:cs typeface="Tahoma"/>
              </a:rPr>
              <a:t>spam.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Regardless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how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35" dirty="0">
                <a:latin typeface="Tahoma"/>
                <a:cs typeface="Tahoma"/>
              </a:rPr>
              <a:t>m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135" dirty="0">
                <a:latin typeface="Tahoma"/>
                <a:cs typeface="Tahoma"/>
              </a:rPr>
              <a:t>n</a:t>
            </a:r>
            <a:r>
              <a:rPr sz="2750" spc="295" dirty="0">
                <a:latin typeface="Tahoma"/>
                <a:cs typeface="Tahoma"/>
              </a:rPr>
              <a:t>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265" dirty="0">
                <a:latin typeface="Tahoma"/>
                <a:cs typeface="Tahoma"/>
              </a:rPr>
              <a:t>r</a:t>
            </a:r>
            <a:r>
              <a:rPr sz="2750" spc="135" dirty="0">
                <a:latin typeface="Tahoma"/>
                <a:cs typeface="Tahoma"/>
              </a:rPr>
              <a:t>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315" dirty="0">
                <a:latin typeface="Tahoma"/>
                <a:cs typeface="Tahoma"/>
              </a:rPr>
              <a:t>t</a:t>
            </a:r>
            <a:r>
              <a:rPr sz="2750" spc="135" dirty="0">
                <a:latin typeface="Tahoma"/>
                <a:cs typeface="Tahoma"/>
              </a:rPr>
              <a:t>u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270" dirty="0">
                <a:latin typeface="Tahoma"/>
                <a:cs typeface="Tahoma"/>
              </a:rPr>
              <a:t>ll</a:t>
            </a:r>
            <a:r>
              <a:rPr sz="2750" spc="295" dirty="0">
                <a:latin typeface="Tahoma"/>
                <a:cs typeface="Tahoma"/>
              </a:rPr>
              <a:t>y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80" dirty="0">
                <a:latin typeface="Tahoma"/>
                <a:cs typeface="Tahoma"/>
              </a:rPr>
              <a:t>p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35" dirty="0">
                <a:latin typeface="Tahoma"/>
                <a:cs typeface="Tahoma"/>
              </a:rPr>
              <a:t>m</a:t>
            </a:r>
            <a:r>
              <a:rPr sz="2750" spc="-175" dirty="0">
                <a:latin typeface="Tahoma"/>
                <a:cs typeface="Tahoma"/>
              </a:rPr>
              <a:t>,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90" dirty="0">
                <a:latin typeface="Tahoma"/>
                <a:cs typeface="Tahoma"/>
              </a:rPr>
              <a:t>y</a:t>
            </a:r>
            <a:r>
              <a:rPr sz="2750" spc="155" dirty="0">
                <a:latin typeface="Tahoma"/>
                <a:cs typeface="Tahoma"/>
              </a:rPr>
              <a:t>o</a:t>
            </a:r>
            <a:r>
              <a:rPr sz="2750" spc="140" dirty="0">
                <a:latin typeface="Tahoma"/>
                <a:cs typeface="Tahoma"/>
              </a:rPr>
              <a:t>u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</a:t>
            </a:r>
            <a:r>
              <a:rPr sz="2750" spc="70" dirty="0">
                <a:latin typeface="Tahoma"/>
                <a:cs typeface="Tahoma"/>
              </a:rPr>
              <a:t>i</a:t>
            </a:r>
            <a:r>
              <a:rPr sz="2750" spc="270" dirty="0">
                <a:latin typeface="Tahoma"/>
                <a:cs typeface="Tahoma"/>
              </a:rPr>
              <a:t>l</a:t>
            </a:r>
            <a:r>
              <a:rPr sz="2750" spc="275" dirty="0">
                <a:latin typeface="Tahoma"/>
                <a:cs typeface="Tahoma"/>
              </a:rPr>
              <a:t>l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315" dirty="0">
                <a:latin typeface="Tahoma"/>
                <a:cs typeface="Tahoma"/>
              </a:rPr>
              <a:t>t</a:t>
            </a:r>
            <a:r>
              <a:rPr sz="2750" spc="150" dirty="0">
                <a:latin typeface="Tahoma"/>
                <a:cs typeface="Tahoma"/>
              </a:rPr>
              <a:t>c</a:t>
            </a:r>
            <a:r>
              <a:rPr sz="2750" spc="135" dirty="0">
                <a:latin typeface="Tahoma"/>
                <a:cs typeface="Tahoma"/>
              </a:rPr>
              <a:t>h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385" dirty="0">
                <a:latin typeface="Tahoma"/>
                <a:cs typeface="Tahoma"/>
              </a:rPr>
              <a:t>1</a:t>
            </a:r>
            <a:r>
              <a:rPr sz="2750" spc="170" dirty="0">
                <a:latin typeface="Tahoma"/>
                <a:cs typeface="Tahoma"/>
              </a:rPr>
              <a:t>00</a:t>
            </a:r>
            <a:r>
              <a:rPr sz="2750" spc="-375" dirty="0">
                <a:latin typeface="Tahoma"/>
                <a:cs typeface="Tahoma"/>
              </a:rPr>
              <a:t>%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o</a:t>
            </a:r>
            <a:r>
              <a:rPr sz="2750" spc="365" dirty="0">
                <a:latin typeface="Tahoma"/>
                <a:cs typeface="Tahoma"/>
              </a:rPr>
              <a:t>f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315" dirty="0">
                <a:latin typeface="Tahoma"/>
                <a:cs typeface="Tahoma"/>
              </a:rPr>
              <a:t>t</a:t>
            </a:r>
            <a:r>
              <a:rPr sz="2750" spc="130" dirty="0">
                <a:latin typeface="Tahoma"/>
                <a:cs typeface="Tahoma"/>
              </a:rPr>
              <a:t>h</a:t>
            </a:r>
            <a:r>
              <a:rPr sz="2750" spc="135" dirty="0">
                <a:latin typeface="Tahoma"/>
                <a:cs typeface="Tahoma"/>
              </a:rPr>
              <a:t>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80" dirty="0">
                <a:latin typeface="Tahoma"/>
                <a:cs typeface="Tahoma"/>
              </a:rPr>
              <a:t>p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40" dirty="0">
                <a:latin typeface="Tahoma"/>
                <a:cs typeface="Tahoma"/>
              </a:rPr>
              <a:t>m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6624935" cy="24288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</a:pPr>
            <a:r>
              <a:rPr spc="450" dirty="0"/>
              <a:t>PERFORMANCE</a:t>
            </a:r>
            <a:r>
              <a:rPr spc="-95" dirty="0"/>
              <a:t> </a:t>
            </a:r>
            <a:r>
              <a:rPr spc="515" dirty="0"/>
              <a:t>EVALUATION</a:t>
            </a:r>
            <a:r>
              <a:rPr spc="-90" dirty="0"/>
              <a:t> </a:t>
            </a:r>
            <a:r>
              <a:rPr spc="300" dirty="0"/>
              <a:t>METRICS</a:t>
            </a:r>
            <a:r>
              <a:rPr spc="-9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165" dirty="0"/>
              <a:t>PRECISION</a:t>
            </a:r>
            <a:r>
              <a:rPr spc="-90" dirty="0"/>
              <a:t> </a:t>
            </a:r>
            <a:r>
              <a:rPr spc="355" dirty="0"/>
              <a:t>&amp; </a:t>
            </a:r>
            <a:r>
              <a:rPr spc="-1485" dirty="0"/>
              <a:t> </a:t>
            </a:r>
            <a:r>
              <a:rPr spc="484" dirty="0"/>
              <a:t>RECALL</a:t>
            </a:r>
          </a:p>
          <a:p>
            <a:pPr marL="644525">
              <a:lnSpc>
                <a:spcPct val="100000"/>
              </a:lnSpc>
              <a:spcBef>
                <a:spcPts val="620"/>
              </a:spcBef>
            </a:pPr>
            <a:br>
              <a:rPr lang="en-GB" sz="2750" spc="150" dirty="0">
                <a:solidFill>
                  <a:srgbClr val="000000"/>
                </a:solidFill>
              </a:rPr>
            </a:br>
            <a:r>
              <a:rPr sz="2750" spc="150" dirty="0">
                <a:solidFill>
                  <a:srgbClr val="000000"/>
                </a:solidFill>
              </a:rPr>
              <a:t>Which</a:t>
            </a:r>
            <a:r>
              <a:rPr sz="2750" spc="-175" dirty="0">
                <a:solidFill>
                  <a:srgbClr val="000000"/>
                </a:solidFill>
              </a:rPr>
              <a:t> </a:t>
            </a:r>
            <a:r>
              <a:rPr sz="2750" spc="140" dirty="0">
                <a:solidFill>
                  <a:srgbClr val="000000"/>
                </a:solidFill>
              </a:rPr>
              <a:t>one</a:t>
            </a:r>
            <a:r>
              <a:rPr sz="2750" spc="-170" dirty="0">
                <a:solidFill>
                  <a:srgbClr val="000000"/>
                </a:solidFill>
              </a:rPr>
              <a:t> </a:t>
            </a:r>
            <a:r>
              <a:rPr sz="2750" spc="155" dirty="0">
                <a:solidFill>
                  <a:srgbClr val="000000"/>
                </a:solidFill>
              </a:rPr>
              <a:t>should</a:t>
            </a:r>
            <a:r>
              <a:rPr sz="2750" spc="-170" dirty="0">
                <a:solidFill>
                  <a:srgbClr val="000000"/>
                </a:solidFill>
              </a:rPr>
              <a:t> </a:t>
            </a:r>
            <a:r>
              <a:rPr sz="2750" spc="140" dirty="0">
                <a:solidFill>
                  <a:srgbClr val="000000"/>
                </a:solidFill>
              </a:rPr>
              <a:t>we</a:t>
            </a:r>
            <a:r>
              <a:rPr sz="2750" spc="-175" dirty="0">
                <a:solidFill>
                  <a:srgbClr val="000000"/>
                </a:solidFill>
              </a:rPr>
              <a:t> </a:t>
            </a:r>
            <a:r>
              <a:rPr sz="2750" spc="175" dirty="0">
                <a:solidFill>
                  <a:srgbClr val="000000"/>
                </a:solidFill>
              </a:rPr>
              <a:t>prioritize?</a:t>
            </a:r>
            <a:endParaRPr sz="27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865245"/>
            <a:ext cx="16223615" cy="4631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45" dirty="0">
                <a:solidFill>
                  <a:srgbClr val="A62321"/>
                </a:solidFill>
                <a:latin typeface="Tahoma"/>
                <a:cs typeface="Tahoma"/>
              </a:rPr>
              <a:t>DEPENDS</a:t>
            </a:r>
            <a:r>
              <a:rPr sz="2750" spc="-180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70" dirty="0">
                <a:solidFill>
                  <a:srgbClr val="A62321"/>
                </a:solidFill>
                <a:latin typeface="Tahoma"/>
                <a:cs typeface="Tahoma"/>
              </a:rPr>
              <a:t>ON</a:t>
            </a:r>
            <a:r>
              <a:rPr sz="2750" spc="-17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229" dirty="0">
                <a:solidFill>
                  <a:srgbClr val="A62321"/>
                </a:solidFill>
                <a:latin typeface="Tahoma"/>
                <a:cs typeface="Tahoma"/>
              </a:rPr>
              <a:t>THE</a:t>
            </a:r>
            <a:r>
              <a:rPr sz="2750" spc="-175" dirty="0">
                <a:solidFill>
                  <a:srgbClr val="A62321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A62321"/>
                </a:solidFill>
                <a:latin typeface="Tahoma"/>
                <a:cs typeface="Tahoma"/>
              </a:rPr>
              <a:t>PROBLEM</a:t>
            </a:r>
            <a:endParaRPr sz="2750" dirty="0">
              <a:latin typeface="Tahoma"/>
              <a:cs typeface="Tahoma"/>
            </a:endParaRPr>
          </a:p>
          <a:p>
            <a:pPr marL="12700" marR="3745229">
              <a:lnSpc>
                <a:spcPct val="221900"/>
              </a:lnSpc>
            </a:pPr>
            <a:r>
              <a:rPr sz="2750" spc="135" dirty="0">
                <a:latin typeface="Tahoma"/>
                <a:cs typeface="Tahoma"/>
              </a:rPr>
              <a:t>However,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have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learn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how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decide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which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one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want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prioritize: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Predict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if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a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patient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has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cancer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ahoma"/>
              <a:cs typeface="Tahoma"/>
            </a:endParaRPr>
          </a:p>
          <a:p>
            <a:pPr marL="12700" marR="1000125">
              <a:lnSpc>
                <a:spcPct val="110900"/>
              </a:lnSpc>
            </a:pPr>
            <a:r>
              <a:rPr sz="2750" spc="200" dirty="0">
                <a:solidFill>
                  <a:srgbClr val="008037"/>
                </a:solidFill>
                <a:latin typeface="Tahoma"/>
                <a:cs typeface="Tahoma"/>
              </a:rPr>
              <a:t>Brute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204" dirty="0">
                <a:solidFill>
                  <a:srgbClr val="008037"/>
                </a:solidFill>
                <a:latin typeface="Tahoma"/>
                <a:cs typeface="Tahoma"/>
              </a:rPr>
              <a:t>Force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008037"/>
                </a:solidFill>
                <a:latin typeface="Tahoma"/>
                <a:cs typeface="Tahoma"/>
              </a:rPr>
              <a:t>Precision: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only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claim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patient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has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cancer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if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every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single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test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comes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10" dirty="0">
                <a:latin typeface="Tahoma"/>
                <a:cs typeface="Tahoma"/>
              </a:rPr>
              <a:t>up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true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multiple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times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05" dirty="0">
                <a:latin typeface="Tahoma"/>
                <a:cs typeface="Tahoma"/>
              </a:rPr>
              <a:t>in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a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row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50" spc="200" dirty="0">
                <a:solidFill>
                  <a:srgbClr val="008037"/>
                </a:solidFill>
                <a:latin typeface="Tahoma"/>
                <a:cs typeface="Tahoma"/>
              </a:rPr>
              <a:t>Brute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204" dirty="0">
                <a:solidFill>
                  <a:srgbClr val="008037"/>
                </a:solidFill>
                <a:latin typeface="Tahoma"/>
                <a:cs typeface="Tahoma"/>
              </a:rPr>
              <a:t>Force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008037"/>
                </a:solidFill>
                <a:latin typeface="Tahoma"/>
                <a:cs typeface="Tahoma"/>
              </a:rPr>
              <a:t>Recall:</a:t>
            </a:r>
            <a:r>
              <a:rPr sz="2750" spc="-16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assume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that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a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patient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has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cancer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"to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play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it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safe"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before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more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tests</a:t>
            </a:r>
            <a:r>
              <a:rPr sz="2750" spc="-155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come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05" dirty="0">
                <a:latin typeface="Tahoma"/>
                <a:cs typeface="Tahoma"/>
              </a:rPr>
              <a:t>in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6624935" cy="15055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</a:pPr>
            <a:r>
              <a:rPr spc="450" dirty="0"/>
              <a:t>PERFORMANCE</a:t>
            </a:r>
            <a:r>
              <a:rPr spc="-95" dirty="0"/>
              <a:t> </a:t>
            </a:r>
            <a:r>
              <a:rPr spc="515" dirty="0"/>
              <a:t>EVALUATION</a:t>
            </a:r>
            <a:r>
              <a:rPr spc="-90" dirty="0"/>
              <a:t> </a:t>
            </a:r>
            <a:r>
              <a:rPr spc="300" dirty="0"/>
              <a:t>METRICS</a:t>
            </a:r>
            <a:r>
              <a:rPr spc="-9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165" dirty="0"/>
              <a:t>PRECISION</a:t>
            </a:r>
            <a:r>
              <a:rPr spc="-90" dirty="0"/>
              <a:t> </a:t>
            </a:r>
            <a:r>
              <a:rPr spc="355" dirty="0"/>
              <a:t>&amp; </a:t>
            </a:r>
            <a:r>
              <a:rPr spc="-1485" dirty="0"/>
              <a:t> </a:t>
            </a:r>
            <a:r>
              <a:rPr spc="484" dirty="0"/>
              <a:t>RECALL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7F237C-ABF9-3C8A-7C14-1E7E2A305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86241"/>
            <a:ext cx="5114157" cy="370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4BEFA3-BBDC-9050-F7F8-6D5D3841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086241"/>
            <a:ext cx="5654372" cy="370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5C28125-A4FB-AB3B-1820-CD51BF78C935}"/>
              </a:ext>
            </a:extLst>
          </p:cNvPr>
          <p:cNvSpPr txBox="1"/>
          <p:nvPr/>
        </p:nvSpPr>
        <p:spPr>
          <a:xfrm>
            <a:off x="1016000" y="2904009"/>
            <a:ext cx="15745460" cy="9451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" dirty="0">
                <a:latin typeface="Tahoma"/>
                <a:cs typeface="Tahoma"/>
              </a:rPr>
              <a:t>Which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one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should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prioritize?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9554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100" dirty="0"/>
              <a:t> </a:t>
            </a:r>
            <a:r>
              <a:rPr spc="515" dirty="0"/>
              <a:t>EVALUATION</a:t>
            </a:r>
            <a:r>
              <a:rPr spc="-100" dirty="0"/>
              <a:t> </a:t>
            </a:r>
            <a:r>
              <a:rPr spc="300" dirty="0"/>
              <a:t>METRICS</a:t>
            </a:r>
            <a:r>
              <a:rPr spc="-95" dirty="0"/>
              <a:t> </a:t>
            </a:r>
            <a:r>
              <a:rPr spc="330" dirty="0"/>
              <a:t>-</a:t>
            </a:r>
            <a:r>
              <a:rPr spc="-100" dirty="0"/>
              <a:t> </a:t>
            </a:r>
            <a:r>
              <a:rPr spc="215" dirty="0"/>
              <a:t>LOGISTIC </a:t>
            </a:r>
            <a:r>
              <a:rPr spc="-1485" dirty="0"/>
              <a:t> </a:t>
            </a:r>
            <a:r>
              <a:rPr spc="21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8397" y="3311120"/>
            <a:ext cx="8041640" cy="5286375"/>
            <a:chOff x="2198397" y="3311120"/>
            <a:chExt cx="8041640" cy="5286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8397" y="3311120"/>
              <a:ext cx="7709892" cy="5286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578681" y="3891288"/>
              <a:ext cx="661670" cy="2076450"/>
            </a:xfrm>
            <a:custGeom>
              <a:avLst/>
              <a:gdLst/>
              <a:ahLst/>
              <a:cxnLst/>
              <a:rect l="l" t="t" r="r" b="b"/>
              <a:pathLst>
                <a:path w="661670" h="2076450">
                  <a:moveTo>
                    <a:pt x="661277" y="464427"/>
                  </a:moveTo>
                  <a:lnTo>
                    <a:pt x="647230" y="503558"/>
                  </a:lnTo>
                  <a:lnTo>
                    <a:pt x="613872" y="522266"/>
                  </a:lnTo>
                  <a:lnTo>
                    <a:pt x="591012" y="522480"/>
                  </a:lnTo>
                  <a:lnTo>
                    <a:pt x="569987" y="514244"/>
                  </a:lnTo>
                  <a:lnTo>
                    <a:pt x="553553" y="497740"/>
                  </a:lnTo>
                  <a:lnTo>
                    <a:pt x="389029" y="252789"/>
                  </a:lnTo>
                  <a:lnTo>
                    <a:pt x="389029" y="2076449"/>
                  </a:lnTo>
                  <a:lnTo>
                    <a:pt x="271513" y="2076449"/>
                  </a:lnTo>
                  <a:lnTo>
                    <a:pt x="271513" y="252789"/>
                  </a:lnTo>
                  <a:lnTo>
                    <a:pt x="106989" y="497740"/>
                  </a:lnTo>
                  <a:lnTo>
                    <a:pt x="89729" y="514244"/>
                  </a:lnTo>
                  <a:lnTo>
                    <a:pt x="68796" y="522480"/>
                  </a:lnTo>
                  <a:lnTo>
                    <a:pt x="46394" y="522266"/>
                  </a:lnTo>
                  <a:lnTo>
                    <a:pt x="24727" y="513417"/>
                  </a:lnTo>
                  <a:lnTo>
                    <a:pt x="8232" y="496148"/>
                  </a:lnTo>
                  <a:lnTo>
                    <a:pt x="0" y="475205"/>
                  </a:lnTo>
                  <a:lnTo>
                    <a:pt x="214" y="452792"/>
                  </a:lnTo>
                  <a:lnTo>
                    <a:pt x="281306" y="27434"/>
                  </a:lnTo>
                  <a:lnTo>
                    <a:pt x="316010" y="1806"/>
                  </a:lnTo>
                  <a:lnTo>
                    <a:pt x="330271" y="0"/>
                  </a:lnTo>
                  <a:lnTo>
                    <a:pt x="344532" y="1775"/>
                  </a:lnTo>
                  <a:lnTo>
                    <a:pt x="379236" y="25474"/>
                  </a:lnTo>
                  <a:lnTo>
                    <a:pt x="651484" y="431114"/>
                  </a:lnTo>
                  <a:lnTo>
                    <a:pt x="660573" y="455639"/>
                  </a:lnTo>
                  <a:lnTo>
                    <a:pt x="661277" y="464427"/>
                  </a:lnTo>
                  <a:close/>
                </a:path>
              </a:pathLst>
            </a:custGeom>
            <a:solidFill>
              <a:srgbClr val="00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78517" y="6123108"/>
              <a:ext cx="661670" cy="2076450"/>
            </a:xfrm>
            <a:custGeom>
              <a:avLst/>
              <a:gdLst/>
              <a:ahLst/>
              <a:cxnLst/>
              <a:rect l="l" t="t" r="r" b="b"/>
              <a:pathLst>
                <a:path w="661670" h="2076450">
                  <a:moveTo>
                    <a:pt x="0" y="1612021"/>
                  </a:moveTo>
                  <a:lnTo>
                    <a:pt x="14046" y="1572890"/>
                  </a:lnTo>
                  <a:lnTo>
                    <a:pt x="47404" y="1554182"/>
                  </a:lnTo>
                  <a:lnTo>
                    <a:pt x="70265" y="1553968"/>
                  </a:lnTo>
                  <a:lnTo>
                    <a:pt x="91289" y="1562204"/>
                  </a:lnTo>
                  <a:lnTo>
                    <a:pt x="107723" y="1578708"/>
                  </a:lnTo>
                  <a:lnTo>
                    <a:pt x="272247" y="1823659"/>
                  </a:lnTo>
                  <a:lnTo>
                    <a:pt x="272247" y="0"/>
                  </a:lnTo>
                  <a:lnTo>
                    <a:pt x="389764" y="0"/>
                  </a:lnTo>
                  <a:lnTo>
                    <a:pt x="389764" y="1823659"/>
                  </a:lnTo>
                  <a:lnTo>
                    <a:pt x="554288" y="1578708"/>
                  </a:lnTo>
                  <a:lnTo>
                    <a:pt x="571548" y="1562204"/>
                  </a:lnTo>
                  <a:lnTo>
                    <a:pt x="592481" y="1553968"/>
                  </a:lnTo>
                  <a:lnTo>
                    <a:pt x="614882" y="1554182"/>
                  </a:lnTo>
                  <a:lnTo>
                    <a:pt x="636549" y="1563031"/>
                  </a:lnTo>
                  <a:lnTo>
                    <a:pt x="653045" y="1580300"/>
                  </a:lnTo>
                  <a:lnTo>
                    <a:pt x="661277" y="1601244"/>
                  </a:lnTo>
                  <a:lnTo>
                    <a:pt x="661063" y="1623657"/>
                  </a:lnTo>
                  <a:lnTo>
                    <a:pt x="379971" y="2049014"/>
                  </a:lnTo>
                  <a:lnTo>
                    <a:pt x="345267" y="2074642"/>
                  </a:lnTo>
                  <a:lnTo>
                    <a:pt x="331005" y="2076449"/>
                  </a:lnTo>
                  <a:lnTo>
                    <a:pt x="316744" y="2074673"/>
                  </a:lnTo>
                  <a:lnTo>
                    <a:pt x="282040" y="2050974"/>
                  </a:lnTo>
                  <a:lnTo>
                    <a:pt x="9793" y="1645335"/>
                  </a:lnTo>
                  <a:lnTo>
                    <a:pt x="703" y="1620809"/>
                  </a:lnTo>
                  <a:lnTo>
                    <a:pt x="0" y="1612021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20221" y="8685083"/>
            <a:ext cx="231140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395" dirty="0">
                <a:latin typeface="Tahoma"/>
                <a:cs typeface="Tahoma"/>
              </a:rPr>
              <a:t>z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0187" y="4950530"/>
            <a:ext cx="450215" cy="180721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750" spc="100" dirty="0">
                <a:latin typeface="Tahoma"/>
                <a:cs typeface="Tahoma"/>
              </a:rPr>
              <a:t>Sigmoid(z)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59345" y="4827648"/>
            <a:ext cx="5280025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750" spc="125" dirty="0">
                <a:latin typeface="Tahoma"/>
                <a:cs typeface="Tahoma"/>
              </a:rPr>
              <a:t>How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45" dirty="0">
                <a:latin typeface="Tahoma"/>
                <a:cs typeface="Tahoma"/>
              </a:rPr>
              <a:t>do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you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relate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decision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boundary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to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precision/recall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05" dirty="0">
                <a:latin typeface="Tahoma"/>
                <a:cs typeface="Tahoma"/>
              </a:rPr>
              <a:t>in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 </a:t>
            </a:r>
            <a:r>
              <a:rPr sz="2750" spc="155" dirty="0">
                <a:latin typeface="Tahoma"/>
                <a:cs typeface="Tahoma"/>
              </a:rPr>
              <a:t>logistic </a:t>
            </a:r>
            <a:r>
              <a:rPr sz="2750" spc="145" dirty="0">
                <a:latin typeface="Tahoma"/>
                <a:cs typeface="Tahoma"/>
              </a:rPr>
              <a:t>regression </a:t>
            </a:r>
            <a:r>
              <a:rPr sz="2750" spc="15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algorithm?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7916" y="4703869"/>
            <a:ext cx="1162050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215" dirty="0">
                <a:latin typeface="Tahoma"/>
                <a:cs typeface="Tahoma"/>
              </a:rPr>
              <a:t>C</a:t>
            </a:r>
            <a:r>
              <a:rPr sz="2750" spc="270" dirty="0">
                <a:latin typeface="Tahoma"/>
                <a:cs typeface="Tahoma"/>
              </a:rPr>
              <a:t>l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120" dirty="0">
                <a:latin typeface="Tahoma"/>
                <a:cs typeface="Tahoma"/>
              </a:rPr>
              <a:t>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-380" dirty="0">
                <a:latin typeface="Tahoma"/>
                <a:cs typeface="Tahoma"/>
              </a:rPr>
              <a:t>1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2522" y="6687284"/>
            <a:ext cx="1232535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215" dirty="0">
                <a:latin typeface="Tahoma"/>
                <a:cs typeface="Tahoma"/>
              </a:rPr>
              <a:t>C</a:t>
            </a:r>
            <a:r>
              <a:rPr sz="2750" spc="270" dirty="0">
                <a:latin typeface="Tahoma"/>
                <a:cs typeface="Tahoma"/>
              </a:rPr>
              <a:t>l</a:t>
            </a:r>
            <a:r>
              <a:rPr sz="2750" spc="195" dirty="0">
                <a:latin typeface="Tahoma"/>
                <a:cs typeface="Tahoma"/>
              </a:rPr>
              <a:t>a</a:t>
            </a:r>
            <a:r>
              <a:rPr sz="2750" spc="114" dirty="0">
                <a:latin typeface="Tahoma"/>
                <a:cs typeface="Tahoma"/>
              </a:rPr>
              <a:t>s</a:t>
            </a:r>
            <a:r>
              <a:rPr sz="2750" spc="120" dirty="0">
                <a:latin typeface="Tahoma"/>
                <a:cs typeface="Tahoma"/>
              </a:rPr>
              <a:t>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0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5921" y="4123420"/>
            <a:ext cx="5628735" cy="9700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5631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00" dirty="0"/>
              <a:t> </a:t>
            </a:r>
            <a:r>
              <a:rPr spc="515" dirty="0"/>
              <a:t>EVALUATION</a:t>
            </a:r>
            <a:r>
              <a:rPr spc="-95" dirty="0"/>
              <a:t> </a:t>
            </a:r>
            <a:r>
              <a:rPr spc="300" dirty="0"/>
              <a:t>METRICS</a:t>
            </a:r>
            <a:r>
              <a:rPr spc="-95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-10" dirty="0"/>
              <a:t>F1</a:t>
            </a:r>
            <a:r>
              <a:rPr spc="-95" dirty="0"/>
              <a:t> </a:t>
            </a:r>
            <a:r>
              <a:rPr spc="320" dirty="0"/>
              <a:t>SCORE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3885508"/>
            <a:ext cx="6802755" cy="142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750" spc="459" dirty="0">
                <a:latin typeface="Tahoma"/>
                <a:cs typeface="Tahoma"/>
              </a:rPr>
              <a:t>A </a:t>
            </a:r>
            <a:r>
              <a:rPr sz="2750" spc="245" dirty="0">
                <a:latin typeface="Tahoma"/>
                <a:cs typeface="Tahoma"/>
              </a:rPr>
              <a:t>Trade-off </a:t>
            </a:r>
            <a:r>
              <a:rPr sz="2750" spc="155" dirty="0">
                <a:latin typeface="Tahoma"/>
                <a:cs typeface="Tahoma"/>
              </a:rPr>
              <a:t>between </a:t>
            </a:r>
            <a:r>
              <a:rPr sz="2750" spc="180" dirty="0">
                <a:latin typeface="Tahoma"/>
                <a:cs typeface="Tahoma"/>
              </a:rPr>
              <a:t>both </a:t>
            </a:r>
            <a:r>
              <a:rPr sz="2750" spc="135" dirty="0">
                <a:latin typeface="Tahoma"/>
                <a:cs typeface="Tahoma"/>
              </a:rPr>
              <a:t>such </a:t>
            </a:r>
            <a:r>
              <a:rPr sz="2750" spc="240" dirty="0">
                <a:latin typeface="Tahoma"/>
                <a:cs typeface="Tahoma"/>
              </a:rPr>
              <a:t>that </a:t>
            </a:r>
            <a:r>
              <a:rPr sz="2750" spc="24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algorithm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doesn't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improve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too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14" dirty="0">
                <a:latin typeface="Tahoma"/>
                <a:cs typeface="Tahoma"/>
              </a:rPr>
              <a:t>much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one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5" dirty="0">
                <a:latin typeface="Tahoma"/>
                <a:cs typeface="Tahoma"/>
              </a:rPr>
              <a:t>them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54" dirty="0">
                <a:latin typeface="Tahoma"/>
                <a:cs typeface="Tahoma"/>
              </a:rPr>
              <a:t>at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0" dirty="0">
                <a:latin typeface="Tahoma"/>
                <a:cs typeface="Tahoma"/>
              </a:rPr>
              <a:t>expense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other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197" y="3546539"/>
            <a:ext cx="9535795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075"/>
              </a:lnSpc>
              <a:spcBef>
                <a:spcPts val="100"/>
              </a:spcBef>
            </a:pPr>
            <a:r>
              <a:rPr sz="11000" spc="134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endParaRPr sz="11000">
              <a:latin typeface="Tahoma"/>
              <a:cs typeface="Tahoma"/>
            </a:endParaRPr>
          </a:p>
          <a:p>
            <a:pPr algn="ctr">
              <a:lnSpc>
                <a:spcPts val="12075"/>
              </a:lnSpc>
            </a:pPr>
            <a:r>
              <a:rPr sz="11000" spc="765" dirty="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r>
              <a:rPr sz="11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0" spc="4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4295" y="9803353"/>
            <a:ext cx="433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rgbClr val="2099D4"/>
                </a:solidFill>
                <a:latin typeface="Tahoma"/>
                <a:cs typeface="Tahoma"/>
              </a:rPr>
              <a:t>D</a:t>
            </a:r>
            <a:r>
              <a:rPr sz="1800" b="1" spc="180" dirty="0">
                <a:solidFill>
                  <a:srgbClr val="2099D4"/>
                </a:solidFill>
                <a:latin typeface="Tahoma"/>
                <a:cs typeface="Tahoma"/>
              </a:rPr>
              <a:t>a</a:t>
            </a:r>
            <a:r>
              <a:rPr sz="1800" b="1" spc="125" dirty="0">
                <a:solidFill>
                  <a:srgbClr val="2099D4"/>
                </a:solidFill>
                <a:latin typeface="Tahoma"/>
                <a:cs typeface="Tahoma"/>
              </a:rPr>
              <a:t>t</a:t>
            </a:r>
            <a:r>
              <a:rPr sz="1800" b="1" spc="40" dirty="0">
                <a:solidFill>
                  <a:srgbClr val="2099D4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-265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2099D4"/>
                </a:solidFill>
                <a:latin typeface="Tahoma"/>
                <a:cs typeface="Tahoma"/>
              </a:rPr>
              <a:t>S</a:t>
            </a:r>
            <a:r>
              <a:rPr sz="1800" b="1" spc="125" dirty="0">
                <a:solidFill>
                  <a:srgbClr val="2099D4"/>
                </a:solidFill>
                <a:latin typeface="Tahoma"/>
                <a:cs typeface="Tahoma"/>
              </a:rPr>
              <a:t>q</a:t>
            </a:r>
            <a:r>
              <a:rPr sz="1800" b="1" spc="40" dirty="0">
                <a:solidFill>
                  <a:srgbClr val="2099D4"/>
                </a:solidFill>
                <a:latin typeface="Tahoma"/>
                <a:cs typeface="Tahoma"/>
              </a:rPr>
              <a:t>u</a:t>
            </a:r>
            <a:r>
              <a:rPr sz="1800" b="1" spc="180" dirty="0">
                <a:solidFill>
                  <a:srgbClr val="2099D4"/>
                </a:solidFill>
                <a:latin typeface="Tahoma"/>
                <a:cs typeface="Tahoma"/>
              </a:rPr>
              <a:t>a</a:t>
            </a:r>
            <a:r>
              <a:rPr sz="1800" b="1" spc="-15" dirty="0">
                <a:solidFill>
                  <a:srgbClr val="2099D4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-265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-700" dirty="0">
                <a:solidFill>
                  <a:srgbClr val="2099D4"/>
                </a:solidFill>
                <a:latin typeface="Tahoma"/>
                <a:cs typeface="Tahoma"/>
              </a:rPr>
              <a:t>|</a:t>
            </a:r>
            <a:r>
              <a:rPr sz="1800" b="1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-265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2099D4"/>
                </a:solidFill>
                <a:latin typeface="Tahoma"/>
                <a:cs typeface="Tahoma"/>
              </a:rPr>
              <a:t>S</a:t>
            </a:r>
            <a:r>
              <a:rPr sz="1800" b="1" spc="40" dirty="0">
                <a:solidFill>
                  <a:srgbClr val="2099D4"/>
                </a:solidFill>
                <a:latin typeface="Tahoma"/>
                <a:cs typeface="Tahoma"/>
              </a:rPr>
              <a:t>u</a:t>
            </a:r>
            <a:r>
              <a:rPr sz="1800" b="1" spc="125" dirty="0">
                <a:solidFill>
                  <a:srgbClr val="2099D4"/>
                </a:solidFill>
                <a:latin typeface="Tahoma"/>
                <a:cs typeface="Tahoma"/>
              </a:rPr>
              <a:t>p</a:t>
            </a:r>
            <a:r>
              <a:rPr sz="1800" b="1" spc="114" dirty="0">
                <a:solidFill>
                  <a:srgbClr val="2099D4"/>
                </a:solidFill>
                <a:latin typeface="Tahoma"/>
                <a:cs typeface="Tahoma"/>
              </a:rPr>
              <a:t>e</a:t>
            </a:r>
            <a:r>
              <a:rPr sz="1800" b="1" spc="140" dirty="0">
                <a:solidFill>
                  <a:srgbClr val="2099D4"/>
                </a:solidFill>
                <a:latin typeface="Tahoma"/>
                <a:cs typeface="Tahoma"/>
              </a:rPr>
              <a:t>r</a:t>
            </a:r>
            <a:r>
              <a:rPr sz="1800" b="1" spc="110" dirty="0">
                <a:solidFill>
                  <a:srgbClr val="2099D4"/>
                </a:solidFill>
                <a:latin typeface="Tahoma"/>
                <a:cs typeface="Tahoma"/>
              </a:rPr>
              <a:t>v</a:t>
            </a:r>
            <a:r>
              <a:rPr sz="1800" b="1" spc="20" dirty="0">
                <a:solidFill>
                  <a:srgbClr val="2099D4"/>
                </a:solidFill>
                <a:latin typeface="Tahoma"/>
                <a:cs typeface="Tahoma"/>
              </a:rPr>
              <a:t>i</a:t>
            </a:r>
            <a:r>
              <a:rPr sz="1800" b="1" spc="80" dirty="0">
                <a:solidFill>
                  <a:srgbClr val="2099D4"/>
                </a:solidFill>
                <a:latin typeface="Tahoma"/>
                <a:cs typeface="Tahoma"/>
              </a:rPr>
              <a:t>s</a:t>
            </a:r>
            <a:r>
              <a:rPr sz="1800" b="1" spc="114" dirty="0">
                <a:solidFill>
                  <a:srgbClr val="2099D4"/>
                </a:solidFill>
                <a:latin typeface="Tahoma"/>
                <a:cs typeface="Tahoma"/>
              </a:rPr>
              <a:t>e</a:t>
            </a:r>
            <a:r>
              <a:rPr sz="1800" b="1" spc="-15" dirty="0">
                <a:solidFill>
                  <a:srgbClr val="2099D4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-265" dirty="0">
                <a:solidFill>
                  <a:srgbClr val="2099D4"/>
                </a:solidFill>
                <a:latin typeface="Tahoma"/>
                <a:cs typeface="Tahoma"/>
              </a:rPr>
              <a:t> </a:t>
            </a:r>
            <a:r>
              <a:rPr sz="1800" b="1" spc="120" dirty="0">
                <a:solidFill>
                  <a:srgbClr val="2099D4"/>
                </a:solidFill>
                <a:latin typeface="Tahoma"/>
                <a:cs typeface="Tahoma"/>
              </a:rPr>
              <a:t>L</a:t>
            </a:r>
            <a:r>
              <a:rPr sz="1800" b="1" spc="114" dirty="0">
                <a:solidFill>
                  <a:srgbClr val="2099D4"/>
                </a:solidFill>
                <a:latin typeface="Tahoma"/>
                <a:cs typeface="Tahoma"/>
              </a:rPr>
              <a:t>e</a:t>
            </a:r>
            <a:r>
              <a:rPr sz="1800" b="1" spc="180" dirty="0">
                <a:solidFill>
                  <a:srgbClr val="2099D4"/>
                </a:solidFill>
                <a:latin typeface="Tahoma"/>
                <a:cs typeface="Tahoma"/>
              </a:rPr>
              <a:t>a</a:t>
            </a:r>
            <a:r>
              <a:rPr sz="1800" b="1" spc="140" dirty="0">
                <a:solidFill>
                  <a:srgbClr val="2099D4"/>
                </a:solidFill>
                <a:latin typeface="Tahoma"/>
                <a:cs typeface="Tahoma"/>
              </a:rPr>
              <a:t>r</a:t>
            </a:r>
            <a:r>
              <a:rPr sz="1800" b="1" spc="60" dirty="0">
                <a:solidFill>
                  <a:srgbClr val="2099D4"/>
                </a:solidFill>
                <a:latin typeface="Tahoma"/>
                <a:cs typeface="Tahoma"/>
              </a:rPr>
              <a:t>n</a:t>
            </a:r>
            <a:r>
              <a:rPr sz="1800" b="1" spc="20" dirty="0">
                <a:solidFill>
                  <a:srgbClr val="2099D4"/>
                </a:solidFill>
                <a:latin typeface="Tahoma"/>
                <a:cs typeface="Tahoma"/>
              </a:rPr>
              <a:t>i</a:t>
            </a:r>
            <a:r>
              <a:rPr sz="1800" b="1" spc="60" dirty="0">
                <a:solidFill>
                  <a:srgbClr val="2099D4"/>
                </a:solidFill>
                <a:latin typeface="Tahoma"/>
                <a:cs typeface="Tahoma"/>
              </a:rPr>
              <a:t>n</a:t>
            </a:r>
            <a:r>
              <a:rPr sz="1800" b="1" spc="5" dirty="0">
                <a:solidFill>
                  <a:srgbClr val="2099D4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207" y="3973825"/>
            <a:ext cx="6821216" cy="49229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637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00" dirty="0"/>
              <a:t> </a:t>
            </a:r>
            <a:r>
              <a:rPr spc="515" dirty="0"/>
              <a:t>EVALUATION</a:t>
            </a:r>
            <a:r>
              <a:rPr spc="-95" dirty="0"/>
              <a:t> </a:t>
            </a:r>
            <a:r>
              <a:rPr spc="300" dirty="0"/>
              <a:t>METRICS</a:t>
            </a:r>
            <a:r>
              <a:rPr spc="-100" dirty="0"/>
              <a:t> </a:t>
            </a:r>
            <a:r>
              <a:rPr spc="330" dirty="0"/>
              <a:t>-</a:t>
            </a:r>
            <a:r>
              <a:rPr spc="-95" dirty="0"/>
              <a:t> </a:t>
            </a:r>
            <a:r>
              <a:rPr spc="310" dirty="0"/>
              <a:t>ROC</a:t>
            </a:r>
            <a:r>
              <a:rPr spc="-95" dirty="0"/>
              <a:t> </a:t>
            </a:r>
            <a:r>
              <a:rPr spc="480" dirty="0"/>
              <a:t>CURVE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129" y="2454363"/>
            <a:ext cx="1686560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96570">
              <a:lnSpc>
                <a:spcPct val="117200"/>
              </a:lnSpc>
              <a:spcBef>
                <a:spcPts val="95"/>
              </a:spcBef>
            </a:pPr>
            <a:r>
              <a:rPr sz="2400" dirty="0">
                <a:latin typeface="Tahoma"/>
                <a:cs typeface="Tahoma"/>
              </a:rPr>
              <a:t>It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is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a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plot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229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false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positive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rate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(x-axis)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versus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true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positive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rate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(y-axis)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229" dirty="0">
                <a:latin typeface="Tahoma"/>
                <a:cs typeface="Tahoma"/>
              </a:rPr>
              <a:t>for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number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229" dirty="0">
                <a:latin typeface="Tahoma"/>
                <a:cs typeface="Tahoma"/>
              </a:rPr>
              <a:t>of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different </a:t>
            </a:r>
            <a:r>
              <a:rPr sz="2400" spc="190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candidate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threshold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values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between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0.0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and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1.0.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8037"/>
                </a:solidFill>
                <a:latin typeface="Tahoma"/>
                <a:cs typeface="Tahoma"/>
              </a:rPr>
              <a:t>Put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008037"/>
                </a:solidFill>
                <a:latin typeface="Tahoma"/>
                <a:cs typeface="Tahoma"/>
              </a:rPr>
              <a:t>another</a:t>
            </a:r>
            <a:r>
              <a:rPr sz="2400" spc="-13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008037"/>
                </a:solidFill>
                <a:latin typeface="Tahoma"/>
                <a:cs typeface="Tahoma"/>
              </a:rPr>
              <a:t>way,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008037"/>
                </a:solidFill>
                <a:latin typeface="Tahoma"/>
                <a:cs typeface="Tahoma"/>
              </a:rPr>
              <a:t>it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008037"/>
                </a:solidFill>
                <a:latin typeface="Tahoma"/>
                <a:cs typeface="Tahoma"/>
              </a:rPr>
              <a:t>plots</a:t>
            </a:r>
            <a:r>
              <a:rPr sz="2400" spc="-13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008037"/>
                </a:solidFill>
                <a:latin typeface="Tahoma"/>
                <a:cs typeface="Tahoma"/>
              </a:rPr>
              <a:t>the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008037"/>
                </a:solidFill>
                <a:latin typeface="Tahoma"/>
                <a:cs typeface="Tahoma"/>
              </a:rPr>
              <a:t>false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008037"/>
                </a:solidFill>
                <a:latin typeface="Tahoma"/>
                <a:cs typeface="Tahoma"/>
              </a:rPr>
              <a:t>alarm</a:t>
            </a:r>
            <a:r>
              <a:rPr sz="2400" spc="-13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8037"/>
                </a:solidFill>
                <a:latin typeface="Tahoma"/>
                <a:cs typeface="Tahoma"/>
              </a:rPr>
              <a:t>rate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008037"/>
                </a:solidFill>
                <a:latin typeface="Tahoma"/>
                <a:cs typeface="Tahoma"/>
              </a:rPr>
              <a:t>versus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008037"/>
                </a:solidFill>
                <a:latin typeface="Tahoma"/>
                <a:cs typeface="Tahoma"/>
              </a:rPr>
              <a:t>the</a:t>
            </a:r>
            <a:r>
              <a:rPr sz="2400" spc="-130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008037"/>
                </a:solidFill>
                <a:latin typeface="Tahoma"/>
                <a:cs typeface="Tahoma"/>
              </a:rPr>
              <a:t>hit</a:t>
            </a:r>
            <a:r>
              <a:rPr sz="2400" spc="-135" dirty="0">
                <a:solidFill>
                  <a:srgbClr val="008037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008037"/>
                </a:solidFill>
                <a:latin typeface="Tahoma"/>
                <a:cs typeface="Tahoma"/>
              </a:rPr>
              <a:t>rate.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4554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14" dirty="0"/>
              <a:t> </a:t>
            </a:r>
            <a:r>
              <a:rPr spc="515" dirty="0"/>
              <a:t>EVALUATION</a:t>
            </a:r>
            <a:r>
              <a:rPr spc="-110" dirty="0"/>
              <a:t> </a:t>
            </a:r>
            <a:r>
              <a:rPr spc="300" dirty="0"/>
              <a:t>METRICS</a:t>
            </a:r>
            <a:r>
              <a:rPr lang="en-GB" spc="300" dirty="0"/>
              <a:t> -</a:t>
            </a:r>
            <a:br>
              <a:rPr lang="en-GB" spc="300" dirty="0"/>
            </a:br>
            <a:r>
              <a:rPr lang="en-GB" spc="300" dirty="0"/>
              <a:t>ACCURACY</a:t>
            </a:r>
            <a:endParaRPr spc="3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52A94E4-D8F4-48A5-2761-0B5EDF94DFD5}"/>
              </a:ext>
            </a:extLst>
          </p:cNvPr>
          <p:cNvSpPr/>
          <p:nvPr/>
        </p:nvSpPr>
        <p:spPr>
          <a:xfrm>
            <a:off x="13164512" y="2759620"/>
            <a:ext cx="3777615" cy="196215"/>
          </a:xfrm>
          <a:custGeom>
            <a:avLst/>
            <a:gdLst/>
            <a:ahLst/>
            <a:cxnLst/>
            <a:rect l="l" t="t" r="r" b="b"/>
            <a:pathLst>
              <a:path w="3777615" h="196214">
                <a:moveTo>
                  <a:pt x="3777085" y="195768"/>
                </a:moveTo>
                <a:lnTo>
                  <a:pt x="0" y="195768"/>
                </a:lnTo>
                <a:lnTo>
                  <a:pt x="0" y="0"/>
                </a:lnTo>
                <a:lnTo>
                  <a:pt x="2963249" y="0"/>
                </a:lnTo>
                <a:lnTo>
                  <a:pt x="3777085" y="0"/>
                </a:lnTo>
                <a:lnTo>
                  <a:pt x="3777085" y="195768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17FBA8B-0D21-6AC6-4B2A-4692812E8F05}"/>
              </a:ext>
            </a:extLst>
          </p:cNvPr>
          <p:cNvSpPr txBox="1"/>
          <p:nvPr/>
        </p:nvSpPr>
        <p:spPr>
          <a:xfrm>
            <a:off x="13151634" y="2254106"/>
            <a:ext cx="3775075" cy="1181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10"/>
              </a:spcBef>
            </a:pPr>
            <a:r>
              <a:rPr sz="2750" spc="185" dirty="0">
                <a:latin typeface="Tahoma"/>
                <a:cs typeface="Tahoma"/>
              </a:rPr>
              <a:t>#correct</a:t>
            </a:r>
            <a:r>
              <a:rPr sz="2750" spc="-19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Prediction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750" spc="270" dirty="0">
                <a:latin typeface="Tahoma"/>
                <a:cs typeface="Tahoma"/>
              </a:rPr>
              <a:t>Total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#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Predictions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4BFAC35-F075-BDDF-6C46-A1D95BB958E6}"/>
              </a:ext>
            </a:extLst>
          </p:cNvPr>
          <p:cNvSpPr txBox="1"/>
          <p:nvPr/>
        </p:nvSpPr>
        <p:spPr>
          <a:xfrm>
            <a:off x="1016000" y="2968625"/>
            <a:ext cx="9511030" cy="95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750" spc="114" dirty="0">
                <a:latin typeface="Tahoma"/>
                <a:cs typeface="Tahoma"/>
              </a:rPr>
              <a:t>So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75" dirty="0">
                <a:latin typeface="Tahoma"/>
                <a:cs typeface="Tahoma"/>
              </a:rPr>
              <a:t>far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have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just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been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evaluating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performance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 </a:t>
            </a:r>
            <a:r>
              <a:rPr sz="2750" spc="-840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our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algorithms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based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on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solidFill>
                  <a:srgbClr val="2099D4"/>
                </a:solidFill>
                <a:latin typeface="Tahoma"/>
                <a:cs typeface="Tahoma"/>
              </a:rPr>
              <a:t>accuracy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204" y="4661149"/>
            <a:ext cx="11839574" cy="35820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857" y="987426"/>
            <a:ext cx="1561814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14" dirty="0"/>
              <a:t> </a:t>
            </a:r>
            <a:r>
              <a:rPr spc="515" dirty="0"/>
              <a:t>EVALUATION</a:t>
            </a:r>
            <a:r>
              <a:rPr spc="-110" dirty="0"/>
              <a:t> </a:t>
            </a:r>
            <a:r>
              <a:rPr spc="300" dirty="0"/>
              <a:t>METRICS</a:t>
            </a:r>
            <a:r>
              <a:rPr lang="en-GB" spc="300" dirty="0"/>
              <a:t> -</a:t>
            </a:r>
            <a:br>
              <a:rPr lang="en-GB" spc="300" dirty="0"/>
            </a:br>
            <a:r>
              <a:rPr lang="en-GB" spc="300" dirty="0"/>
              <a:t>ACCURACY</a:t>
            </a:r>
            <a:endParaRPr spc="3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2968625"/>
            <a:ext cx="9511030" cy="95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750" spc="114" dirty="0">
                <a:latin typeface="Tahoma"/>
                <a:cs typeface="Tahoma"/>
              </a:rPr>
              <a:t>So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75" dirty="0">
                <a:latin typeface="Tahoma"/>
                <a:cs typeface="Tahoma"/>
              </a:rPr>
              <a:t>far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have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just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been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evaluating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performance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 </a:t>
            </a:r>
            <a:r>
              <a:rPr sz="2750" spc="-840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our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algorithms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based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on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solidFill>
                  <a:srgbClr val="2099D4"/>
                </a:solidFill>
                <a:latin typeface="Tahoma"/>
                <a:cs typeface="Tahoma"/>
              </a:rPr>
              <a:t>accuracy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F56A11A-89AA-D58F-764F-70DE6252C3EB}"/>
              </a:ext>
            </a:extLst>
          </p:cNvPr>
          <p:cNvSpPr/>
          <p:nvPr/>
        </p:nvSpPr>
        <p:spPr>
          <a:xfrm>
            <a:off x="13164512" y="2759620"/>
            <a:ext cx="3777615" cy="196215"/>
          </a:xfrm>
          <a:custGeom>
            <a:avLst/>
            <a:gdLst/>
            <a:ahLst/>
            <a:cxnLst/>
            <a:rect l="l" t="t" r="r" b="b"/>
            <a:pathLst>
              <a:path w="3777615" h="196214">
                <a:moveTo>
                  <a:pt x="3777085" y="195768"/>
                </a:moveTo>
                <a:lnTo>
                  <a:pt x="0" y="195768"/>
                </a:lnTo>
                <a:lnTo>
                  <a:pt x="0" y="0"/>
                </a:lnTo>
                <a:lnTo>
                  <a:pt x="2963249" y="0"/>
                </a:lnTo>
                <a:lnTo>
                  <a:pt x="3777085" y="0"/>
                </a:lnTo>
                <a:lnTo>
                  <a:pt x="3777085" y="195768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1F36ECB-E7F1-0BFB-D1BC-0B3820EB4E5F}"/>
              </a:ext>
            </a:extLst>
          </p:cNvPr>
          <p:cNvSpPr txBox="1"/>
          <p:nvPr/>
        </p:nvSpPr>
        <p:spPr>
          <a:xfrm>
            <a:off x="13151634" y="2254106"/>
            <a:ext cx="3775075" cy="1181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10"/>
              </a:spcBef>
            </a:pPr>
            <a:r>
              <a:rPr sz="2750" spc="185" dirty="0">
                <a:latin typeface="Tahoma"/>
                <a:cs typeface="Tahoma"/>
              </a:rPr>
              <a:t>#correct</a:t>
            </a:r>
            <a:r>
              <a:rPr sz="2750" spc="-19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Prediction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750" spc="270" dirty="0">
                <a:latin typeface="Tahoma"/>
                <a:cs typeface="Tahoma"/>
              </a:rPr>
              <a:t>Total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#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Predictions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994449"/>
            <a:ext cx="11839574" cy="35820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327043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14" dirty="0"/>
              <a:t> </a:t>
            </a:r>
            <a:r>
              <a:rPr spc="515" dirty="0"/>
              <a:t>EVALUATION</a:t>
            </a:r>
            <a:r>
              <a:rPr spc="-110" dirty="0"/>
              <a:t> </a:t>
            </a:r>
            <a:r>
              <a:rPr spc="300" dirty="0"/>
              <a:t>METRICS</a:t>
            </a:r>
            <a:r>
              <a:rPr lang="en-GB" spc="300" dirty="0"/>
              <a:t> -</a:t>
            </a:r>
            <a:br>
              <a:rPr lang="en-GB" spc="300" dirty="0"/>
            </a:br>
            <a:r>
              <a:rPr lang="en-GB" spc="300" dirty="0"/>
              <a:t>ACCURACY</a:t>
            </a:r>
            <a:endParaRPr spc="3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A66A4AC-9938-9E7A-709F-E0E95E13A2E1}"/>
              </a:ext>
            </a:extLst>
          </p:cNvPr>
          <p:cNvSpPr/>
          <p:nvPr/>
        </p:nvSpPr>
        <p:spPr>
          <a:xfrm>
            <a:off x="13164512" y="2759620"/>
            <a:ext cx="3777615" cy="196215"/>
          </a:xfrm>
          <a:custGeom>
            <a:avLst/>
            <a:gdLst/>
            <a:ahLst/>
            <a:cxnLst/>
            <a:rect l="l" t="t" r="r" b="b"/>
            <a:pathLst>
              <a:path w="3777615" h="196214">
                <a:moveTo>
                  <a:pt x="3777085" y="195768"/>
                </a:moveTo>
                <a:lnTo>
                  <a:pt x="0" y="195768"/>
                </a:lnTo>
                <a:lnTo>
                  <a:pt x="0" y="0"/>
                </a:lnTo>
                <a:lnTo>
                  <a:pt x="2963249" y="0"/>
                </a:lnTo>
                <a:lnTo>
                  <a:pt x="3777085" y="0"/>
                </a:lnTo>
                <a:lnTo>
                  <a:pt x="3777085" y="195768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52A7C54-5945-A485-72C8-882EF1131B89}"/>
              </a:ext>
            </a:extLst>
          </p:cNvPr>
          <p:cNvSpPr txBox="1"/>
          <p:nvPr/>
        </p:nvSpPr>
        <p:spPr>
          <a:xfrm>
            <a:off x="13151634" y="2254106"/>
            <a:ext cx="3775075" cy="1181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10"/>
              </a:spcBef>
            </a:pPr>
            <a:r>
              <a:rPr sz="2750" spc="185" dirty="0">
                <a:latin typeface="Tahoma"/>
                <a:cs typeface="Tahoma"/>
              </a:rPr>
              <a:t>#correct</a:t>
            </a:r>
            <a:r>
              <a:rPr sz="2750" spc="-19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Prediction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750" spc="270" dirty="0">
                <a:latin typeface="Tahoma"/>
                <a:cs typeface="Tahoma"/>
              </a:rPr>
              <a:t>Total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#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Predictions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6723A4D-6249-26E3-E6B4-65C561E38D4F}"/>
              </a:ext>
            </a:extLst>
          </p:cNvPr>
          <p:cNvSpPr txBox="1"/>
          <p:nvPr/>
        </p:nvSpPr>
        <p:spPr>
          <a:xfrm>
            <a:off x="1016000" y="2968625"/>
            <a:ext cx="9511030" cy="95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750" spc="114" dirty="0">
                <a:latin typeface="Tahoma"/>
                <a:cs typeface="Tahoma"/>
              </a:rPr>
              <a:t>So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75" dirty="0">
                <a:latin typeface="Tahoma"/>
                <a:cs typeface="Tahoma"/>
              </a:rPr>
              <a:t>far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have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just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been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evaluating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performance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 </a:t>
            </a:r>
            <a:r>
              <a:rPr sz="2750" spc="-840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our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algorithms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based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on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solidFill>
                  <a:srgbClr val="2099D4"/>
                </a:solidFill>
                <a:latin typeface="Tahoma"/>
                <a:cs typeface="Tahoma"/>
              </a:rPr>
              <a:t>accuracy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4512" y="2759620"/>
            <a:ext cx="3777615" cy="196215"/>
          </a:xfrm>
          <a:custGeom>
            <a:avLst/>
            <a:gdLst/>
            <a:ahLst/>
            <a:cxnLst/>
            <a:rect l="l" t="t" r="r" b="b"/>
            <a:pathLst>
              <a:path w="3777615" h="196214">
                <a:moveTo>
                  <a:pt x="3777085" y="195768"/>
                </a:moveTo>
                <a:lnTo>
                  <a:pt x="0" y="195768"/>
                </a:lnTo>
                <a:lnTo>
                  <a:pt x="0" y="0"/>
                </a:lnTo>
                <a:lnTo>
                  <a:pt x="2963249" y="0"/>
                </a:lnTo>
                <a:lnTo>
                  <a:pt x="3777085" y="0"/>
                </a:lnTo>
                <a:lnTo>
                  <a:pt x="3777085" y="195768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812478"/>
            <a:ext cx="17259300" cy="4764041"/>
            <a:chOff x="1028700" y="3812478"/>
            <a:chExt cx="17259300" cy="476404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994451"/>
              <a:ext cx="11839574" cy="35820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3422" y="3812478"/>
              <a:ext cx="7204578" cy="9037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857" y="987428"/>
            <a:ext cx="1276777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14" dirty="0"/>
              <a:t> </a:t>
            </a:r>
            <a:r>
              <a:rPr spc="515" dirty="0"/>
              <a:t>EVALUATION</a:t>
            </a:r>
            <a:r>
              <a:rPr spc="-110" dirty="0"/>
              <a:t> </a:t>
            </a:r>
            <a:r>
              <a:rPr spc="300" dirty="0"/>
              <a:t>METRICS</a:t>
            </a:r>
            <a:r>
              <a:rPr lang="en-GB" spc="300" dirty="0"/>
              <a:t> -</a:t>
            </a:r>
            <a:br>
              <a:rPr lang="en-GB" spc="300" dirty="0"/>
            </a:br>
            <a:r>
              <a:rPr lang="en-GB" spc="300" dirty="0"/>
              <a:t>ACCURACY</a:t>
            </a:r>
            <a:endParaRPr spc="3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51634" y="2254106"/>
            <a:ext cx="3775075" cy="1181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10"/>
              </a:spcBef>
            </a:pPr>
            <a:r>
              <a:rPr sz="2750" spc="185" dirty="0">
                <a:latin typeface="Tahoma"/>
                <a:cs typeface="Tahoma"/>
              </a:rPr>
              <a:t>#correct</a:t>
            </a:r>
            <a:r>
              <a:rPr sz="2750" spc="-19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Prediction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750" spc="270" dirty="0">
                <a:latin typeface="Tahoma"/>
                <a:cs typeface="Tahoma"/>
              </a:rPr>
              <a:t>Total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#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Predictions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3263E2B-BC16-9294-75FE-2B03D5BAE252}"/>
              </a:ext>
            </a:extLst>
          </p:cNvPr>
          <p:cNvSpPr txBox="1"/>
          <p:nvPr/>
        </p:nvSpPr>
        <p:spPr>
          <a:xfrm>
            <a:off x="1016000" y="2968625"/>
            <a:ext cx="9511030" cy="95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750" spc="114" dirty="0">
                <a:latin typeface="Tahoma"/>
                <a:cs typeface="Tahoma"/>
              </a:rPr>
              <a:t>So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75" dirty="0">
                <a:latin typeface="Tahoma"/>
                <a:cs typeface="Tahoma"/>
              </a:rPr>
              <a:t>far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we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have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just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been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evaluating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the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performance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 </a:t>
            </a:r>
            <a:r>
              <a:rPr sz="2750" spc="-840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our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algorithms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35" dirty="0">
                <a:latin typeface="Tahoma"/>
                <a:cs typeface="Tahoma"/>
              </a:rPr>
              <a:t>based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on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95" dirty="0">
                <a:solidFill>
                  <a:srgbClr val="2099D4"/>
                </a:solidFill>
                <a:latin typeface="Tahoma"/>
                <a:cs typeface="Tahoma"/>
              </a:rPr>
              <a:t>accuracy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4512" y="2759617"/>
            <a:ext cx="3777615" cy="196215"/>
          </a:xfrm>
          <a:custGeom>
            <a:avLst/>
            <a:gdLst/>
            <a:ahLst/>
            <a:cxnLst/>
            <a:rect l="l" t="t" r="r" b="b"/>
            <a:pathLst>
              <a:path w="3777615" h="196214">
                <a:moveTo>
                  <a:pt x="3777085" y="195768"/>
                </a:moveTo>
                <a:lnTo>
                  <a:pt x="0" y="195768"/>
                </a:lnTo>
                <a:lnTo>
                  <a:pt x="0" y="0"/>
                </a:lnTo>
                <a:lnTo>
                  <a:pt x="2963249" y="0"/>
                </a:lnTo>
                <a:lnTo>
                  <a:pt x="3777085" y="0"/>
                </a:lnTo>
                <a:lnTo>
                  <a:pt x="3777085" y="195768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57" y="987425"/>
            <a:ext cx="1394174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PERFORMANCE</a:t>
            </a:r>
            <a:r>
              <a:rPr spc="-114" dirty="0"/>
              <a:t> </a:t>
            </a:r>
            <a:r>
              <a:rPr spc="515" dirty="0"/>
              <a:t>EVALUATION</a:t>
            </a:r>
            <a:r>
              <a:rPr spc="-110" dirty="0"/>
              <a:t> </a:t>
            </a:r>
            <a:r>
              <a:rPr lang="en-GB" spc="300" dirty="0"/>
              <a:t>METRICS -</a:t>
            </a:r>
            <a:br>
              <a:rPr lang="en-GB" spc="300" dirty="0"/>
            </a:br>
            <a:r>
              <a:rPr lang="en-GB" spc="300" dirty="0"/>
              <a:t>ACCURACY</a:t>
            </a:r>
            <a:endParaRPr spc="3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3553460"/>
            <a:ext cx="5519420" cy="447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25" dirty="0">
                <a:latin typeface="Tahoma"/>
                <a:cs typeface="Tahoma"/>
              </a:rPr>
              <a:t>How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can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accuracy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120" dirty="0">
                <a:latin typeface="Tahoma"/>
                <a:cs typeface="Tahoma"/>
              </a:rPr>
              <a:t>be</a:t>
            </a:r>
            <a:r>
              <a:rPr sz="2750" spc="-17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deceptive?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978400"/>
            <a:ext cx="9084310" cy="1841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10"/>
              </a:spcBef>
              <a:buChar char="-"/>
              <a:tabLst>
                <a:tab pos="253365" algn="l"/>
              </a:tabLst>
            </a:pPr>
            <a:r>
              <a:rPr sz="2750" spc="110" dirty="0">
                <a:latin typeface="Tahoma"/>
                <a:cs typeface="Tahoma"/>
              </a:rPr>
              <a:t>I</a:t>
            </a:r>
            <a:r>
              <a:rPr lang="en-GB" sz="2750" spc="110" dirty="0">
                <a:latin typeface="Tahoma"/>
                <a:cs typeface="Tahoma"/>
              </a:rPr>
              <a:t>m</a:t>
            </a:r>
            <a:r>
              <a:rPr sz="2750" spc="110" dirty="0">
                <a:latin typeface="Tahoma"/>
                <a:cs typeface="Tahoma"/>
              </a:rPr>
              <a:t>balanced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10" dirty="0">
                <a:latin typeface="Tahoma"/>
                <a:cs typeface="Tahoma"/>
              </a:rPr>
              <a:t>Datasets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-"/>
            </a:pPr>
            <a:endParaRPr sz="3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Char char="-"/>
            </a:pPr>
            <a:endParaRPr sz="3050" dirty="0">
              <a:latin typeface="Tahoma"/>
              <a:cs typeface="Tahoma"/>
            </a:endParaRPr>
          </a:p>
          <a:p>
            <a:pPr marL="252729" indent="-240665">
              <a:lnSpc>
                <a:spcPct val="100000"/>
              </a:lnSpc>
              <a:buChar char="-"/>
              <a:tabLst>
                <a:tab pos="253365" algn="l"/>
              </a:tabLst>
            </a:pPr>
            <a:r>
              <a:rPr sz="2750" spc="114" dirty="0">
                <a:latin typeface="Tahoma"/>
                <a:cs typeface="Tahoma"/>
              </a:rPr>
              <a:t>Importance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incorrect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50" dirty="0">
                <a:latin typeface="Tahoma"/>
                <a:cs typeface="Tahoma"/>
              </a:rPr>
              <a:t>prediction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a</a:t>
            </a:r>
            <a:r>
              <a:rPr sz="2750" spc="-165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certain</a:t>
            </a:r>
            <a:r>
              <a:rPr sz="2750" spc="-160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class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51634" y="2254100"/>
            <a:ext cx="3775075" cy="1181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10"/>
              </a:spcBef>
            </a:pPr>
            <a:r>
              <a:rPr sz="2750" spc="185" dirty="0">
                <a:latin typeface="Tahoma"/>
                <a:cs typeface="Tahoma"/>
              </a:rPr>
              <a:t>#correct</a:t>
            </a:r>
            <a:r>
              <a:rPr sz="2750" spc="-190" dirty="0">
                <a:latin typeface="Tahoma"/>
                <a:cs typeface="Tahoma"/>
              </a:rPr>
              <a:t> </a:t>
            </a:r>
            <a:r>
              <a:rPr sz="2750" spc="165" dirty="0">
                <a:latin typeface="Tahoma"/>
                <a:cs typeface="Tahoma"/>
              </a:rPr>
              <a:t>Prediction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750" spc="270" dirty="0">
                <a:latin typeface="Tahoma"/>
                <a:cs typeface="Tahoma"/>
              </a:rPr>
              <a:t>Total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#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of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160" dirty="0">
                <a:latin typeface="Tahoma"/>
                <a:cs typeface="Tahoma"/>
              </a:rPr>
              <a:t>Predictions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105" dirty="0"/>
              <a:t> </a:t>
            </a:r>
            <a:r>
              <a:rPr spc="515" dirty="0"/>
              <a:t>EVALUATION</a:t>
            </a:r>
            <a:r>
              <a:rPr spc="-100" dirty="0"/>
              <a:t> </a:t>
            </a:r>
            <a:r>
              <a:rPr spc="300" dirty="0"/>
              <a:t>METRICS</a:t>
            </a:r>
            <a:r>
              <a:rPr spc="-100" dirty="0"/>
              <a:t> </a:t>
            </a:r>
            <a:r>
              <a:rPr lang="en-GB" spc="330" dirty="0"/>
              <a:t>–</a:t>
            </a:r>
            <a:r>
              <a:rPr spc="-100" dirty="0"/>
              <a:t> </a:t>
            </a:r>
            <a:br>
              <a:rPr lang="en-GB" spc="-100" dirty="0"/>
            </a:br>
            <a:r>
              <a:rPr spc="305" dirty="0"/>
              <a:t>CONFUSION </a:t>
            </a:r>
            <a:r>
              <a:rPr spc="-1485" dirty="0"/>
              <a:t> </a:t>
            </a:r>
            <a:r>
              <a:rPr spc="45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579" y="3968928"/>
            <a:ext cx="10027798" cy="22296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6014" y="8217599"/>
            <a:ext cx="6356665" cy="7709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105" dirty="0"/>
              <a:t> </a:t>
            </a:r>
            <a:r>
              <a:rPr spc="515" dirty="0"/>
              <a:t>EVALUATION</a:t>
            </a:r>
            <a:r>
              <a:rPr spc="-100" dirty="0"/>
              <a:t> </a:t>
            </a:r>
            <a:r>
              <a:rPr spc="300" dirty="0"/>
              <a:t>METRICS</a:t>
            </a:r>
            <a:r>
              <a:rPr spc="-100" dirty="0"/>
              <a:t> </a:t>
            </a:r>
            <a:r>
              <a:rPr lang="en-GB" spc="330" dirty="0"/>
              <a:t>–</a:t>
            </a:r>
            <a:r>
              <a:rPr spc="-100" dirty="0"/>
              <a:t> </a:t>
            </a:r>
            <a:br>
              <a:rPr lang="en-GB" spc="-100" dirty="0"/>
            </a:br>
            <a:r>
              <a:rPr spc="305" dirty="0"/>
              <a:t>CONFUSION </a:t>
            </a:r>
            <a:r>
              <a:rPr spc="-1485" dirty="0"/>
              <a:t> </a:t>
            </a:r>
            <a:r>
              <a:rPr spc="45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579" y="3968928"/>
            <a:ext cx="10027798" cy="22296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6014" y="8217599"/>
            <a:ext cx="6356665" cy="7709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404FB0-271D-FC7C-944B-FFCBD4CB6983}"/>
              </a:ext>
            </a:extLst>
          </p:cNvPr>
          <p:cNvSpPr/>
          <p:nvPr/>
        </p:nvSpPr>
        <p:spPr>
          <a:xfrm>
            <a:off x="11201400" y="3100721"/>
            <a:ext cx="2895600" cy="1480820"/>
          </a:xfrm>
          <a:prstGeom prst="wedgeRectCallout">
            <a:avLst>
              <a:gd name="adj1" fmla="val -71736"/>
              <a:gd name="adj2" fmla="val 97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ysClr val="windowText" lastClr="000000"/>
                </a:solidFill>
              </a:rPr>
              <a:t>Type I error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CEC92DD-3E82-D73C-ED77-3651F922A7D2}"/>
              </a:ext>
            </a:extLst>
          </p:cNvPr>
          <p:cNvSpPr/>
          <p:nvPr/>
        </p:nvSpPr>
        <p:spPr>
          <a:xfrm>
            <a:off x="4876800" y="6757819"/>
            <a:ext cx="2895600" cy="1480820"/>
          </a:xfrm>
          <a:prstGeom prst="wedgeRectCallout">
            <a:avLst>
              <a:gd name="adj1" fmla="val 34313"/>
              <a:gd name="adj2" fmla="val -1052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ysClr val="windowText" lastClr="000000"/>
                </a:solidFill>
              </a:rPr>
              <a:t>Type II error</a:t>
            </a:r>
          </a:p>
        </p:txBody>
      </p:sp>
      <p:pic>
        <p:nvPicPr>
          <p:cNvPr id="9" name="Graphic 8" descr="Thumbs up sign outline">
            <a:extLst>
              <a:ext uri="{FF2B5EF4-FFF2-40B4-BE49-F238E27FC236}">
                <a16:creationId xmlns:a16="http://schemas.microsoft.com/office/drawing/2014/main" id="{9A1DD8A5-9833-6576-E039-6585B67F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4991100"/>
            <a:ext cx="479114" cy="479114"/>
          </a:xfrm>
          <a:prstGeom prst="rect">
            <a:avLst/>
          </a:prstGeom>
        </p:spPr>
      </p:pic>
      <p:pic>
        <p:nvPicPr>
          <p:cNvPr id="10" name="Graphic 9" descr="Thumbs up sign outline">
            <a:extLst>
              <a:ext uri="{FF2B5EF4-FFF2-40B4-BE49-F238E27FC236}">
                <a16:creationId xmlns:a16="http://schemas.microsoft.com/office/drawing/2014/main" id="{7F7CDD07-CF33-6C43-3E2E-B168A04A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488" y="5524500"/>
            <a:ext cx="479114" cy="479114"/>
          </a:xfrm>
          <a:prstGeom prst="rect">
            <a:avLst/>
          </a:prstGeom>
        </p:spPr>
      </p:pic>
      <p:pic>
        <p:nvPicPr>
          <p:cNvPr id="12" name="Graphic 11" descr="Thumbs Down with solid fill">
            <a:extLst>
              <a:ext uri="{FF2B5EF4-FFF2-40B4-BE49-F238E27FC236}">
                <a16:creationId xmlns:a16="http://schemas.microsoft.com/office/drawing/2014/main" id="{035320A4-E9F2-5E74-64E2-5EF562DAB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2918" y="5045386"/>
            <a:ext cx="479114" cy="479114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8D3FED4E-F717-3A3E-9627-9F77D15BC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978" y="5548672"/>
            <a:ext cx="479114" cy="4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3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pc="450" dirty="0"/>
              <a:t>PERFORMANCE</a:t>
            </a:r>
            <a:r>
              <a:rPr spc="-105" dirty="0"/>
              <a:t> </a:t>
            </a:r>
            <a:r>
              <a:rPr spc="515" dirty="0"/>
              <a:t>EVALUATION</a:t>
            </a:r>
            <a:r>
              <a:rPr spc="-100" dirty="0"/>
              <a:t> </a:t>
            </a:r>
            <a:r>
              <a:rPr spc="300" dirty="0"/>
              <a:t>METRICS</a:t>
            </a:r>
            <a:r>
              <a:rPr spc="-100" dirty="0"/>
              <a:t> </a:t>
            </a:r>
            <a:r>
              <a:rPr lang="en-GB" spc="330" dirty="0"/>
              <a:t>–</a:t>
            </a:r>
            <a:r>
              <a:rPr spc="-100" dirty="0"/>
              <a:t> </a:t>
            </a:r>
            <a:br>
              <a:rPr lang="en-GB" spc="-100" dirty="0"/>
            </a:br>
            <a:r>
              <a:rPr spc="305" dirty="0"/>
              <a:t>CONFUSION </a:t>
            </a:r>
            <a:r>
              <a:rPr spc="-1485" dirty="0"/>
              <a:t> </a:t>
            </a:r>
            <a:r>
              <a:rPr spc="45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579" y="3968928"/>
            <a:ext cx="10027798" cy="22296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6014" y="8217599"/>
            <a:ext cx="6356665" cy="7709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</a:t>
            </a:r>
            <a:r>
              <a:rPr spc="180" dirty="0"/>
              <a:t>a</a:t>
            </a:r>
            <a:r>
              <a:rPr spc="125" dirty="0"/>
              <a:t>t</a:t>
            </a:r>
            <a:r>
              <a:rPr spc="40" dirty="0"/>
              <a:t>a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125" dirty="0"/>
              <a:t>q</a:t>
            </a:r>
            <a:r>
              <a:rPr spc="40" dirty="0"/>
              <a:t>u</a:t>
            </a:r>
            <a:r>
              <a:rPr spc="180" dirty="0"/>
              <a:t>a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-700" dirty="0"/>
              <a:t>|</a:t>
            </a:r>
            <a:r>
              <a:rPr dirty="0"/>
              <a:t> </a:t>
            </a:r>
            <a:r>
              <a:rPr spc="-265" dirty="0"/>
              <a:t> </a:t>
            </a:r>
            <a:r>
              <a:rPr spc="70" dirty="0"/>
              <a:t>S</a:t>
            </a:r>
            <a:r>
              <a:rPr spc="40" dirty="0"/>
              <a:t>u</a:t>
            </a:r>
            <a:r>
              <a:rPr spc="125" dirty="0"/>
              <a:t>p</a:t>
            </a:r>
            <a:r>
              <a:rPr spc="114" dirty="0"/>
              <a:t>e</a:t>
            </a:r>
            <a:r>
              <a:rPr spc="140" dirty="0"/>
              <a:t>r</a:t>
            </a:r>
            <a:r>
              <a:rPr spc="110" dirty="0"/>
              <a:t>v</a:t>
            </a:r>
            <a:r>
              <a:rPr spc="20" dirty="0"/>
              <a:t>i</a:t>
            </a:r>
            <a:r>
              <a:rPr spc="80" dirty="0"/>
              <a:t>s</a:t>
            </a:r>
            <a:r>
              <a:rPr spc="114" dirty="0"/>
              <a:t>e</a:t>
            </a:r>
            <a:r>
              <a:rPr spc="-15" dirty="0"/>
              <a:t>d</a:t>
            </a:r>
            <a:r>
              <a:rPr dirty="0"/>
              <a:t> </a:t>
            </a:r>
            <a:r>
              <a:rPr spc="-265" dirty="0"/>
              <a:t> </a:t>
            </a:r>
            <a:r>
              <a:rPr spc="120" dirty="0"/>
              <a:t>L</a:t>
            </a:r>
            <a:r>
              <a:rPr spc="114" dirty="0"/>
              <a:t>e</a:t>
            </a:r>
            <a:r>
              <a:rPr spc="180" dirty="0"/>
              <a:t>a</a:t>
            </a:r>
            <a:r>
              <a:rPr spc="140" dirty="0"/>
              <a:t>r</a:t>
            </a:r>
            <a:r>
              <a:rPr spc="60" dirty="0"/>
              <a:t>n</a:t>
            </a:r>
            <a:r>
              <a:rPr spc="20" dirty="0"/>
              <a:t>i</a:t>
            </a:r>
            <a:r>
              <a:rPr spc="60" dirty="0"/>
              <a:t>n</a:t>
            </a:r>
            <a:r>
              <a:rPr spc="5" dirty="0"/>
              <a:t>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F3D16-2727-E8C7-2274-8EDCC931A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7"/>
          <a:stretch/>
        </p:blipFill>
        <p:spPr bwMode="auto">
          <a:xfrm>
            <a:off x="11721925" y="5143500"/>
            <a:ext cx="2971449" cy="24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93A3E6B-E699-410F-6919-40637FB32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49"/>
          <a:stretch/>
        </p:blipFill>
        <p:spPr bwMode="auto">
          <a:xfrm>
            <a:off x="14694511" y="2259400"/>
            <a:ext cx="2983538" cy="24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D4F801B-FFE3-9C51-FD2F-E353DDC816C4}"/>
              </a:ext>
            </a:extLst>
          </p:cNvPr>
          <p:cNvSpPr/>
          <p:nvPr/>
        </p:nvSpPr>
        <p:spPr>
          <a:xfrm>
            <a:off x="11201400" y="3100721"/>
            <a:ext cx="2895600" cy="1480820"/>
          </a:xfrm>
          <a:prstGeom prst="wedgeRectCallout">
            <a:avLst>
              <a:gd name="adj1" fmla="val -71736"/>
              <a:gd name="adj2" fmla="val 97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ysClr val="windowText" lastClr="000000"/>
                </a:solidFill>
              </a:rPr>
              <a:t>Type I error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62CE9AC-AE0C-A411-B6B6-15D3B28EECFB}"/>
              </a:ext>
            </a:extLst>
          </p:cNvPr>
          <p:cNvSpPr/>
          <p:nvPr/>
        </p:nvSpPr>
        <p:spPr>
          <a:xfrm>
            <a:off x="4876800" y="6757819"/>
            <a:ext cx="2895600" cy="1480820"/>
          </a:xfrm>
          <a:prstGeom prst="wedgeRectCallout">
            <a:avLst>
              <a:gd name="adj1" fmla="val 34313"/>
              <a:gd name="adj2" fmla="val -1052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ysClr val="windowText" lastClr="000000"/>
                </a:solidFill>
              </a:rPr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391395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736</Words>
  <Application>Microsoft Office PowerPoint</Application>
  <PresentationFormat>Custom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Tahoma</vt:lpstr>
      <vt:lpstr>Office Theme</vt:lpstr>
      <vt:lpstr>EVALUATION METRICS</vt:lpstr>
      <vt:lpstr>PERFORMANCE EVALUATION METRICS - ACCURACY</vt:lpstr>
      <vt:lpstr>PERFORMANCE EVALUATION METRICS - ACCURACY</vt:lpstr>
      <vt:lpstr>PERFORMANCE EVALUATION METRICS - ACCURACY</vt:lpstr>
      <vt:lpstr>PERFORMANCE EVALUATION METRICS - ACCURACY</vt:lpstr>
      <vt:lpstr>PERFORMANCE EVALUATION METRICS - ACCURACY</vt:lpstr>
      <vt:lpstr>PERFORMANCE EVALUATION METRICS –  CONFUSION  MATRIX</vt:lpstr>
      <vt:lpstr>PERFORMANCE EVALUATION METRICS –  CONFUSION  MATRIX</vt:lpstr>
      <vt:lpstr>PERFORMANCE EVALUATION METRICS –  CONFUSION  MATRIX</vt:lpstr>
      <vt:lpstr>PERFORMANCE EVALUATION METRICS - PRECISION &amp;  RECALL</vt:lpstr>
      <vt:lpstr>PERFORMANCE EVALUATION METRICS - PRECISION &amp;  RECALL</vt:lpstr>
      <vt:lpstr>PERFORMANCE EVALUATION METRICS - PRECISION &amp;  RECALL</vt:lpstr>
      <vt:lpstr>PERFORMANCE EVALUATION METRICS - PRECISION &amp;  RECALL</vt:lpstr>
      <vt:lpstr>PERFORMANCE EVALUATION METRICS - PRECISION &amp;  RECALL  Which one should we prioritize?</vt:lpstr>
      <vt:lpstr>PERFORMANCE EVALUATION METRICS - PRECISION &amp;  RECALL</vt:lpstr>
      <vt:lpstr>PERFORMANCE EVALUATION METRICS - LOGISTIC  REGRESSION</vt:lpstr>
      <vt:lpstr>PERFORMANCE EVALUATION METRICS - F1 SCORE</vt:lpstr>
      <vt:lpstr>PowerPoint Presentation</vt:lpstr>
      <vt:lpstr>PERFORMANCE EVALUATION METRICS - 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dc:creator>David Henriques</dc:creator>
  <cp:lastModifiedBy>David Henriques</cp:lastModifiedBy>
  <cp:revision>2</cp:revision>
  <dcterms:created xsi:type="dcterms:W3CDTF">2022-06-15T15:22:20Z</dcterms:created>
  <dcterms:modified xsi:type="dcterms:W3CDTF">2022-06-15T16:38:45Z</dcterms:modified>
</cp:coreProperties>
</file>