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erriweather" pitchFamily="2" charset="77"/>
      <p:regular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ac6d00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ac6d00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26ce24017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26ce2401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ad2670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ad2670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889bf9424f7afe9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889bf9424f7afe9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8f81eb3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8f81eb3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26ce2401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26ce2401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26ce2401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26ce2401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26ce2401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26ce2401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26ce2401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26ce2401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26ce24017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26ce2401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26ce24017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26ce2401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26ce2401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26ce2401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towardsdatascience.com/an-overview-of-time-series-forecasting-models-a2fa7a358fcb" TargetMode="External"/><Relationship Id="rId4" Type="http://schemas.openxmlformats.org/officeDocument/2006/relationships/hyperlink" Target="https://otexts.com/fpp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pt-PT" sz="1800" dirty="0">
                <a:latin typeface="Roboto"/>
                <a:ea typeface="Roboto"/>
                <a:cs typeface="Roboto"/>
                <a:sym typeface="Roboto"/>
              </a:rPr>
              <a:t>Data </a:t>
            </a:r>
            <a:r>
              <a:rPr lang="pt-PT" sz="1800" dirty="0" err="1">
                <a:latin typeface="Roboto"/>
                <a:ea typeface="Roboto"/>
                <a:cs typeface="Roboto"/>
                <a:sym typeface="Roboto"/>
              </a:rPr>
              <a:t>Science</a:t>
            </a:r>
            <a:r>
              <a:rPr lang="pt-PT" sz="1800" dirty="0">
                <a:latin typeface="Roboto"/>
                <a:ea typeface="Roboto"/>
                <a:cs typeface="Roboto"/>
                <a:sym typeface="Roboto"/>
              </a:rPr>
              <a:t> </a:t>
            </a:r>
            <a:r>
              <a:rPr lang="pt-PT" sz="1800" dirty="0" err="1">
                <a:latin typeface="Roboto"/>
                <a:ea typeface="Roboto"/>
                <a:cs typeface="Roboto"/>
                <a:sym typeface="Roboto"/>
              </a:rPr>
              <a:t>and</a:t>
            </a:r>
            <a:r>
              <a:rPr lang="pt-PT" sz="1800" dirty="0">
                <a:latin typeface="Roboto"/>
                <a:ea typeface="Roboto"/>
                <a:cs typeface="Roboto"/>
                <a:sym typeface="Roboto"/>
              </a:rPr>
              <a:t> </a:t>
            </a:r>
            <a:r>
              <a:rPr lang="pt-PT" sz="1800" dirty="0" err="1">
                <a:latin typeface="Roboto"/>
                <a:ea typeface="Roboto"/>
                <a:cs typeface="Roboto"/>
                <a:sym typeface="Roboto"/>
              </a:rPr>
              <a:t>Machine</a:t>
            </a:r>
            <a:r>
              <a:rPr lang="pt-PT" sz="1800" dirty="0">
                <a:latin typeface="Roboto"/>
                <a:ea typeface="Roboto"/>
                <a:cs typeface="Roboto"/>
                <a:sym typeface="Roboto"/>
              </a:rPr>
              <a:t> </a:t>
            </a:r>
            <a:r>
              <a:rPr lang="pt-PT" sz="1800" dirty="0" err="1">
                <a:latin typeface="Roboto"/>
                <a:ea typeface="Roboto"/>
                <a:cs typeface="Roboto"/>
                <a:sym typeface="Roboto"/>
              </a:rPr>
              <a:t>Learning</a:t>
            </a:r>
            <a:endParaRPr sz="1800" dirty="0">
              <a:solidFill>
                <a:srgbClr val="000000"/>
              </a:solidFill>
              <a:latin typeface="Roboto"/>
              <a:ea typeface="Roboto"/>
              <a:cs typeface="Roboto"/>
              <a:sym typeface="Roboto"/>
            </a:endParaRPr>
          </a:p>
          <a:p>
            <a:pPr marL="0" lvl="0" indent="0" algn="ctr" rtl="0">
              <a:spcBef>
                <a:spcPts val="0"/>
              </a:spcBef>
              <a:spcAft>
                <a:spcPts val="0"/>
              </a:spcAft>
              <a:buNone/>
            </a:pPr>
            <a:r>
              <a:rPr lang="en" sz="1800" dirty="0">
                <a:solidFill>
                  <a:srgbClr val="000000"/>
                </a:solidFill>
                <a:latin typeface="Roboto"/>
                <a:ea typeface="Roboto"/>
                <a:cs typeface="Roboto"/>
                <a:sym typeface="Roboto"/>
              </a:rPr>
              <a:t> Full-Time Bootcamp</a:t>
            </a:r>
            <a:endParaRPr sz="1800" dirty="0">
              <a:solidFill>
                <a:srgbClr val="000000"/>
              </a:solidFill>
              <a:latin typeface="Roboto"/>
              <a:ea typeface="Roboto"/>
              <a:cs typeface="Roboto"/>
              <a:sym typeface="Roboto"/>
            </a:endParaRPr>
          </a:p>
        </p:txBody>
      </p:sp>
      <p:sp>
        <p:nvSpPr>
          <p:cNvPr id="55" name="Google Shape;55;p13"/>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595959"/>
                </a:solidFill>
                <a:latin typeface="Roboto"/>
                <a:ea typeface="Roboto"/>
                <a:cs typeface="Roboto"/>
                <a:sym typeface="Roboto"/>
              </a:rPr>
              <a:t>INTRO TO TIME SERIES FORECASTING</a:t>
            </a:r>
            <a:endParaRPr>
              <a:solidFill>
                <a:srgbClr val="595959"/>
              </a:solidFill>
              <a:latin typeface="Roboto"/>
              <a:ea typeface="Roboto"/>
              <a:cs typeface="Roboto"/>
              <a:sym typeface="Roboto"/>
            </a:endParaRPr>
          </a:p>
        </p:txBody>
      </p:sp>
      <p:pic>
        <p:nvPicPr>
          <p:cNvPr id="56" name="Google Shape;56;p13"/>
          <p:cNvPicPr preferRelativeResize="0"/>
          <p:nvPr/>
        </p:nvPicPr>
        <p:blipFill>
          <a:blip r:embed="rId4">
            <a:alphaModFix/>
          </a:blip>
          <a:stretch>
            <a:fillRect/>
          </a:stretch>
        </p:blipFill>
        <p:spPr>
          <a:xfrm>
            <a:off x="3786563" y="1393225"/>
            <a:ext cx="1570875" cy="1570875"/>
          </a:xfrm>
          <a:prstGeom prst="rect">
            <a:avLst/>
          </a:prstGeom>
          <a:noFill/>
          <a:ln>
            <a:noFill/>
          </a:ln>
        </p:spPr>
      </p:pic>
      <p:pic>
        <p:nvPicPr>
          <p:cNvPr id="57" name="Google Shape;57;p13"/>
          <p:cNvPicPr preferRelativeResize="0"/>
          <p:nvPr/>
        </p:nvPicPr>
        <p:blipFill>
          <a:blip r:embed="rId5">
            <a:alphaModFix/>
          </a:blip>
          <a:stretch>
            <a:fillRect/>
          </a:stretch>
        </p:blipFill>
        <p:spPr>
          <a:xfrm>
            <a:off x="7298875" y="-1087175"/>
            <a:ext cx="2599849" cy="2803224"/>
          </a:xfrm>
          <a:prstGeom prst="rect">
            <a:avLst/>
          </a:prstGeom>
          <a:noFill/>
          <a:ln>
            <a:noFill/>
          </a:ln>
        </p:spPr>
      </p:pic>
      <p:pic>
        <p:nvPicPr>
          <p:cNvPr id="58" name="Google Shape;58;p13"/>
          <p:cNvPicPr preferRelativeResize="0"/>
          <p:nvPr/>
        </p:nvPicPr>
        <p:blipFill>
          <a:blip r:embed="rId5">
            <a:alphaModFix/>
          </a:blip>
          <a:stretch>
            <a:fill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2"/>
          <p:cNvSpPr txBox="1"/>
          <p:nvPr/>
        </p:nvSpPr>
        <p:spPr>
          <a:xfrm>
            <a:off x="719375" y="842675"/>
            <a:ext cx="7657200" cy="160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FORECASTING - MOVING AVERAGE</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“Let’s call this method something that already exists and is widely accepted in the same field”</a:t>
            </a:r>
            <a:endParaRPr sz="1100">
              <a:solidFill>
                <a:schemeClr val="dk1"/>
              </a:solidFill>
            </a:endParaRPr>
          </a:p>
          <a:p>
            <a:pPr marL="0" lvl="0" indent="0" algn="r" rtl="0">
              <a:lnSpc>
                <a:spcPct val="150000"/>
              </a:lnSpc>
              <a:spcBef>
                <a:spcPts val="0"/>
              </a:spcBef>
              <a:spcAft>
                <a:spcPts val="0"/>
              </a:spcAft>
              <a:buNone/>
            </a:pPr>
            <a:r>
              <a:rPr lang="en" sz="1100">
                <a:solidFill>
                  <a:schemeClr val="dk1"/>
                </a:solidFill>
              </a:rPr>
              <a:t>Some douchebag, XIX century</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ctr" rtl="0">
              <a:lnSpc>
                <a:spcPct val="150000"/>
              </a:lnSpc>
              <a:spcBef>
                <a:spcPts val="0"/>
              </a:spcBef>
              <a:spcAft>
                <a:spcPts val="0"/>
              </a:spcAft>
              <a:buNone/>
            </a:pPr>
            <a:r>
              <a:rPr lang="en" sz="1100">
                <a:solidFill>
                  <a:schemeClr val="dk1"/>
                </a:solidFill>
              </a:rPr>
              <a:t>A MOVING AVERAGE MODEL</a:t>
            </a:r>
            <a:r>
              <a:rPr lang="en" sz="1100" b="1">
                <a:solidFill>
                  <a:schemeClr val="dk1"/>
                </a:solidFill>
              </a:rPr>
              <a:t> DOES </a:t>
            </a:r>
            <a:r>
              <a:rPr lang="en" sz="1100" b="1" u="sng">
                <a:solidFill>
                  <a:schemeClr val="dk1"/>
                </a:solidFill>
              </a:rPr>
              <a:t>NOT</a:t>
            </a:r>
            <a:r>
              <a:rPr lang="en" sz="1100" b="1">
                <a:solidFill>
                  <a:schemeClr val="dk1"/>
                </a:solidFill>
              </a:rPr>
              <a:t> </a:t>
            </a:r>
            <a:r>
              <a:rPr lang="en" sz="1100">
                <a:solidFill>
                  <a:schemeClr val="dk1"/>
                </a:solidFill>
              </a:rPr>
              <a:t>CONSIST IN TAKING A MOVING AVERAGE FOR SMOOTHING</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An MA model is one that, instead of looking at the last prediction it made, looks at **the error* of the last prediction it made to make the next forecast. This of course require us to know the real value of the last observation so we are now talking about "one step ahead" forecasting. Moving average models by themselves are not that useful but combined with an autoregressive component they are actually quite powerful.</a:t>
            </a:r>
            <a:endParaRPr sz="1050">
              <a:solidFill>
                <a:srgbClr val="008000"/>
              </a:solidFill>
              <a:highlight>
                <a:srgbClr val="FFFFFE"/>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I</a:t>
            </a:r>
            <a:endParaRPr sz="1100">
              <a:solidFill>
                <a:schemeClr val="dk1"/>
              </a:solidFill>
            </a:endParaRPr>
          </a:p>
        </p:txBody>
      </p:sp>
      <p:pic>
        <p:nvPicPr>
          <p:cNvPr id="128" name="Google Shape;128;p22"/>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129" name="Google Shape;129;p22"/>
          <p:cNvSpPr txBox="1"/>
          <p:nvPr/>
        </p:nvSpPr>
        <p:spPr>
          <a:xfrm>
            <a:off x="5196825" y="4338600"/>
            <a:ext cx="3678300" cy="533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1200"/>
              </a:spcBef>
              <a:spcAft>
                <a:spcPts val="1200"/>
              </a:spcAft>
              <a:buNone/>
            </a:pPr>
            <a:r>
              <a:rPr lang="en" sz="1100">
                <a:solidFill>
                  <a:schemeClr val="dk1"/>
                </a:solidFill>
              </a:rPr>
              <a:t>Go to collab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3"/>
          <p:cNvSpPr txBox="1"/>
          <p:nvPr/>
        </p:nvSpPr>
        <p:spPr>
          <a:xfrm>
            <a:off x="719375" y="842675"/>
            <a:ext cx="7657200" cy="160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FORECASTING - WHAT NEXT</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457200" lvl="0" indent="0" algn="l" rtl="0">
              <a:lnSpc>
                <a:spcPct val="150000"/>
              </a:lnSpc>
              <a:spcBef>
                <a:spcPts val="0"/>
              </a:spcBef>
              <a:spcAft>
                <a:spcPts val="0"/>
              </a:spcAft>
              <a:buNone/>
            </a:pP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ARIMA - Adding some terms to handle increases or decreases of variance in some parts of the TS</a:t>
            </a:r>
            <a:br>
              <a:rPr lang="en" sz="1100">
                <a:solidFill>
                  <a:schemeClr val="dk1"/>
                </a:solidFill>
              </a:rPr>
            </a:br>
            <a:r>
              <a:rPr lang="en" sz="1100">
                <a:solidFill>
                  <a:schemeClr val="dk1"/>
                </a:solidFill>
              </a:rPr>
              <a:t> </a:t>
            </a: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Multiple Variables - Does CO2 and temperature have an influence on each other, for example</a:t>
            </a:r>
            <a:br>
              <a:rPr lang="en" sz="1100">
                <a:solidFill>
                  <a:schemeClr val="dk1"/>
                </a:solidFill>
              </a:rPr>
            </a:b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Separate shocks and trends - TS are good for trends, for shocks you should use other techniques</a:t>
            </a:r>
            <a:br>
              <a:rPr lang="en" sz="1100">
                <a:solidFill>
                  <a:schemeClr val="dk1"/>
                </a:solidFill>
              </a:rPr>
            </a:b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Non-linear models - AR models don’t need to be linear</a:t>
            </a:r>
            <a:br>
              <a:rPr lang="en" sz="1100">
                <a:solidFill>
                  <a:schemeClr val="dk1"/>
                </a:solidFill>
              </a:rPr>
            </a:br>
            <a:endParaRPr sz="1100">
              <a:solidFill>
                <a:schemeClr val="dk1"/>
              </a:solidFill>
            </a:endParaRPr>
          </a:p>
          <a:p>
            <a:pPr marL="457200" lvl="0" indent="-298450" algn="l" rtl="0">
              <a:lnSpc>
                <a:spcPct val="150000"/>
              </a:lnSpc>
              <a:spcBef>
                <a:spcPts val="0"/>
              </a:spcBef>
              <a:spcAft>
                <a:spcPts val="0"/>
              </a:spcAft>
              <a:buClr>
                <a:schemeClr val="dk1"/>
              </a:buClr>
              <a:buSzPts val="1100"/>
              <a:buChar char="●"/>
            </a:pPr>
            <a:r>
              <a:rPr lang="en" sz="1100">
                <a:solidFill>
                  <a:schemeClr val="dk1"/>
                </a:solidFill>
              </a:rPr>
              <a:t>LSTMs - AR logic taken to the extreme with deep learning</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35" name="Google Shape;135;p23"/>
          <p:cNvPicPr preferRelativeResize="0"/>
          <p:nvPr/>
        </p:nvPicPr>
        <p:blipFill>
          <a:blip r:embed="rId4">
            <a:alphaModFix/>
          </a:blip>
          <a:stretch>
            <a:fillRect/>
          </a:stretch>
        </p:blipFill>
        <p:spPr>
          <a:xfrm>
            <a:off x="-851175" y="3717750"/>
            <a:ext cx="2599849" cy="280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4"/>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REFERENCES</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Clr>
                <a:srgbClr val="000000"/>
              </a:buClr>
              <a:buSzPts val="1100"/>
              <a:buFont typeface="Arial"/>
              <a:buNone/>
            </a:pPr>
            <a:r>
              <a:rPr lang="en" sz="1100" u="sng">
                <a:solidFill>
                  <a:schemeClr val="hlink"/>
                </a:solidFill>
                <a:hlinkClick r:id="rId4"/>
              </a:rPr>
              <a:t>https://otexts.com/fpp2/</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u="sng">
                <a:solidFill>
                  <a:schemeClr val="hlink"/>
                </a:solidFill>
                <a:hlinkClick r:id="rId5"/>
              </a:rPr>
              <a:t>https://towardsdatascience.com/an-overview-of-time-series-forecasting-models-a2fa7a358fcb</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r>
              <a:rPr lang="en" sz="1100">
                <a:solidFill>
                  <a:schemeClr val="dk1"/>
                </a:solidFill>
              </a:rPr>
              <a:t>Newbold, Carlson, Thorne, Statistics for Business and Economics</a:t>
            </a:r>
            <a:endParaRPr sz="1100">
              <a:solidFill>
                <a:schemeClr val="dk1"/>
              </a:solidFill>
            </a:endParaRPr>
          </a:p>
          <a:p>
            <a:pPr marL="0" lvl="0" indent="0" algn="l" rtl="0">
              <a:lnSpc>
                <a:spcPct val="150000"/>
              </a:lnSpc>
              <a:spcBef>
                <a:spcPts val="0"/>
              </a:spcBef>
              <a:spcAft>
                <a:spcPts val="0"/>
              </a:spcAft>
              <a:buClr>
                <a:srgbClr val="000000"/>
              </a:buClr>
              <a:buSzPts val="1100"/>
              <a:buFont typeface="Arial"/>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41" name="Google Shape;141;p24"/>
          <p:cNvPicPr preferRelativeResize="0"/>
          <p:nvPr/>
        </p:nvPicPr>
        <p:blipFill>
          <a:blip r:embed="rId6">
            <a:alphaModFix/>
          </a:blip>
          <a:stretch>
            <a:fillRect/>
          </a:stretch>
        </p:blipFill>
        <p:spPr>
          <a:xfrm>
            <a:off x="-809150" y="3742975"/>
            <a:ext cx="2599849" cy="280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 WHAT  ARE THESE?</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r>
              <a:rPr lang="en" sz="1100">
                <a:solidFill>
                  <a:schemeClr val="dk1"/>
                </a:solidFill>
              </a:rPr>
              <a:t>A time series is a set indexed by another, fully ordered set 😶... </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With this useful definition out of the way, what is a time series for us here?</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We will make it even simpler and say that a time series is a numeric variable that  we can represent in a Pandas Series where the index is a datetime object.</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64" name="Google Shape;64;p14"/>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65" name="Google Shape;65;p14"/>
          <p:cNvSpPr txBox="1"/>
          <p:nvPr/>
        </p:nvSpPr>
        <p:spPr>
          <a:xfrm>
            <a:off x="719375" y="2194550"/>
            <a:ext cx="7657200" cy="13707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sz="1100">
                <a:solidFill>
                  <a:schemeClr val="dk1"/>
                </a:solidFill>
              </a:rPr>
              <a:t>"Sequence of points measuring the same thing over time" Some Blog</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"Series of numeric values, each paired with a timestamp defined by a name and a set of labelled dimensions" Some Blog</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"Data that collectively represents how a system/process/behaviour changes over time" Again, Some Blog</a:t>
            </a:r>
            <a:endParaRPr/>
          </a:p>
        </p:txBody>
      </p:sp>
      <p:sp>
        <p:nvSpPr>
          <p:cNvPr id="66" name="Google Shape;66;p14"/>
          <p:cNvSpPr txBox="1"/>
          <p:nvPr/>
        </p:nvSpPr>
        <p:spPr>
          <a:xfrm>
            <a:off x="6383975" y="4514750"/>
            <a:ext cx="2398500" cy="29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t>Go to collab 1</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5"/>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 GREAT FOR PLOTS!</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r>
              <a:rPr lang="en" sz="1100">
                <a:solidFill>
                  <a:schemeClr val="dk1"/>
                </a:solidFill>
              </a:rPr>
              <a:t>Time series are often represented in time line plots that allows us to spot intuitively how terrible our job is going to be</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72" name="Google Shape;72;p15"/>
          <p:cNvPicPr preferRelativeResize="0"/>
          <p:nvPr/>
        </p:nvPicPr>
        <p:blipFill>
          <a:blip r:embed="rId4">
            <a:alphaModFix/>
          </a:blip>
          <a:stretch>
            <a:fillRect/>
          </a:stretch>
        </p:blipFill>
        <p:spPr>
          <a:xfrm>
            <a:off x="-809150" y="3742975"/>
            <a:ext cx="2599849" cy="2803224"/>
          </a:xfrm>
          <a:prstGeom prst="rect">
            <a:avLst/>
          </a:prstGeom>
          <a:noFill/>
          <a:ln>
            <a:noFill/>
          </a:ln>
        </p:spPr>
      </p:pic>
      <p:pic>
        <p:nvPicPr>
          <p:cNvPr id="73" name="Google Shape;73;p15"/>
          <p:cNvPicPr preferRelativeResize="0"/>
          <p:nvPr/>
        </p:nvPicPr>
        <p:blipFill>
          <a:blip r:embed="rId5">
            <a:alphaModFix/>
          </a:blip>
          <a:stretch>
            <a:fillRect/>
          </a:stretch>
        </p:blipFill>
        <p:spPr>
          <a:xfrm>
            <a:off x="610624" y="1963875"/>
            <a:ext cx="3962446" cy="2427625"/>
          </a:xfrm>
          <a:prstGeom prst="rect">
            <a:avLst/>
          </a:prstGeom>
          <a:noFill/>
          <a:ln>
            <a:noFill/>
          </a:ln>
        </p:spPr>
      </p:pic>
      <p:sp>
        <p:nvSpPr>
          <p:cNvPr id="74" name="Google Shape;74;p15"/>
          <p:cNvSpPr txBox="1"/>
          <p:nvPr/>
        </p:nvSpPr>
        <p:spPr>
          <a:xfrm>
            <a:off x="4573075" y="1963875"/>
            <a:ext cx="3803400" cy="2540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a:solidFill>
                  <a:schemeClr val="dk1"/>
                </a:solidFill>
              </a:rPr>
              <a:t>In this chart, for example, we can see the following effects:</a:t>
            </a:r>
            <a:endParaRPr sz="1100">
              <a:solidFill>
                <a:schemeClr val="dk1"/>
              </a:solidFill>
            </a:endParaRPr>
          </a:p>
          <a:p>
            <a:pPr marL="457200" lvl="0" indent="-304800" algn="l" rtl="0">
              <a:lnSpc>
                <a:spcPct val="115000"/>
              </a:lnSpc>
              <a:spcBef>
                <a:spcPts val="0"/>
              </a:spcBef>
              <a:spcAft>
                <a:spcPts val="0"/>
              </a:spcAft>
              <a:buClr>
                <a:srgbClr val="333333"/>
              </a:buClr>
              <a:buSzPts val="1200"/>
              <a:buFont typeface="Merriweather"/>
              <a:buChar char="●"/>
            </a:pPr>
            <a:r>
              <a:rPr lang="en" sz="1100">
                <a:solidFill>
                  <a:schemeClr val="dk1"/>
                </a:solidFill>
              </a:rPr>
              <a:t>There was a period in 1989 when no passengers were carried due to a strike.</a:t>
            </a:r>
            <a:endParaRPr sz="1100">
              <a:solidFill>
                <a:schemeClr val="dk1"/>
              </a:solidFill>
            </a:endParaRPr>
          </a:p>
          <a:p>
            <a:pPr marL="457200" lvl="0" indent="-304800" algn="l" rtl="0">
              <a:lnSpc>
                <a:spcPct val="115000"/>
              </a:lnSpc>
              <a:spcBef>
                <a:spcPts val="0"/>
              </a:spcBef>
              <a:spcAft>
                <a:spcPts val="0"/>
              </a:spcAft>
              <a:buClr>
                <a:srgbClr val="333333"/>
              </a:buClr>
              <a:buSzPts val="1200"/>
              <a:buFont typeface="Merriweather"/>
              <a:buChar char="●"/>
            </a:pPr>
            <a:r>
              <a:rPr lang="en" sz="1100">
                <a:solidFill>
                  <a:schemeClr val="dk1"/>
                </a:solidFill>
              </a:rPr>
              <a:t>There was a period of reduced load in 1992 due to a trial in which some economy class seats were replaced by business class seats.</a:t>
            </a:r>
            <a:endParaRPr sz="1100">
              <a:solidFill>
                <a:schemeClr val="dk1"/>
              </a:solidFill>
            </a:endParaRPr>
          </a:p>
          <a:p>
            <a:pPr marL="457200" lvl="0" indent="-304800" algn="l" rtl="0">
              <a:lnSpc>
                <a:spcPct val="115000"/>
              </a:lnSpc>
              <a:spcBef>
                <a:spcPts val="0"/>
              </a:spcBef>
              <a:spcAft>
                <a:spcPts val="0"/>
              </a:spcAft>
              <a:buClr>
                <a:srgbClr val="333333"/>
              </a:buClr>
              <a:buSzPts val="1200"/>
              <a:buFont typeface="Merriweather"/>
              <a:buChar char="●"/>
            </a:pPr>
            <a:r>
              <a:rPr lang="en" sz="1100">
                <a:solidFill>
                  <a:schemeClr val="dk1"/>
                </a:solidFill>
              </a:rPr>
              <a:t>A large increase in passenger load occurred in the second half of 1991.</a:t>
            </a:r>
            <a:endParaRPr sz="1100">
              <a:solidFill>
                <a:schemeClr val="dk1"/>
              </a:solidFill>
            </a:endParaRPr>
          </a:p>
          <a:p>
            <a:pPr marL="457200" lvl="0" indent="-304800" algn="l" rtl="0">
              <a:lnSpc>
                <a:spcPct val="115000"/>
              </a:lnSpc>
              <a:spcBef>
                <a:spcPts val="0"/>
              </a:spcBef>
              <a:spcAft>
                <a:spcPts val="0"/>
              </a:spcAft>
              <a:buClr>
                <a:srgbClr val="333333"/>
              </a:buClr>
              <a:buSzPts val="1200"/>
              <a:buFont typeface="Merriweather"/>
              <a:buChar char="●"/>
            </a:pPr>
            <a:r>
              <a:rPr lang="en" sz="1100">
                <a:solidFill>
                  <a:schemeClr val="dk1"/>
                </a:solidFill>
              </a:rPr>
              <a:t>There are some large dips in load around the start of each year. These are due to holiday effects.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6"/>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 PATTERNS</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r>
              <a:rPr lang="en" sz="1100">
                <a:solidFill>
                  <a:schemeClr val="dk1"/>
                </a:solidFill>
              </a:rPr>
              <a:t>Let’s look at these charts and try to see some patterns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80" name="Google Shape;80;p16"/>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81" name="Google Shape;81;p16"/>
          <p:cNvSpPr txBox="1"/>
          <p:nvPr/>
        </p:nvSpPr>
        <p:spPr>
          <a:xfrm>
            <a:off x="6084175" y="2192475"/>
            <a:ext cx="2292300" cy="17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a:solidFill>
                  <a:schemeClr val="dk1"/>
                </a:solidFill>
              </a:rPr>
              <a:t>Components of time series</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a:solidFill>
                  <a:schemeClr val="dk1"/>
                </a:solidFill>
              </a:rPr>
              <a:t>Trend Component</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Seasonality Component</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Cyclical Component</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Irregular Component</a:t>
            </a:r>
            <a:endParaRPr sz="1100">
              <a:solidFill>
                <a:schemeClr val="dk1"/>
              </a:solidFill>
            </a:endParaRPr>
          </a:p>
        </p:txBody>
      </p:sp>
      <p:pic>
        <p:nvPicPr>
          <p:cNvPr id="82" name="Google Shape;82;p16"/>
          <p:cNvPicPr preferRelativeResize="0"/>
          <p:nvPr/>
        </p:nvPicPr>
        <p:blipFill>
          <a:blip r:embed="rId5">
            <a:alphaModFix/>
          </a:blip>
          <a:stretch>
            <a:fillRect/>
          </a:stretch>
        </p:blipFill>
        <p:spPr>
          <a:xfrm>
            <a:off x="719379" y="1589146"/>
            <a:ext cx="5169699" cy="313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 TREND</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88" name="Google Shape;88;p17"/>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89" name="Google Shape;89;p17"/>
          <p:cNvSpPr txBox="1"/>
          <p:nvPr/>
        </p:nvSpPr>
        <p:spPr>
          <a:xfrm>
            <a:off x="4620675" y="1764100"/>
            <a:ext cx="3755700" cy="2246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dk1"/>
              </a:buClr>
              <a:buSzPts val="1400"/>
              <a:buChar char="●"/>
            </a:pPr>
            <a:r>
              <a:rPr lang="en">
                <a:solidFill>
                  <a:schemeClr val="dk1"/>
                </a:solidFill>
              </a:rPr>
              <a:t>Long Term Underlying Component</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Usually modelled with a simple function/model with a regression, could be linear, quadratic etc.</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"Macro" models are developed to intuitively describe the trending component</a:t>
            </a:r>
            <a:endParaRPr>
              <a:solidFill>
                <a:schemeClr val="dk1"/>
              </a:solidFill>
            </a:endParaRPr>
          </a:p>
        </p:txBody>
      </p:sp>
      <p:pic>
        <p:nvPicPr>
          <p:cNvPr id="90" name="Google Shape;90;p17"/>
          <p:cNvPicPr preferRelativeResize="0"/>
          <p:nvPr/>
        </p:nvPicPr>
        <p:blipFill>
          <a:blip r:embed="rId5">
            <a:alphaModFix/>
          </a:blip>
          <a:stretch>
            <a:fillRect/>
          </a:stretch>
        </p:blipFill>
        <p:spPr>
          <a:xfrm>
            <a:off x="1043699" y="1735275"/>
            <a:ext cx="3576987" cy="242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8"/>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 CYCLICAL</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96" name="Google Shape;96;p18"/>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97" name="Google Shape;97;p18"/>
          <p:cNvSpPr txBox="1"/>
          <p:nvPr/>
        </p:nvSpPr>
        <p:spPr>
          <a:xfrm>
            <a:off x="4620675" y="1764100"/>
            <a:ext cx="3755700" cy="2246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1200"/>
              </a:spcBef>
              <a:spcAft>
                <a:spcPts val="0"/>
              </a:spcAft>
              <a:buClr>
                <a:schemeClr val="dk1"/>
              </a:buClr>
              <a:buSzPts val="1400"/>
              <a:buChar char="●"/>
            </a:pPr>
            <a:r>
              <a:rPr lang="en">
                <a:solidFill>
                  <a:schemeClr val="dk1"/>
                </a:solidFill>
              </a:rPr>
              <a:t>Certain phenomena go through cycles with a repetitive behaviour</a:t>
            </a:r>
            <a:br>
              <a:rPr lang="en">
                <a:solidFill>
                  <a:schemeClr val="dk1"/>
                </a:solidFill>
              </a:rPr>
            </a:br>
            <a:endParaRPr>
              <a:solidFill>
                <a:schemeClr val="dk1"/>
              </a:solidFill>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rPr>
              <a:t>Not necessarily with a regular time interval or reason (economy for example)</a:t>
            </a:r>
            <a:endParaRPr>
              <a:solidFill>
                <a:schemeClr val="dk1"/>
              </a:solidFill>
            </a:endParaRPr>
          </a:p>
          <a:p>
            <a:pPr marL="0" marR="0" lvl="0" indent="0" algn="l" rtl="0">
              <a:lnSpc>
                <a:spcPct val="115000"/>
              </a:lnSpc>
              <a:spcBef>
                <a:spcPts val="1200"/>
              </a:spcBef>
              <a:spcAft>
                <a:spcPts val="1200"/>
              </a:spcAft>
              <a:buNone/>
            </a:pPr>
            <a:endParaRPr>
              <a:solidFill>
                <a:schemeClr val="dk1"/>
              </a:solidFill>
            </a:endParaRPr>
          </a:p>
        </p:txBody>
      </p:sp>
      <p:pic>
        <p:nvPicPr>
          <p:cNvPr id="98" name="Google Shape;98;p18"/>
          <p:cNvPicPr preferRelativeResize="0"/>
          <p:nvPr/>
        </p:nvPicPr>
        <p:blipFill>
          <a:blip r:embed="rId5">
            <a:alphaModFix/>
          </a:blip>
          <a:stretch>
            <a:fillRect/>
          </a:stretch>
        </p:blipFill>
        <p:spPr>
          <a:xfrm>
            <a:off x="719375" y="1549763"/>
            <a:ext cx="3755701" cy="26750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9"/>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 SEASONAL</a:t>
            </a:r>
            <a:endParaRPr sz="1800" b="1">
              <a:solidFill>
                <a:srgbClr val="2DC5FA"/>
              </a:solidFill>
              <a:latin typeface="Roboto"/>
              <a:ea typeface="Roboto"/>
              <a:cs typeface="Roboto"/>
              <a:sym typeface="Roboto"/>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04" name="Google Shape;104;p19"/>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105" name="Google Shape;105;p19"/>
          <p:cNvSpPr txBox="1"/>
          <p:nvPr/>
        </p:nvSpPr>
        <p:spPr>
          <a:xfrm>
            <a:off x="4620675" y="1764100"/>
            <a:ext cx="3755700" cy="2246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1200"/>
              </a:spcBef>
              <a:spcAft>
                <a:spcPts val="0"/>
              </a:spcAft>
              <a:buClr>
                <a:schemeClr val="dk1"/>
              </a:buClr>
              <a:buSzPts val="1400"/>
              <a:buChar char="●"/>
            </a:pPr>
            <a:r>
              <a:rPr lang="en">
                <a:solidFill>
                  <a:schemeClr val="dk1"/>
                </a:solidFill>
              </a:rPr>
              <a:t>Repetitive behaviour with well known time period</a:t>
            </a:r>
            <a:endParaRPr>
              <a:solidFill>
                <a:schemeClr val="dk1"/>
              </a:solidFill>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rPr>
              <a:t>Reasons for seasonal behaviour are usually well identified and repeatable</a:t>
            </a:r>
            <a:endParaRPr>
              <a:solidFill>
                <a:schemeClr val="dk1"/>
              </a:solidFill>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rPr>
              <a:t>Corporate calendar, summer/winter, school calendar etc.</a:t>
            </a:r>
            <a:endParaRPr>
              <a:solidFill>
                <a:schemeClr val="dk1"/>
              </a:solidFill>
            </a:endParaRPr>
          </a:p>
        </p:txBody>
      </p:sp>
      <p:pic>
        <p:nvPicPr>
          <p:cNvPr id="106" name="Google Shape;106;p19"/>
          <p:cNvPicPr preferRelativeResize="0"/>
          <p:nvPr/>
        </p:nvPicPr>
        <p:blipFill>
          <a:blip r:embed="rId5">
            <a:alphaModFix/>
          </a:blip>
          <a:stretch>
            <a:fillRect/>
          </a:stretch>
        </p:blipFill>
        <p:spPr>
          <a:xfrm>
            <a:off x="793850" y="1611700"/>
            <a:ext cx="3755701" cy="2532840"/>
          </a:xfrm>
          <a:prstGeom prst="rect">
            <a:avLst/>
          </a:prstGeom>
          <a:noFill/>
          <a:ln>
            <a:noFill/>
          </a:ln>
        </p:spPr>
      </p:pic>
      <p:sp>
        <p:nvSpPr>
          <p:cNvPr id="107" name="Google Shape;107;p19"/>
          <p:cNvSpPr txBox="1"/>
          <p:nvPr/>
        </p:nvSpPr>
        <p:spPr>
          <a:xfrm>
            <a:off x="5196825" y="4338600"/>
            <a:ext cx="3678300" cy="53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100">
                <a:solidFill>
                  <a:schemeClr val="dk1"/>
                </a:solidFill>
              </a:rPr>
              <a:t>Python can do some magic for us here… Go to collab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20"/>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FORECASTING - AUTOREGRESSIVE MODELS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We have seen linear models, where we predict a response  variable from a linear combination of independent ones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200">
                <a:solidFill>
                  <a:srgbClr val="313131"/>
                </a:solidFill>
                <a:highlight>
                  <a:srgbClr val="FFFFFF"/>
                </a:highlight>
              </a:rPr>
              <a:t>When working with time series data, our response variable depends not only on the predictor variables but also on the response variable itself. A variable that depends on itself is called an </a:t>
            </a:r>
            <a:r>
              <a:rPr lang="en" sz="1200" b="1">
                <a:solidFill>
                  <a:srgbClr val="313131"/>
                </a:solidFill>
                <a:highlight>
                  <a:srgbClr val="FFFFFF"/>
                </a:highlight>
              </a:rPr>
              <a:t>autocorrelated</a:t>
            </a:r>
            <a:r>
              <a:rPr lang="en" sz="1200">
                <a:solidFill>
                  <a:srgbClr val="313131"/>
                </a:solidFill>
                <a:highlight>
                  <a:srgbClr val="FFFFFF"/>
                </a:highlight>
              </a:rPr>
              <a:t> variable and we can consider autoregressive models like the one below</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13" name="Google Shape;113;p20"/>
          <p:cNvPicPr preferRelativeResize="0"/>
          <p:nvPr/>
        </p:nvPicPr>
        <p:blipFill>
          <a:blip r:embed="rId4">
            <a:alphaModFix/>
          </a:blip>
          <a:stretch>
            <a:fillRect/>
          </a:stretch>
        </p:blipFill>
        <p:spPr>
          <a:xfrm>
            <a:off x="-809150" y="3742975"/>
            <a:ext cx="2599849" cy="2803224"/>
          </a:xfrm>
          <a:prstGeom prst="rect">
            <a:avLst/>
          </a:prstGeom>
          <a:noFill/>
          <a:ln>
            <a:noFill/>
          </a:ln>
        </p:spPr>
      </p:pic>
      <p:sp>
        <p:nvSpPr>
          <p:cNvPr id="114" name="Google Shape;114;p20"/>
          <p:cNvSpPr txBox="1"/>
          <p:nvPr/>
        </p:nvSpPr>
        <p:spPr>
          <a:xfrm>
            <a:off x="5196825" y="4338600"/>
            <a:ext cx="3678300" cy="533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1200"/>
              </a:spcBef>
              <a:spcAft>
                <a:spcPts val="1200"/>
              </a:spcAft>
              <a:buNone/>
            </a:pPr>
            <a:r>
              <a:rPr lang="en" sz="1100">
                <a:solidFill>
                  <a:schemeClr val="dk1"/>
                </a:solidFill>
              </a:rPr>
              <a:t>Go to collab 3</a:t>
            </a:r>
            <a:endParaRPr/>
          </a:p>
        </p:txBody>
      </p:sp>
      <p:pic>
        <p:nvPicPr>
          <p:cNvPr id="115" name="Google Shape;115;p20"/>
          <p:cNvPicPr preferRelativeResize="0"/>
          <p:nvPr/>
        </p:nvPicPr>
        <p:blipFill>
          <a:blip r:embed="rId5">
            <a:alphaModFix/>
          </a:blip>
          <a:stretch>
            <a:fillRect/>
          </a:stretch>
        </p:blipFill>
        <p:spPr>
          <a:xfrm>
            <a:off x="787650" y="1890750"/>
            <a:ext cx="3602676" cy="330800"/>
          </a:xfrm>
          <a:prstGeom prst="rect">
            <a:avLst/>
          </a:prstGeom>
          <a:noFill/>
          <a:ln>
            <a:noFill/>
          </a:ln>
        </p:spPr>
      </p:pic>
      <p:pic>
        <p:nvPicPr>
          <p:cNvPr id="116" name="Google Shape;116;p20"/>
          <p:cNvPicPr preferRelativeResize="0"/>
          <p:nvPr/>
        </p:nvPicPr>
        <p:blipFill>
          <a:blip r:embed="rId6">
            <a:alphaModFix/>
          </a:blip>
          <a:stretch>
            <a:fillRect/>
          </a:stretch>
        </p:blipFill>
        <p:spPr>
          <a:xfrm>
            <a:off x="787650" y="3295925"/>
            <a:ext cx="1772531" cy="33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1"/>
          <p:cNvSpPr txBox="1"/>
          <p:nvPr/>
        </p:nvSpPr>
        <p:spPr>
          <a:xfrm>
            <a:off x="719375" y="842675"/>
            <a:ext cx="7657200" cy="156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b="1">
                <a:solidFill>
                  <a:srgbClr val="2DC5FA"/>
                </a:solidFill>
                <a:latin typeface="Roboto"/>
                <a:ea typeface="Roboto"/>
                <a:cs typeface="Roboto"/>
                <a:sym typeface="Roboto"/>
              </a:rPr>
              <a:t>TIME SERIES FORECASTING - AUTOREGRESSIVE MODELS</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Purely autoregressive models have a serious tendency to “run away”</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Once we forecast too much into the future we have a divergent solution (forecast either increases forever or decreases forever)</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r>
              <a:rPr lang="en" sz="1100">
                <a:solidFill>
                  <a:schemeClr val="dk1"/>
                </a:solidFill>
              </a:rPr>
              <a:t>There are several ways to address this, but the one idea we are going to explore is the Moving Average logic</a:t>
            </a: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a:p>
            <a:pPr marL="0" lvl="0" indent="0" algn="l" rtl="0">
              <a:lnSpc>
                <a:spcPct val="150000"/>
              </a:lnSpc>
              <a:spcBef>
                <a:spcPts val="0"/>
              </a:spcBef>
              <a:spcAft>
                <a:spcPts val="0"/>
              </a:spcAft>
              <a:buNone/>
            </a:pPr>
            <a:endParaRPr sz="1100">
              <a:solidFill>
                <a:schemeClr val="dk1"/>
              </a:solidFill>
            </a:endParaRPr>
          </a:p>
        </p:txBody>
      </p:sp>
      <p:pic>
        <p:nvPicPr>
          <p:cNvPr id="122" name="Google Shape;122;p21"/>
          <p:cNvPicPr preferRelativeResize="0"/>
          <p:nvPr/>
        </p:nvPicPr>
        <p:blipFill>
          <a:blip r:embed="rId4">
            <a:alphaModFix/>
          </a:blip>
          <a:stretch>
            <a:fillRect/>
          </a:stretch>
        </p:blipFill>
        <p:spPr>
          <a:xfrm>
            <a:off x="-809150" y="3742975"/>
            <a:ext cx="2599849" cy="28032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Macintosh PowerPoint</Application>
  <PresentationFormat>On-screen Show (16:9)</PresentationFormat>
  <Paragraphs>185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Merriweather</vt:lpstr>
      <vt:lpstr>Courier New</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João Rocha Melo</cp:lastModifiedBy>
  <cp:revision>1</cp:revision>
  <dcterms:modified xsi:type="dcterms:W3CDTF">2024-10-14T22:04:03Z</dcterms:modified>
</cp:coreProperties>
</file>