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8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embeddedFontLst>
    <p:embeddedFont>
      <p:font typeface="Calibri (MS) Bold" panose="020F0702030404030204" pitchFamily="34" charset="0"/>
      <p:regular r:id="rId22"/>
      <p:bold r:id="rId23"/>
    </p:embeddedFont>
    <p:embeddedFont>
      <p:font typeface="IBM Plex Sans" panose="020B0503050203000203" pitchFamily="3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Bold" panose="020B0806030504020204" pitchFamily="34" charset="0"/>
      <p:regular r:id="rId36"/>
      <p:bold r:id="rId37"/>
    </p:embeddedFont>
    <p:embeddedFont>
      <p:font typeface="Open Sans Italics" panose="020B060603050402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5" autoAdjust="0"/>
    <p:restoredTop sz="94505" autoAdjust="0"/>
  </p:normalViewPr>
  <p:slideViewPr>
    <p:cSldViewPr>
      <p:cViewPr varScale="1">
        <p:scale>
          <a:sx n="99" d="100"/>
          <a:sy n="99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BB5D7-52D2-D443-9207-1079E4B63BC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6545-1AF1-3A4E-AE47-E20EBAFD4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D26210-CA85-A401-51A5-F2709F21E2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768"/>
          </a:xfrm>
          <a:prstGeom prst="rect">
            <a:avLst/>
          </a:prstGeom>
        </p:spPr>
      </p:pic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5051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732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5753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00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5173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456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081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3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653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2287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6978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BAF3B1-1414-B74A-E0C5-0DA1EAA01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7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1645" y="6298871"/>
            <a:ext cx="552999" cy="33176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9836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B2901A-27B0-145C-3D81-5E6A5792C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33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796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DCDF8-8BE5-A2B7-C81F-CD361618B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7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93493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15600" y="4204100"/>
            <a:ext cx="11360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pt-PT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24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15600" y="4747967"/>
            <a:ext cx="11360800" cy="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1867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NLP III</a:t>
            </a:r>
            <a:endParaRPr sz="1867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8751" y="1857634"/>
            <a:ext cx="2094500" cy="20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01206" y="97149"/>
            <a:ext cx="3466465" cy="3737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77266" y="4990633"/>
            <a:ext cx="3466465" cy="373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93096" y="2262397"/>
            <a:ext cx="2271417" cy="589197"/>
            <a:chOff x="0" y="0"/>
            <a:chExt cx="2271420" cy="589191"/>
          </a:xfrm>
        </p:grpSpPr>
        <p:sp>
          <p:nvSpPr>
            <p:cNvPr id="3" name="Freeform 3"/>
            <p:cNvSpPr/>
            <p:nvPr/>
          </p:nvSpPr>
          <p:spPr>
            <a:xfrm>
              <a:off x="73025" y="73025"/>
              <a:ext cx="2125345" cy="443103"/>
            </a:xfrm>
            <a:custGeom>
              <a:avLst/>
              <a:gdLst/>
              <a:ahLst/>
              <a:cxnLst/>
              <a:rect l="l" t="t" r="r" b="b"/>
              <a:pathLst>
                <a:path w="2125345" h="443103">
                  <a:moveTo>
                    <a:pt x="0" y="0"/>
                  </a:moveTo>
                  <a:lnTo>
                    <a:pt x="2125345" y="0"/>
                  </a:lnTo>
                  <a:lnTo>
                    <a:pt x="2125345" y="443103"/>
                  </a:lnTo>
                  <a:lnTo>
                    <a:pt x="0" y="443103"/>
                  </a:lnTo>
                  <a:close/>
                </a:path>
              </a:pathLst>
            </a:custGeom>
            <a:solidFill>
              <a:srgbClr val="057996">
                <a:alpha val="20000"/>
              </a:srgbClr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2144395" cy="462153"/>
            </a:xfrm>
            <a:custGeom>
              <a:avLst/>
              <a:gdLst/>
              <a:ahLst/>
              <a:cxnLst/>
              <a:rect l="l" t="t" r="r" b="b"/>
              <a:pathLst>
                <a:path w="2144395" h="462153">
                  <a:moveTo>
                    <a:pt x="9525" y="0"/>
                  </a:moveTo>
                  <a:lnTo>
                    <a:pt x="2144395" y="0"/>
                  </a:lnTo>
                  <a:lnTo>
                    <a:pt x="2144395" y="462153"/>
                  </a:lnTo>
                  <a:lnTo>
                    <a:pt x="0" y="462153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452628"/>
                  </a:lnTo>
                  <a:lnTo>
                    <a:pt x="9525" y="452628"/>
                  </a:lnTo>
                  <a:lnTo>
                    <a:pt x="9525" y="443103"/>
                  </a:lnTo>
                  <a:lnTo>
                    <a:pt x="2134870" y="443103"/>
                  </a:lnTo>
                  <a:lnTo>
                    <a:pt x="2134870" y="452628"/>
                  </a:lnTo>
                  <a:lnTo>
                    <a:pt x="2125345" y="452628"/>
                  </a:lnTo>
                  <a:lnTo>
                    <a:pt x="2125345" y="9525"/>
                  </a:lnTo>
                  <a:lnTo>
                    <a:pt x="2134870" y="9525"/>
                  </a:lnTo>
                  <a:lnTo>
                    <a:pt x="2134870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31520" y="2743200"/>
            <a:ext cx="5919216" cy="1450848"/>
            <a:chOff x="0" y="0"/>
            <a:chExt cx="7892288" cy="19344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892288" cy="1934464"/>
            </a:xfrm>
            <a:custGeom>
              <a:avLst/>
              <a:gdLst/>
              <a:ahLst/>
              <a:cxnLst/>
              <a:rect l="l" t="t" r="r" b="b"/>
              <a:pathLst>
                <a:path w="7892288" h="1934464">
                  <a:moveTo>
                    <a:pt x="7773162" y="47117"/>
                  </a:moveTo>
                  <a:lnTo>
                    <a:pt x="7773162" y="1814576"/>
                  </a:lnTo>
                  <a:lnTo>
                    <a:pt x="46101" y="1814576"/>
                  </a:lnTo>
                  <a:lnTo>
                    <a:pt x="46101" y="47117"/>
                  </a:lnTo>
                  <a:close/>
                  <a:moveTo>
                    <a:pt x="0" y="0"/>
                  </a:moveTo>
                  <a:lnTo>
                    <a:pt x="0" y="1934464"/>
                  </a:lnTo>
                  <a:lnTo>
                    <a:pt x="7892288" y="1934464"/>
                  </a:lnTo>
                  <a:lnTo>
                    <a:pt x="7892288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72896" y="2776728"/>
            <a:ext cx="5303520" cy="1472184"/>
            <a:chOff x="0" y="0"/>
            <a:chExt cx="7071360" cy="19629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071360" cy="1962912"/>
            </a:xfrm>
            <a:custGeom>
              <a:avLst/>
              <a:gdLst/>
              <a:ahLst/>
              <a:cxnLst/>
              <a:rect l="l" t="t" r="r" b="b"/>
              <a:pathLst>
                <a:path w="7071360" h="1962912">
                  <a:moveTo>
                    <a:pt x="0" y="0"/>
                  </a:moveTo>
                  <a:lnTo>
                    <a:pt x="0" y="2413"/>
                  </a:lnTo>
                  <a:lnTo>
                    <a:pt x="7071360" y="2413"/>
                  </a:lnTo>
                  <a:lnTo>
                    <a:pt x="7071360" y="0"/>
                  </a:lnTo>
                  <a:close/>
                  <a:moveTo>
                    <a:pt x="0" y="1769872"/>
                  </a:moveTo>
                  <a:lnTo>
                    <a:pt x="0" y="1962912"/>
                  </a:lnTo>
                  <a:lnTo>
                    <a:pt x="7071360" y="1962912"/>
                  </a:lnTo>
                  <a:lnTo>
                    <a:pt x="7071360" y="1769872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731520" y="4977384"/>
            <a:ext cx="5919216" cy="1447800"/>
            <a:chOff x="0" y="0"/>
            <a:chExt cx="7892288" cy="193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92288" cy="1930400"/>
            </a:xfrm>
            <a:custGeom>
              <a:avLst/>
              <a:gdLst/>
              <a:ahLst/>
              <a:cxnLst/>
              <a:rect l="l" t="t" r="r" b="b"/>
              <a:pathLst>
                <a:path w="7892288" h="1930400">
                  <a:moveTo>
                    <a:pt x="7773162" y="46101"/>
                  </a:moveTo>
                  <a:lnTo>
                    <a:pt x="7773162" y="1813433"/>
                  </a:lnTo>
                  <a:lnTo>
                    <a:pt x="46101" y="1813433"/>
                  </a:lnTo>
                  <a:lnTo>
                    <a:pt x="46101" y="46101"/>
                  </a:lnTo>
                  <a:close/>
                  <a:moveTo>
                    <a:pt x="0" y="0"/>
                  </a:moveTo>
                  <a:lnTo>
                    <a:pt x="0" y="1930400"/>
                  </a:lnTo>
                  <a:lnTo>
                    <a:pt x="7892288" y="1930400"/>
                  </a:lnTo>
                  <a:lnTo>
                    <a:pt x="7892288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694944" y="5007864"/>
            <a:ext cx="6056376" cy="1475232"/>
            <a:chOff x="0" y="0"/>
            <a:chExt cx="8075168" cy="196697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075168" cy="1966976"/>
            </a:xfrm>
            <a:custGeom>
              <a:avLst/>
              <a:gdLst/>
              <a:ahLst/>
              <a:cxnLst/>
              <a:rect l="l" t="t" r="r" b="b"/>
              <a:pathLst>
                <a:path w="8075168" h="1966976">
                  <a:moveTo>
                    <a:pt x="7821930" y="5461"/>
                  </a:moveTo>
                  <a:lnTo>
                    <a:pt x="7821930" y="1772793"/>
                  </a:lnTo>
                  <a:lnTo>
                    <a:pt x="94869" y="1772793"/>
                  </a:lnTo>
                  <a:lnTo>
                    <a:pt x="94869" y="5461"/>
                  </a:lnTo>
                  <a:close/>
                  <a:moveTo>
                    <a:pt x="0" y="0"/>
                  </a:moveTo>
                  <a:lnTo>
                    <a:pt x="0" y="1966976"/>
                  </a:lnTo>
                  <a:lnTo>
                    <a:pt x="8075168" y="1966976"/>
                  </a:lnTo>
                  <a:lnTo>
                    <a:pt x="8075168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437107" y="4391216"/>
            <a:ext cx="76200" cy="329975"/>
            <a:chOff x="0" y="0"/>
            <a:chExt cx="76200" cy="3299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6200" cy="329946"/>
            </a:xfrm>
            <a:custGeom>
              <a:avLst/>
              <a:gdLst/>
              <a:ahLst/>
              <a:cxnLst/>
              <a:rect l="l" t="t" r="r" b="b"/>
              <a:pathLst>
                <a:path w="76200" h="329946">
                  <a:moveTo>
                    <a:pt x="47625" y="0"/>
                  </a:moveTo>
                  <a:lnTo>
                    <a:pt x="47625" y="266446"/>
                  </a:lnTo>
                  <a:lnTo>
                    <a:pt x="28575" y="266446"/>
                  </a:lnTo>
                  <a:lnTo>
                    <a:pt x="28575" y="0"/>
                  </a:lnTo>
                  <a:close/>
                  <a:moveTo>
                    <a:pt x="76200" y="253746"/>
                  </a:moveTo>
                  <a:lnTo>
                    <a:pt x="38100" y="329946"/>
                  </a:lnTo>
                  <a:lnTo>
                    <a:pt x="0" y="253746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693096" y="2702395"/>
            <a:ext cx="6745348" cy="3711283"/>
            <a:chOff x="0" y="0"/>
            <a:chExt cx="6745351" cy="3711283"/>
          </a:xfrm>
        </p:grpSpPr>
        <p:sp>
          <p:nvSpPr>
            <p:cNvPr id="18" name="Freeform 18"/>
            <p:cNvSpPr/>
            <p:nvPr/>
          </p:nvSpPr>
          <p:spPr>
            <a:xfrm>
              <a:off x="73025" y="2309495"/>
              <a:ext cx="5795264" cy="1325626"/>
            </a:xfrm>
            <a:custGeom>
              <a:avLst/>
              <a:gdLst/>
              <a:ahLst/>
              <a:cxnLst/>
              <a:rect l="l" t="t" r="r" b="b"/>
              <a:pathLst>
                <a:path w="5795264" h="1325626">
                  <a:moveTo>
                    <a:pt x="0" y="0"/>
                  </a:moveTo>
                  <a:lnTo>
                    <a:pt x="5795264" y="0"/>
                  </a:lnTo>
                  <a:lnTo>
                    <a:pt x="5795264" y="1325626"/>
                  </a:lnTo>
                  <a:lnTo>
                    <a:pt x="0" y="1325626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3500" y="2299970"/>
              <a:ext cx="5814314" cy="1344676"/>
            </a:xfrm>
            <a:custGeom>
              <a:avLst/>
              <a:gdLst/>
              <a:ahLst/>
              <a:cxnLst/>
              <a:rect l="l" t="t" r="r" b="b"/>
              <a:pathLst>
                <a:path w="5814314" h="1344676">
                  <a:moveTo>
                    <a:pt x="9525" y="0"/>
                  </a:moveTo>
                  <a:lnTo>
                    <a:pt x="5814314" y="9525"/>
                  </a:lnTo>
                  <a:lnTo>
                    <a:pt x="5814314" y="1344676"/>
                  </a:lnTo>
                  <a:lnTo>
                    <a:pt x="0" y="1335151"/>
                  </a:lnTo>
                  <a:lnTo>
                    <a:pt x="0" y="0"/>
                  </a:lnTo>
                  <a:lnTo>
                    <a:pt x="9525" y="0"/>
                  </a:ln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1335151"/>
                  </a:lnTo>
                  <a:lnTo>
                    <a:pt x="9525" y="1335151"/>
                  </a:lnTo>
                  <a:lnTo>
                    <a:pt x="9525" y="1325626"/>
                  </a:lnTo>
                  <a:lnTo>
                    <a:pt x="5795264" y="1335151"/>
                  </a:lnTo>
                  <a:lnTo>
                    <a:pt x="5795264" y="9525"/>
                  </a:lnTo>
                  <a:lnTo>
                    <a:pt x="5804789" y="9525"/>
                  </a:lnTo>
                  <a:lnTo>
                    <a:pt x="5804789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426835" y="1778889"/>
              <a:ext cx="255016" cy="76200"/>
            </a:xfrm>
            <a:custGeom>
              <a:avLst/>
              <a:gdLst/>
              <a:ahLst/>
              <a:cxnLst/>
              <a:rect l="l" t="t" r="r" b="b"/>
              <a:pathLst>
                <a:path w="255016" h="76200">
                  <a:moveTo>
                    <a:pt x="0" y="28575"/>
                  </a:moveTo>
                  <a:lnTo>
                    <a:pt x="191516" y="28575"/>
                  </a:lnTo>
                  <a:lnTo>
                    <a:pt x="191516" y="47625"/>
                  </a:lnTo>
                  <a:lnTo>
                    <a:pt x="0" y="47625"/>
                  </a:lnTo>
                  <a:close/>
                  <a:moveTo>
                    <a:pt x="178816" y="0"/>
                  </a:moveTo>
                  <a:lnTo>
                    <a:pt x="255016" y="38100"/>
                  </a:lnTo>
                  <a:lnTo>
                    <a:pt x="178816" y="7620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967222" y="63500"/>
              <a:ext cx="472186" cy="3581146"/>
            </a:xfrm>
            <a:custGeom>
              <a:avLst/>
              <a:gdLst/>
              <a:ahLst/>
              <a:cxnLst/>
              <a:rect l="l" t="t" r="r" b="b"/>
              <a:pathLst>
                <a:path w="472186" h="3581146">
                  <a:moveTo>
                    <a:pt x="0" y="3175"/>
                  </a:moveTo>
                  <a:cubicBezTo>
                    <a:pt x="252984" y="3175"/>
                    <a:pt x="458216" y="3175"/>
                    <a:pt x="459740" y="3175"/>
                  </a:cubicBezTo>
                  <a:lnTo>
                    <a:pt x="469138" y="0"/>
                  </a:lnTo>
                  <a:lnTo>
                    <a:pt x="459613" y="12700"/>
                  </a:lnTo>
                  <a:lnTo>
                    <a:pt x="469138" y="12700"/>
                  </a:lnTo>
                  <a:lnTo>
                    <a:pt x="469138" y="3571621"/>
                  </a:lnTo>
                  <a:lnTo>
                    <a:pt x="459613" y="3571621"/>
                  </a:lnTo>
                  <a:lnTo>
                    <a:pt x="469138" y="3571621"/>
                  </a:lnTo>
                  <a:lnTo>
                    <a:pt x="447040" y="3581146"/>
                  </a:lnTo>
                  <a:lnTo>
                    <a:pt x="459740" y="3581146"/>
                  </a:lnTo>
                  <a:cubicBezTo>
                    <a:pt x="458343" y="3581146"/>
                    <a:pt x="253111" y="3581146"/>
                    <a:pt x="0" y="3581146"/>
                  </a:cubicBezTo>
                  <a:lnTo>
                    <a:pt x="0" y="3562096"/>
                  </a:lnTo>
                  <a:cubicBezTo>
                    <a:pt x="252984" y="3562096"/>
                    <a:pt x="458343" y="3562096"/>
                    <a:pt x="459613" y="3562096"/>
                  </a:cubicBezTo>
                  <a:lnTo>
                    <a:pt x="450088" y="3558921"/>
                  </a:lnTo>
                  <a:lnTo>
                    <a:pt x="450088" y="3571621"/>
                  </a:lnTo>
                  <a:lnTo>
                    <a:pt x="450088" y="12700"/>
                  </a:lnTo>
                  <a:cubicBezTo>
                    <a:pt x="450088" y="25400"/>
                    <a:pt x="472186" y="22225"/>
                    <a:pt x="459613" y="22225"/>
                  </a:cubicBezTo>
                  <a:cubicBezTo>
                    <a:pt x="458216" y="22225"/>
                    <a:pt x="252984" y="22225"/>
                    <a:pt x="0" y="22225"/>
                  </a:cubicBez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895819" y="481374"/>
            <a:ext cx="6704647" cy="1493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0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BERT acquires language knowledge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17299" y="4600594"/>
            <a:ext cx="1655521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b="1" spc="-7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MASKED TEXT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2184" y="2366410"/>
            <a:ext cx="1808893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b="1" spc="-7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ORIGINAL TEXT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81855" y="2895552"/>
            <a:ext cx="4928759" cy="7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6"/>
              </a:lnSpc>
            </a:pP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“Capital punishment, also known as thedeath penaltyand formerly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96574" y="3630120"/>
            <a:ext cx="4013330" cy="351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6"/>
              </a:lnSpc>
            </a:pP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calledjudicial homicide, is ...”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5808" y="5117163"/>
            <a:ext cx="5694159" cy="73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</a:pP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“Capital </a:t>
            </a:r>
            <a:r>
              <a:rPr lang="en-US" b="1" spc="-9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[MASK]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, also known as thedeath </a:t>
            </a:r>
            <a:r>
              <a:rPr lang="en-US" b="1" spc="-9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[MASK]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and formerly called</a:t>
            </a:r>
            <a:r>
              <a:rPr lang="en-US" b="1" spc="-9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[MASK]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648379" y="5854779"/>
            <a:ext cx="2071688" cy="34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homicide, is ...”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487231" y="3334464"/>
            <a:ext cx="4169150" cy="710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pc="-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algorithm learns to predict the correct word behind the [MASK] token.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40824" y="4809696"/>
            <a:ext cx="3039056" cy="717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63"/>
              </a:lnSpc>
            </a:pPr>
            <a:r>
              <a:rPr lang="en-US" spc="-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creates general </a:t>
            </a:r>
            <a:r>
              <a:rPr lang="en-US" b="1" spc="-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'language knowledge</a:t>
            </a:r>
            <a:r>
              <a:rPr lang="en-US" spc="-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229100" y="3467100"/>
            <a:ext cx="698497" cy="647700"/>
          </a:xfrm>
          <a:custGeom>
            <a:avLst/>
            <a:gdLst/>
            <a:ahLst/>
            <a:cxnLst/>
            <a:rect l="l" t="t" r="r" b="b"/>
            <a:pathLst>
              <a:path w="698497" h="647700">
                <a:moveTo>
                  <a:pt x="0" y="0"/>
                </a:moveTo>
                <a:lnTo>
                  <a:pt x="698497" y="0"/>
                </a:lnTo>
                <a:lnTo>
                  <a:pt x="698497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600"/>
          </a:p>
        </p:txBody>
      </p:sp>
      <p:sp>
        <p:nvSpPr>
          <p:cNvPr id="4" name="Freeform 4"/>
          <p:cNvSpPr/>
          <p:nvPr/>
        </p:nvSpPr>
        <p:spPr>
          <a:xfrm>
            <a:off x="5588003" y="863603"/>
            <a:ext cx="6667500" cy="6057900"/>
          </a:xfrm>
          <a:custGeom>
            <a:avLst/>
            <a:gdLst/>
            <a:ahLst/>
            <a:cxnLst/>
            <a:rect l="l" t="t" r="r" b="b"/>
            <a:pathLst>
              <a:path w="6667500" h="6057900">
                <a:moveTo>
                  <a:pt x="0" y="0"/>
                </a:moveTo>
                <a:lnTo>
                  <a:pt x="6667500" y="0"/>
                </a:lnTo>
                <a:lnTo>
                  <a:pt x="6667500" y="6057900"/>
                </a:lnTo>
                <a:lnTo>
                  <a:pt x="0" y="6057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600"/>
          </a:p>
        </p:txBody>
      </p:sp>
      <p:sp>
        <p:nvSpPr>
          <p:cNvPr id="5" name="TextBox 5"/>
          <p:cNvSpPr txBox="1"/>
          <p:nvPr/>
        </p:nvSpPr>
        <p:spPr>
          <a:xfrm>
            <a:off x="5964917" y="6205785"/>
            <a:ext cx="725862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[MASK]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52827" y="6205785"/>
            <a:ext cx="364074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3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64729" y="6205785"/>
            <a:ext cx="856021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traveling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67952" y="6205785"/>
            <a:ext cx="1485071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recommended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25911" y="4184256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+0.2 -0.3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57818" y="4202544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-0.1 -0.6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33664" y="4208640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+0.4 -0.1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065571" y="4377109"/>
            <a:ext cx="330879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800" b="1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61171" y="1555261"/>
            <a:ext cx="213255" cy="156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7"/>
              </a:lnSpc>
            </a:pPr>
            <a:r>
              <a:rPr lang="en-US" b="1" spc="3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 ...</a:t>
            </a:r>
          </a:p>
          <a:p>
            <a:pPr algn="just">
              <a:lnSpc>
                <a:spcPts val="4487"/>
              </a:lnSpc>
            </a:pPr>
            <a:r>
              <a:rPr lang="en-US" b="1" spc="3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6757" y="2179272"/>
            <a:ext cx="3253530" cy="72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3"/>
              </a:lnSpc>
            </a:pPr>
            <a:r>
              <a:rPr lang="en-US" sz="2000" spc="-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After millions of training iterations: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6757" y="3285696"/>
            <a:ext cx="3731495" cy="10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63"/>
              </a:lnSpc>
            </a:pPr>
            <a:r>
              <a:rPr lang="en-US" sz="2000" spc="-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Many parameters (vectors), which are very good at predicting hidden words.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148585" y="57645"/>
            <a:ext cx="2256692" cy="60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200" b="1" spc="-1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BERT-base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4068" y="2301878"/>
            <a:ext cx="6856238" cy="585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2000" b="1" spc="-11" dirty="0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‘Task knowledge’ from MLM is not useful: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1268" y="2988202"/>
            <a:ext cx="10075802" cy="1201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1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BERT-base only knows how to predict hidden words (MLM task)</a:t>
            </a:r>
          </a:p>
          <a:p>
            <a:pPr algn="l">
              <a:lnSpc>
                <a:spcPts val="4393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We are actually interested in other tasks like classification,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9868" y="4352420"/>
            <a:ext cx="3022263" cy="22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7"/>
              </a:lnSpc>
            </a:pP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summarization etc.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1268" y="4460386"/>
            <a:ext cx="9079830" cy="744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BERT-base needs to learn new, useful tasks from scratch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89786" y="481374"/>
            <a:ext cx="5696855" cy="716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0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Disadvantages of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35697" y="1218990"/>
            <a:ext cx="3387528" cy="716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10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BERT-base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83424" y="2651493"/>
            <a:ext cx="5996616" cy="1400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2800" b="1" spc="-1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Next-token-prediction</a:t>
            </a:r>
          </a:p>
          <a:p>
            <a:pPr algn="l">
              <a:lnSpc>
                <a:spcPts val="7000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Main pre-training task of GPT models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83424" y="4274458"/>
            <a:ext cx="7939678" cy="744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Is a self-supervised task (no manual annotations)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89765" y="593769"/>
            <a:ext cx="6948640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more universal task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860490" y="593769"/>
            <a:ext cx="8640442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Next-token-prediction task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5077" y="1860680"/>
            <a:ext cx="10623509" cy="704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000" b="1" spc="-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Original text</a:t>
            </a:r>
            <a:r>
              <a:rPr lang="en-US" sz="2000" spc="-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“</a:t>
            </a:r>
            <a:r>
              <a:rPr lang="en-US" sz="2000" i="1" spc="-1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Capital punishment, also known as thedeath penaltyand formerly </a:t>
            </a:r>
          </a:p>
          <a:p>
            <a:pPr algn="l">
              <a:lnSpc>
                <a:spcPts val="1727"/>
              </a:lnSpc>
            </a:pPr>
            <a:r>
              <a:rPr lang="en-US" sz="2000" i="1" spc="-1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calledjudicial homicide, is ...</a:t>
            </a:r>
            <a:r>
              <a:rPr lang="en-US" sz="2000" spc="-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86980" y="3758241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03011" y="4550721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28547" y="5279193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052C8-9661-CE55-5E7A-899152A3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4" y="3465931"/>
            <a:ext cx="10612973" cy="26532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" y="593769"/>
            <a:ext cx="8889997" cy="5197431"/>
          </a:xfrm>
          <a:custGeom>
            <a:avLst/>
            <a:gdLst/>
            <a:ahLst/>
            <a:cxnLst/>
            <a:rect l="l" t="t" r="r" b="b"/>
            <a:pathLst>
              <a:path w="9347197" h="6984997">
                <a:moveTo>
                  <a:pt x="0" y="0"/>
                </a:moveTo>
                <a:lnTo>
                  <a:pt x="9347197" y="0"/>
                </a:lnTo>
                <a:lnTo>
                  <a:pt x="93471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43" t="-11423" r="-1" b="-22970"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3" name="Freeform 3"/>
          <p:cNvSpPr/>
          <p:nvPr/>
        </p:nvSpPr>
        <p:spPr>
          <a:xfrm>
            <a:off x="9410700" y="3213097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4" name="Freeform 4"/>
          <p:cNvSpPr/>
          <p:nvPr/>
        </p:nvSpPr>
        <p:spPr>
          <a:xfrm>
            <a:off x="10032997" y="2997203"/>
            <a:ext cx="965197" cy="825503"/>
          </a:xfrm>
          <a:custGeom>
            <a:avLst/>
            <a:gdLst/>
            <a:ahLst/>
            <a:cxnLst/>
            <a:rect l="l" t="t" r="r" b="b"/>
            <a:pathLst>
              <a:path w="965197" h="825503">
                <a:moveTo>
                  <a:pt x="0" y="0"/>
                </a:moveTo>
                <a:lnTo>
                  <a:pt x="965197" y="0"/>
                </a:lnTo>
                <a:lnTo>
                  <a:pt x="965197" y="825503"/>
                </a:lnTo>
                <a:lnTo>
                  <a:pt x="0" y="82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6" name="Freeform 6"/>
          <p:cNvSpPr/>
          <p:nvPr/>
        </p:nvSpPr>
        <p:spPr>
          <a:xfrm>
            <a:off x="11175997" y="3213097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7" name="TextBox 7"/>
          <p:cNvSpPr txBox="1"/>
          <p:nvPr/>
        </p:nvSpPr>
        <p:spPr>
          <a:xfrm>
            <a:off x="3854863" y="593769"/>
            <a:ext cx="4571829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Universal task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5373" y="2015280"/>
            <a:ext cx="4776902" cy="53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800" b="1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Sentiment classification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6412" y="2956236"/>
            <a:ext cx="1249432" cy="81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negative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6412" y="4480617"/>
            <a:ext cx="1249432" cy="81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negative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601516" y="2956236"/>
            <a:ext cx="225895" cy="81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400" spc="-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01516" y="4480617"/>
            <a:ext cx="225895" cy="81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400" spc="-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75751" y="3041961"/>
            <a:ext cx="372656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75751" y="4480617"/>
            <a:ext cx="845506" cy="81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-US" sz="1400" b="1" spc="-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positive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30416" y="3041961"/>
            <a:ext cx="37428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30416" y="4556817"/>
            <a:ext cx="374285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85080" y="3041961"/>
            <a:ext cx="785908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585080" y="4556817"/>
            <a:ext cx="785908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positive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39754" y="3041961"/>
            <a:ext cx="258404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939754" y="4556817"/>
            <a:ext cx="258404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18204" y="3240081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4560" y="879201"/>
            <a:ext cx="8982637" cy="5750200"/>
          </a:xfrm>
          <a:custGeom>
            <a:avLst/>
            <a:gdLst/>
            <a:ahLst/>
            <a:cxnLst/>
            <a:rect l="l" t="t" r="r" b="b"/>
            <a:pathLst>
              <a:path w="9347197" h="6984997">
                <a:moveTo>
                  <a:pt x="0" y="0"/>
                </a:moveTo>
                <a:lnTo>
                  <a:pt x="9347197" y="0"/>
                </a:lnTo>
                <a:lnTo>
                  <a:pt x="93471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58" t="-15290" b="-6184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9410700" y="2819400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9436103" y="4165597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>
            <a:off x="9436103" y="5384797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10032997" y="2590800"/>
            <a:ext cx="965197" cy="812797"/>
          </a:xfrm>
          <a:custGeom>
            <a:avLst/>
            <a:gdLst/>
            <a:ahLst/>
            <a:cxnLst/>
            <a:rect l="l" t="t" r="r" b="b"/>
            <a:pathLst>
              <a:path w="965197" h="812797">
                <a:moveTo>
                  <a:pt x="0" y="0"/>
                </a:moveTo>
                <a:lnTo>
                  <a:pt x="965197" y="0"/>
                </a:lnTo>
                <a:lnTo>
                  <a:pt x="965197" y="812797"/>
                </a:lnTo>
                <a:lnTo>
                  <a:pt x="0" y="8127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10058400" y="3936997"/>
            <a:ext cx="977903" cy="825503"/>
          </a:xfrm>
          <a:custGeom>
            <a:avLst/>
            <a:gdLst/>
            <a:ahLst/>
            <a:cxnLst/>
            <a:rect l="l" t="t" r="r" b="b"/>
            <a:pathLst>
              <a:path w="977903" h="825503">
                <a:moveTo>
                  <a:pt x="0" y="0"/>
                </a:moveTo>
                <a:lnTo>
                  <a:pt x="977903" y="0"/>
                </a:lnTo>
                <a:lnTo>
                  <a:pt x="977903" y="825503"/>
                </a:lnTo>
                <a:lnTo>
                  <a:pt x="0" y="8255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/>
          <p:cNvSpPr/>
          <p:nvPr/>
        </p:nvSpPr>
        <p:spPr>
          <a:xfrm>
            <a:off x="10058400" y="5156197"/>
            <a:ext cx="977903" cy="812797"/>
          </a:xfrm>
          <a:custGeom>
            <a:avLst/>
            <a:gdLst/>
            <a:ahLst/>
            <a:cxnLst/>
            <a:rect l="l" t="t" r="r" b="b"/>
            <a:pathLst>
              <a:path w="977903" h="812797">
                <a:moveTo>
                  <a:pt x="0" y="0"/>
                </a:moveTo>
                <a:lnTo>
                  <a:pt x="977903" y="0"/>
                </a:lnTo>
                <a:lnTo>
                  <a:pt x="977903" y="812797"/>
                </a:lnTo>
                <a:lnTo>
                  <a:pt x="0" y="8127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10782300" y="6057900"/>
            <a:ext cx="1409700" cy="800100"/>
          </a:xfrm>
          <a:custGeom>
            <a:avLst/>
            <a:gdLst/>
            <a:ahLst/>
            <a:cxnLst/>
            <a:rect l="l" t="t" r="r" b="b"/>
            <a:pathLst>
              <a:path w="1409700" h="800100">
                <a:moveTo>
                  <a:pt x="0" y="0"/>
                </a:moveTo>
                <a:lnTo>
                  <a:pt x="1409700" y="0"/>
                </a:lnTo>
                <a:lnTo>
                  <a:pt x="14097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1175997" y="2819400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11214097" y="4165597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214097" y="5384797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3854863" y="593769"/>
            <a:ext cx="4571829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0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Universal task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5373" y="1862880"/>
            <a:ext cx="4386653" cy="53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400" b="1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Information extraction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6412" y="2556948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6412" y="3827964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6412" y="5142033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01516" y="2556948"/>
            <a:ext cx="705250" cy="37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 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01516" y="3827964"/>
            <a:ext cx="705250" cy="37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01516" y="5142033"/>
            <a:ext cx="705250" cy="37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75751" y="2642673"/>
            <a:ext cx="244926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939655" y="3840422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875751" y="5142033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all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5230416" y="2642673"/>
            <a:ext cx="954462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countries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230416" y="3913689"/>
            <a:ext cx="954462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countries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230416" y="5142033"/>
            <a:ext cx="954462" cy="37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countries </a:t>
            </a:r>
            <a:r>
              <a:rPr lang="en-US" sz="1200" b="1" spc="-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585080" y="2642673"/>
            <a:ext cx="47305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85080" y="3913689"/>
            <a:ext cx="47305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585080" y="5218233"/>
            <a:ext cx="47305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39754" y="2642673"/>
            <a:ext cx="37801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939754" y="3913689"/>
            <a:ext cx="37801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939754" y="5218233"/>
            <a:ext cx="37801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318204" y="2831649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46941" y="4178865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346941" y="5388921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96080" y="5839997"/>
            <a:ext cx="413595" cy="633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b="1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38" name="TextBox 24">
            <a:extLst>
              <a:ext uri="{FF2B5EF4-FFF2-40B4-BE49-F238E27FC236}">
                <a16:creationId xmlns:a16="http://schemas.microsoft.com/office/drawing/2014/main" id="{BC7E12DF-1D21-AE57-BD47-26A592622599}"/>
              </a:ext>
            </a:extLst>
          </p:cNvPr>
          <p:cNvSpPr txBox="1"/>
          <p:nvPr/>
        </p:nvSpPr>
        <p:spPr>
          <a:xfrm>
            <a:off x="1193806" y="3009072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CCA684BE-83B7-9E4A-A628-01B4701E9403}"/>
              </a:ext>
            </a:extLst>
          </p:cNvPr>
          <p:cNvSpPr txBox="1"/>
          <p:nvPr/>
        </p:nvSpPr>
        <p:spPr>
          <a:xfrm>
            <a:off x="2622828" y="2990848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id="{B00F5F75-E956-4F61-6B55-DAC58F252119}"/>
              </a:ext>
            </a:extLst>
          </p:cNvPr>
          <p:cNvSpPr txBox="1"/>
          <p:nvPr/>
        </p:nvSpPr>
        <p:spPr>
          <a:xfrm>
            <a:off x="1166412" y="4253325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1" name="TextBox 24">
            <a:extLst>
              <a:ext uri="{FF2B5EF4-FFF2-40B4-BE49-F238E27FC236}">
                <a16:creationId xmlns:a16="http://schemas.microsoft.com/office/drawing/2014/main" id="{21A8FC04-D1C9-EF99-0F45-A0DA7D9E5DD4}"/>
              </a:ext>
            </a:extLst>
          </p:cNvPr>
          <p:cNvSpPr txBox="1"/>
          <p:nvPr/>
        </p:nvSpPr>
        <p:spPr>
          <a:xfrm>
            <a:off x="2595434" y="4235101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2" name="TextBox 24">
            <a:extLst>
              <a:ext uri="{FF2B5EF4-FFF2-40B4-BE49-F238E27FC236}">
                <a16:creationId xmlns:a16="http://schemas.microsoft.com/office/drawing/2014/main" id="{92CE85BB-B9D3-9772-1AE6-A8701F5936DD}"/>
              </a:ext>
            </a:extLst>
          </p:cNvPr>
          <p:cNvSpPr txBox="1"/>
          <p:nvPr/>
        </p:nvSpPr>
        <p:spPr>
          <a:xfrm>
            <a:off x="3853687" y="4276591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Germany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44D1E1CF-85C7-E693-2817-123F93671CA5}"/>
              </a:ext>
            </a:extLst>
          </p:cNvPr>
          <p:cNvSpPr txBox="1"/>
          <p:nvPr/>
        </p:nvSpPr>
        <p:spPr>
          <a:xfrm>
            <a:off x="1173236" y="5559152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6FB99102-30C5-D8E7-90E2-09C08B46F700}"/>
              </a:ext>
            </a:extLst>
          </p:cNvPr>
          <p:cNvSpPr txBox="1"/>
          <p:nvPr/>
        </p:nvSpPr>
        <p:spPr>
          <a:xfrm>
            <a:off x="2602258" y="5540928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5" name="TextBox 24">
            <a:extLst>
              <a:ext uri="{FF2B5EF4-FFF2-40B4-BE49-F238E27FC236}">
                <a16:creationId xmlns:a16="http://schemas.microsoft.com/office/drawing/2014/main" id="{38A2554A-BC51-5B9F-0D23-DBE644D4A872}"/>
              </a:ext>
            </a:extLst>
          </p:cNvPr>
          <p:cNvSpPr txBox="1"/>
          <p:nvPr/>
        </p:nvSpPr>
        <p:spPr>
          <a:xfrm>
            <a:off x="3860511" y="5582418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Germany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6" name="TextBox 24">
            <a:extLst>
              <a:ext uri="{FF2B5EF4-FFF2-40B4-BE49-F238E27FC236}">
                <a16:creationId xmlns:a16="http://schemas.microsoft.com/office/drawing/2014/main" id="{3C89085F-7D9C-4168-3475-652A8D94AA87}"/>
              </a:ext>
            </a:extLst>
          </p:cNvPr>
          <p:cNvSpPr txBox="1"/>
          <p:nvPr/>
        </p:nvSpPr>
        <p:spPr>
          <a:xfrm>
            <a:off x="5203221" y="5575982"/>
            <a:ext cx="96971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endParaRPr lang="en-US" sz="1200" b="1" spc="-7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" y="873786"/>
            <a:ext cx="8889997" cy="6111211"/>
          </a:xfrm>
          <a:custGeom>
            <a:avLst/>
            <a:gdLst/>
            <a:ahLst/>
            <a:cxnLst/>
            <a:rect l="l" t="t" r="r" b="b"/>
            <a:pathLst>
              <a:path w="9347197" h="6984997">
                <a:moveTo>
                  <a:pt x="0" y="0"/>
                </a:moveTo>
                <a:lnTo>
                  <a:pt x="9347197" y="0"/>
                </a:lnTo>
                <a:lnTo>
                  <a:pt x="93471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43" t="-14298" r="-1"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9410700" y="2857500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9436103" y="4203697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>
            <a:off x="9436103" y="5410200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10032997" y="2628900"/>
            <a:ext cx="965197" cy="812797"/>
          </a:xfrm>
          <a:custGeom>
            <a:avLst/>
            <a:gdLst/>
            <a:ahLst/>
            <a:cxnLst/>
            <a:rect l="l" t="t" r="r" b="b"/>
            <a:pathLst>
              <a:path w="965197" h="812797">
                <a:moveTo>
                  <a:pt x="0" y="0"/>
                </a:moveTo>
                <a:lnTo>
                  <a:pt x="965197" y="0"/>
                </a:lnTo>
                <a:lnTo>
                  <a:pt x="965197" y="812797"/>
                </a:lnTo>
                <a:lnTo>
                  <a:pt x="0" y="8127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7" name="Freeform 7"/>
          <p:cNvSpPr/>
          <p:nvPr/>
        </p:nvSpPr>
        <p:spPr>
          <a:xfrm>
            <a:off x="10058400" y="3975097"/>
            <a:ext cx="977903" cy="812797"/>
          </a:xfrm>
          <a:custGeom>
            <a:avLst/>
            <a:gdLst/>
            <a:ahLst/>
            <a:cxnLst/>
            <a:rect l="l" t="t" r="r" b="b"/>
            <a:pathLst>
              <a:path w="977903" h="812797">
                <a:moveTo>
                  <a:pt x="0" y="0"/>
                </a:moveTo>
                <a:lnTo>
                  <a:pt x="977903" y="0"/>
                </a:lnTo>
                <a:lnTo>
                  <a:pt x="977903" y="812797"/>
                </a:lnTo>
                <a:lnTo>
                  <a:pt x="0" y="8127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8" name="Freeform 8"/>
          <p:cNvSpPr/>
          <p:nvPr/>
        </p:nvSpPr>
        <p:spPr>
          <a:xfrm>
            <a:off x="10058400" y="5181600"/>
            <a:ext cx="977903" cy="825503"/>
          </a:xfrm>
          <a:custGeom>
            <a:avLst/>
            <a:gdLst/>
            <a:ahLst/>
            <a:cxnLst/>
            <a:rect l="l" t="t" r="r" b="b"/>
            <a:pathLst>
              <a:path w="977903" h="825503">
                <a:moveTo>
                  <a:pt x="0" y="0"/>
                </a:moveTo>
                <a:lnTo>
                  <a:pt x="977903" y="0"/>
                </a:lnTo>
                <a:lnTo>
                  <a:pt x="977903" y="825503"/>
                </a:lnTo>
                <a:lnTo>
                  <a:pt x="0" y="8255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10782300" y="6057900"/>
            <a:ext cx="1409700" cy="800100"/>
          </a:xfrm>
          <a:custGeom>
            <a:avLst/>
            <a:gdLst/>
            <a:ahLst/>
            <a:cxnLst/>
            <a:rect l="l" t="t" r="r" b="b"/>
            <a:pathLst>
              <a:path w="1409700" h="800100">
                <a:moveTo>
                  <a:pt x="0" y="0"/>
                </a:moveTo>
                <a:lnTo>
                  <a:pt x="1409700" y="0"/>
                </a:lnTo>
                <a:lnTo>
                  <a:pt x="1409700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1175997" y="2857500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11214097" y="4203697"/>
            <a:ext cx="406403" cy="342900"/>
          </a:xfrm>
          <a:custGeom>
            <a:avLst/>
            <a:gdLst/>
            <a:ahLst/>
            <a:cxnLst/>
            <a:rect l="l" t="t" r="r" b="b"/>
            <a:pathLst>
              <a:path w="406403" h="342900">
                <a:moveTo>
                  <a:pt x="0" y="0"/>
                </a:moveTo>
                <a:lnTo>
                  <a:pt x="406403" y="0"/>
                </a:lnTo>
                <a:lnTo>
                  <a:pt x="406403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214097" y="5410200"/>
            <a:ext cx="406403" cy="355597"/>
          </a:xfrm>
          <a:custGeom>
            <a:avLst/>
            <a:gdLst/>
            <a:ahLst/>
            <a:cxnLst/>
            <a:rect l="l" t="t" r="r" b="b"/>
            <a:pathLst>
              <a:path w="406403" h="355597">
                <a:moveTo>
                  <a:pt x="0" y="0"/>
                </a:moveTo>
                <a:lnTo>
                  <a:pt x="406403" y="0"/>
                </a:lnTo>
                <a:lnTo>
                  <a:pt x="406403" y="355597"/>
                </a:lnTo>
                <a:lnTo>
                  <a:pt x="0" y="3555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Box 13"/>
          <p:cNvSpPr txBox="1"/>
          <p:nvPr/>
        </p:nvSpPr>
        <p:spPr>
          <a:xfrm>
            <a:off x="3854863" y="593769"/>
            <a:ext cx="4571829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0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Universal task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5373" y="1862880"/>
            <a:ext cx="2991650" cy="535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2400" b="1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Summarisation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6412" y="2603049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6412" y="3874065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6412" y="5166036"/>
            <a:ext cx="1249432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[long text ...] text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01516" y="2603049"/>
            <a:ext cx="137570" cy="81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01516" y="3874065"/>
            <a:ext cx="137570" cy="815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601516" y="5166036"/>
            <a:ext cx="137570" cy="81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875751" y="2679249"/>
            <a:ext cx="954881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75751" y="3874065"/>
            <a:ext cx="954881" cy="816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</a:t>
            </a:r>
            <a:r>
              <a:rPr lang="en-US" sz="1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75751" y="5166036"/>
            <a:ext cx="954881" cy="81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summary </a:t>
            </a:r>
            <a:r>
              <a:rPr lang="en-US" sz="1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230416" y="2679249"/>
            <a:ext cx="199968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230416" y="3950265"/>
            <a:ext cx="199968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230416" y="5166036"/>
            <a:ext cx="535524" cy="81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</a:t>
            </a:r>
            <a:r>
              <a:rPr lang="en-US" sz="1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585080" y="2679249"/>
            <a:ext cx="326860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585080" y="3950265"/>
            <a:ext cx="326860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585080" y="5251761"/>
            <a:ext cx="326860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39754" y="2679249"/>
            <a:ext cx="1002173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preceding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939754" y="3950265"/>
            <a:ext cx="1002173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preceding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939754" y="5251761"/>
            <a:ext cx="1002173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preceding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318204" y="2865177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0346941" y="4215441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346941" y="5425497"/>
            <a:ext cx="40748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GPT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96080" y="5839997"/>
            <a:ext cx="413595" cy="633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2800" b="1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38" name="TextBox 23">
            <a:extLst>
              <a:ext uri="{FF2B5EF4-FFF2-40B4-BE49-F238E27FC236}">
                <a16:creationId xmlns:a16="http://schemas.microsoft.com/office/drawing/2014/main" id="{D9DCD6F1-3619-AC16-F757-880DBD0C698E}"/>
              </a:ext>
            </a:extLst>
          </p:cNvPr>
          <p:cNvSpPr txBox="1"/>
          <p:nvPr/>
        </p:nvSpPr>
        <p:spPr>
          <a:xfrm>
            <a:off x="1164508" y="3026050"/>
            <a:ext cx="954881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1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</a:t>
            </a:r>
            <a:endParaRPr lang="en-US" sz="12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5644896" y="274320"/>
            <a:ext cx="902208" cy="1203960"/>
          </a:xfrm>
          <a:custGeom>
            <a:avLst/>
            <a:gdLst/>
            <a:ahLst/>
            <a:cxnLst/>
            <a:rect l="l" t="t" r="r" b="b"/>
            <a:pathLst>
              <a:path w="902208" h="1203960">
                <a:moveTo>
                  <a:pt x="0" y="0"/>
                </a:moveTo>
                <a:lnTo>
                  <a:pt x="902208" y="0"/>
                </a:lnTo>
                <a:lnTo>
                  <a:pt x="902208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7" name="TextBox 7"/>
          <p:cNvSpPr txBox="1"/>
          <p:nvPr/>
        </p:nvSpPr>
        <p:spPr>
          <a:xfrm>
            <a:off x="1004068" y="1529505"/>
            <a:ext cx="10387984" cy="177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4400" b="1" spc="-16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Reflect and Q&amp;A</a:t>
            </a:r>
          </a:p>
          <a:p>
            <a:pPr>
              <a:lnSpc>
                <a:spcPts val="7559"/>
              </a:lnSpc>
            </a:pPr>
            <a:r>
              <a:rPr lang="en-US" sz="2000" spc="-11" dirty="0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Q1: What is the difference between word embeddings and BERT?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4068" y="4944637"/>
            <a:ext cx="8608857" cy="1166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Q3: In your own words, try to define transfer learning. </a:t>
            </a:r>
          </a:p>
          <a:p>
            <a:pPr algn="just">
              <a:lnSpc>
                <a:spcPts val="2615"/>
              </a:lnSpc>
            </a:pPr>
            <a:r>
              <a:rPr lang="en-US" b="1" spc="-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Write your responses on a piece of paper / notebook. Ask any questions about the slides in the chat.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4068" y="3841261"/>
            <a:ext cx="8656872" cy="461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Q2: What are universal tasks and why are they useful?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298192" y="2365248"/>
            <a:ext cx="399288" cy="399288"/>
          </a:xfrm>
          <a:custGeom>
            <a:avLst/>
            <a:gdLst/>
            <a:ahLst/>
            <a:cxnLst/>
            <a:rect l="l" t="t" r="r" b="b"/>
            <a:pathLst>
              <a:path w="399288" h="399288">
                <a:moveTo>
                  <a:pt x="0" y="0"/>
                </a:moveTo>
                <a:lnTo>
                  <a:pt x="399288" y="0"/>
                </a:lnTo>
                <a:lnTo>
                  <a:pt x="39928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328672" y="2953512"/>
            <a:ext cx="448056" cy="399288"/>
          </a:xfrm>
          <a:custGeom>
            <a:avLst/>
            <a:gdLst/>
            <a:ahLst/>
            <a:cxnLst/>
            <a:rect l="l" t="t" r="r" b="b"/>
            <a:pathLst>
              <a:path w="448056" h="399288">
                <a:moveTo>
                  <a:pt x="0" y="0"/>
                </a:moveTo>
                <a:lnTo>
                  <a:pt x="448056" y="0"/>
                </a:lnTo>
                <a:lnTo>
                  <a:pt x="448056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301240" y="3575304"/>
            <a:ext cx="448056" cy="399288"/>
          </a:xfrm>
          <a:custGeom>
            <a:avLst/>
            <a:gdLst/>
            <a:ahLst/>
            <a:cxnLst/>
            <a:rect l="l" t="t" r="r" b="b"/>
            <a:pathLst>
              <a:path w="448056" h="399288">
                <a:moveTo>
                  <a:pt x="0" y="0"/>
                </a:moveTo>
                <a:lnTo>
                  <a:pt x="448056" y="0"/>
                </a:lnTo>
                <a:lnTo>
                  <a:pt x="448056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298192" y="4197096"/>
            <a:ext cx="350520" cy="399288"/>
          </a:xfrm>
          <a:custGeom>
            <a:avLst/>
            <a:gdLst/>
            <a:ahLst/>
            <a:cxnLst/>
            <a:rect l="l" t="t" r="r" b="b"/>
            <a:pathLst>
              <a:path w="350520" h="399288">
                <a:moveTo>
                  <a:pt x="0" y="0"/>
                </a:moveTo>
                <a:lnTo>
                  <a:pt x="350520" y="0"/>
                </a:lnTo>
                <a:lnTo>
                  <a:pt x="350520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2020824" y="4846320"/>
            <a:ext cx="789432" cy="792480"/>
          </a:xfrm>
          <a:custGeom>
            <a:avLst/>
            <a:gdLst/>
            <a:ahLst/>
            <a:cxnLst/>
            <a:rect l="l" t="t" r="r" b="b"/>
            <a:pathLst>
              <a:path w="789432" h="792480">
                <a:moveTo>
                  <a:pt x="0" y="0"/>
                </a:moveTo>
                <a:lnTo>
                  <a:pt x="789432" y="0"/>
                </a:lnTo>
                <a:lnTo>
                  <a:pt x="789432" y="792480"/>
                </a:lnTo>
                <a:lnTo>
                  <a:pt x="0" y="7924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45442" y="996104"/>
            <a:ext cx="9413157" cy="850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3600" b="1" spc="-2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 are Language models so powerful?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54998" y="2266064"/>
            <a:ext cx="3691395" cy="3536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2800" spc="-1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Size Attention mechanism</a:t>
            </a:r>
          </a:p>
          <a:p>
            <a:pPr algn="l">
              <a:lnSpc>
                <a:spcPts val="5807"/>
              </a:lnSpc>
            </a:pPr>
            <a:r>
              <a:rPr lang="en-US" sz="2800" spc="-1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Layers</a:t>
            </a:r>
          </a:p>
          <a:p>
            <a:pPr algn="l">
              <a:lnSpc>
                <a:spcPts val="3264"/>
              </a:lnSpc>
            </a:pPr>
            <a:r>
              <a:rPr lang="en-US" sz="2800" spc="-1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Etc.</a:t>
            </a:r>
          </a:p>
          <a:p>
            <a:pPr algn="l">
              <a:lnSpc>
                <a:spcPts val="5040"/>
              </a:lnSpc>
            </a:pPr>
            <a:r>
              <a:rPr lang="en-US" sz="3600" b="1" spc="-14" dirty="0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Transfer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1600" y="996105"/>
            <a:ext cx="7491488" cy="917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b="1" spc="-2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Transfer Learning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6976" y="4380614"/>
            <a:ext cx="8119424" cy="397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96"/>
              </a:lnSpc>
            </a:pPr>
            <a:r>
              <a:rPr lang="en-US" sz="2800" b="1" spc="-11" dirty="0">
                <a:solidFill>
                  <a:srgbClr val="05799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Why: </a:t>
            </a:r>
            <a:r>
              <a:rPr lang="en-US" sz="2800" spc="-11" dirty="0">
                <a:solidFill>
                  <a:srgbClr val="3E3E3E"/>
                </a:solidFill>
                <a:latin typeface="Open Sans"/>
                <a:ea typeface="Open Sans"/>
                <a:cs typeface="Open Sans"/>
                <a:sym typeface="Open Sans"/>
              </a:rPr>
              <a:t>Learn new tasks faster &amp; better.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76976" y="2368172"/>
            <a:ext cx="8721233" cy="101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800" b="1" spc="-11" dirty="0">
                <a:solidFill>
                  <a:srgbClr val="05799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What: </a:t>
            </a:r>
            <a:r>
              <a:rPr lang="en-US" sz="2800" spc="-11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Store ‘language knowledge’ and ‘task knowledge’ in the parameters of a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6083303" y="2768603"/>
            <a:ext cx="163001" cy="2961808"/>
          </a:xfrm>
          <a:custGeom>
            <a:avLst/>
            <a:gdLst/>
            <a:ahLst/>
            <a:cxnLst/>
            <a:rect l="l" t="t" r="r" b="b"/>
            <a:pathLst>
              <a:path w="163001" h="2961808">
                <a:moveTo>
                  <a:pt x="0" y="0"/>
                </a:moveTo>
                <a:lnTo>
                  <a:pt x="163001" y="0"/>
                </a:lnTo>
                <a:lnTo>
                  <a:pt x="163001" y="2961808"/>
                </a:lnTo>
                <a:lnTo>
                  <a:pt x="0" y="296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5" name="TextBox 5"/>
          <p:cNvSpPr txBox="1"/>
          <p:nvPr/>
        </p:nvSpPr>
        <p:spPr>
          <a:xfrm>
            <a:off x="2834002" y="526713"/>
            <a:ext cx="6830558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400" b="1" spc="-2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Classical Algorithms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37805" y="1294228"/>
            <a:ext cx="5829167" cy="71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3600" b="1" spc="-1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(e.g. Regression, SVM)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64768" y="2949511"/>
            <a:ext cx="1541631" cy="4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400" spc="-12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No prior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0481" y="3446335"/>
            <a:ext cx="4110123" cy="4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400" b="1" spc="-12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‘language knowledge’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04797" y="2949511"/>
            <a:ext cx="1541631" cy="4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400" spc="-12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No prior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33955" y="3446335"/>
            <a:ext cx="3226889" cy="4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400" b="1" spc="-12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‘task knowledge’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7439" y="4248407"/>
            <a:ext cx="4907347" cy="1272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No knowledge of semantic similarities between words like "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attack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", "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war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 and ”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tree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04038" y="4248407"/>
            <a:ext cx="4811668" cy="82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No knowledge of tasks like "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Classify this text into ‘activist’ or ‘conservative’ rhetoric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3187427" y="3761708"/>
            <a:ext cx="7834998" cy="603247"/>
            <a:chOff x="0" y="0"/>
            <a:chExt cx="7834998" cy="603250"/>
          </a:xfrm>
        </p:grpSpPr>
        <p:sp>
          <p:nvSpPr>
            <p:cNvPr id="4" name="Freeform 4"/>
            <p:cNvSpPr/>
            <p:nvPr/>
          </p:nvSpPr>
          <p:spPr>
            <a:xfrm>
              <a:off x="63500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1601343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6" name="Freeform 6"/>
            <p:cNvSpPr/>
            <p:nvPr/>
          </p:nvSpPr>
          <p:spPr>
            <a:xfrm>
              <a:off x="3139059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7" name="Freeform 7"/>
            <p:cNvSpPr/>
            <p:nvPr/>
          </p:nvSpPr>
          <p:spPr>
            <a:xfrm>
              <a:off x="4676902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" name="Freeform 8"/>
            <p:cNvSpPr/>
            <p:nvPr/>
          </p:nvSpPr>
          <p:spPr>
            <a:xfrm>
              <a:off x="6214618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9" name="Freeform 9"/>
            <p:cNvSpPr/>
            <p:nvPr/>
          </p:nvSpPr>
          <p:spPr>
            <a:xfrm>
              <a:off x="63500" y="520700"/>
              <a:ext cx="7708011" cy="19050"/>
            </a:xfrm>
            <a:custGeom>
              <a:avLst/>
              <a:gdLst/>
              <a:ahLst/>
              <a:cxnLst/>
              <a:rect l="l" t="t" r="r" b="b"/>
              <a:pathLst>
                <a:path w="7708011" h="19050">
                  <a:moveTo>
                    <a:pt x="0" y="0"/>
                  </a:moveTo>
                  <a:lnTo>
                    <a:pt x="7708011" y="0"/>
                  </a:lnTo>
                  <a:lnTo>
                    <a:pt x="7708011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7752461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500" y="63500"/>
              <a:ext cx="7708011" cy="19050"/>
            </a:xfrm>
            <a:custGeom>
              <a:avLst/>
              <a:gdLst/>
              <a:ahLst/>
              <a:cxnLst/>
              <a:rect l="l" t="t" r="r" b="b"/>
              <a:pathLst>
                <a:path w="7708011" h="19050">
                  <a:moveTo>
                    <a:pt x="0" y="0"/>
                  </a:moveTo>
                  <a:lnTo>
                    <a:pt x="7708011" y="0"/>
                  </a:lnTo>
                  <a:lnTo>
                    <a:pt x="7708011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187427" y="4676108"/>
            <a:ext cx="7834998" cy="603247"/>
            <a:chOff x="0" y="0"/>
            <a:chExt cx="7834998" cy="603250"/>
          </a:xfrm>
        </p:grpSpPr>
        <p:sp>
          <p:nvSpPr>
            <p:cNvPr id="13" name="Freeform 13"/>
            <p:cNvSpPr/>
            <p:nvPr/>
          </p:nvSpPr>
          <p:spPr>
            <a:xfrm>
              <a:off x="63500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601343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139059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676902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6214618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3500" y="63500"/>
              <a:ext cx="7708011" cy="19050"/>
            </a:xfrm>
            <a:custGeom>
              <a:avLst/>
              <a:gdLst/>
              <a:ahLst/>
              <a:cxnLst/>
              <a:rect l="l" t="t" r="r" b="b"/>
              <a:pathLst>
                <a:path w="7708011" h="19050">
                  <a:moveTo>
                    <a:pt x="0" y="0"/>
                  </a:moveTo>
                  <a:lnTo>
                    <a:pt x="7708011" y="0"/>
                  </a:lnTo>
                  <a:lnTo>
                    <a:pt x="7708011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3500" y="520700"/>
              <a:ext cx="7708011" cy="19050"/>
            </a:xfrm>
            <a:custGeom>
              <a:avLst/>
              <a:gdLst/>
              <a:ahLst/>
              <a:cxnLst/>
              <a:rect l="l" t="t" r="r" b="b"/>
              <a:pathLst>
                <a:path w="7708011" h="19050">
                  <a:moveTo>
                    <a:pt x="0" y="0"/>
                  </a:moveTo>
                  <a:lnTo>
                    <a:pt x="7708011" y="0"/>
                  </a:lnTo>
                  <a:lnTo>
                    <a:pt x="7708011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752461" y="63500"/>
              <a:ext cx="19050" cy="476250"/>
            </a:xfrm>
            <a:custGeom>
              <a:avLst/>
              <a:gdLst/>
              <a:ahLst/>
              <a:cxnLst/>
              <a:rect l="l" t="t" r="r" b="b"/>
              <a:pathLst>
                <a:path w="19050" h="476250">
                  <a:moveTo>
                    <a:pt x="19050" y="0"/>
                  </a:moveTo>
                  <a:lnTo>
                    <a:pt x="19050" y="476250"/>
                  </a:lnTo>
                  <a:lnTo>
                    <a:pt x="0" y="476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7996"/>
            </a:solidFill>
          </p:spPr>
          <p:txBody>
            <a:bodyPr/>
            <a:lstStyle/>
            <a:p>
              <a:endParaRPr lang="en-US" sz="1400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04068" y="2482472"/>
            <a:ext cx="5002511" cy="425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Provide </a:t>
            </a:r>
            <a:r>
              <a:rPr lang="en-US" sz="2000" b="1" spc="-11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'language knowledge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’: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61268" y="2940196"/>
            <a:ext cx="8027518" cy="43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000" spc="-11">
                <a:solidFill>
                  <a:srgbClr val="25A18E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Represents "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attack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", "</a:t>
            </a:r>
            <a:r>
              <a:rPr lang="en-US" sz="20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war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 in similar static vectors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237195" y="444417"/>
            <a:ext cx="6008427" cy="87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Word Embeddings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66889" y="1211932"/>
            <a:ext cx="4139651" cy="71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3600" b="1" spc="-1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(e.g. Word2Vec)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22431" y="4756042"/>
            <a:ext cx="50251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War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899571" y="5670442"/>
            <a:ext cx="526142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Tree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99848" y="3841642"/>
            <a:ext cx="775164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Attack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54720" y="38416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854720" y="47560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854720" y="56704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0.7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392512" y="38416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392512" y="47560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0.8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348059" y="5670442"/>
            <a:ext cx="44680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000942" y="3872122"/>
            <a:ext cx="21218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000942" y="4786522"/>
            <a:ext cx="21218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000942" y="5700922"/>
            <a:ext cx="21218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468087" y="56704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423643" y="3841642"/>
            <a:ext cx="44680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423643" y="4756042"/>
            <a:ext cx="44680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05879" y="38416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005879" y="4756042"/>
            <a:ext cx="356130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0.3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961426" y="5670442"/>
            <a:ext cx="446808" cy="32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-5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-0.7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643864" y="3868280"/>
            <a:ext cx="190681" cy="33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271" dirty="0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≈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643864" y="4782680"/>
            <a:ext cx="190681" cy="33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271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≈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2643864" y="5697080"/>
            <a:ext cx="190681" cy="331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600" spc="271">
                <a:solidFill>
                  <a:srgbClr val="262626"/>
                </a:solidFill>
                <a:latin typeface="IBM Plex Sans"/>
                <a:ea typeface="IBM Plex Sans"/>
                <a:cs typeface="IBM Plex Sans"/>
                <a:sym typeface="IBM Plex Sans"/>
              </a:rPr>
              <a:t>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4068" y="2600582"/>
            <a:ext cx="4569200" cy="697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8"/>
              </a:lnSpc>
            </a:pP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Prior </a:t>
            </a:r>
            <a:r>
              <a:rPr lang="en-US" sz="2400" b="1" spc="-11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'language knowledge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’: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1268" y="3399682"/>
            <a:ext cx="7070246" cy="704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8"/>
              </a:lnSpc>
            </a:pPr>
            <a:r>
              <a:rPr lang="en-US" sz="2400" spc="-11">
                <a:solidFill>
                  <a:srgbClr val="25A18E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Represents "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attack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", "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war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 in similar vectors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1268" y="4213498"/>
            <a:ext cx="8488594" cy="78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2400" spc="-11">
                <a:solidFill>
                  <a:srgbClr val="25A18E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Represents "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capital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 differently in context of "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city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" or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89868" y="5139566"/>
            <a:ext cx="3780587" cy="214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investment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or “</a:t>
            </a:r>
            <a:r>
              <a:rPr lang="en-US" sz="2400" i="1" spc="-11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crime</a:t>
            </a:r>
            <a:r>
              <a:rPr lang="en-US" sz="24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16407" y="563289"/>
            <a:ext cx="4241930" cy="170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48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Transformers</a:t>
            </a:r>
          </a:p>
          <a:p>
            <a:pPr algn="just">
              <a:lnSpc>
                <a:spcPts val="6159"/>
              </a:lnSpc>
            </a:pPr>
            <a:r>
              <a:rPr lang="en-US" sz="4000" b="1" spc="-1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(e.g. BERT-base)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924300" y="812797"/>
            <a:ext cx="5168903" cy="5778503"/>
          </a:xfrm>
          <a:custGeom>
            <a:avLst/>
            <a:gdLst/>
            <a:ahLst/>
            <a:cxnLst/>
            <a:rect l="l" t="t" r="r" b="b"/>
            <a:pathLst>
              <a:path w="5168903" h="5778503">
                <a:moveTo>
                  <a:pt x="0" y="0"/>
                </a:moveTo>
                <a:lnTo>
                  <a:pt x="5168903" y="0"/>
                </a:lnTo>
                <a:lnTo>
                  <a:pt x="5168903" y="5778503"/>
                </a:lnTo>
                <a:lnTo>
                  <a:pt x="0" y="5778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600"/>
          </a:p>
        </p:txBody>
      </p:sp>
      <p:sp>
        <p:nvSpPr>
          <p:cNvPr id="5" name="TextBox 5"/>
          <p:cNvSpPr txBox="1"/>
          <p:nvPr/>
        </p:nvSpPr>
        <p:spPr>
          <a:xfrm>
            <a:off x="4299566" y="6166161"/>
            <a:ext cx="732949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Capital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91029" y="6166161"/>
            <a:ext cx="364074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3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20604" y="478593"/>
            <a:ext cx="1028595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02931" y="6166161"/>
            <a:ext cx="856021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traveling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06154" y="6166161"/>
            <a:ext cx="1485071" cy="29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6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recommended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64113" y="4144632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+0.2 -0.3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96020" y="4162920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-0.1 -0.6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+0.9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71866" y="4165968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+0.4 -0.1</a:t>
            </a:r>
          </a:p>
          <a:p>
            <a:pPr algn="l">
              <a:lnSpc>
                <a:spcPts val="3336"/>
              </a:lnSpc>
            </a:pPr>
            <a:r>
              <a:rPr lang="en-US" sz="14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03773" y="4334437"/>
            <a:ext cx="330879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800" b="1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99372" y="1503064"/>
            <a:ext cx="213255" cy="157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59"/>
              </a:lnSpc>
            </a:pPr>
            <a:r>
              <a:rPr lang="en-US" b="1" spc="3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 ...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289297" y="876300"/>
            <a:ext cx="5803897" cy="5715000"/>
          </a:xfrm>
          <a:custGeom>
            <a:avLst/>
            <a:gdLst/>
            <a:ahLst/>
            <a:cxnLst/>
            <a:rect l="l" t="t" r="r" b="b"/>
            <a:pathLst>
              <a:path w="5803897" h="5715000">
                <a:moveTo>
                  <a:pt x="0" y="0"/>
                </a:moveTo>
                <a:lnTo>
                  <a:pt x="5803897" y="0"/>
                </a:lnTo>
                <a:lnTo>
                  <a:pt x="5803897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400"/>
          </a:p>
        </p:txBody>
      </p:sp>
      <p:sp>
        <p:nvSpPr>
          <p:cNvPr id="5" name="TextBox 5"/>
          <p:cNvSpPr txBox="1"/>
          <p:nvPr/>
        </p:nvSpPr>
        <p:spPr>
          <a:xfrm>
            <a:off x="4299566" y="6166161"/>
            <a:ext cx="732949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Capital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91029" y="6166161"/>
            <a:ext cx="364074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3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city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02931" y="6166161"/>
            <a:ext cx="856021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traveling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06154" y="6166161"/>
            <a:ext cx="1485071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400" spc="-7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recommended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64113" y="4144632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+0.2 -0.3</a:t>
            </a:r>
          </a:p>
          <a:p>
            <a:pPr algn="l">
              <a:lnSpc>
                <a:spcPts val="3336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96020" y="4162920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-0.1 -0.6</a:t>
            </a:r>
          </a:p>
          <a:p>
            <a:pPr algn="l">
              <a:lnSpc>
                <a:spcPts val="3336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71866" y="4165968"/>
            <a:ext cx="371151" cy="1004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+0.4 -0.1</a:t>
            </a:r>
          </a:p>
          <a:p>
            <a:pPr algn="l">
              <a:lnSpc>
                <a:spcPts val="3336"/>
              </a:lnSpc>
            </a:pPr>
            <a:r>
              <a:rPr lang="en-US" sz="1200" spc="-6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+0.7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03773" y="4334437"/>
            <a:ext cx="330879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400" b="1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99372" y="1503064"/>
            <a:ext cx="213255" cy="1573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59"/>
              </a:lnSpc>
            </a:pPr>
            <a:r>
              <a:rPr lang="en-US" sz="1600" b="1" spc="3">
                <a:solidFill>
                  <a:srgbClr val="05799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... ... ...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6674" y="3910155"/>
            <a:ext cx="2887723" cy="1460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Word vector of “</a:t>
            </a:r>
            <a:r>
              <a:rPr lang="en-US" i="1" spc="-9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capital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with similar distance to “</a:t>
            </a:r>
            <a:r>
              <a:rPr lang="en-US" i="1" spc="-9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geography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/ “</a:t>
            </a:r>
            <a:r>
              <a:rPr lang="en-US" i="1" spc="-9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finance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/ “</a:t>
            </a:r>
            <a:r>
              <a:rPr lang="en-US" i="1" spc="-9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crime</a:t>
            </a:r>
            <a:r>
              <a:rPr lang="en-US" spc="-9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57800" y="594156"/>
            <a:ext cx="5164045" cy="73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04"/>
              </a:lnSpc>
            </a:pPr>
            <a:r>
              <a:rPr lang="en-US" spc="-9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Word vector of “</a:t>
            </a:r>
            <a:r>
              <a:rPr lang="en-US" i="1" spc="-9" dirty="0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capital</a:t>
            </a:r>
            <a:r>
              <a:rPr lang="en-US" spc="-9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now closer to “</a:t>
            </a:r>
            <a:r>
              <a:rPr lang="en-US" i="1" spc="-9" dirty="0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geography</a:t>
            </a:r>
            <a:r>
              <a:rPr lang="en-US" spc="-9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than “</a:t>
            </a:r>
            <a:r>
              <a:rPr lang="en-US" i="1" spc="-9" dirty="0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finance</a:t>
            </a:r>
            <a:r>
              <a:rPr lang="en-US" spc="-9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 or “</a:t>
            </a:r>
            <a:r>
              <a:rPr lang="en-US" i="1" spc="-9" dirty="0">
                <a:solidFill>
                  <a:srgbClr val="262626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crime</a:t>
            </a:r>
            <a:r>
              <a:rPr lang="en-US" spc="-9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70766" y="1472828"/>
            <a:ext cx="2964599" cy="60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600" spc="-7" dirty="0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Last layer: Contextualized representation of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04068" y="2267207"/>
            <a:ext cx="4569200" cy="54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Prior </a:t>
            </a:r>
            <a:r>
              <a:rPr lang="en-US" sz="2000" b="1" spc="-11">
                <a:solidFill>
                  <a:srgbClr val="5959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'language knowledge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’: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1268" y="2901715"/>
            <a:ext cx="8488594" cy="919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2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Represents "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attack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", "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war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" in similar vectors</a:t>
            </a:r>
          </a:p>
          <a:p>
            <a:pPr algn="l">
              <a:lnSpc>
                <a:spcPts val="2016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Represents "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capital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" differently in context of "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city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" or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89868" y="3822449"/>
            <a:ext cx="3780587" cy="45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4"/>
              </a:lnSpc>
            </a:pP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“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investment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 or “</a:t>
            </a:r>
            <a:r>
              <a:rPr lang="en-US" sz="2000" i="1" spc="-11">
                <a:solidFill>
                  <a:srgbClr val="59595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crime</a:t>
            </a:r>
            <a:r>
              <a:rPr lang="en-US" sz="2000" spc="-1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4068" y="4493390"/>
            <a:ext cx="7469248" cy="739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Learned through </a:t>
            </a:r>
            <a:r>
              <a:rPr lang="en-US" sz="2000" b="1" spc="-11">
                <a:solidFill>
                  <a:srgbClr val="26262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simple, self-supervised task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1268" y="5525281"/>
            <a:ext cx="4647305" cy="340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1"/>
              </a:lnSpc>
            </a:pPr>
            <a:r>
              <a:rPr lang="en-US" sz="2000" spc="-11">
                <a:solidFill>
                  <a:srgbClr val="057996"/>
                </a:solidFill>
                <a:latin typeface="Open Sans"/>
                <a:ea typeface="Open Sans"/>
                <a:cs typeface="Open Sans"/>
                <a:sym typeface="Open Sans"/>
              </a:rPr>
              <a:t>▪</a:t>
            </a:r>
            <a:r>
              <a:rPr lang="en-US" sz="2000" spc="-11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Masked Language Modelling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16407" y="392601"/>
            <a:ext cx="4241930" cy="1703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</a:pPr>
            <a:r>
              <a:rPr lang="en-US" sz="4400" b="1" spc="-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Transformers</a:t>
            </a:r>
          </a:p>
          <a:p>
            <a:pPr algn="just">
              <a:lnSpc>
                <a:spcPts val="6159"/>
              </a:lnSpc>
            </a:pPr>
            <a:r>
              <a:rPr lang="en-US" sz="3600" b="1" spc="-1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(e.g. BERT-base)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761</Words>
  <Application>Microsoft Macintosh PowerPoint</Application>
  <PresentationFormat>Widescreen</PresentationFormat>
  <Paragraphs>205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Open Sans Italics</vt:lpstr>
      <vt:lpstr>Calibri (MS) Bold</vt:lpstr>
      <vt:lpstr>Lato</vt:lpstr>
      <vt:lpstr>Calibri</vt:lpstr>
      <vt:lpstr>Open Sans Bold</vt:lpstr>
      <vt:lpstr>Roboto</vt:lpstr>
      <vt:lpstr>Open Sans</vt:lpstr>
      <vt:lpstr>IBM Plex Sans</vt:lpstr>
      <vt:lpstr>Aptos</vt:lpstr>
      <vt:lpstr>Arial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history-of-llms-safe-copy.pdf</dc:title>
  <cp:lastModifiedBy>João Rocha Melo</cp:lastModifiedBy>
  <cp:revision>10</cp:revision>
  <dcterms:created xsi:type="dcterms:W3CDTF">2006-08-16T00:00:00Z</dcterms:created>
  <dcterms:modified xsi:type="dcterms:W3CDTF">2024-10-22T16:03:31Z</dcterms:modified>
  <dc:identifier>DAGUTUOQ1GM</dc:identifier>
</cp:coreProperties>
</file>