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344" r:id="rId3"/>
    <p:sldId id="1140" r:id="rId4"/>
    <p:sldId id="1133" r:id="rId5"/>
    <p:sldId id="1134" r:id="rId6"/>
    <p:sldId id="1136" r:id="rId7"/>
    <p:sldId id="1137" r:id="rId8"/>
    <p:sldId id="1138" r:id="rId9"/>
    <p:sldId id="1139" r:id="rId10"/>
    <p:sldId id="1141" r:id="rId11"/>
    <p:sldId id="1142" r:id="rId12"/>
    <p:sldId id="378" r:id="rId13"/>
    <p:sldId id="1143" r:id="rId14"/>
    <p:sldId id="379" r:id="rId15"/>
    <p:sldId id="346" r:id="rId16"/>
    <p:sldId id="347" r:id="rId17"/>
    <p:sldId id="348" r:id="rId18"/>
    <p:sldId id="349" r:id="rId19"/>
    <p:sldId id="350" r:id="rId20"/>
    <p:sldId id="351" r:id="rId21"/>
    <p:sldId id="352" r:id="rId22"/>
    <p:sldId id="353" r:id="rId23"/>
    <p:sldId id="354" r:id="rId24"/>
    <p:sldId id="1119" r:id="rId25"/>
    <p:sldId id="1118" r:id="rId26"/>
    <p:sldId id="1120" r:id="rId27"/>
    <p:sldId id="1131" r:id="rId28"/>
    <p:sldId id="1101" r:id="rId29"/>
    <p:sldId id="1144" r:id="rId30"/>
  </p:sldIdLst>
  <p:sldSz cx="9144000" cy="5143500" type="screen16x9"/>
  <p:notesSz cx="6858000" cy="9144000"/>
  <p:embeddedFontLst>
    <p:embeddedFont>
      <p:font typeface="Inter" panose="02000503000000020004" pitchFamily="2" charset="0"/>
      <p:regular r:id="rId32"/>
      <p:bold r:id="rId33"/>
      <p:italic r:id="rId34"/>
      <p:boldItalic r:id="rId35"/>
    </p:embeddedFont>
    <p:embeddedFont>
      <p:font typeface="Inter ExtraBold" panose="02000503000000020004" pitchFamily="2" charset="0"/>
      <p:regular r:id="rId36"/>
      <p:bold r:id="rId37"/>
      <p:italic r:id="rId38"/>
      <p:boldItalic r:id="rId39"/>
    </p:embeddedFont>
    <p:embeddedFont>
      <p:font typeface="Lato" panose="020F0502020204030203" pitchFamily="34" charset="0"/>
      <p:regular r:id="rId40"/>
      <p:bold r:id="rId41"/>
      <p:italic r:id="rId42"/>
      <p:boldItalic r:id="rId43"/>
    </p:embeddedFont>
    <p:embeddedFont>
      <p:font typeface="Montserrat SemiBold" panose="020F0502020204030204" pitchFamily="34" charset="0"/>
      <p:regular r:id="rId44"/>
      <p:bold r:id="rId45"/>
      <p:italic r:id="rId46"/>
      <p:boldItalic r:id="rId47"/>
    </p:embeddedFont>
    <p:embeddedFont>
      <p:font typeface="Poppins" pitchFamily="2" charset="77"/>
      <p:regular r:id="rId48"/>
      <p:bold r:id="rId49"/>
      <p:italic r:id="rId50"/>
      <p:boldItalic r:id="rId51"/>
    </p:embeddedFont>
    <p:embeddedFont>
      <p:font typeface="Roboto"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1" roundtripDataSignature="AMtx7mj38nnqnk1Uo4swIPD6etZLy9CrS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3FD"/>
    <a:srgbClr val="00B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3"/>
    <p:restoredTop sz="94648"/>
  </p:normalViewPr>
  <p:slideViewPr>
    <p:cSldViewPr snapToGrid="0">
      <p:cViewPr varScale="1">
        <p:scale>
          <a:sx n="128" d="100"/>
          <a:sy n="128" d="100"/>
        </p:scale>
        <p:origin x="176"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84"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 Type="http://schemas.openxmlformats.org/officeDocument/2006/relationships/slide" Target="slides/slide4.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20.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8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586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15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05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1222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847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771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a:extLst>
            <a:ext uri="{FF2B5EF4-FFF2-40B4-BE49-F238E27FC236}">
              <a16:creationId xmlns:a16="http://schemas.microsoft.com/office/drawing/2014/main" id="{8801C244-BF75-DE5C-C5F5-2B86C8410C10}"/>
            </a:ext>
          </a:extLst>
        </p:cNvPr>
        <p:cNvGrpSpPr/>
        <p:nvPr/>
      </p:nvGrpSpPr>
      <p:grpSpPr>
        <a:xfrm>
          <a:off x="0" y="0"/>
          <a:ext cx="0" cy="0"/>
          <a:chOff x="0" y="0"/>
          <a:chExt cx="0" cy="0"/>
        </a:xfrm>
      </p:grpSpPr>
      <p:sp>
        <p:nvSpPr>
          <p:cNvPr id="438" name="Google Shape;438;p7:notes">
            <a:extLst>
              <a:ext uri="{FF2B5EF4-FFF2-40B4-BE49-F238E27FC236}">
                <a16:creationId xmlns:a16="http://schemas.microsoft.com/office/drawing/2014/main" id="{E26FB666-E8B6-22F8-E7B6-67234FCF9177}"/>
              </a:ext>
            </a:extLst>
          </p:cNvPr>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a:extLst>
              <a:ext uri="{FF2B5EF4-FFF2-40B4-BE49-F238E27FC236}">
                <a16:creationId xmlns:a16="http://schemas.microsoft.com/office/drawing/2014/main" id="{62BB3579-9A5C-7D27-E708-19D31F40D866}"/>
              </a:ext>
            </a:extLst>
          </p:cNvPr>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54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A860E45A-713F-0527-D219-1A6123CE227F}"/>
            </a:ext>
          </a:extLst>
        </p:cNvPr>
        <p:cNvGrpSpPr/>
        <p:nvPr/>
      </p:nvGrpSpPr>
      <p:grpSpPr>
        <a:xfrm>
          <a:off x="0" y="0"/>
          <a:ext cx="0" cy="0"/>
          <a:chOff x="0" y="0"/>
          <a:chExt cx="0" cy="0"/>
        </a:xfrm>
      </p:grpSpPr>
      <p:sp>
        <p:nvSpPr>
          <p:cNvPr id="443" name="Google Shape;443;g22a2c754079_2_3261:notes">
            <a:extLst>
              <a:ext uri="{FF2B5EF4-FFF2-40B4-BE49-F238E27FC236}">
                <a16:creationId xmlns:a16="http://schemas.microsoft.com/office/drawing/2014/main" id="{EE6D17C7-DA5E-6ADB-01F5-8418887904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a:extLst>
              <a:ext uri="{FF2B5EF4-FFF2-40B4-BE49-F238E27FC236}">
                <a16:creationId xmlns:a16="http://schemas.microsoft.com/office/drawing/2014/main" id="{ADD0EAA1-83F7-095C-771D-7362C729BA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01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8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665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60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22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16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940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pic>
        <p:nvPicPr>
          <p:cNvPr id="2" name="Picture 1">
            <a:extLst>
              <a:ext uri="{FF2B5EF4-FFF2-40B4-BE49-F238E27FC236}">
                <a16:creationId xmlns:a16="http://schemas.microsoft.com/office/drawing/2014/main" id="{E92A7B6F-841D-2881-4A36-AD5DFA6A2F87}"/>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10" name="Google Shape;1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BAF3B1-1414-B74A-E0C5-0DA1EAA0161A}"/>
              </a:ext>
            </a:extLst>
          </p:cNvPr>
          <p:cNvPicPr>
            <a:picLocks noChangeAspect="1"/>
          </p:cNvPicPr>
          <p:nvPr userDrawn="1"/>
        </p:nvPicPr>
        <p:blipFill>
          <a:blip r:embed="rId2"/>
          <a:stretch>
            <a:fillRect/>
          </a:stretch>
        </p:blipFill>
        <p:spPr>
          <a:xfrm>
            <a:off x="0" y="0"/>
            <a:ext cx="9144000" cy="5144826"/>
          </a:xfrm>
          <a:prstGeom prst="rect">
            <a:avLst/>
          </a:prstGeom>
        </p:spPr>
      </p:pic>
      <p:pic>
        <p:nvPicPr>
          <p:cNvPr id="17" name="bg object 17"/>
          <p:cNvPicPr/>
          <p:nvPr/>
        </p:nvPicPr>
        <p:blipFill>
          <a:blip r:embed="rId3" cstate="print"/>
          <a:stretch>
            <a:fillRect/>
          </a:stretch>
        </p:blipFill>
        <p:spPr>
          <a:xfrm>
            <a:off x="8506233" y="4724153"/>
            <a:ext cx="414749" cy="248824"/>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type="ftr" sz="quarter" idx="5"/>
          </p:nvPr>
        </p:nvSpPr>
        <p:spPr>
          <a:xfrm>
            <a:off x="3028950" y="4767263"/>
            <a:ext cx="3086100" cy="274637"/>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28650" y="4767263"/>
            <a:ext cx="2057400" cy="274637"/>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10/28/24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0150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B2901A-27B0-145C-3D81-5E6A5792CD82}"/>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028950" y="4767263"/>
            <a:ext cx="3086100" cy="274637"/>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28650" y="4767263"/>
            <a:ext cx="2057400" cy="274637"/>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10/28/24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624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092399-6724-6A2E-A366-FC90D308FB71}"/>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sz="half" idx="2"/>
          </p:nvPr>
        </p:nvSpPr>
        <p:spPr>
          <a:xfrm>
            <a:off x="444649" y="1300197"/>
            <a:ext cx="3833813" cy="31854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020013" y="1365185"/>
            <a:ext cx="2432685" cy="318549"/>
          </a:xfrm>
          <a:prstGeom prst="rect">
            <a:avLst/>
          </a:prstGeom>
        </p:spPr>
        <p:txBody>
          <a:bodyPr wrap="square" lIns="0" tIns="0" rIns="0" bIns="0">
            <a:spAutoFit/>
          </a:bodyPr>
          <a:lstStyle>
            <a:lvl1pPr>
              <a:defRPr b="0" i="0">
                <a:solidFill>
                  <a:schemeClr val="tx1"/>
                </a:solidFill>
              </a:defRPr>
            </a:lvl1pPr>
          </a:lstStyle>
          <a:p>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19170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0"/>
        <p:cNvGrpSpPr/>
        <p:nvPr/>
      </p:nvGrpSpPr>
      <p:grpSpPr>
        <a:xfrm>
          <a:off x="0" y="0"/>
          <a:ext cx="0" cy="0"/>
          <a:chOff x="0" y="0"/>
          <a:chExt cx="0" cy="0"/>
        </a:xfrm>
      </p:grpSpPr>
      <p:pic>
        <p:nvPicPr>
          <p:cNvPr id="2" name="Picture 1">
            <a:extLst>
              <a:ext uri="{FF2B5EF4-FFF2-40B4-BE49-F238E27FC236}">
                <a16:creationId xmlns:a16="http://schemas.microsoft.com/office/drawing/2014/main" id="{E95EFB43-FF27-7A7A-4A4D-6F99C96471FB}"/>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151" name="Google Shape;151;p14"/>
          <p:cNvSpPr txBox="1">
            <a:spLocks noGrp="1"/>
          </p:cNvSpPr>
          <p:nvPr>
            <p:ph type="title"/>
          </p:nvPr>
        </p:nvSpPr>
        <p:spPr>
          <a:xfrm>
            <a:off x="433846" y="286942"/>
            <a:ext cx="8271775" cy="569119"/>
          </a:xfrm>
          <a:prstGeom prst="rect">
            <a:avLst/>
          </a:prstGeom>
          <a:noFill/>
          <a:ln>
            <a:noFill/>
          </a:ln>
        </p:spPr>
        <p:txBody>
          <a:bodyPr spcFirstLastPara="1" wrap="square" lIns="0" tIns="0" rIns="0" bIns="0" anchor="t" anchorCtr="0">
            <a:noAutofit/>
          </a:bodyPr>
          <a:lstStyle>
            <a:lvl1pPr lvl="0" algn="l">
              <a:lnSpc>
                <a:spcPct val="88000"/>
              </a:lnSpc>
              <a:spcBef>
                <a:spcPts val="0"/>
              </a:spcBef>
              <a:spcAft>
                <a:spcPts val="0"/>
              </a:spcAft>
              <a:buSzPts val="1400"/>
              <a:buNone/>
              <a:defRPr/>
            </a:lvl1pPr>
            <a:lvl2pPr lvl="1" algn="l">
              <a:lnSpc>
                <a:spcPct val="88000"/>
              </a:lnSpc>
              <a:spcBef>
                <a:spcPts val="0"/>
              </a:spcBef>
              <a:spcAft>
                <a:spcPts val="0"/>
              </a:spcAft>
              <a:buSzPts val="1400"/>
              <a:buNone/>
              <a:defRPr/>
            </a:lvl2pPr>
            <a:lvl3pPr lvl="2" algn="l">
              <a:lnSpc>
                <a:spcPct val="88000"/>
              </a:lnSpc>
              <a:spcBef>
                <a:spcPts val="0"/>
              </a:spcBef>
              <a:spcAft>
                <a:spcPts val="0"/>
              </a:spcAft>
              <a:buSzPts val="1400"/>
              <a:buNone/>
              <a:defRPr/>
            </a:lvl3pPr>
            <a:lvl4pPr lvl="3" algn="l">
              <a:lnSpc>
                <a:spcPct val="88000"/>
              </a:lnSpc>
              <a:spcBef>
                <a:spcPts val="0"/>
              </a:spcBef>
              <a:spcAft>
                <a:spcPts val="0"/>
              </a:spcAft>
              <a:buSzPts val="1400"/>
              <a:buNone/>
              <a:defRPr/>
            </a:lvl4pPr>
            <a:lvl5pPr lvl="4" algn="l">
              <a:lnSpc>
                <a:spcPct val="88000"/>
              </a:lnSpc>
              <a:spcBef>
                <a:spcPts val="0"/>
              </a:spcBef>
              <a:spcAft>
                <a:spcPts val="0"/>
              </a:spcAft>
              <a:buSzPts val="1400"/>
              <a:buNone/>
              <a:defRPr/>
            </a:lvl5pPr>
            <a:lvl6pPr lvl="5" algn="l">
              <a:lnSpc>
                <a:spcPct val="88000"/>
              </a:lnSpc>
              <a:spcBef>
                <a:spcPts val="0"/>
              </a:spcBef>
              <a:spcAft>
                <a:spcPts val="0"/>
              </a:spcAft>
              <a:buSzPts val="1400"/>
              <a:buNone/>
              <a:defRPr/>
            </a:lvl6pPr>
            <a:lvl7pPr lvl="6" algn="l">
              <a:lnSpc>
                <a:spcPct val="88000"/>
              </a:lnSpc>
              <a:spcBef>
                <a:spcPts val="0"/>
              </a:spcBef>
              <a:spcAft>
                <a:spcPts val="0"/>
              </a:spcAft>
              <a:buSzPts val="1400"/>
              <a:buNone/>
              <a:defRPr/>
            </a:lvl7pPr>
            <a:lvl8pPr lvl="7" algn="l">
              <a:lnSpc>
                <a:spcPct val="88000"/>
              </a:lnSpc>
              <a:spcBef>
                <a:spcPts val="0"/>
              </a:spcBef>
              <a:spcAft>
                <a:spcPts val="0"/>
              </a:spcAft>
              <a:buSzPts val="1400"/>
              <a:buNone/>
              <a:defRPr/>
            </a:lvl8pPr>
            <a:lvl9pPr lvl="8" algn="l">
              <a:lnSpc>
                <a:spcPct val="88000"/>
              </a:lnSpc>
              <a:spcBef>
                <a:spcPts val="0"/>
              </a:spcBef>
              <a:spcAft>
                <a:spcPts val="0"/>
              </a:spcAft>
              <a:buSzPts val="1400"/>
              <a:buNone/>
              <a:defRPr/>
            </a:lvl9pPr>
          </a:lstStyle>
          <a:p>
            <a:endParaRPr/>
          </a:p>
        </p:txBody>
      </p:sp>
      <p:sp>
        <p:nvSpPr>
          <p:cNvPr id="152" name="Google Shape;152;p14"/>
          <p:cNvSpPr txBox="1">
            <a:spLocks noGrp="1"/>
          </p:cNvSpPr>
          <p:nvPr>
            <p:ph type="sldNum" idx="12"/>
          </p:nvPr>
        </p:nvSpPr>
        <p:spPr>
          <a:xfrm>
            <a:off x="8556784" y="4749851"/>
            <a:ext cx="548775" cy="39375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1171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jp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pt-PT" sz="1800" b="0" i="0" u="none" strike="noStrike" cap="none" dirty="0">
                <a:solidFill>
                  <a:srgbClr val="000000"/>
                </a:solidFill>
                <a:latin typeface="Roboto"/>
                <a:ea typeface="Roboto"/>
                <a:cs typeface="Roboto"/>
                <a:sym typeface="Roboto"/>
              </a:rPr>
              <a:t>Data </a:t>
            </a:r>
            <a:r>
              <a:rPr lang="pt-PT" sz="1800" b="0" i="0" u="none" strike="noStrike" cap="none" dirty="0" err="1">
                <a:solidFill>
                  <a:srgbClr val="000000"/>
                </a:solidFill>
                <a:latin typeface="Roboto"/>
                <a:ea typeface="Roboto"/>
                <a:cs typeface="Roboto"/>
                <a:sym typeface="Roboto"/>
              </a:rPr>
              <a:t>Science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and</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Machine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Learning</a:t>
            </a:r>
            <a:endParaRPr sz="1800" b="0" i="0" u="none" strike="noStrike" cap="none" dirty="0">
              <a:solidFill>
                <a:srgbClr val="000000"/>
              </a:solidFill>
              <a:latin typeface="Roboto"/>
              <a:ea typeface="Roboto"/>
              <a:cs typeface="Roboto"/>
              <a:sym typeface="Roboto"/>
            </a:endParaRPr>
          </a:p>
        </p:txBody>
      </p:sp>
      <p:sp>
        <p:nvSpPr>
          <p:cNvPr id="55" name="Google Shape;55;p1"/>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595959"/>
                </a:solidFill>
                <a:latin typeface="Roboto"/>
                <a:ea typeface="Roboto"/>
                <a:cs typeface="Roboto"/>
                <a:sym typeface="Roboto"/>
              </a:rPr>
              <a:t>Generative AI II</a:t>
            </a:r>
            <a:endParaRPr sz="1400" b="0" i="0" u="none" strike="noStrike" cap="none" dirty="0">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a:stretch/>
        </p:blipFill>
        <p:spPr>
          <a:xfrm>
            <a:off x="7200904" y="72862"/>
            <a:ext cx="2599849" cy="2803224"/>
          </a:xfrm>
          <a:prstGeom prst="rect">
            <a:avLst/>
          </a:prstGeom>
          <a:noFill/>
          <a:ln>
            <a:noFill/>
          </a:ln>
        </p:spPr>
      </p:pic>
      <p:pic>
        <p:nvPicPr>
          <p:cNvPr id="58" name="Google Shape;58;p1"/>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9CEF8460-51F4-1704-550E-853B4583E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2091" b="40432"/>
          <a:stretch/>
        </p:blipFill>
        <p:spPr bwMode="auto">
          <a:xfrm>
            <a:off x="1727245" y="2209990"/>
            <a:ext cx="4984244" cy="1882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EC9EF3-4933-EF03-F2EC-FDC9BD001C9B}"/>
              </a:ext>
            </a:extLst>
          </p:cNvPr>
          <p:cNvSpPr/>
          <p:nvPr/>
        </p:nvSpPr>
        <p:spPr>
          <a:xfrm>
            <a:off x="1470447" y="2138276"/>
            <a:ext cx="6678288" cy="20270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11" name="Google Shape;447;p7">
            <a:extLst>
              <a:ext uri="{FF2B5EF4-FFF2-40B4-BE49-F238E27FC236}">
                <a16:creationId xmlns:a16="http://schemas.microsoft.com/office/drawing/2014/main" id="{076078A3-E9ED-1298-D9D4-7B25AEEBB22C}"/>
              </a:ext>
            </a:extLst>
          </p:cNvPr>
          <p:cNvSpPr txBox="1">
            <a:spLocks/>
          </p:cNvSpPr>
          <p:nvPr/>
        </p:nvSpPr>
        <p:spPr>
          <a:xfrm>
            <a:off x="6711489" y="2273840"/>
            <a:ext cx="1267934" cy="284476"/>
          </a:xfrm>
          <a:prstGeom prst="rect">
            <a:avLst/>
          </a:prstGeom>
          <a:noFill/>
          <a:ln>
            <a:noFill/>
          </a:ln>
        </p:spPr>
        <p:txBody>
          <a:bodyPr spcFirstLastPara="1" wrap="square" lIns="0" tIns="0" rIns="0" bIns="0" anchor="t" anchorCtr="0">
            <a:normAutofit fontScale="32500" lnSpcReduction="20000"/>
          </a:bodyPr>
          <a:lstStyle>
            <a:defPPr marR="0" lvl="0" algn="l" rtl="0">
              <a:lnSpc>
                <a:spcPct val="100000"/>
              </a:lnSpc>
              <a:spcBef>
                <a:spcPts val="0"/>
              </a:spcBef>
              <a:spcAft>
                <a:spcPts val="0"/>
              </a:spcAft>
            </a:defPPr>
            <a:lvl1pPr marL="0" indent="0">
              <a:lnSpc>
                <a:spcPct val="80000"/>
              </a:lnSpc>
              <a:buClr>
                <a:srgbClr val="212121"/>
              </a:buClr>
              <a:buSzPts val="4200"/>
              <a:buFont typeface="Montserrat SemiBold"/>
              <a:buNone/>
              <a:defRPr sz="4200">
                <a:solidFill>
                  <a:srgbClr val="434343"/>
                </a:solidFill>
                <a:latin typeface="Poppins"/>
                <a:ea typeface="Poppins"/>
                <a:cs typeface="Poppin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AU" dirty="0">
                <a:sym typeface="Inter"/>
              </a:rPr>
              <a:t>Retriever step</a:t>
            </a:r>
            <a:endParaRPr lang="en-AU" dirty="0">
              <a:sym typeface="Inter ExtraBold"/>
            </a:endParaRPr>
          </a:p>
        </p:txBody>
      </p:sp>
      <p:pic>
        <p:nvPicPr>
          <p:cNvPr id="30" name="Picture 29">
            <a:extLst>
              <a:ext uri="{FF2B5EF4-FFF2-40B4-BE49-F238E27FC236}">
                <a16:creationId xmlns:a16="http://schemas.microsoft.com/office/drawing/2014/main" id="{ADBD1F89-231F-98B5-C865-F8DFC67E61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34232" r="87031" b="40432"/>
          <a:stretch/>
        </p:blipFill>
        <p:spPr bwMode="auto">
          <a:xfrm>
            <a:off x="3784645" y="3291840"/>
            <a:ext cx="951948" cy="80069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28985682-3B35-897F-27A9-318B5FB43A1E}"/>
              </a:ext>
            </a:extLst>
          </p:cNvPr>
          <p:cNvSpPr/>
          <p:nvPr/>
        </p:nvSpPr>
        <p:spPr>
          <a:xfrm>
            <a:off x="1591056" y="3227832"/>
            <a:ext cx="2193589" cy="8647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291141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573407" y="385947"/>
            <a:ext cx="5103324"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700" dirty="0">
                <a:solidFill>
                  <a:srgbClr val="434343"/>
                </a:solidFill>
                <a:latin typeface="Poppins"/>
                <a:ea typeface="Poppins"/>
                <a:cs typeface="Poppins"/>
                <a:sym typeface="Poppins"/>
              </a:rPr>
              <a:t>RAG</a:t>
            </a:r>
            <a:br>
              <a:rPr lang="en" sz="4200" dirty="0">
                <a:solidFill>
                  <a:srgbClr val="434343"/>
                </a:solidFill>
                <a:latin typeface="Poppins"/>
                <a:ea typeface="Poppins"/>
                <a:cs typeface="Poppins"/>
                <a:sym typeface="Poppins"/>
              </a:rPr>
            </a:br>
            <a:r>
              <a:rPr lang="en" sz="2200" dirty="0">
                <a:solidFill>
                  <a:srgbClr val="434343"/>
                </a:solidFill>
                <a:latin typeface="Poppins"/>
                <a:ea typeface="Poppins"/>
                <a:cs typeface="Poppins"/>
                <a:sym typeface="Poppins"/>
              </a:rPr>
              <a:t>Retrieved Augmented Generation</a:t>
            </a:r>
            <a:endParaRPr sz="2200" dirty="0">
              <a:solidFill>
                <a:srgbClr val="434343"/>
              </a:solidFill>
              <a:latin typeface="Poppins"/>
              <a:ea typeface="Poppins"/>
              <a:cs typeface="Poppins"/>
              <a:sym typeface="Poppins"/>
            </a:endParaRPr>
          </a:p>
        </p:txBody>
      </p:sp>
      <p:pic>
        <p:nvPicPr>
          <p:cNvPr id="2" name="Picture 2">
            <a:extLst>
              <a:ext uri="{FF2B5EF4-FFF2-40B4-BE49-F238E27FC236}">
                <a16:creationId xmlns:a16="http://schemas.microsoft.com/office/drawing/2014/main" id="{7696EE90-E488-1E6E-2B54-4894191715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98"/>
          <a:stretch/>
        </p:blipFill>
        <p:spPr bwMode="auto">
          <a:xfrm>
            <a:off x="1763960" y="1363571"/>
            <a:ext cx="4814933" cy="31603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C0D08FA-438D-99AF-6ADE-260A16F7D5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27" t="58710"/>
          <a:stretch/>
        </p:blipFill>
        <p:spPr bwMode="auto">
          <a:xfrm>
            <a:off x="2381190" y="3318868"/>
            <a:ext cx="4592491" cy="1304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204B12-B390-BDBD-C222-B114B0CCB60D}"/>
              </a:ext>
            </a:extLst>
          </p:cNvPr>
          <p:cNvSpPr/>
          <p:nvPr/>
        </p:nvSpPr>
        <p:spPr>
          <a:xfrm>
            <a:off x="1507162" y="1291857"/>
            <a:ext cx="6678288" cy="20270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6" name="Google Shape;447;p7">
            <a:extLst>
              <a:ext uri="{FF2B5EF4-FFF2-40B4-BE49-F238E27FC236}">
                <a16:creationId xmlns:a16="http://schemas.microsoft.com/office/drawing/2014/main" id="{12FFFB88-A427-A4A2-7B13-811989EA5170}"/>
              </a:ext>
            </a:extLst>
          </p:cNvPr>
          <p:cNvSpPr txBox="1">
            <a:spLocks/>
          </p:cNvSpPr>
          <p:nvPr/>
        </p:nvSpPr>
        <p:spPr>
          <a:xfrm>
            <a:off x="6748204" y="1427421"/>
            <a:ext cx="1267934" cy="284476"/>
          </a:xfrm>
          <a:prstGeom prst="rect">
            <a:avLst/>
          </a:prstGeom>
          <a:noFill/>
          <a:ln>
            <a:noFill/>
          </a:ln>
        </p:spPr>
        <p:txBody>
          <a:bodyPr spcFirstLastPara="1" wrap="square" lIns="0" tIns="0" rIns="0" bIns="0" anchor="t" anchorCtr="0">
            <a:normAutofit fontScale="32500" lnSpcReduction="20000"/>
          </a:bodyPr>
          <a:lstStyle>
            <a:defPPr marR="0" lvl="0" algn="l" rtl="0">
              <a:lnSpc>
                <a:spcPct val="100000"/>
              </a:lnSpc>
              <a:spcBef>
                <a:spcPts val="0"/>
              </a:spcBef>
              <a:spcAft>
                <a:spcPts val="0"/>
              </a:spcAft>
              <a:defRPr/>
            </a:defPPr>
            <a:lvl1pPr marL="0" indent="0">
              <a:lnSpc>
                <a:spcPct val="80000"/>
              </a:lnSpc>
              <a:buClr>
                <a:srgbClr val="212121"/>
              </a:buClr>
              <a:buSzPts val="4200"/>
              <a:buFont typeface="Montserrat SemiBold"/>
              <a:buNone/>
              <a:defRPr sz="4200">
                <a:solidFill>
                  <a:srgbClr val="434343"/>
                </a:solidFill>
                <a:latin typeface="Poppins"/>
                <a:ea typeface="Poppins"/>
                <a:cs typeface="Poppin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AU" dirty="0">
                <a:sym typeface="Inter"/>
              </a:rPr>
              <a:t>Retriever step</a:t>
            </a:r>
            <a:endParaRPr lang="en-AU" dirty="0">
              <a:sym typeface="Inter ExtraBold"/>
            </a:endParaRPr>
          </a:p>
        </p:txBody>
      </p:sp>
      <p:sp>
        <p:nvSpPr>
          <p:cNvPr id="7" name="Rectangle 6">
            <a:extLst>
              <a:ext uri="{FF2B5EF4-FFF2-40B4-BE49-F238E27FC236}">
                <a16:creationId xmlns:a16="http://schemas.microsoft.com/office/drawing/2014/main" id="{0FFFBC18-59F8-6B80-1E61-B21873E29EAF}"/>
              </a:ext>
            </a:extLst>
          </p:cNvPr>
          <p:cNvSpPr/>
          <p:nvPr/>
        </p:nvSpPr>
        <p:spPr>
          <a:xfrm>
            <a:off x="1507162" y="3532667"/>
            <a:ext cx="6678288" cy="11219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8" name="Google Shape;447;p7">
            <a:extLst>
              <a:ext uri="{FF2B5EF4-FFF2-40B4-BE49-F238E27FC236}">
                <a16:creationId xmlns:a16="http://schemas.microsoft.com/office/drawing/2014/main" id="{FDFED242-974E-0B09-7110-68EC4DDA56AF}"/>
              </a:ext>
            </a:extLst>
          </p:cNvPr>
          <p:cNvSpPr txBox="1">
            <a:spLocks/>
          </p:cNvSpPr>
          <p:nvPr/>
        </p:nvSpPr>
        <p:spPr>
          <a:xfrm>
            <a:off x="6663548" y="3686840"/>
            <a:ext cx="1606557" cy="284476"/>
          </a:xfrm>
          <a:prstGeom prst="rect">
            <a:avLst/>
          </a:prstGeom>
          <a:noFill/>
          <a:ln>
            <a:noFill/>
          </a:ln>
        </p:spPr>
        <p:txBody>
          <a:bodyPr spcFirstLastPara="1" wrap="square" lIns="0" tIns="0" rIns="0" bIns="0" anchor="t" anchorCtr="0">
            <a:normAutofit fontScale="32500" lnSpcReduction="20000"/>
          </a:bodyPr>
          <a:lstStyle>
            <a:defPPr marR="0" lvl="0" algn="l" rtl="0">
              <a:lnSpc>
                <a:spcPct val="100000"/>
              </a:lnSpc>
              <a:spcBef>
                <a:spcPts val="0"/>
              </a:spcBef>
              <a:spcAft>
                <a:spcPts val="0"/>
              </a:spcAft>
              <a:defRPr/>
            </a:defPPr>
            <a:lvl1pPr marL="0" indent="0">
              <a:lnSpc>
                <a:spcPct val="80000"/>
              </a:lnSpc>
              <a:buClr>
                <a:srgbClr val="212121"/>
              </a:buClr>
              <a:buSzPts val="4200"/>
              <a:buFont typeface="Montserrat SemiBold"/>
              <a:buNone/>
              <a:defRPr sz="4200">
                <a:solidFill>
                  <a:srgbClr val="434343"/>
                </a:solidFill>
                <a:latin typeface="Poppins"/>
                <a:ea typeface="Poppins"/>
                <a:cs typeface="Poppin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AU" dirty="0">
                <a:sym typeface="Inter"/>
              </a:rPr>
              <a:t>Generation step</a:t>
            </a:r>
            <a:endParaRPr lang="en-AU" dirty="0">
              <a:sym typeface="Inter ExtraBold"/>
            </a:endParaRPr>
          </a:p>
        </p:txBody>
      </p:sp>
    </p:spTree>
    <p:extLst>
      <p:ext uri="{BB962C8B-B14F-4D97-AF65-F5344CB8AC3E}">
        <p14:creationId xmlns:p14="http://schemas.microsoft.com/office/powerpoint/2010/main" val="223015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32" y="447254"/>
            <a:ext cx="4177983" cy="573234"/>
          </a:xfrm>
          <a:prstGeom prst="rect">
            <a:avLst/>
          </a:prstGeom>
        </p:spPr>
        <p:txBody>
          <a:bodyPr spcFirstLastPara="1" vert="horz" wrap="square" lIns="0" tIns="6350" rIns="0" bIns="0" rtlCol="0" anchor="t" anchorCtr="0">
            <a:spAutoFit/>
          </a:bodyPr>
          <a:lstStyle/>
          <a:p>
            <a:pPr marL="356553" marR="2540" indent="-350520">
              <a:spcBef>
                <a:spcPts val="50"/>
              </a:spcBef>
            </a:pPr>
            <a:r>
              <a:rPr lang="pt-PT" sz="3600" spc="35" dirty="0"/>
              <a:t>RAG</a:t>
            </a:r>
            <a:endParaRPr sz="3600" dirty="0"/>
          </a:p>
        </p:txBody>
      </p:sp>
      <p:pic>
        <p:nvPicPr>
          <p:cNvPr id="3" name="Picture 2">
            <a:extLst>
              <a:ext uri="{FF2B5EF4-FFF2-40B4-BE49-F238E27FC236}">
                <a16:creationId xmlns:a16="http://schemas.microsoft.com/office/drawing/2014/main" id="{3B1F284D-EFFE-75D0-F3FB-ECB156008608}"/>
              </a:ext>
            </a:extLst>
          </p:cNvPr>
          <p:cNvPicPr>
            <a:picLocks noChangeAspect="1"/>
          </p:cNvPicPr>
          <p:nvPr/>
        </p:nvPicPr>
        <p:blipFill rotWithShape="1">
          <a:blip r:embed="rId2"/>
          <a:srcRect t="16535"/>
          <a:stretch/>
        </p:blipFill>
        <p:spPr>
          <a:xfrm>
            <a:off x="2591923" y="552223"/>
            <a:ext cx="5799195" cy="4039053"/>
          </a:xfrm>
          <a:prstGeom prst="rect">
            <a:avLst/>
          </a:prstGeom>
        </p:spPr>
      </p:pic>
    </p:spTree>
    <p:extLst>
      <p:ext uri="{BB962C8B-B14F-4D97-AF65-F5344CB8AC3E}">
        <p14:creationId xmlns:p14="http://schemas.microsoft.com/office/powerpoint/2010/main" val="112657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83B08-F5C0-2901-7DE9-4A773B012E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5A16C1B-937E-FBA1-855E-B7F8A5931477}"/>
              </a:ext>
            </a:extLst>
          </p:cNvPr>
          <p:cNvSpPr txBox="1">
            <a:spLocks noGrp="1"/>
          </p:cNvSpPr>
          <p:nvPr>
            <p:ph type="title"/>
          </p:nvPr>
        </p:nvSpPr>
        <p:spPr>
          <a:xfrm>
            <a:off x="2454196" y="1998468"/>
            <a:ext cx="4177983" cy="1127232"/>
          </a:xfrm>
          <a:prstGeom prst="rect">
            <a:avLst/>
          </a:prstGeom>
        </p:spPr>
        <p:txBody>
          <a:bodyPr spcFirstLastPara="1" vert="horz" wrap="square" lIns="0" tIns="6350" rIns="0" bIns="0" rtlCol="0" anchor="t" anchorCtr="0">
            <a:spAutoFit/>
          </a:bodyPr>
          <a:lstStyle/>
          <a:p>
            <a:pPr marL="6033" marR="2540" algn="ctr">
              <a:spcBef>
                <a:spcPts val="50"/>
              </a:spcBef>
            </a:pPr>
            <a:r>
              <a:rPr lang="pt-PT" sz="3600" spc="35" dirty="0" err="1"/>
              <a:t>Why</a:t>
            </a:r>
            <a:r>
              <a:rPr lang="pt-PT" sz="3600" spc="35" dirty="0"/>
              <a:t> </a:t>
            </a:r>
            <a:r>
              <a:rPr lang="pt-PT" sz="3600" spc="35" dirty="0" err="1"/>
              <a:t>is</a:t>
            </a:r>
            <a:r>
              <a:rPr lang="pt-PT" sz="3600" spc="35" dirty="0"/>
              <a:t> RAG </a:t>
            </a:r>
            <a:r>
              <a:rPr lang="pt-PT" sz="3600" spc="35" dirty="0" err="1"/>
              <a:t>so</a:t>
            </a:r>
            <a:r>
              <a:rPr lang="pt-PT" sz="3600" spc="35" dirty="0"/>
              <a:t> </a:t>
            </a:r>
            <a:r>
              <a:rPr lang="pt-PT" sz="3600" spc="35" dirty="0" err="1"/>
              <a:t>useful</a:t>
            </a:r>
            <a:r>
              <a:rPr lang="pt-PT" sz="3600" spc="35" dirty="0"/>
              <a:t>?</a:t>
            </a:r>
            <a:endParaRPr sz="3600" dirty="0"/>
          </a:p>
        </p:txBody>
      </p:sp>
    </p:spTree>
    <p:extLst>
      <p:ext uri="{BB962C8B-B14F-4D97-AF65-F5344CB8AC3E}">
        <p14:creationId xmlns:p14="http://schemas.microsoft.com/office/powerpoint/2010/main" val="68108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34CECC8-BC7B-12D6-969B-32BCC9583957}"/>
              </a:ext>
            </a:extLst>
          </p:cNvPr>
          <p:cNvSpPr txBox="1">
            <a:spLocks noGrp="1"/>
          </p:cNvSpPr>
          <p:nvPr>
            <p:ph type="title"/>
          </p:nvPr>
        </p:nvSpPr>
        <p:spPr>
          <a:xfrm>
            <a:off x="458053" y="420163"/>
            <a:ext cx="5933454" cy="450123"/>
          </a:xfrm>
          <a:prstGeom prst="rect">
            <a:avLst/>
          </a:prstGeom>
        </p:spPr>
        <p:txBody>
          <a:bodyPr spcFirstLastPara="1" vert="horz" wrap="square" lIns="0" tIns="6350" rIns="0" bIns="0" rtlCol="0" anchor="t" anchorCtr="0">
            <a:spAutoFit/>
          </a:bodyPr>
          <a:lstStyle/>
          <a:p>
            <a:pPr marL="6350">
              <a:spcBef>
                <a:spcPts val="50"/>
              </a:spcBef>
            </a:pPr>
            <a:r>
              <a:rPr spc="-20" dirty="0"/>
              <a:t>Knowledge</a:t>
            </a:r>
            <a:r>
              <a:rPr spc="-150" dirty="0"/>
              <a:t> </a:t>
            </a:r>
            <a:r>
              <a:rPr spc="-28" dirty="0"/>
              <a:t>cut-offs</a:t>
            </a:r>
            <a:r>
              <a:rPr spc="-148" dirty="0"/>
              <a:t> </a:t>
            </a:r>
            <a:r>
              <a:rPr dirty="0"/>
              <a:t>in</a:t>
            </a:r>
            <a:r>
              <a:rPr spc="-148" dirty="0"/>
              <a:t> </a:t>
            </a:r>
            <a:r>
              <a:rPr spc="-10" dirty="0"/>
              <a:t>LLMs</a:t>
            </a:r>
          </a:p>
        </p:txBody>
      </p:sp>
      <p:sp>
        <p:nvSpPr>
          <p:cNvPr id="7" name="object 3">
            <a:extLst>
              <a:ext uri="{FF2B5EF4-FFF2-40B4-BE49-F238E27FC236}">
                <a16:creationId xmlns:a16="http://schemas.microsoft.com/office/drawing/2014/main" id="{5E0166CF-87C2-E9A3-F4A7-C95B186DCA64}"/>
              </a:ext>
            </a:extLst>
          </p:cNvPr>
          <p:cNvSpPr txBox="1"/>
          <p:nvPr/>
        </p:nvSpPr>
        <p:spPr>
          <a:xfrm>
            <a:off x="408974" y="1574672"/>
            <a:ext cx="2521903" cy="1190069"/>
          </a:xfrm>
          <a:prstGeom prst="rect">
            <a:avLst/>
          </a:prstGeom>
          <a:solidFill>
            <a:srgbClr val="EDEDED"/>
          </a:solidFill>
          <a:ln w="9524">
            <a:solidFill>
              <a:srgbClr val="595959"/>
            </a:solidFill>
          </a:ln>
        </p:spPr>
        <p:txBody>
          <a:bodyPr vert="horz" wrap="square" lIns="0" tIns="81280" rIns="0" bIns="0" rtlCol="0">
            <a:spAutoFit/>
          </a:bodyPr>
          <a:lstStyle/>
          <a:p>
            <a:pPr marL="90170" marR="369888">
              <a:spcBef>
                <a:spcPts val="640"/>
              </a:spcBef>
            </a:pPr>
            <a:r>
              <a:rPr sz="1800" b="1" dirty="0">
                <a:latin typeface="Courier New"/>
                <a:cs typeface="Courier New"/>
              </a:rPr>
              <a:t>Who</a:t>
            </a:r>
            <a:r>
              <a:rPr sz="1800" b="1" spc="-35" dirty="0">
                <a:latin typeface="Courier New"/>
                <a:cs typeface="Courier New"/>
              </a:rPr>
              <a:t> </a:t>
            </a:r>
            <a:r>
              <a:rPr sz="1800" b="1" dirty="0">
                <a:latin typeface="Courier New"/>
                <a:cs typeface="Courier New"/>
              </a:rPr>
              <a:t>is</a:t>
            </a:r>
            <a:r>
              <a:rPr sz="1800" b="1" spc="-33" dirty="0">
                <a:latin typeface="Courier New"/>
                <a:cs typeface="Courier New"/>
              </a:rPr>
              <a:t> </a:t>
            </a:r>
            <a:r>
              <a:rPr sz="1800" b="1" spc="-13" dirty="0">
                <a:latin typeface="Courier New"/>
                <a:cs typeface="Courier New"/>
              </a:rPr>
              <a:t>the </a:t>
            </a:r>
            <a:r>
              <a:rPr sz="1800" b="1" dirty="0">
                <a:latin typeface="Courier New"/>
                <a:cs typeface="Courier New"/>
              </a:rPr>
              <a:t>current</a:t>
            </a:r>
            <a:r>
              <a:rPr sz="1800" b="1" spc="-95" dirty="0">
                <a:latin typeface="Courier New"/>
                <a:cs typeface="Courier New"/>
              </a:rPr>
              <a:t> </a:t>
            </a:r>
            <a:r>
              <a:rPr sz="1800" b="1" spc="-10" dirty="0">
                <a:latin typeface="Courier New"/>
                <a:cs typeface="Courier New"/>
              </a:rPr>
              <a:t>Prime </a:t>
            </a:r>
            <a:r>
              <a:rPr sz="1800" b="1" dirty="0">
                <a:latin typeface="Courier New"/>
                <a:cs typeface="Courier New"/>
              </a:rPr>
              <a:t>Minister</a:t>
            </a:r>
            <a:r>
              <a:rPr sz="1800" b="1" spc="-68" dirty="0">
                <a:latin typeface="Courier New"/>
                <a:cs typeface="Courier New"/>
              </a:rPr>
              <a:t> </a:t>
            </a:r>
            <a:r>
              <a:rPr sz="1800" b="1" dirty="0">
                <a:latin typeface="Courier New"/>
                <a:cs typeface="Courier New"/>
              </a:rPr>
              <a:t>of</a:t>
            </a:r>
            <a:r>
              <a:rPr sz="1800" b="1" spc="-68" dirty="0">
                <a:latin typeface="Courier New"/>
                <a:cs typeface="Courier New"/>
              </a:rPr>
              <a:t> </a:t>
            </a:r>
            <a:r>
              <a:rPr sz="1800" b="1" spc="-13" dirty="0">
                <a:latin typeface="Courier New"/>
                <a:cs typeface="Courier New"/>
              </a:rPr>
              <a:t>the </a:t>
            </a:r>
            <a:r>
              <a:rPr sz="1800" b="1" dirty="0">
                <a:latin typeface="Courier New"/>
                <a:cs typeface="Courier New"/>
              </a:rPr>
              <a:t>United</a:t>
            </a:r>
            <a:r>
              <a:rPr sz="1800" b="1" spc="-80" dirty="0">
                <a:latin typeface="Courier New"/>
                <a:cs typeface="Courier New"/>
              </a:rPr>
              <a:t> </a:t>
            </a:r>
            <a:r>
              <a:rPr sz="1800" b="1" spc="-5" dirty="0">
                <a:latin typeface="Courier New"/>
                <a:cs typeface="Courier New"/>
              </a:rPr>
              <a:t>Kingdom?</a:t>
            </a:r>
            <a:endParaRPr sz="1800">
              <a:latin typeface="Courier New"/>
              <a:cs typeface="Courier New"/>
            </a:endParaRPr>
          </a:p>
        </p:txBody>
      </p:sp>
      <p:grpSp>
        <p:nvGrpSpPr>
          <p:cNvPr id="8" name="object 4">
            <a:extLst>
              <a:ext uri="{FF2B5EF4-FFF2-40B4-BE49-F238E27FC236}">
                <a16:creationId xmlns:a16="http://schemas.microsoft.com/office/drawing/2014/main" id="{2B345E54-00F6-BDEC-3B98-FF7412BC761F}"/>
              </a:ext>
            </a:extLst>
          </p:cNvPr>
          <p:cNvGrpSpPr/>
          <p:nvPr/>
        </p:nvGrpSpPr>
        <p:grpSpPr>
          <a:xfrm>
            <a:off x="3721336" y="1346991"/>
            <a:ext cx="1474470" cy="1471295"/>
            <a:chOff x="7442672" y="2693982"/>
            <a:chExt cx="2948940" cy="2942590"/>
          </a:xfrm>
        </p:grpSpPr>
        <p:sp>
          <p:nvSpPr>
            <p:cNvPr id="9" name="object 5">
              <a:extLst>
                <a:ext uri="{FF2B5EF4-FFF2-40B4-BE49-F238E27FC236}">
                  <a16:creationId xmlns:a16="http://schemas.microsoft.com/office/drawing/2014/main" id="{D4F7BF48-A8D7-A8A2-7EA4-9063876B577A}"/>
                </a:ext>
              </a:extLst>
            </p:cNvPr>
            <p:cNvSpPr/>
            <p:nvPr/>
          </p:nvSpPr>
          <p:spPr>
            <a:xfrm>
              <a:off x="7447435" y="2698744"/>
              <a:ext cx="2939415" cy="2933065"/>
            </a:xfrm>
            <a:custGeom>
              <a:avLst/>
              <a:gdLst/>
              <a:ahLst/>
              <a:cxnLst/>
              <a:rect l="l" t="t" r="r" b="b"/>
              <a:pathLst>
                <a:path w="2939415" h="2933065">
                  <a:moveTo>
                    <a:pt x="1469397" y="2932794"/>
                  </a:moveTo>
                  <a:lnTo>
                    <a:pt x="1420894" y="2932010"/>
                  </a:lnTo>
                  <a:lnTo>
                    <a:pt x="1372784" y="2929675"/>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2"/>
                  </a:lnTo>
                  <a:lnTo>
                    <a:pt x="430377" y="2503298"/>
                  </a:lnTo>
                  <a:lnTo>
                    <a:pt x="398959" y="2470972"/>
                  </a:lnTo>
                  <a:lnTo>
                    <a:pt x="368539" y="2437699"/>
                  </a:lnTo>
                  <a:lnTo>
                    <a:pt x="339141" y="2403502"/>
                  </a:lnTo>
                  <a:lnTo>
                    <a:pt x="310789" y="2368405"/>
                  </a:lnTo>
                  <a:lnTo>
                    <a:pt x="283509" y="2332434"/>
                  </a:lnTo>
                  <a:lnTo>
                    <a:pt x="257323" y="2295611"/>
                  </a:lnTo>
                  <a:lnTo>
                    <a:pt x="232256" y="2257961"/>
                  </a:lnTo>
                  <a:lnTo>
                    <a:pt x="208332" y="2219509"/>
                  </a:lnTo>
                  <a:lnTo>
                    <a:pt x="185576" y="2180278"/>
                  </a:lnTo>
                  <a:lnTo>
                    <a:pt x="164011" y="2140293"/>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58" y="792415"/>
                  </a:lnTo>
                  <a:lnTo>
                    <a:pt x="185576" y="752515"/>
                  </a:lnTo>
                  <a:lnTo>
                    <a:pt x="208332" y="713284"/>
                  </a:lnTo>
                  <a:lnTo>
                    <a:pt x="232256" y="674832"/>
                  </a:lnTo>
                  <a:lnTo>
                    <a:pt x="257323" y="637182"/>
                  </a:lnTo>
                  <a:lnTo>
                    <a:pt x="283509" y="600360"/>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3" y="30938"/>
                  </a:lnTo>
                  <a:lnTo>
                    <a:pt x="1818459" y="41974"/>
                  </a:lnTo>
                  <a:lnTo>
                    <a:pt x="1866790" y="54644"/>
                  </a:lnTo>
                  <a:lnTo>
                    <a:pt x="1914616" y="68933"/>
                  </a:lnTo>
                  <a:lnTo>
                    <a:pt x="1961897"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8" y="360515"/>
                  </a:lnTo>
                  <a:lnTo>
                    <a:pt x="2471925" y="394315"/>
                  </a:lnTo>
                  <a:lnTo>
                    <a:pt x="2508420" y="429499"/>
                  </a:lnTo>
                  <a:lnTo>
                    <a:pt x="2543676" y="465917"/>
                  </a:lnTo>
                  <a:lnTo>
                    <a:pt x="2577546" y="503406"/>
                  </a:lnTo>
                  <a:lnTo>
                    <a:pt x="2610013" y="541926"/>
                  </a:lnTo>
                  <a:lnTo>
                    <a:pt x="2641060" y="581435"/>
                  </a:lnTo>
                  <a:lnTo>
                    <a:pt x="2670669" y="621894"/>
                  </a:lnTo>
                  <a:lnTo>
                    <a:pt x="2698825" y="663262"/>
                  </a:lnTo>
                  <a:lnTo>
                    <a:pt x="2725511" y="705498"/>
                  </a:lnTo>
                  <a:lnTo>
                    <a:pt x="2750709" y="748563"/>
                  </a:lnTo>
                  <a:lnTo>
                    <a:pt x="2774445" y="792501"/>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7" y="1265358"/>
                  </a:lnTo>
                  <a:lnTo>
                    <a:pt x="2930968" y="1315205"/>
                  </a:lnTo>
                  <a:lnTo>
                    <a:pt x="2935305" y="1365354"/>
                  </a:lnTo>
                  <a:lnTo>
                    <a:pt x="2937919" y="1415765"/>
                  </a:lnTo>
                  <a:lnTo>
                    <a:pt x="2938794" y="1466397"/>
                  </a:lnTo>
                  <a:lnTo>
                    <a:pt x="2938008" y="1514801"/>
                  </a:lnTo>
                  <a:lnTo>
                    <a:pt x="2935668" y="1562813"/>
                  </a:lnTo>
                  <a:lnTo>
                    <a:pt x="2931798"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3"/>
                  </a:lnTo>
                  <a:lnTo>
                    <a:pt x="2753217" y="2180278"/>
                  </a:lnTo>
                  <a:lnTo>
                    <a:pt x="2730461" y="2219509"/>
                  </a:lnTo>
                  <a:lnTo>
                    <a:pt x="2706537" y="2257961"/>
                  </a:lnTo>
                  <a:lnTo>
                    <a:pt x="2681471" y="2295611"/>
                  </a:lnTo>
                  <a:lnTo>
                    <a:pt x="2655285" y="2332434"/>
                  </a:lnTo>
                  <a:lnTo>
                    <a:pt x="2628004" y="2368405"/>
                  </a:lnTo>
                  <a:lnTo>
                    <a:pt x="2599652" y="2403502"/>
                  </a:lnTo>
                  <a:lnTo>
                    <a:pt x="2570255" y="2437699"/>
                  </a:lnTo>
                  <a:lnTo>
                    <a:pt x="2539835" y="2470972"/>
                  </a:lnTo>
                  <a:lnTo>
                    <a:pt x="2508416" y="2503298"/>
                  </a:lnTo>
                  <a:lnTo>
                    <a:pt x="2476024" y="2534652"/>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5"/>
                  </a:lnTo>
                  <a:lnTo>
                    <a:pt x="1517900" y="2932010"/>
                  </a:lnTo>
                  <a:lnTo>
                    <a:pt x="1469397" y="2932794"/>
                  </a:lnTo>
                  <a:close/>
                </a:path>
              </a:pathLst>
            </a:custGeom>
            <a:solidFill>
              <a:srgbClr val="D699FF"/>
            </a:solidFill>
          </p:spPr>
          <p:txBody>
            <a:bodyPr wrap="square" lIns="0" tIns="0" rIns="0" bIns="0" rtlCol="0"/>
            <a:lstStyle/>
            <a:p>
              <a:endParaRPr sz="700"/>
            </a:p>
          </p:txBody>
        </p:sp>
        <p:sp>
          <p:nvSpPr>
            <p:cNvPr id="10" name="object 6">
              <a:extLst>
                <a:ext uri="{FF2B5EF4-FFF2-40B4-BE49-F238E27FC236}">
                  <a16:creationId xmlns:a16="http://schemas.microsoft.com/office/drawing/2014/main" id="{2A69AE1C-F0B3-9969-FDD9-2DFB54A3A129}"/>
                </a:ext>
              </a:extLst>
            </p:cNvPr>
            <p:cNvSpPr/>
            <p:nvPr/>
          </p:nvSpPr>
          <p:spPr>
            <a:xfrm>
              <a:off x="7447435" y="2698744"/>
              <a:ext cx="2939415" cy="2933065"/>
            </a:xfrm>
            <a:custGeom>
              <a:avLst/>
              <a:gdLst/>
              <a:ahLst/>
              <a:cxnLst/>
              <a:rect l="l" t="t" r="r" b="b"/>
              <a:pathLst>
                <a:path w="2939415" h="2933065">
                  <a:moveTo>
                    <a:pt x="0" y="1466397"/>
                  </a:move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11" y="792501"/>
                  </a:lnTo>
                  <a:lnTo>
                    <a:pt x="185576" y="752515"/>
                  </a:lnTo>
                  <a:lnTo>
                    <a:pt x="208332" y="713284"/>
                  </a:lnTo>
                  <a:lnTo>
                    <a:pt x="232256" y="674832"/>
                  </a:lnTo>
                  <a:lnTo>
                    <a:pt x="257323" y="637182"/>
                  </a:lnTo>
                  <a:lnTo>
                    <a:pt x="283509" y="600359"/>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2" y="30938"/>
                  </a:lnTo>
                  <a:lnTo>
                    <a:pt x="1818459" y="41974"/>
                  </a:lnTo>
                  <a:lnTo>
                    <a:pt x="1866790" y="54644"/>
                  </a:lnTo>
                  <a:lnTo>
                    <a:pt x="1914616" y="68933"/>
                  </a:lnTo>
                  <a:lnTo>
                    <a:pt x="1961896"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7" y="360515"/>
                  </a:lnTo>
                  <a:lnTo>
                    <a:pt x="2471925" y="394315"/>
                  </a:lnTo>
                  <a:lnTo>
                    <a:pt x="2508419" y="429499"/>
                  </a:lnTo>
                  <a:lnTo>
                    <a:pt x="2543676" y="465917"/>
                  </a:lnTo>
                  <a:lnTo>
                    <a:pt x="2577546" y="503406"/>
                  </a:lnTo>
                  <a:lnTo>
                    <a:pt x="2610013" y="541926"/>
                  </a:lnTo>
                  <a:lnTo>
                    <a:pt x="2641060" y="581435"/>
                  </a:lnTo>
                  <a:lnTo>
                    <a:pt x="2670669" y="621894"/>
                  </a:lnTo>
                  <a:lnTo>
                    <a:pt x="2698825" y="663262"/>
                  </a:lnTo>
                  <a:lnTo>
                    <a:pt x="2725510" y="705498"/>
                  </a:lnTo>
                  <a:lnTo>
                    <a:pt x="2750709" y="748563"/>
                  </a:lnTo>
                  <a:lnTo>
                    <a:pt x="2774402" y="792415"/>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6" y="1265358"/>
                  </a:lnTo>
                  <a:lnTo>
                    <a:pt x="2930968" y="1315205"/>
                  </a:lnTo>
                  <a:lnTo>
                    <a:pt x="2935304" y="1365354"/>
                  </a:lnTo>
                  <a:lnTo>
                    <a:pt x="2937918" y="1415764"/>
                  </a:lnTo>
                  <a:lnTo>
                    <a:pt x="2938794" y="1466397"/>
                  </a:lnTo>
                  <a:lnTo>
                    <a:pt x="2938008" y="1514801"/>
                  </a:lnTo>
                  <a:lnTo>
                    <a:pt x="2935668" y="1562813"/>
                  </a:lnTo>
                  <a:lnTo>
                    <a:pt x="2931797"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2"/>
                  </a:lnTo>
                  <a:lnTo>
                    <a:pt x="2753217" y="2180278"/>
                  </a:lnTo>
                  <a:lnTo>
                    <a:pt x="2730461" y="2219509"/>
                  </a:lnTo>
                  <a:lnTo>
                    <a:pt x="2706537" y="2257961"/>
                  </a:lnTo>
                  <a:lnTo>
                    <a:pt x="2681470" y="2295611"/>
                  </a:lnTo>
                  <a:lnTo>
                    <a:pt x="2655285" y="2332434"/>
                  </a:lnTo>
                  <a:lnTo>
                    <a:pt x="2628004" y="2368405"/>
                  </a:lnTo>
                  <a:lnTo>
                    <a:pt x="2599652" y="2403502"/>
                  </a:lnTo>
                  <a:lnTo>
                    <a:pt x="2570255" y="2437698"/>
                  </a:lnTo>
                  <a:lnTo>
                    <a:pt x="2539834" y="2470972"/>
                  </a:lnTo>
                  <a:lnTo>
                    <a:pt x="2508416" y="2503298"/>
                  </a:lnTo>
                  <a:lnTo>
                    <a:pt x="2476024" y="2534651"/>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4"/>
                  </a:lnTo>
                  <a:lnTo>
                    <a:pt x="1517900" y="2932010"/>
                  </a:lnTo>
                  <a:lnTo>
                    <a:pt x="1469397" y="2932794"/>
                  </a:lnTo>
                  <a:lnTo>
                    <a:pt x="1420894" y="2932010"/>
                  </a:lnTo>
                  <a:lnTo>
                    <a:pt x="1372784" y="2929674"/>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1"/>
                  </a:lnTo>
                  <a:lnTo>
                    <a:pt x="430377" y="2503298"/>
                  </a:lnTo>
                  <a:lnTo>
                    <a:pt x="398959" y="2470972"/>
                  </a:lnTo>
                  <a:lnTo>
                    <a:pt x="368539" y="2437698"/>
                  </a:lnTo>
                  <a:lnTo>
                    <a:pt x="339141" y="2403502"/>
                  </a:lnTo>
                  <a:lnTo>
                    <a:pt x="310789" y="2368405"/>
                  </a:lnTo>
                  <a:lnTo>
                    <a:pt x="283509" y="2332434"/>
                  </a:lnTo>
                  <a:lnTo>
                    <a:pt x="257323" y="2295611"/>
                  </a:lnTo>
                  <a:lnTo>
                    <a:pt x="232256" y="2257961"/>
                  </a:lnTo>
                  <a:lnTo>
                    <a:pt x="208332" y="2219509"/>
                  </a:lnTo>
                  <a:lnTo>
                    <a:pt x="185576" y="2180278"/>
                  </a:lnTo>
                  <a:lnTo>
                    <a:pt x="164011" y="2140292"/>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close/>
                </a:path>
              </a:pathLst>
            </a:custGeom>
            <a:ln w="9524">
              <a:solidFill>
                <a:srgbClr val="595959"/>
              </a:solidFill>
            </a:ln>
          </p:spPr>
          <p:txBody>
            <a:bodyPr wrap="square" lIns="0" tIns="0" rIns="0" bIns="0" rtlCol="0"/>
            <a:lstStyle/>
            <a:p>
              <a:endParaRPr sz="700"/>
            </a:p>
          </p:txBody>
        </p:sp>
      </p:grpSp>
      <p:sp>
        <p:nvSpPr>
          <p:cNvPr id="11" name="object 7">
            <a:extLst>
              <a:ext uri="{FF2B5EF4-FFF2-40B4-BE49-F238E27FC236}">
                <a16:creationId xmlns:a16="http://schemas.microsoft.com/office/drawing/2014/main" id="{AAA69F96-0B5A-7CAA-1359-ED98BC684F1F}"/>
              </a:ext>
            </a:extLst>
          </p:cNvPr>
          <p:cNvSpPr txBox="1"/>
          <p:nvPr/>
        </p:nvSpPr>
        <p:spPr>
          <a:xfrm>
            <a:off x="4272805" y="1961953"/>
            <a:ext cx="358775" cy="221856"/>
          </a:xfrm>
          <a:prstGeom prst="rect">
            <a:avLst/>
          </a:prstGeom>
        </p:spPr>
        <p:txBody>
          <a:bodyPr vert="horz" wrap="square" lIns="0" tIns="6350" rIns="0" bIns="0" rtlCol="0">
            <a:spAutoFit/>
          </a:bodyPr>
          <a:lstStyle/>
          <a:p>
            <a:pPr marL="6350">
              <a:spcBef>
                <a:spcPts val="50"/>
              </a:spcBef>
            </a:pPr>
            <a:r>
              <a:rPr spc="-13" dirty="0"/>
              <a:t>LLM</a:t>
            </a:r>
            <a:endParaRPr/>
          </a:p>
        </p:txBody>
      </p:sp>
      <p:grpSp>
        <p:nvGrpSpPr>
          <p:cNvPr id="12" name="object 8">
            <a:extLst>
              <a:ext uri="{FF2B5EF4-FFF2-40B4-BE49-F238E27FC236}">
                <a16:creationId xmlns:a16="http://schemas.microsoft.com/office/drawing/2014/main" id="{DD2104C0-C86E-6BE7-FA9C-2CF014BB8033}"/>
              </a:ext>
            </a:extLst>
          </p:cNvPr>
          <p:cNvGrpSpPr/>
          <p:nvPr/>
        </p:nvGrpSpPr>
        <p:grpSpPr>
          <a:xfrm>
            <a:off x="3080244" y="2041583"/>
            <a:ext cx="456883" cy="82233"/>
            <a:chOff x="6160487" y="4083166"/>
            <a:chExt cx="913765" cy="164465"/>
          </a:xfrm>
        </p:grpSpPr>
        <p:sp>
          <p:nvSpPr>
            <p:cNvPr id="13" name="object 9">
              <a:extLst>
                <a:ext uri="{FF2B5EF4-FFF2-40B4-BE49-F238E27FC236}">
                  <a16:creationId xmlns:a16="http://schemas.microsoft.com/office/drawing/2014/main" id="{E22854AA-D5E9-0CC2-02B0-18606F0D52AB}"/>
                </a:ext>
              </a:extLst>
            </p:cNvPr>
            <p:cNvSpPr/>
            <p:nvPr/>
          </p:nvSpPr>
          <p:spPr>
            <a:xfrm>
              <a:off x="6160487" y="4165141"/>
              <a:ext cx="721360" cy="0"/>
            </a:xfrm>
            <a:custGeom>
              <a:avLst/>
              <a:gdLst/>
              <a:ahLst/>
              <a:cxnLst/>
              <a:rect l="l" t="t" r="r" b="b"/>
              <a:pathLst>
                <a:path w="721359">
                  <a:moveTo>
                    <a:pt x="0" y="0"/>
                  </a:moveTo>
                  <a:lnTo>
                    <a:pt x="721198" y="0"/>
                  </a:lnTo>
                </a:path>
              </a:pathLst>
            </a:custGeom>
            <a:ln w="38099">
              <a:solidFill>
                <a:srgbClr val="595959"/>
              </a:solidFill>
            </a:ln>
          </p:spPr>
          <p:txBody>
            <a:bodyPr wrap="square" lIns="0" tIns="0" rIns="0" bIns="0" rtlCol="0"/>
            <a:lstStyle/>
            <a:p>
              <a:endParaRPr sz="700"/>
            </a:p>
          </p:txBody>
        </p:sp>
        <p:pic>
          <p:nvPicPr>
            <p:cNvPr id="14" name="object 10">
              <a:extLst>
                <a:ext uri="{FF2B5EF4-FFF2-40B4-BE49-F238E27FC236}">
                  <a16:creationId xmlns:a16="http://schemas.microsoft.com/office/drawing/2014/main" id="{232F02FA-C78C-F043-DD76-D922A58BCF46}"/>
                </a:ext>
              </a:extLst>
            </p:cNvPr>
            <p:cNvPicPr/>
            <p:nvPr/>
          </p:nvPicPr>
          <p:blipFill>
            <a:blip r:embed="rId2" cstate="print"/>
            <a:stretch>
              <a:fillRect/>
            </a:stretch>
          </p:blipFill>
          <p:spPr>
            <a:xfrm>
              <a:off x="6862636" y="4083166"/>
              <a:ext cx="210999" cy="163949"/>
            </a:xfrm>
            <a:prstGeom prst="rect">
              <a:avLst/>
            </a:prstGeom>
          </p:spPr>
        </p:pic>
      </p:grpSp>
      <p:sp>
        <p:nvSpPr>
          <p:cNvPr id="15" name="object 11">
            <a:extLst>
              <a:ext uri="{FF2B5EF4-FFF2-40B4-BE49-F238E27FC236}">
                <a16:creationId xmlns:a16="http://schemas.microsoft.com/office/drawing/2014/main" id="{CDB96CFB-AA57-5F60-46B5-A8805D44CDFF}"/>
              </a:ext>
            </a:extLst>
          </p:cNvPr>
          <p:cNvSpPr txBox="1"/>
          <p:nvPr/>
        </p:nvSpPr>
        <p:spPr>
          <a:xfrm>
            <a:off x="493111" y="1036275"/>
            <a:ext cx="573723"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Prompt</a:t>
            </a:r>
            <a:endParaRPr sz="1300">
              <a:latin typeface="Lato"/>
              <a:cs typeface="Lato"/>
            </a:endParaRPr>
          </a:p>
        </p:txBody>
      </p:sp>
      <p:sp>
        <p:nvSpPr>
          <p:cNvPr id="16" name="object 12">
            <a:extLst>
              <a:ext uri="{FF2B5EF4-FFF2-40B4-BE49-F238E27FC236}">
                <a16:creationId xmlns:a16="http://schemas.microsoft.com/office/drawing/2014/main" id="{CBFDCDE6-6C08-D8DC-6E49-9167F5BCDA04}"/>
              </a:ext>
            </a:extLst>
          </p:cNvPr>
          <p:cNvSpPr txBox="1"/>
          <p:nvPr/>
        </p:nvSpPr>
        <p:spPr>
          <a:xfrm>
            <a:off x="4214893" y="1036251"/>
            <a:ext cx="487363"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Model</a:t>
            </a:r>
            <a:endParaRPr sz="1300">
              <a:latin typeface="Lato"/>
              <a:cs typeface="Lato"/>
            </a:endParaRPr>
          </a:p>
        </p:txBody>
      </p:sp>
      <p:grpSp>
        <p:nvGrpSpPr>
          <p:cNvPr id="17" name="object 13">
            <a:extLst>
              <a:ext uri="{FF2B5EF4-FFF2-40B4-BE49-F238E27FC236}">
                <a16:creationId xmlns:a16="http://schemas.microsoft.com/office/drawing/2014/main" id="{6CC5F860-013D-695E-62ED-CC2DF4006990}"/>
              </a:ext>
            </a:extLst>
          </p:cNvPr>
          <p:cNvGrpSpPr/>
          <p:nvPr/>
        </p:nvGrpSpPr>
        <p:grpSpPr>
          <a:xfrm>
            <a:off x="5361677" y="2041583"/>
            <a:ext cx="456883" cy="82233"/>
            <a:chOff x="10723353" y="4083166"/>
            <a:chExt cx="913765" cy="164465"/>
          </a:xfrm>
        </p:grpSpPr>
        <p:sp>
          <p:nvSpPr>
            <p:cNvPr id="18" name="object 14">
              <a:extLst>
                <a:ext uri="{FF2B5EF4-FFF2-40B4-BE49-F238E27FC236}">
                  <a16:creationId xmlns:a16="http://schemas.microsoft.com/office/drawing/2014/main" id="{EEA617F3-0699-46CF-852C-1A7C8879668E}"/>
                </a:ext>
              </a:extLst>
            </p:cNvPr>
            <p:cNvSpPr/>
            <p:nvPr/>
          </p:nvSpPr>
          <p:spPr>
            <a:xfrm>
              <a:off x="10723353" y="4165141"/>
              <a:ext cx="721360" cy="0"/>
            </a:xfrm>
            <a:custGeom>
              <a:avLst/>
              <a:gdLst/>
              <a:ahLst/>
              <a:cxnLst/>
              <a:rect l="l" t="t" r="r" b="b"/>
              <a:pathLst>
                <a:path w="721359">
                  <a:moveTo>
                    <a:pt x="0" y="0"/>
                  </a:moveTo>
                  <a:lnTo>
                    <a:pt x="721198" y="0"/>
                  </a:lnTo>
                </a:path>
              </a:pathLst>
            </a:custGeom>
            <a:ln w="38099">
              <a:solidFill>
                <a:srgbClr val="595959"/>
              </a:solidFill>
            </a:ln>
          </p:spPr>
          <p:txBody>
            <a:bodyPr wrap="square" lIns="0" tIns="0" rIns="0" bIns="0" rtlCol="0"/>
            <a:lstStyle/>
            <a:p>
              <a:endParaRPr sz="700"/>
            </a:p>
          </p:txBody>
        </p:sp>
        <p:pic>
          <p:nvPicPr>
            <p:cNvPr id="19" name="object 15">
              <a:extLst>
                <a:ext uri="{FF2B5EF4-FFF2-40B4-BE49-F238E27FC236}">
                  <a16:creationId xmlns:a16="http://schemas.microsoft.com/office/drawing/2014/main" id="{21D28500-D488-1372-CFCB-3A816CD5DB21}"/>
                </a:ext>
              </a:extLst>
            </p:cNvPr>
            <p:cNvPicPr/>
            <p:nvPr/>
          </p:nvPicPr>
          <p:blipFill>
            <a:blip r:embed="rId2" cstate="print"/>
            <a:stretch>
              <a:fillRect/>
            </a:stretch>
          </p:blipFill>
          <p:spPr>
            <a:xfrm>
              <a:off x="11425501" y="4083166"/>
              <a:ext cx="210999" cy="163949"/>
            </a:xfrm>
            <a:prstGeom prst="rect">
              <a:avLst/>
            </a:prstGeom>
          </p:spPr>
        </p:pic>
      </p:grpSp>
      <p:sp>
        <p:nvSpPr>
          <p:cNvPr id="20" name="object 16">
            <a:extLst>
              <a:ext uri="{FF2B5EF4-FFF2-40B4-BE49-F238E27FC236}">
                <a16:creationId xmlns:a16="http://schemas.microsoft.com/office/drawing/2014/main" id="{45651D1D-8A62-1D59-74DC-6F8C3F6092A7}"/>
              </a:ext>
            </a:extLst>
          </p:cNvPr>
          <p:cNvSpPr txBox="1"/>
          <p:nvPr/>
        </p:nvSpPr>
        <p:spPr>
          <a:xfrm>
            <a:off x="6089304" y="1036289"/>
            <a:ext cx="878205"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Completion</a:t>
            </a:r>
            <a:endParaRPr sz="1300">
              <a:latin typeface="Lato"/>
              <a:cs typeface="Lato"/>
            </a:endParaRPr>
          </a:p>
        </p:txBody>
      </p:sp>
      <p:sp>
        <p:nvSpPr>
          <p:cNvPr id="21" name="object 17">
            <a:extLst>
              <a:ext uri="{FF2B5EF4-FFF2-40B4-BE49-F238E27FC236}">
                <a16:creationId xmlns:a16="http://schemas.microsoft.com/office/drawing/2014/main" id="{EB9BB5CC-D7AB-4A7D-BE85-47DA4DA87BF1}"/>
              </a:ext>
            </a:extLst>
          </p:cNvPr>
          <p:cNvSpPr txBox="1"/>
          <p:nvPr/>
        </p:nvSpPr>
        <p:spPr>
          <a:xfrm>
            <a:off x="6005163" y="1574672"/>
            <a:ext cx="2628265" cy="1756891"/>
          </a:xfrm>
          <a:prstGeom prst="rect">
            <a:avLst/>
          </a:prstGeom>
          <a:solidFill>
            <a:srgbClr val="D8D1E8"/>
          </a:solidFill>
          <a:ln w="9524">
            <a:solidFill>
              <a:srgbClr val="595959"/>
            </a:solidFill>
          </a:ln>
        </p:spPr>
        <p:txBody>
          <a:bodyPr vert="horz" wrap="square" lIns="0" tIns="81280" rIns="0" bIns="0" rtlCol="0">
            <a:spAutoFit/>
          </a:bodyPr>
          <a:lstStyle/>
          <a:p>
            <a:pPr marL="90488" marR="476250">
              <a:spcBef>
                <a:spcPts val="640"/>
              </a:spcBef>
            </a:pPr>
            <a:r>
              <a:rPr sz="1800" b="1" dirty="0">
                <a:solidFill>
                  <a:srgbClr val="757575"/>
                </a:solidFill>
                <a:latin typeface="Courier New"/>
                <a:cs typeface="Courier New"/>
              </a:rPr>
              <a:t>Who</a:t>
            </a:r>
            <a:r>
              <a:rPr sz="1800" b="1" spc="-35" dirty="0">
                <a:solidFill>
                  <a:srgbClr val="757575"/>
                </a:solidFill>
                <a:latin typeface="Courier New"/>
                <a:cs typeface="Courier New"/>
              </a:rPr>
              <a:t> </a:t>
            </a:r>
            <a:r>
              <a:rPr sz="1800" b="1" dirty="0">
                <a:solidFill>
                  <a:srgbClr val="757575"/>
                </a:solidFill>
                <a:latin typeface="Courier New"/>
                <a:cs typeface="Courier New"/>
              </a:rPr>
              <a:t>is</a:t>
            </a:r>
            <a:r>
              <a:rPr sz="1800" b="1" spc="-33" dirty="0">
                <a:solidFill>
                  <a:srgbClr val="757575"/>
                </a:solidFill>
                <a:latin typeface="Courier New"/>
                <a:cs typeface="Courier New"/>
              </a:rPr>
              <a:t> </a:t>
            </a:r>
            <a:r>
              <a:rPr sz="1800" b="1" spc="-13" dirty="0">
                <a:solidFill>
                  <a:srgbClr val="757575"/>
                </a:solidFill>
                <a:latin typeface="Courier New"/>
                <a:cs typeface="Courier New"/>
              </a:rPr>
              <a:t>the </a:t>
            </a:r>
            <a:r>
              <a:rPr sz="1800" b="1" dirty="0">
                <a:solidFill>
                  <a:srgbClr val="757575"/>
                </a:solidFill>
                <a:latin typeface="Courier New"/>
                <a:cs typeface="Courier New"/>
              </a:rPr>
              <a:t>current</a:t>
            </a:r>
            <a:r>
              <a:rPr sz="1800" b="1" spc="-95" dirty="0">
                <a:solidFill>
                  <a:srgbClr val="757575"/>
                </a:solidFill>
                <a:latin typeface="Courier New"/>
                <a:cs typeface="Courier New"/>
              </a:rPr>
              <a:t> </a:t>
            </a:r>
            <a:r>
              <a:rPr sz="1800" b="1" spc="-10" dirty="0">
                <a:solidFill>
                  <a:srgbClr val="757575"/>
                </a:solidFill>
                <a:latin typeface="Courier New"/>
                <a:cs typeface="Courier New"/>
              </a:rPr>
              <a:t>Prime </a:t>
            </a:r>
            <a:r>
              <a:rPr sz="1800" b="1" dirty="0">
                <a:solidFill>
                  <a:srgbClr val="757575"/>
                </a:solidFill>
                <a:latin typeface="Courier New"/>
                <a:cs typeface="Courier New"/>
              </a:rPr>
              <a:t>Minister</a:t>
            </a:r>
            <a:r>
              <a:rPr sz="1800" b="1" spc="-68" dirty="0">
                <a:solidFill>
                  <a:srgbClr val="757575"/>
                </a:solidFill>
                <a:latin typeface="Courier New"/>
                <a:cs typeface="Courier New"/>
              </a:rPr>
              <a:t> </a:t>
            </a:r>
            <a:r>
              <a:rPr sz="1800" b="1" dirty="0">
                <a:solidFill>
                  <a:srgbClr val="757575"/>
                </a:solidFill>
                <a:latin typeface="Courier New"/>
                <a:cs typeface="Courier New"/>
              </a:rPr>
              <a:t>of</a:t>
            </a:r>
            <a:r>
              <a:rPr sz="1800" b="1" spc="-68" dirty="0">
                <a:solidFill>
                  <a:srgbClr val="757575"/>
                </a:solidFill>
                <a:latin typeface="Courier New"/>
                <a:cs typeface="Courier New"/>
              </a:rPr>
              <a:t> </a:t>
            </a:r>
            <a:r>
              <a:rPr sz="1800" b="1" spc="-13" dirty="0">
                <a:solidFill>
                  <a:srgbClr val="757575"/>
                </a:solidFill>
                <a:latin typeface="Courier New"/>
                <a:cs typeface="Courier New"/>
              </a:rPr>
              <a:t>the </a:t>
            </a:r>
            <a:r>
              <a:rPr sz="1800" b="1" dirty="0">
                <a:solidFill>
                  <a:srgbClr val="757575"/>
                </a:solidFill>
                <a:latin typeface="Courier New"/>
                <a:cs typeface="Courier New"/>
              </a:rPr>
              <a:t>United</a:t>
            </a:r>
            <a:r>
              <a:rPr sz="1800" b="1" spc="-80" dirty="0">
                <a:solidFill>
                  <a:srgbClr val="757575"/>
                </a:solidFill>
                <a:latin typeface="Courier New"/>
                <a:cs typeface="Courier New"/>
              </a:rPr>
              <a:t> </a:t>
            </a:r>
            <a:r>
              <a:rPr sz="1800" b="1" spc="-5" dirty="0">
                <a:solidFill>
                  <a:srgbClr val="757575"/>
                </a:solidFill>
                <a:latin typeface="Courier New"/>
                <a:cs typeface="Courier New"/>
              </a:rPr>
              <a:t>Kingdom?</a:t>
            </a:r>
            <a:endParaRPr sz="1800">
              <a:latin typeface="Courier New"/>
              <a:cs typeface="Courier New"/>
            </a:endParaRPr>
          </a:p>
          <a:p>
            <a:pPr>
              <a:spcBef>
                <a:spcPts val="120"/>
              </a:spcBef>
            </a:pPr>
            <a:endParaRPr sz="1800">
              <a:latin typeface="Courier New"/>
              <a:cs typeface="Courier New"/>
            </a:endParaRPr>
          </a:p>
          <a:p>
            <a:pPr marL="90488"/>
            <a:r>
              <a:rPr sz="1800" b="1" dirty="0">
                <a:latin typeface="Courier New"/>
                <a:cs typeface="Courier New"/>
              </a:rPr>
              <a:t>Boris</a:t>
            </a:r>
            <a:r>
              <a:rPr sz="1800" b="1" spc="-68" dirty="0">
                <a:latin typeface="Courier New"/>
                <a:cs typeface="Courier New"/>
              </a:rPr>
              <a:t> </a:t>
            </a:r>
            <a:r>
              <a:rPr sz="1800" b="1" spc="-5" dirty="0">
                <a:latin typeface="Courier New"/>
                <a:cs typeface="Courier New"/>
              </a:rPr>
              <a:t>Johnson</a:t>
            </a:r>
            <a:endParaRPr sz="1800">
              <a:latin typeface="Courier New"/>
              <a:cs typeface="Courier New"/>
            </a:endParaRPr>
          </a:p>
        </p:txBody>
      </p:sp>
    </p:spTree>
    <p:extLst>
      <p:ext uri="{BB962C8B-B14F-4D97-AF65-F5344CB8AC3E}">
        <p14:creationId xmlns:p14="http://schemas.microsoft.com/office/powerpoint/2010/main" val="206747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56912" y="1223218"/>
            <a:ext cx="901065" cy="901065"/>
            <a:chOff x="6913823" y="2446435"/>
            <a:chExt cx="1802130" cy="1802130"/>
          </a:xfrm>
        </p:grpSpPr>
        <p:sp>
          <p:nvSpPr>
            <p:cNvPr id="3" name="object 3"/>
            <p:cNvSpPr/>
            <p:nvPr/>
          </p:nvSpPr>
          <p:spPr>
            <a:xfrm>
              <a:off x="6918586" y="2451197"/>
              <a:ext cx="1792605" cy="1792605"/>
            </a:xfrm>
            <a:custGeom>
              <a:avLst/>
              <a:gdLst/>
              <a:ahLst/>
              <a:cxnLst/>
              <a:rect l="l" t="t" r="r" b="b"/>
              <a:pathLst>
                <a:path w="1792604" h="1792604">
                  <a:moveTo>
                    <a:pt x="896098" y="1792193"/>
                  </a:moveTo>
                  <a:lnTo>
                    <a:pt x="848507" y="1790951"/>
                  </a:lnTo>
                  <a:lnTo>
                    <a:pt x="801563" y="1787266"/>
                  </a:lnTo>
                  <a:lnTo>
                    <a:pt x="755329" y="1781200"/>
                  </a:lnTo>
                  <a:lnTo>
                    <a:pt x="709865" y="1772815"/>
                  </a:lnTo>
                  <a:lnTo>
                    <a:pt x="665233" y="1762173"/>
                  </a:lnTo>
                  <a:lnTo>
                    <a:pt x="621497" y="1749335"/>
                  </a:lnTo>
                  <a:lnTo>
                    <a:pt x="578717" y="1734364"/>
                  </a:lnTo>
                  <a:lnTo>
                    <a:pt x="536955" y="1717322"/>
                  </a:lnTo>
                  <a:lnTo>
                    <a:pt x="496274" y="1698270"/>
                  </a:lnTo>
                  <a:lnTo>
                    <a:pt x="456736" y="1677271"/>
                  </a:lnTo>
                  <a:lnTo>
                    <a:pt x="418402" y="1654386"/>
                  </a:lnTo>
                  <a:lnTo>
                    <a:pt x="381334" y="1629678"/>
                  </a:lnTo>
                  <a:lnTo>
                    <a:pt x="345594" y="1603208"/>
                  </a:lnTo>
                  <a:lnTo>
                    <a:pt x="311244" y="1575038"/>
                  </a:lnTo>
                  <a:lnTo>
                    <a:pt x="278346" y="1545230"/>
                  </a:lnTo>
                  <a:lnTo>
                    <a:pt x="246963" y="1513847"/>
                  </a:lnTo>
                  <a:lnTo>
                    <a:pt x="217155" y="1480949"/>
                  </a:lnTo>
                  <a:lnTo>
                    <a:pt x="188985" y="1446599"/>
                  </a:lnTo>
                  <a:lnTo>
                    <a:pt x="162515" y="1410859"/>
                  </a:lnTo>
                  <a:lnTo>
                    <a:pt x="137807" y="1373791"/>
                  </a:lnTo>
                  <a:lnTo>
                    <a:pt x="114922" y="1335457"/>
                  </a:lnTo>
                  <a:lnTo>
                    <a:pt x="93923" y="1295919"/>
                  </a:lnTo>
                  <a:lnTo>
                    <a:pt x="74871" y="1255238"/>
                  </a:lnTo>
                  <a:lnTo>
                    <a:pt x="57829" y="1213476"/>
                  </a:lnTo>
                  <a:lnTo>
                    <a:pt x="42858" y="1170696"/>
                  </a:lnTo>
                  <a:lnTo>
                    <a:pt x="30020" y="1126960"/>
                  </a:lnTo>
                  <a:lnTo>
                    <a:pt x="19378" y="1082328"/>
                  </a:lnTo>
                  <a:lnTo>
                    <a:pt x="10993" y="1036864"/>
                  </a:lnTo>
                  <a:lnTo>
                    <a:pt x="4927" y="990630"/>
                  </a:lnTo>
                  <a:lnTo>
                    <a:pt x="1242" y="943686"/>
                  </a:lnTo>
                  <a:lnTo>
                    <a:pt x="0" y="896095"/>
                  </a:lnTo>
                  <a:lnTo>
                    <a:pt x="1242" y="848505"/>
                  </a:lnTo>
                  <a:lnTo>
                    <a:pt x="4927" y="801561"/>
                  </a:lnTo>
                  <a:lnTo>
                    <a:pt x="10993" y="755326"/>
                  </a:lnTo>
                  <a:lnTo>
                    <a:pt x="19378" y="709862"/>
                  </a:lnTo>
                  <a:lnTo>
                    <a:pt x="30020" y="665231"/>
                  </a:lnTo>
                  <a:lnTo>
                    <a:pt x="42858" y="621495"/>
                  </a:lnTo>
                  <a:lnTo>
                    <a:pt x="57829" y="578715"/>
                  </a:lnTo>
                  <a:lnTo>
                    <a:pt x="74871" y="536953"/>
                  </a:lnTo>
                  <a:lnTo>
                    <a:pt x="93923" y="496272"/>
                  </a:lnTo>
                  <a:lnTo>
                    <a:pt x="114922" y="456734"/>
                  </a:lnTo>
                  <a:lnTo>
                    <a:pt x="137807" y="418400"/>
                  </a:lnTo>
                  <a:lnTo>
                    <a:pt x="162515" y="381332"/>
                  </a:lnTo>
                  <a:lnTo>
                    <a:pt x="188985" y="345592"/>
                  </a:lnTo>
                  <a:lnTo>
                    <a:pt x="217155" y="311243"/>
                  </a:lnTo>
                  <a:lnTo>
                    <a:pt x="246963" y="278345"/>
                  </a:lnTo>
                  <a:lnTo>
                    <a:pt x="278346" y="246962"/>
                  </a:lnTo>
                  <a:lnTo>
                    <a:pt x="311244" y="217154"/>
                  </a:lnTo>
                  <a:lnTo>
                    <a:pt x="345594" y="188984"/>
                  </a:lnTo>
                  <a:lnTo>
                    <a:pt x="381334" y="162514"/>
                  </a:lnTo>
                  <a:lnTo>
                    <a:pt x="418402" y="137806"/>
                  </a:lnTo>
                  <a:lnTo>
                    <a:pt x="456736" y="114921"/>
                  </a:lnTo>
                  <a:lnTo>
                    <a:pt x="496274" y="93922"/>
                  </a:lnTo>
                  <a:lnTo>
                    <a:pt x="536955" y="74871"/>
                  </a:lnTo>
                  <a:lnTo>
                    <a:pt x="578717" y="57828"/>
                  </a:lnTo>
                  <a:lnTo>
                    <a:pt x="621497" y="42858"/>
                  </a:lnTo>
                  <a:lnTo>
                    <a:pt x="665233" y="30020"/>
                  </a:lnTo>
                  <a:lnTo>
                    <a:pt x="709865" y="19378"/>
                  </a:lnTo>
                  <a:lnTo>
                    <a:pt x="755329" y="10993"/>
                  </a:lnTo>
                  <a:lnTo>
                    <a:pt x="801563" y="4927"/>
                  </a:lnTo>
                  <a:lnTo>
                    <a:pt x="848507" y="1242"/>
                  </a:lnTo>
                  <a:lnTo>
                    <a:pt x="896098" y="0"/>
                  </a:lnTo>
                  <a:lnTo>
                    <a:pt x="946856" y="1437"/>
                  </a:lnTo>
                  <a:lnTo>
                    <a:pt x="997207" y="5719"/>
                  </a:lnTo>
                  <a:lnTo>
                    <a:pt x="1047042" y="12799"/>
                  </a:lnTo>
                  <a:lnTo>
                    <a:pt x="1096251" y="22634"/>
                  </a:lnTo>
                  <a:lnTo>
                    <a:pt x="1144724" y="35177"/>
                  </a:lnTo>
                  <a:lnTo>
                    <a:pt x="1192351" y="50383"/>
                  </a:lnTo>
                  <a:lnTo>
                    <a:pt x="1239022" y="68207"/>
                  </a:lnTo>
                  <a:lnTo>
                    <a:pt x="1284628" y="88604"/>
                  </a:lnTo>
                  <a:lnTo>
                    <a:pt x="1329059" y="111528"/>
                  </a:lnTo>
                  <a:lnTo>
                    <a:pt x="1372205" y="136934"/>
                  </a:lnTo>
                  <a:lnTo>
                    <a:pt x="1413957" y="164777"/>
                  </a:lnTo>
                  <a:lnTo>
                    <a:pt x="1454204" y="195011"/>
                  </a:lnTo>
                  <a:lnTo>
                    <a:pt x="1492837" y="227591"/>
                  </a:lnTo>
                  <a:lnTo>
                    <a:pt x="1529746" y="262471"/>
                  </a:lnTo>
                  <a:lnTo>
                    <a:pt x="1564622" y="299380"/>
                  </a:lnTo>
                  <a:lnTo>
                    <a:pt x="1597198" y="338012"/>
                  </a:lnTo>
                  <a:lnTo>
                    <a:pt x="1627429" y="378258"/>
                  </a:lnTo>
                  <a:lnTo>
                    <a:pt x="1655268" y="420008"/>
                  </a:lnTo>
                  <a:lnTo>
                    <a:pt x="1680672" y="463151"/>
                  </a:lnTo>
                  <a:lnTo>
                    <a:pt x="1703594" y="507580"/>
                  </a:lnTo>
                  <a:lnTo>
                    <a:pt x="1723990" y="553183"/>
                  </a:lnTo>
                  <a:lnTo>
                    <a:pt x="1741813" y="599852"/>
                  </a:lnTo>
                  <a:lnTo>
                    <a:pt x="1757019" y="647477"/>
                  </a:lnTo>
                  <a:lnTo>
                    <a:pt x="1769562" y="695947"/>
                  </a:lnTo>
                  <a:lnTo>
                    <a:pt x="1779396" y="745154"/>
                  </a:lnTo>
                  <a:lnTo>
                    <a:pt x="1786477" y="794987"/>
                  </a:lnTo>
                  <a:lnTo>
                    <a:pt x="1790759" y="845337"/>
                  </a:lnTo>
                  <a:lnTo>
                    <a:pt x="1792196" y="896095"/>
                  </a:lnTo>
                  <a:lnTo>
                    <a:pt x="1790954" y="943686"/>
                  </a:lnTo>
                  <a:lnTo>
                    <a:pt x="1787269" y="990630"/>
                  </a:lnTo>
                  <a:lnTo>
                    <a:pt x="1781203" y="1036864"/>
                  </a:lnTo>
                  <a:lnTo>
                    <a:pt x="1772817" y="1082328"/>
                  </a:lnTo>
                  <a:lnTo>
                    <a:pt x="1762175" y="1126960"/>
                  </a:lnTo>
                  <a:lnTo>
                    <a:pt x="1749338" y="1170696"/>
                  </a:lnTo>
                  <a:lnTo>
                    <a:pt x="1734367" y="1213476"/>
                  </a:lnTo>
                  <a:lnTo>
                    <a:pt x="1717324" y="1255238"/>
                  </a:lnTo>
                  <a:lnTo>
                    <a:pt x="1698273" y="1295919"/>
                  </a:lnTo>
                  <a:lnTo>
                    <a:pt x="1677274" y="1335457"/>
                  </a:lnTo>
                  <a:lnTo>
                    <a:pt x="1654389" y="1373791"/>
                  </a:lnTo>
                  <a:lnTo>
                    <a:pt x="1629680" y="1410859"/>
                  </a:lnTo>
                  <a:lnTo>
                    <a:pt x="1603210" y="1446599"/>
                  </a:lnTo>
                  <a:lnTo>
                    <a:pt x="1575040" y="1480949"/>
                  </a:lnTo>
                  <a:lnTo>
                    <a:pt x="1545233" y="1513847"/>
                  </a:lnTo>
                  <a:lnTo>
                    <a:pt x="1513849" y="1545230"/>
                  </a:lnTo>
                  <a:lnTo>
                    <a:pt x="1480951" y="1575038"/>
                  </a:lnTo>
                  <a:lnTo>
                    <a:pt x="1446602" y="1603208"/>
                  </a:lnTo>
                  <a:lnTo>
                    <a:pt x="1410862" y="1629678"/>
                  </a:lnTo>
                  <a:lnTo>
                    <a:pt x="1373794" y="1654386"/>
                  </a:lnTo>
                  <a:lnTo>
                    <a:pt x="1335460" y="1677271"/>
                  </a:lnTo>
                  <a:lnTo>
                    <a:pt x="1295921" y="1698270"/>
                  </a:lnTo>
                  <a:lnTo>
                    <a:pt x="1255240" y="1717322"/>
                  </a:lnTo>
                  <a:lnTo>
                    <a:pt x="1213479" y="1734364"/>
                  </a:lnTo>
                  <a:lnTo>
                    <a:pt x="1170699" y="1749335"/>
                  </a:lnTo>
                  <a:lnTo>
                    <a:pt x="1126962" y="1762173"/>
                  </a:lnTo>
                  <a:lnTo>
                    <a:pt x="1082331" y="1772815"/>
                  </a:lnTo>
                  <a:lnTo>
                    <a:pt x="1036867" y="1781200"/>
                  </a:lnTo>
                  <a:lnTo>
                    <a:pt x="990632" y="1787266"/>
                  </a:lnTo>
                  <a:lnTo>
                    <a:pt x="943688" y="1790951"/>
                  </a:lnTo>
                  <a:lnTo>
                    <a:pt x="896098" y="1792193"/>
                  </a:lnTo>
                  <a:close/>
                </a:path>
              </a:pathLst>
            </a:custGeom>
            <a:solidFill>
              <a:srgbClr val="D699FF"/>
            </a:solidFill>
          </p:spPr>
          <p:txBody>
            <a:bodyPr wrap="square" lIns="0" tIns="0" rIns="0" bIns="0" rtlCol="0"/>
            <a:lstStyle/>
            <a:p>
              <a:endParaRPr sz="700"/>
            </a:p>
          </p:txBody>
        </p:sp>
        <p:sp>
          <p:nvSpPr>
            <p:cNvPr id="4" name="object 4"/>
            <p:cNvSpPr/>
            <p:nvPr/>
          </p:nvSpPr>
          <p:spPr>
            <a:xfrm>
              <a:off x="6918586" y="2451197"/>
              <a:ext cx="1792605" cy="1792605"/>
            </a:xfrm>
            <a:custGeom>
              <a:avLst/>
              <a:gdLst/>
              <a:ahLst/>
              <a:cxnLst/>
              <a:rect l="l" t="t" r="r" b="b"/>
              <a:pathLst>
                <a:path w="1792604" h="1792604">
                  <a:moveTo>
                    <a:pt x="0" y="896095"/>
                  </a:moveTo>
                  <a:lnTo>
                    <a:pt x="1242" y="848505"/>
                  </a:lnTo>
                  <a:lnTo>
                    <a:pt x="4927" y="801561"/>
                  </a:lnTo>
                  <a:lnTo>
                    <a:pt x="10993" y="755326"/>
                  </a:lnTo>
                  <a:lnTo>
                    <a:pt x="19378" y="709862"/>
                  </a:lnTo>
                  <a:lnTo>
                    <a:pt x="30020" y="665231"/>
                  </a:lnTo>
                  <a:lnTo>
                    <a:pt x="42858" y="621495"/>
                  </a:lnTo>
                  <a:lnTo>
                    <a:pt x="57829" y="578715"/>
                  </a:lnTo>
                  <a:lnTo>
                    <a:pt x="74871" y="536953"/>
                  </a:lnTo>
                  <a:lnTo>
                    <a:pt x="93923" y="496272"/>
                  </a:lnTo>
                  <a:lnTo>
                    <a:pt x="114922" y="456734"/>
                  </a:lnTo>
                  <a:lnTo>
                    <a:pt x="137807" y="418400"/>
                  </a:lnTo>
                  <a:lnTo>
                    <a:pt x="162515" y="381332"/>
                  </a:lnTo>
                  <a:lnTo>
                    <a:pt x="188985" y="345592"/>
                  </a:lnTo>
                  <a:lnTo>
                    <a:pt x="217155" y="311243"/>
                  </a:lnTo>
                  <a:lnTo>
                    <a:pt x="246963" y="278345"/>
                  </a:lnTo>
                  <a:lnTo>
                    <a:pt x="278346" y="246962"/>
                  </a:lnTo>
                  <a:lnTo>
                    <a:pt x="311244" y="217154"/>
                  </a:lnTo>
                  <a:lnTo>
                    <a:pt x="345594" y="188984"/>
                  </a:lnTo>
                  <a:lnTo>
                    <a:pt x="381334" y="162514"/>
                  </a:lnTo>
                  <a:lnTo>
                    <a:pt x="418402" y="137806"/>
                  </a:lnTo>
                  <a:lnTo>
                    <a:pt x="456736" y="114921"/>
                  </a:lnTo>
                  <a:lnTo>
                    <a:pt x="496274" y="93922"/>
                  </a:lnTo>
                  <a:lnTo>
                    <a:pt x="536955" y="74871"/>
                  </a:lnTo>
                  <a:lnTo>
                    <a:pt x="578717" y="57828"/>
                  </a:lnTo>
                  <a:lnTo>
                    <a:pt x="621497" y="42858"/>
                  </a:lnTo>
                  <a:lnTo>
                    <a:pt x="665233" y="30020"/>
                  </a:lnTo>
                  <a:lnTo>
                    <a:pt x="709865" y="19378"/>
                  </a:lnTo>
                  <a:lnTo>
                    <a:pt x="755329" y="10993"/>
                  </a:lnTo>
                  <a:lnTo>
                    <a:pt x="801563" y="4927"/>
                  </a:lnTo>
                  <a:lnTo>
                    <a:pt x="848507" y="1242"/>
                  </a:lnTo>
                  <a:lnTo>
                    <a:pt x="896098" y="0"/>
                  </a:lnTo>
                  <a:lnTo>
                    <a:pt x="946856" y="1437"/>
                  </a:lnTo>
                  <a:lnTo>
                    <a:pt x="997207" y="5719"/>
                  </a:lnTo>
                  <a:lnTo>
                    <a:pt x="1047042" y="12799"/>
                  </a:lnTo>
                  <a:lnTo>
                    <a:pt x="1096251" y="22634"/>
                  </a:lnTo>
                  <a:lnTo>
                    <a:pt x="1144724" y="35177"/>
                  </a:lnTo>
                  <a:lnTo>
                    <a:pt x="1192351" y="50383"/>
                  </a:lnTo>
                  <a:lnTo>
                    <a:pt x="1239022" y="68207"/>
                  </a:lnTo>
                  <a:lnTo>
                    <a:pt x="1284628" y="88604"/>
                  </a:lnTo>
                  <a:lnTo>
                    <a:pt x="1329059" y="111528"/>
                  </a:lnTo>
                  <a:lnTo>
                    <a:pt x="1372205" y="136934"/>
                  </a:lnTo>
                  <a:lnTo>
                    <a:pt x="1413957" y="164777"/>
                  </a:lnTo>
                  <a:lnTo>
                    <a:pt x="1454204" y="195011"/>
                  </a:lnTo>
                  <a:lnTo>
                    <a:pt x="1492837" y="227591"/>
                  </a:lnTo>
                  <a:lnTo>
                    <a:pt x="1529746" y="262471"/>
                  </a:lnTo>
                  <a:lnTo>
                    <a:pt x="1564622" y="299380"/>
                  </a:lnTo>
                  <a:lnTo>
                    <a:pt x="1597198" y="338012"/>
                  </a:lnTo>
                  <a:lnTo>
                    <a:pt x="1627429" y="378258"/>
                  </a:lnTo>
                  <a:lnTo>
                    <a:pt x="1655268" y="420008"/>
                  </a:lnTo>
                  <a:lnTo>
                    <a:pt x="1680672" y="463151"/>
                  </a:lnTo>
                  <a:lnTo>
                    <a:pt x="1703594" y="507580"/>
                  </a:lnTo>
                  <a:lnTo>
                    <a:pt x="1723990" y="553183"/>
                  </a:lnTo>
                  <a:lnTo>
                    <a:pt x="1741813" y="599852"/>
                  </a:lnTo>
                  <a:lnTo>
                    <a:pt x="1757019" y="647477"/>
                  </a:lnTo>
                  <a:lnTo>
                    <a:pt x="1769562" y="695947"/>
                  </a:lnTo>
                  <a:lnTo>
                    <a:pt x="1779396" y="745154"/>
                  </a:lnTo>
                  <a:lnTo>
                    <a:pt x="1786477" y="794987"/>
                  </a:lnTo>
                  <a:lnTo>
                    <a:pt x="1790759" y="845337"/>
                  </a:lnTo>
                  <a:lnTo>
                    <a:pt x="1792196" y="896095"/>
                  </a:lnTo>
                  <a:lnTo>
                    <a:pt x="1790954" y="943686"/>
                  </a:lnTo>
                  <a:lnTo>
                    <a:pt x="1787269" y="990629"/>
                  </a:lnTo>
                  <a:lnTo>
                    <a:pt x="1781203" y="1036864"/>
                  </a:lnTo>
                  <a:lnTo>
                    <a:pt x="1772817" y="1082328"/>
                  </a:lnTo>
                  <a:lnTo>
                    <a:pt x="1762175" y="1126960"/>
                  </a:lnTo>
                  <a:lnTo>
                    <a:pt x="1749337" y="1170696"/>
                  </a:lnTo>
                  <a:lnTo>
                    <a:pt x="1734367" y="1213476"/>
                  </a:lnTo>
                  <a:lnTo>
                    <a:pt x="1717324" y="1255238"/>
                  </a:lnTo>
                  <a:lnTo>
                    <a:pt x="1698273" y="1295919"/>
                  </a:lnTo>
                  <a:lnTo>
                    <a:pt x="1677273" y="1335457"/>
                  </a:lnTo>
                  <a:lnTo>
                    <a:pt x="1654389" y="1373791"/>
                  </a:lnTo>
                  <a:lnTo>
                    <a:pt x="1629680" y="1410859"/>
                  </a:lnTo>
                  <a:lnTo>
                    <a:pt x="1603210" y="1446599"/>
                  </a:lnTo>
                  <a:lnTo>
                    <a:pt x="1575040" y="1480949"/>
                  </a:lnTo>
                  <a:lnTo>
                    <a:pt x="1545233" y="1513846"/>
                  </a:lnTo>
                  <a:lnTo>
                    <a:pt x="1513849" y="1545230"/>
                  </a:lnTo>
                  <a:lnTo>
                    <a:pt x="1480951" y="1575038"/>
                  </a:lnTo>
                  <a:lnTo>
                    <a:pt x="1446602" y="1603208"/>
                  </a:lnTo>
                  <a:lnTo>
                    <a:pt x="1410862" y="1629678"/>
                  </a:lnTo>
                  <a:lnTo>
                    <a:pt x="1373794" y="1654386"/>
                  </a:lnTo>
                  <a:lnTo>
                    <a:pt x="1335460" y="1677271"/>
                  </a:lnTo>
                  <a:lnTo>
                    <a:pt x="1295921" y="1698270"/>
                  </a:lnTo>
                  <a:lnTo>
                    <a:pt x="1255240" y="1717322"/>
                  </a:lnTo>
                  <a:lnTo>
                    <a:pt x="1213479" y="1734364"/>
                  </a:lnTo>
                  <a:lnTo>
                    <a:pt x="1170699" y="1749335"/>
                  </a:lnTo>
                  <a:lnTo>
                    <a:pt x="1126962" y="1762173"/>
                  </a:lnTo>
                  <a:lnTo>
                    <a:pt x="1082331" y="1772815"/>
                  </a:lnTo>
                  <a:lnTo>
                    <a:pt x="1036867" y="1781200"/>
                  </a:lnTo>
                  <a:lnTo>
                    <a:pt x="990632" y="1787266"/>
                  </a:lnTo>
                  <a:lnTo>
                    <a:pt x="943688" y="1790951"/>
                  </a:lnTo>
                  <a:lnTo>
                    <a:pt x="896098" y="1792193"/>
                  </a:lnTo>
                  <a:lnTo>
                    <a:pt x="848507" y="1790951"/>
                  </a:lnTo>
                  <a:lnTo>
                    <a:pt x="801563" y="1787266"/>
                  </a:lnTo>
                  <a:lnTo>
                    <a:pt x="755329" y="1781200"/>
                  </a:lnTo>
                  <a:lnTo>
                    <a:pt x="709865" y="1772815"/>
                  </a:lnTo>
                  <a:lnTo>
                    <a:pt x="665233" y="1762173"/>
                  </a:lnTo>
                  <a:lnTo>
                    <a:pt x="621497" y="1749335"/>
                  </a:lnTo>
                  <a:lnTo>
                    <a:pt x="578717" y="1734364"/>
                  </a:lnTo>
                  <a:lnTo>
                    <a:pt x="536955" y="1717322"/>
                  </a:lnTo>
                  <a:lnTo>
                    <a:pt x="496274" y="1698270"/>
                  </a:lnTo>
                  <a:lnTo>
                    <a:pt x="456736" y="1677271"/>
                  </a:lnTo>
                  <a:lnTo>
                    <a:pt x="418402" y="1654386"/>
                  </a:lnTo>
                  <a:lnTo>
                    <a:pt x="381334" y="1629678"/>
                  </a:lnTo>
                  <a:lnTo>
                    <a:pt x="345594" y="1603208"/>
                  </a:lnTo>
                  <a:lnTo>
                    <a:pt x="311244" y="1575038"/>
                  </a:lnTo>
                  <a:lnTo>
                    <a:pt x="278346" y="1545230"/>
                  </a:lnTo>
                  <a:lnTo>
                    <a:pt x="246963" y="1513846"/>
                  </a:lnTo>
                  <a:lnTo>
                    <a:pt x="217155" y="1480949"/>
                  </a:lnTo>
                  <a:lnTo>
                    <a:pt x="188985" y="1446599"/>
                  </a:lnTo>
                  <a:lnTo>
                    <a:pt x="162515" y="1410859"/>
                  </a:lnTo>
                  <a:lnTo>
                    <a:pt x="137807" y="1373791"/>
                  </a:lnTo>
                  <a:lnTo>
                    <a:pt x="114922" y="1335457"/>
                  </a:lnTo>
                  <a:lnTo>
                    <a:pt x="93923" y="1295919"/>
                  </a:lnTo>
                  <a:lnTo>
                    <a:pt x="74871" y="1255238"/>
                  </a:lnTo>
                  <a:lnTo>
                    <a:pt x="57829" y="1213476"/>
                  </a:lnTo>
                  <a:lnTo>
                    <a:pt x="42858" y="1170696"/>
                  </a:lnTo>
                  <a:lnTo>
                    <a:pt x="30020" y="1126960"/>
                  </a:lnTo>
                  <a:lnTo>
                    <a:pt x="19378" y="1082328"/>
                  </a:lnTo>
                  <a:lnTo>
                    <a:pt x="10993" y="1036864"/>
                  </a:lnTo>
                  <a:lnTo>
                    <a:pt x="4927" y="990629"/>
                  </a:lnTo>
                  <a:lnTo>
                    <a:pt x="1242" y="943686"/>
                  </a:lnTo>
                  <a:lnTo>
                    <a:pt x="0" y="896095"/>
                  </a:lnTo>
                  <a:close/>
                </a:path>
              </a:pathLst>
            </a:custGeom>
            <a:ln w="9524">
              <a:solidFill>
                <a:srgbClr val="757575"/>
              </a:solidFill>
            </a:ln>
          </p:spPr>
          <p:txBody>
            <a:bodyPr wrap="square" lIns="0" tIns="0" rIns="0" bIns="0" rtlCol="0"/>
            <a:lstStyle/>
            <a:p>
              <a:endParaRPr sz="700"/>
            </a:p>
          </p:txBody>
        </p:sp>
      </p:grpSp>
      <p:sp>
        <p:nvSpPr>
          <p:cNvPr id="5" name="object 5"/>
          <p:cNvSpPr txBox="1"/>
          <p:nvPr/>
        </p:nvSpPr>
        <p:spPr>
          <a:xfrm>
            <a:off x="3671986" y="1520041"/>
            <a:ext cx="458153" cy="283411"/>
          </a:xfrm>
          <a:prstGeom prst="rect">
            <a:avLst/>
          </a:prstGeom>
        </p:spPr>
        <p:txBody>
          <a:bodyPr vert="horz" wrap="square" lIns="0" tIns="6350" rIns="0" bIns="0" rtlCol="0">
            <a:spAutoFit/>
          </a:bodyPr>
          <a:lstStyle/>
          <a:p>
            <a:pPr marL="6350">
              <a:spcBef>
                <a:spcPts val="50"/>
              </a:spcBef>
            </a:pPr>
            <a:r>
              <a:rPr sz="1800" spc="-13" dirty="0">
                <a:latin typeface="Lato"/>
                <a:cs typeface="Lato"/>
              </a:rPr>
              <a:t>LLM</a:t>
            </a:r>
            <a:endParaRPr sz="1800">
              <a:latin typeface="Lato"/>
              <a:cs typeface="Lato"/>
            </a:endParaRPr>
          </a:p>
        </p:txBody>
      </p:sp>
      <p:sp>
        <p:nvSpPr>
          <p:cNvPr id="6" name="object 6"/>
          <p:cNvSpPr txBox="1">
            <a:spLocks noGrp="1"/>
          </p:cNvSpPr>
          <p:nvPr>
            <p:ph type="title"/>
          </p:nvPr>
        </p:nvSpPr>
        <p:spPr>
          <a:xfrm>
            <a:off x="516736" y="457026"/>
            <a:ext cx="4260300" cy="450123"/>
          </a:xfrm>
          <a:prstGeom prst="rect">
            <a:avLst/>
          </a:prstGeom>
        </p:spPr>
        <p:txBody>
          <a:bodyPr spcFirstLastPara="1" vert="horz" wrap="square" lIns="0" tIns="6350" rIns="0" bIns="0" rtlCol="0" anchor="t" anchorCtr="0">
            <a:spAutoFit/>
          </a:bodyPr>
          <a:lstStyle/>
          <a:p>
            <a:pPr marL="6350">
              <a:spcBef>
                <a:spcPts val="50"/>
              </a:spcBef>
            </a:pPr>
            <a:r>
              <a:rPr spc="-20" dirty="0"/>
              <a:t>LLM-powered</a:t>
            </a:r>
            <a:r>
              <a:rPr spc="-133" dirty="0"/>
              <a:t> </a:t>
            </a:r>
            <a:r>
              <a:rPr spc="-5" dirty="0"/>
              <a:t>applications</a:t>
            </a:r>
          </a:p>
        </p:txBody>
      </p:sp>
      <p:grpSp>
        <p:nvGrpSpPr>
          <p:cNvPr id="7" name="object 7"/>
          <p:cNvGrpSpPr/>
          <p:nvPr/>
        </p:nvGrpSpPr>
        <p:grpSpPr>
          <a:xfrm>
            <a:off x="5476008" y="1803978"/>
            <a:ext cx="2755265" cy="1209675"/>
            <a:chOff x="10952015" y="3607955"/>
            <a:chExt cx="5510530" cy="2419350"/>
          </a:xfrm>
        </p:grpSpPr>
        <p:sp>
          <p:nvSpPr>
            <p:cNvPr id="8" name="object 8"/>
            <p:cNvSpPr/>
            <p:nvPr/>
          </p:nvSpPr>
          <p:spPr>
            <a:xfrm>
              <a:off x="10956777" y="3612717"/>
              <a:ext cx="5501005" cy="2409825"/>
            </a:xfrm>
            <a:custGeom>
              <a:avLst/>
              <a:gdLst/>
              <a:ahLst/>
              <a:cxnLst/>
              <a:rect l="l" t="t" r="r" b="b"/>
              <a:pathLst>
                <a:path w="5501005" h="2409825">
                  <a:moveTo>
                    <a:pt x="5500788" y="2409595"/>
                  </a:moveTo>
                  <a:lnTo>
                    <a:pt x="0" y="2409595"/>
                  </a:lnTo>
                  <a:lnTo>
                    <a:pt x="0" y="0"/>
                  </a:lnTo>
                  <a:lnTo>
                    <a:pt x="5500788" y="0"/>
                  </a:lnTo>
                  <a:lnTo>
                    <a:pt x="5500788" y="2409595"/>
                  </a:lnTo>
                  <a:close/>
                </a:path>
              </a:pathLst>
            </a:custGeom>
            <a:solidFill>
              <a:srgbClr val="CFE1F2"/>
            </a:solidFill>
          </p:spPr>
          <p:txBody>
            <a:bodyPr wrap="square" lIns="0" tIns="0" rIns="0" bIns="0" rtlCol="0"/>
            <a:lstStyle/>
            <a:p>
              <a:endParaRPr sz="700"/>
            </a:p>
          </p:txBody>
        </p:sp>
        <p:sp>
          <p:nvSpPr>
            <p:cNvPr id="9" name="object 9"/>
            <p:cNvSpPr/>
            <p:nvPr/>
          </p:nvSpPr>
          <p:spPr>
            <a:xfrm>
              <a:off x="10956777" y="3612717"/>
              <a:ext cx="5501005" cy="2409825"/>
            </a:xfrm>
            <a:custGeom>
              <a:avLst/>
              <a:gdLst/>
              <a:ahLst/>
              <a:cxnLst/>
              <a:rect l="l" t="t" r="r" b="b"/>
              <a:pathLst>
                <a:path w="5501005" h="2409825">
                  <a:moveTo>
                    <a:pt x="0" y="0"/>
                  </a:moveTo>
                  <a:lnTo>
                    <a:pt x="5500788" y="0"/>
                  </a:lnTo>
                  <a:lnTo>
                    <a:pt x="5500788" y="2409595"/>
                  </a:lnTo>
                  <a:lnTo>
                    <a:pt x="0" y="2409595"/>
                  </a:lnTo>
                  <a:lnTo>
                    <a:pt x="0" y="0"/>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6114447" y="1943877"/>
            <a:ext cx="1484630" cy="191078"/>
          </a:xfrm>
          <a:prstGeom prst="rect">
            <a:avLst/>
          </a:prstGeom>
        </p:spPr>
        <p:txBody>
          <a:bodyPr vert="horz" wrap="square" lIns="0" tIns="6350" rIns="0" bIns="0" rtlCol="0">
            <a:spAutoFit/>
          </a:bodyPr>
          <a:lstStyle/>
          <a:p>
            <a:pPr>
              <a:spcBef>
                <a:spcPts val="50"/>
              </a:spcBef>
            </a:pPr>
            <a:r>
              <a:rPr sz="1200" dirty="0">
                <a:latin typeface="Lato"/>
                <a:cs typeface="Lato"/>
              </a:rPr>
              <a:t>External</a:t>
            </a:r>
            <a:r>
              <a:rPr sz="1200" spc="-23" dirty="0">
                <a:latin typeface="Lato"/>
                <a:cs typeface="Lato"/>
              </a:rPr>
              <a:t> </a:t>
            </a:r>
            <a:r>
              <a:rPr sz="1200" dirty="0">
                <a:latin typeface="Lato"/>
                <a:cs typeface="Lato"/>
              </a:rPr>
              <a:t>Data</a:t>
            </a:r>
            <a:r>
              <a:rPr sz="1200" spc="-23" dirty="0">
                <a:latin typeface="Lato"/>
                <a:cs typeface="Lato"/>
              </a:rPr>
              <a:t> </a:t>
            </a:r>
            <a:r>
              <a:rPr sz="1200" spc="-5" dirty="0">
                <a:latin typeface="Lato"/>
                <a:cs typeface="Lato"/>
              </a:rPr>
              <a:t>Sources</a:t>
            </a:r>
            <a:endParaRPr sz="1200">
              <a:latin typeface="Lato"/>
              <a:cs typeface="Lato"/>
            </a:endParaRPr>
          </a:p>
        </p:txBody>
      </p:sp>
      <p:grpSp>
        <p:nvGrpSpPr>
          <p:cNvPr id="11" name="object 11"/>
          <p:cNvGrpSpPr/>
          <p:nvPr/>
        </p:nvGrpSpPr>
        <p:grpSpPr>
          <a:xfrm>
            <a:off x="5800413" y="2213999"/>
            <a:ext cx="2091055" cy="486093"/>
            <a:chOff x="11600826" y="4427998"/>
            <a:chExt cx="4182110" cy="972185"/>
          </a:xfrm>
        </p:grpSpPr>
        <p:pic>
          <p:nvPicPr>
            <p:cNvPr id="12" name="object 12"/>
            <p:cNvPicPr/>
            <p:nvPr/>
          </p:nvPicPr>
          <p:blipFill>
            <a:blip r:embed="rId2" cstate="print"/>
            <a:stretch>
              <a:fillRect/>
            </a:stretch>
          </p:blipFill>
          <p:spPr>
            <a:xfrm>
              <a:off x="11600826" y="4427998"/>
              <a:ext cx="973970" cy="972140"/>
            </a:xfrm>
            <a:prstGeom prst="rect">
              <a:avLst/>
            </a:prstGeom>
          </p:spPr>
        </p:pic>
        <p:pic>
          <p:nvPicPr>
            <p:cNvPr id="13" name="object 13"/>
            <p:cNvPicPr/>
            <p:nvPr/>
          </p:nvPicPr>
          <p:blipFill>
            <a:blip r:embed="rId3" cstate="print"/>
            <a:stretch>
              <a:fillRect/>
            </a:stretch>
          </p:blipFill>
          <p:spPr>
            <a:xfrm>
              <a:off x="13367998" y="4509465"/>
              <a:ext cx="810728" cy="809198"/>
            </a:xfrm>
            <a:prstGeom prst="rect">
              <a:avLst/>
            </a:prstGeom>
          </p:spPr>
        </p:pic>
        <p:pic>
          <p:nvPicPr>
            <p:cNvPr id="14" name="object 14"/>
            <p:cNvPicPr/>
            <p:nvPr/>
          </p:nvPicPr>
          <p:blipFill>
            <a:blip r:embed="rId4" cstate="print"/>
            <a:stretch>
              <a:fillRect/>
            </a:stretch>
          </p:blipFill>
          <p:spPr>
            <a:xfrm>
              <a:off x="14971945" y="4509465"/>
              <a:ext cx="810723" cy="809198"/>
            </a:xfrm>
            <a:prstGeom prst="rect">
              <a:avLst/>
            </a:prstGeom>
          </p:spPr>
        </p:pic>
      </p:grpSp>
      <p:sp>
        <p:nvSpPr>
          <p:cNvPr id="15" name="object 15"/>
          <p:cNvSpPr txBox="1"/>
          <p:nvPr/>
        </p:nvSpPr>
        <p:spPr>
          <a:xfrm>
            <a:off x="5655844" y="2696525"/>
            <a:ext cx="774700" cy="191078"/>
          </a:xfrm>
          <a:prstGeom prst="rect">
            <a:avLst/>
          </a:prstGeom>
        </p:spPr>
        <p:txBody>
          <a:bodyPr vert="horz" wrap="square" lIns="0" tIns="6350" rIns="0" bIns="0" rtlCol="0">
            <a:spAutoFit/>
          </a:bodyPr>
          <a:lstStyle/>
          <a:p>
            <a:pPr>
              <a:spcBef>
                <a:spcPts val="50"/>
              </a:spcBef>
            </a:pPr>
            <a:r>
              <a:rPr sz="1200" spc="-5" dirty="0">
                <a:latin typeface="Lato"/>
                <a:cs typeface="Lato"/>
              </a:rPr>
              <a:t>Documents</a:t>
            </a:r>
            <a:endParaRPr sz="1200">
              <a:latin typeface="Lato"/>
              <a:cs typeface="Lato"/>
            </a:endParaRPr>
          </a:p>
        </p:txBody>
      </p:sp>
      <p:sp>
        <p:nvSpPr>
          <p:cNvPr id="16" name="object 16"/>
          <p:cNvSpPr txBox="1"/>
          <p:nvPr/>
        </p:nvSpPr>
        <p:spPr>
          <a:xfrm>
            <a:off x="6584273" y="2696525"/>
            <a:ext cx="1269683" cy="191078"/>
          </a:xfrm>
          <a:prstGeom prst="rect">
            <a:avLst/>
          </a:prstGeom>
        </p:spPr>
        <p:txBody>
          <a:bodyPr vert="horz" wrap="square" lIns="0" tIns="6350" rIns="0" bIns="0" rtlCol="0">
            <a:spAutoFit/>
          </a:bodyPr>
          <a:lstStyle/>
          <a:p>
            <a:pPr>
              <a:spcBef>
                <a:spcPts val="50"/>
              </a:spcBef>
              <a:tabLst>
                <a:tab pos="945198" algn="l"/>
              </a:tabLst>
            </a:pPr>
            <a:r>
              <a:rPr sz="1200" spc="-5" dirty="0">
                <a:latin typeface="Lato"/>
                <a:cs typeface="Lato"/>
              </a:rPr>
              <a:t>Database</a:t>
            </a:r>
            <a:r>
              <a:rPr sz="1200" dirty="0">
                <a:latin typeface="Lato"/>
                <a:cs typeface="Lato"/>
              </a:rPr>
              <a:t>	</a:t>
            </a:r>
            <a:r>
              <a:rPr sz="1200" spc="-13" dirty="0">
                <a:latin typeface="Lato"/>
                <a:cs typeface="Lato"/>
              </a:rPr>
              <a:t>Web</a:t>
            </a:r>
            <a:endParaRPr sz="1200">
              <a:latin typeface="Lato"/>
              <a:cs typeface="Lato"/>
            </a:endParaRPr>
          </a:p>
        </p:txBody>
      </p:sp>
      <p:grpSp>
        <p:nvGrpSpPr>
          <p:cNvPr id="17" name="object 17"/>
          <p:cNvGrpSpPr/>
          <p:nvPr/>
        </p:nvGrpSpPr>
        <p:grpSpPr>
          <a:xfrm>
            <a:off x="5002840" y="1713397"/>
            <a:ext cx="3331845" cy="1385888"/>
            <a:chOff x="10005679" y="3426793"/>
            <a:chExt cx="6663690" cy="2771775"/>
          </a:xfrm>
        </p:grpSpPr>
        <p:sp>
          <p:nvSpPr>
            <p:cNvPr id="18" name="object 18"/>
            <p:cNvSpPr/>
            <p:nvPr/>
          </p:nvSpPr>
          <p:spPr>
            <a:xfrm>
              <a:off x="10229804" y="5670738"/>
              <a:ext cx="558165" cy="9525"/>
            </a:xfrm>
            <a:custGeom>
              <a:avLst/>
              <a:gdLst/>
              <a:ahLst/>
              <a:cxnLst/>
              <a:rect l="l" t="t" r="r" b="b"/>
              <a:pathLst>
                <a:path w="558165" h="9525">
                  <a:moveTo>
                    <a:pt x="558023" y="8924"/>
                  </a:moveTo>
                  <a:lnTo>
                    <a:pt x="0" y="0"/>
                  </a:lnTo>
                </a:path>
              </a:pathLst>
            </a:custGeom>
            <a:ln w="38099">
              <a:solidFill>
                <a:srgbClr val="595959"/>
              </a:solidFill>
            </a:ln>
          </p:spPr>
          <p:txBody>
            <a:bodyPr wrap="square" lIns="0" tIns="0" rIns="0" bIns="0" rtlCol="0"/>
            <a:lstStyle/>
            <a:p>
              <a:endParaRPr sz="700"/>
            </a:p>
          </p:txBody>
        </p:sp>
        <p:pic>
          <p:nvPicPr>
            <p:cNvPr id="19" name="object 19"/>
            <p:cNvPicPr/>
            <p:nvPr/>
          </p:nvPicPr>
          <p:blipFill>
            <a:blip r:embed="rId5" cstate="print"/>
            <a:stretch>
              <a:fillRect/>
            </a:stretch>
          </p:blipFill>
          <p:spPr>
            <a:xfrm>
              <a:off x="10037879" y="5588763"/>
              <a:ext cx="211974" cy="163949"/>
            </a:xfrm>
            <a:prstGeom prst="rect">
              <a:avLst/>
            </a:prstGeom>
          </p:spPr>
        </p:pic>
        <p:sp>
          <p:nvSpPr>
            <p:cNvPr id="20" name="object 20"/>
            <p:cNvSpPr/>
            <p:nvPr/>
          </p:nvSpPr>
          <p:spPr>
            <a:xfrm>
              <a:off x="10024729" y="5485489"/>
              <a:ext cx="558165" cy="9525"/>
            </a:xfrm>
            <a:custGeom>
              <a:avLst/>
              <a:gdLst/>
              <a:ahLst/>
              <a:cxnLst/>
              <a:rect l="l" t="t" r="r" b="b"/>
              <a:pathLst>
                <a:path w="558165" h="9525">
                  <a:moveTo>
                    <a:pt x="558023" y="8949"/>
                  </a:moveTo>
                  <a:lnTo>
                    <a:pt x="0" y="0"/>
                  </a:lnTo>
                </a:path>
              </a:pathLst>
            </a:custGeom>
            <a:ln w="38099">
              <a:solidFill>
                <a:srgbClr val="595959"/>
              </a:solidFill>
            </a:ln>
          </p:spPr>
          <p:txBody>
            <a:bodyPr wrap="square" lIns="0" tIns="0" rIns="0" bIns="0" rtlCol="0"/>
            <a:lstStyle/>
            <a:p>
              <a:endParaRPr sz="700"/>
            </a:p>
          </p:txBody>
        </p:sp>
        <p:pic>
          <p:nvPicPr>
            <p:cNvPr id="21" name="object 21"/>
            <p:cNvPicPr/>
            <p:nvPr/>
          </p:nvPicPr>
          <p:blipFill>
            <a:blip r:embed="rId6" cstate="print"/>
            <a:stretch>
              <a:fillRect/>
            </a:stretch>
          </p:blipFill>
          <p:spPr>
            <a:xfrm>
              <a:off x="10562703" y="5412464"/>
              <a:ext cx="211999" cy="163924"/>
            </a:xfrm>
            <a:prstGeom prst="rect">
              <a:avLst/>
            </a:prstGeom>
          </p:spPr>
        </p:pic>
        <p:sp>
          <p:nvSpPr>
            <p:cNvPr id="22" name="object 22"/>
            <p:cNvSpPr/>
            <p:nvPr/>
          </p:nvSpPr>
          <p:spPr>
            <a:xfrm>
              <a:off x="10764778" y="3445843"/>
              <a:ext cx="5885815" cy="2733675"/>
            </a:xfrm>
            <a:custGeom>
              <a:avLst/>
              <a:gdLst/>
              <a:ahLst/>
              <a:cxnLst/>
              <a:rect l="l" t="t" r="r" b="b"/>
              <a:pathLst>
                <a:path w="5885815" h="2733675">
                  <a:moveTo>
                    <a:pt x="0" y="0"/>
                  </a:moveTo>
                  <a:lnTo>
                    <a:pt x="5885388" y="0"/>
                  </a:lnTo>
                  <a:lnTo>
                    <a:pt x="5885388" y="2733594"/>
                  </a:lnTo>
                  <a:lnTo>
                    <a:pt x="0" y="2733594"/>
                  </a:lnTo>
                  <a:lnTo>
                    <a:pt x="0" y="0"/>
                  </a:lnTo>
                  <a:close/>
                </a:path>
              </a:pathLst>
            </a:custGeom>
            <a:ln w="38099">
              <a:solidFill>
                <a:srgbClr val="FF00FF"/>
              </a:solidFill>
            </a:ln>
          </p:spPr>
          <p:txBody>
            <a:bodyPr wrap="square" lIns="0" tIns="0" rIns="0" bIns="0" rtlCol="0"/>
            <a:lstStyle/>
            <a:p>
              <a:endParaRPr sz="700"/>
            </a:p>
          </p:txBody>
        </p:sp>
      </p:grpSp>
      <p:sp>
        <p:nvSpPr>
          <p:cNvPr id="23" name="object 23"/>
          <p:cNvSpPr txBox="1"/>
          <p:nvPr/>
        </p:nvSpPr>
        <p:spPr>
          <a:xfrm>
            <a:off x="5478389" y="3185619"/>
            <a:ext cx="1336040" cy="728405"/>
          </a:xfrm>
          <a:prstGeom prst="rect">
            <a:avLst/>
          </a:prstGeom>
          <a:ln w="9524">
            <a:solidFill>
              <a:srgbClr val="595959"/>
            </a:solidFill>
          </a:ln>
        </p:spPr>
        <p:txBody>
          <a:bodyPr vert="horz" wrap="square" lIns="0" tIns="0" rIns="0" bIns="0" rtlCol="0">
            <a:spAutoFit/>
          </a:bodyPr>
          <a:lstStyle/>
          <a:p>
            <a:pPr>
              <a:lnSpc>
                <a:spcPct val="100000"/>
              </a:lnSpc>
            </a:pPr>
            <a:endParaRPr sz="1200">
              <a:latin typeface="Times New Roman"/>
              <a:cs typeface="Times New Roman"/>
            </a:endParaRPr>
          </a:p>
          <a:p>
            <a:pPr>
              <a:spcBef>
                <a:spcPts val="28"/>
              </a:spcBef>
            </a:pPr>
            <a:endParaRPr sz="1200">
              <a:latin typeface="Times New Roman"/>
              <a:cs typeface="Times New Roman"/>
            </a:endParaRPr>
          </a:p>
          <a:p>
            <a:pPr marL="252730" marR="248920" indent="132398">
              <a:lnSpc>
                <a:spcPts val="1425"/>
              </a:lnSpc>
            </a:pPr>
            <a:r>
              <a:rPr sz="1200" spc="-5" dirty="0">
                <a:latin typeface="Lato"/>
                <a:cs typeface="Lato"/>
              </a:rPr>
              <a:t>External Applications</a:t>
            </a:r>
            <a:endParaRPr sz="1200">
              <a:latin typeface="Lato"/>
              <a:cs typeface="Lato"/>
            </a:endParaRPr>
          </a:p>
        </p:txBody>
      </p:sp>
      <p:grpSp>
        <p:nvGrpSpPr>
          <p:cNvPr id="24" name="object 24"/>
          <p:cNvGrpSpPr/>
          <p:nvPr/>
        </p:nvGrpSpPr>
        <p:grpSpPr>
          <a:xfrm>
            <a:off x="5002840" y="3315831"/>
            <a:ext cx="400685" cy="170180"/>
            <a:chOff x="10005679" y="6631661"/>
            <a:chExt cx="801370" cy="340360"/>
          </a:xfrm>
        </p:grpSpPr>
        <p:sp>
          <p:nvSpPr>
            <p:cNvPr id="25" name="object 25"/>
            <p:cNvSpPr/>
            <p:nvPr/>
          </p:nvSpPr>
          <p:spPr>
            <a:xfrm>
              <a:off x="10229804" y="6889936"/>
              <a:ext cx="558165" cy="9525"/>
            </a:xfrm>
            <a:custGeom>
              <a:avLst/>
              <a:gdLst/>
              <a:ahLst/>
              <a:cxnLst/>
              <a:rect l="l" t="t" r="r" b="b"/>
              <a:pathLst>
                <a:path w="558165" h="9525">
                  <a:moveTo>
                    <a:pt x="558023" y="8949"/>
                  </a:moveTo>
                  <a:lnTo>
                    <a:pt x="0" y="0"/>
                  </a:lnTo>
                </a:path>
              </a:pathLst>
            </a:custGeom>
            <a:ln w="38099">
              <a:solidFill>
                <a:srgbClr val="595959"/>
              </a:solidFill>
            </a:ln>
          </p:spPr>
          <p:txBody>
            <a:bodyPr wrap="square" lIns="0" tIns="0" rIns="0" bIns="0" rtlCol="0"/>
            <a:lstStyle/>
            <a:p>
              <a:endParaRPr sz="700"/>
            </a:p>
          </p:txBody>
        </p:sp>
        <p:pic>
          <p:nvPicPr>
            <p:cNvPr id="26" name="object 26"/>
            <p:cNvPicPr/>
            <p:nvPr/>
          </p:nvPicPr>
          <p:blipFill>
            <a:blip r:embed="rId5" cstate="print"/>
            <a:stretch>
              <a:fillRect/>
            </a:stretch>
          </p:blipFill>
          <p:spPr>
            <a:xfrm>
              <a:off x="10037879" y="6807961"/>
              <a:ext cx="211974" cy="163949"/>
            </a:xfrm>
            <a:prstGeom prst="rect">
              <a:avLst/>
            </a:prstGeom>
          </p:spPr>
        </p:pic>
        <p:sp>
          <p:nvSpPr>
            <p:cNvPr id="27" name="object 27"/>
            <p:cNvSpPr/>
            <p:nvPr/>
          </p:nvSpPr>
          <p:spPr>
            <a:xfrm>
              <a:off x="10024729" y="6704686"/>
              <a:ext cx="558165" cy="9525"/>
            </a:xfrm>
            <a:custGeom>
              <a:avLst/>
              <a:gdLst/>
              <a:ahLst/>
              <a:cxnLst/>
              <a:rect l="l" t="t" r="r" b="b"/>
              <a:pathLst>
                <a:path w="558165" h="9525">
                  <a:moveTo>
                    <a:pt x="558023" y="8949"/>
                  </a:moveTo>
                  <a:lnTo>
                    <a:pt x="0" y="0"/>
                  </a:lnTo>
                </a:path>
              </a:pathLst>
            </a:custGeom>
            <a:ln w="38099">
              <a:solidFill>
                <a:srgbClr val="595959"/>
              </a:solidFill>
            </a:ln>
          </p:spPr>
          <p:txBody>
            <a:bodyPr wrap="square" lIns="0" tIns="0" rIns="0" bIns="0" rtlCol="0"/>
            <a:lstStyle/>
            <a:p>
              <a:endParaRPr sz="700"/>
            </a:p>
          </p:txBody>
        </p:sp>
        <p:pic>
          <p:nvPicPr>
            <p:cNvPr id="28" name="object 28"/>
            <p:cNvPicPr/>
            <p:nvPr/>
          </p:nvPicPr>
          <p:blipFill>
            <a:blip r:embed="rId6" cstate="print"/>
            <a:stretch>
              <a:fillRect/>
            </a:stretch>
          </p:blipFill>
          <p:spPr>
            <a:xfrm>
              <a:off x="10562703" y="6631661"/>
              <a:ext cx="211999" cy="163924"/>
            </a:xfrm>
            <a:prstGeom prst="rect">
              <a:avLst/>
            </a:prstGeom>
          </p:spPr>
        </p:pic>
      </p:grpSp>
      <p:sp>
        <p:nvSpPr>
          <p:cNvPr id="29" name="object 29"/>
          <p:cNvSpPr txBox="1"/>
          <p:nvPr/>
        </p:nvSpPr>
        <p:spPr>
          <a:xfrm>
            <a:off x="915198" y="2372045"/>
            <a:ext cx="1412875" cy="514243"/>
          </a:xfrm>
          <a:prstGeom prst="rect">
            <a:avLst/>
          </a:prstGeom>
          <a:ln w="9524">
            <a:solidFill>
              <a:srgbClr val="595959"/>
            </a:solidFill>
          </a:ln>
        </p:spPr>
        <p:txBody>
          <a:bodyPr vert="horz" wrap="square" lIns="0" tIns="82550" rIns="0" bIns="0" rtlCol="0">
            <a:spAutoFit/>
          </a:bodyPr>
          <a:lstStyle/>
          <a:p>
            <a:pPr marL="271463" marR="267653" indent="247015">
              <a:lnSpc>
                <a:spcPct val="100400"/>
              </a:lnSpc>
              <a:spcBef>
                <a:spcPts val="650"/>
              </a:spcBef>
            </a:pPr>
            <a:r>
              <a:rPr spc="-10" dirty="0"/>
              <a:t>User </a:t>
            </a:r>
            <a:r>
              <a:rPr spc="-5" dirty="0"/>
              <a:t>Application</a:t>
            </a:r>
            <a:endParaRPr/>
          </a:p>
        </p:txBody>
      </p:sp>
      <p:grpSp>
        <p:nvGrpSpPr>
          <p:cNvPr id="30" name="object 30"/>
          <p:cNvGrpSpPr/>
          <p:nvPr/>
        </p:nvGrpSpPr>
        <p:grpSpPr>
          <a:xfrm>
            <a:off x="979398" y="3048938"/>
            <a:ext cx="1239520" cy="328613"/>
            <a:chOff x="1958796" y="6097875"/>
            <a:chExt cx="2479040" cy="657225"/>
          </a:xfrm>
        </p:grpSpPr>
        <p:sp>
          <p:nvSpPr>
            <p:cNvPr id="31" name="object 31"/>
            <p:cNvSpPr/>
            <p:nvPr/>
          </p:nvSpPr>
          <p:spPr>
            <a:xfrm>
              <a:off x="1963558" y="6102637"/>
              <a:ext cx="2469515" cy="647700"/>
            </a:xfrm>
            <a:custGeom>
              <a:avLst/>
              <a:gdLst/>
              <a:ahLst/>
              <a:cxnLst/>
              <a:rect l="l" t="t" r="r" b="b"/>
              <a:pathLst>
                <a:path w="2469515" h="647700">
                  <a:moveTo>
                    <a:pt x="2469007" y="647098"/>
                  </a:moveTo>
                  <a:lnTo>
                    <a:pt x="0" y="647098"/>
                  </a:lnTo>
                  <a:lnTo>
                    <a:pt x="0" y="0"/>
                  </a:lnTo>
                  <a:lnTo>
                    <a:pt x="2469007" y="0"/>
                  </a:lnTo>
                  <a:lnTo>
                    <a:pt x="2469007" y="647098"/>
                  </a:lnTo>
                  <a:close/>
                </a:path>
              </a:pathLst>
            </a:custGeom>
            <a:solidFill>
              <a:srgbClr val="EDEDED"/>
            </a:solidFill>
          </p:spPr>
          <p:txBody>
            <a:bodyPr wrap="square" lIns="0" tIns="0" rIns="0" bIns="0" rtlCol="0"/>
            <a:lstStyle/>
            <a:p>
              <a:endParaRPr sz="700"/>
            </a:p>
          </p:txBody>
        </p:sp>
        <p:sp>
          <p:nvSpPr>
            <p:cNvPr id="32" name="object 32"/>
            <p:cNvSpPr/>
            <p:nvPr/>
          </p:nvSpPr>
          <p:spPr>
            <a:xfrm>
              <a:off x="1963558" y="6102637"/>
              <a:ext cx="2469515" cy="647700"/>
            </a:xfrm>
            <a:custGeom>
              <a:avLst/>
              <a:gdLst/>
              <a:ahLst/>
              <a:cxnLst/>
              <a:rect l="l" t="t" r="r" b="b"/>
              <a:pathLst>
                <a:path w="2469515" h="647700">
                  <a:moveTo>
                    <a:pt x="0" y="0"/>
                  </a:moveTo>
                  <a:lnTo>
                    <a:pt x="2469007" y="0"/>
                  </a:lnTo>
                  <a:lnTo>
                    <a:pt x="2469007" y="647098"/>
                  </a:lnTo>
                  <a:lnTo>
                    <a:pt x="0" y="647098"/>
                  </a:lnTo>
                  <a:lnTo>
                    <a:pt x="0" y="0"/>
                  </a:lnTo>
                  <a:close/>
                </a:path>
              </a:pathLst>
            </a:custGeom>
            <a:ln w="9524">
              <a:solidFill>
                <a:srgbClr val="595959"/>
              </a:solidFill>
            </a:ln>
          </p:spPr>
          <p:txBody>
            <a:bodyPr wrap="square" lIns="0" tIns="0" rIns="0" bIns="0" rtlCol="0"/>
            <a:lstStyle/>
            <a:p>
              <a:endParaRPr sz="700"/>
            </a:p>
          </p:txBody>
        </p:sp>
        <p:sp>
          <p:nvSpPr>
            <p:cNvPr id="33" name="object 33"/>
            <p:cNvSpPr/>
            <p:nvPr/>
          </p:nvSpPr>
          <p:spPr>
            <a:xfrm>
              <a:off x="2122843" y="6296762"/>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34" name="object 34"/>
            <p:cNvSpPr/>
            <p:nvPr/>
          </p:nvSpPr>
          <p:spPr>
            <a:xfrm>
              <a:off x="2122843" y="6296762"/>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35" name="object 35"/>
            <p:cNvSpPr/>
            <p:nvPr/>
          </p:nvSpPr>
          <p:spPr>
            <a:xfrm>
              <a:off x="2122843" y="6458536"/>
              <a:ext cx="1234440" cy="78105"/>
            </a:xfrm>
            <a:custGeom>
              <a:avLst/>
              <a:gdLst/>
              <a:ahLst/>
              <a:cxnLst/>
              <a:rect l="l" t="t" r="r" b="b"/>
              <a:pathLst>
                <a:path w="1234439" h="78104">
                  <a:moveTo>
                    <a:pt x="1228575" y="77699"/>
                  </a:moveTo>
                  <a:lnTo>
                    <a:pt x="5797" y="77699"/>
                  </a:lnTo>
                  <a:lnTo>
                    <a:pt x="0" y="71899"/>
                  </a:lnTo>
                  <a:lnTo>
                    <a:pt x="0" y="12949"/>
                  </a:lnTo>
                  <a:lnTo>
                    <a:pt x="0" y="5799"/>
                  </a:lnTo>
                  <a:lnTo>
                    <a:pt x="5797" y="0"/>
                  </a:lnTo>
                  <a:lnTo>
                    <a:pt x="1224850" y="0"/>
                  </a:lnTo>
                  <a:lnTo>
                    <a:pt x="1228150" y="1374"/>
                  </a:lnTo>
                  <a:lnTo>
                    <a:pt x="1230575" y="3799"/>
                  </a:lnTo>
                  <a:lnTo>
                    <a:pt x="1233025" y="6224"/>
                  </a:lnTo>
                  <a:lnTo>
                    <a:pt x="1234375" y="9524"/>
                  </a:lnTo>
                  <a:lnTo>
                    <a:pt x="1234375" y="71899"/>
                  </a:lnTo>
                  <a:lnTo>
                    <a:pt x="1228575" y="77699"/>
                  </a:lnTo>
                  <a:close/>
                </a:path>
              </a:pathLst>
            </a:custGeom>
            <a:solidFill>
              <a:srgbClr val="0844A1"/>
            </a:solidFill>
          </p:spPr>
          <p:txBody>
            <a:bodyPr wrap="square" lIns="0" tIns="0" rIns="0" bIns="0" rtlCol="0"/>
            <a:lstStyle/>
            <a:p>
              <a:endParaRPr sz="700"/>
            </a:p>
          </p:txBody>
        </p:sp>
        <p:sp>
          <p:nvSpPr>
            <p:cNvPr id="36" name="object 36"/>
            <p:cNvSpPr/>
            <p:nvPr/>
          </p:nvSpPr>
          <p:spPr>
            <a:xfrm>
              <a:off x="2122843" y="6458536"/>
              <a:ext cx="1234440" cy="78105"/>
            </a:xfrm>
            <a:custGeom>
              <a:avLst/>
              <a:gdLst/>
              <a:ahLst/>
              <a:cxnLst/>
              <a:rect l="l" t="t" r="r" b="b"/>
              <a:pathLst>
                <a:path w="1234439" h="78104">
                  <a:moveTo>
                    <a:pt x="0" y="12949"/>
                  </a:moveTo>
                  <a:lnTo>
                    <a:pt x="0" y="5799"/>
                  </a:lnTo>
                  <a:lnTo>
                    <a:pt x="5797" y="0"/>
                  </a:lnTo>
                  <a:lnTo>
                    <a:pt x="12949" y="0"/>
                  </a:lnTo>
                  <a:lnTo>
                    <a:pt x="1221425" y="0"/>
                  </a:lnTo>
                  <a:lnTo>
                    <a:pt x="1224850" y="0"/>
                  </a:lnTo>
                  <a:lnTo>
                    <a:pt x="1228150" y="1374"/>
                  </a:lnTo>
                  <a:lnTo>
                    <a:pt x="1230575" y="3799"/>
                  </a:lnTo>
                  <a:lnTo>
                    <a:pt x="1233025" y="6224"/>
                  </a:lnTo>
                  <a:lnTo>
                    <a:pt x="1234375" y="9524"/>
                  </a:lnTo>
                  <a:lnTo>
                    <a:pt x="1234375" y="12949"/>
                  </a:lnTo>
                  <a:lnTo>
                    <a:pt x="1234375" y="64749"/>
                  </a:lnTo>
                  <a:lnTo>
                    <a:pt x="1234375" y="71899"/>
                  </a:lnTo>
                  <a:lnTo>
                    <a:pt x="1228575" y="77699"/>
                  </a:lnTo>
                  <a:lnTo>
                    <a:pt x="1221425"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grpSp>
      <p:grpSp>
        <p:nvGrpSpPr>
          <p:cNvPr id="37" name="object 37"/>
          <p:cNvGrpSpPr/>
          <p:nvPr/>
        </p:nvGrpSpPr>
        <p:grpSpPr>
          <a:xfrm>
            <a:off x="979404" y="3506137"/>
            <a:ext cx="1239520" cy="447993"/>
            <a:chOff x="1958808" y="7012273"/>
            <a:chExt cx="2479040" cy="895985"/>
          </a:xfrm>
        </p:grpSpPr>
        <p:sp>
          <p:nvSpPr>
            <p:cNvPr id="38" name="object 38"/>
            <p:cNvSpPr/>
            <p:nvPr/>
          </p:nvSpPr>
          <p:spPr>
            <a:xfrm>
              <a:off x="1963571" y="7017036"/>
              <a:ext cx="2469515" cy="886460"/>
            </a:xfrm>
            <a:custGeom>
              <a:avLst/>
              <a:gdLst/>
              <a:ahLst/>
              <a:cxnLst/>
              <a:rect l="l" t="t" r="r" b="b"/>
              <a:pathLst>
                <a:path w="2469515" h="886459">
                  <a:moveTo>
                    <a:pt x="2469020" y="886298"/>
                  </a:moveTo>
                  <a:lnTo>
                    <a:pt x="0" y="886298"/>
                  </a:lnTo>
                  <a:lnTo>
                    <a:pt x="0" y="0"/>
                  </a:lnTo>
                  <a:lnTo>
                    <a:pt x="2469020" y="0"/>
                  </a:lnTo>
                  <a:lnTo>
                    <a:pt x="2469020" y="886298"/>
                  </a:lnTo>
                  <a:close/>
                </a:path>
              </a:pathLst>
            </a:custGeom>
            <a:solidFill>
              <a:srgbClr val="D8D1E8"/>
            </a:solidFill>
          </p:spPr>
          <p:txBody>
            <a:bodyPr wrap="square" lIns="0" tIns="0" rIns="0" bIns="0" rtlCol="0"/>
            <a:lstStyle/>
            <a:p>
              <a:endParaRPr sz="700"/>
            </a:p>
          </p:txBody>
        </p:sp>
        <p:sp>
          <p:nvSpPr>
            <p:cNvPr id="39" name="object 39"/>
            <p:cNvSpPr/>
            <p:nvPr/>
          </p:nvSpPr>
          <p:spPr>
            <a:xfrm>
              <a:off x="1963571" y="7017036"/>
              <a:ext cx="2469515" cy="886460"/>
            </a:xfrm>
            <a:custGeom>
              <a:avLst/>
              <a:gdLst/>
              <a:ahLst/>
              <a:cxnLst/>
              <a:rect l="l" t="t" r="r" b="b"/>
              <a:pathLst>
                <a:path w="2469515" h="886459">
                  <a:moveTo>
                    <a:pt x="0" y="0"/>
                  </a:moveTo>
                  <a:lnTo>
                    <a:pt x="2469020" y="0"/>
                  </a:lnTo>
                  <a:lnTo>
                    <a:pt x="2469020" y="886298"/>
                  </a:lnTo>
                  <a:lnTo>
                    <a:pt x="0" y="886298"/>
                  </a:lnTo>
                  <a:lnTo>
                    <a:pt x="0" y="0"/>
                  </a:lnTo>
                  <a:close/>
                </a:path>
              </a:pathLst>
            </a:custGeom>
            <a:ln w="9524">
              <a:solidFill>
                <a:srgbClr val="595959"/>
              </a:solidFill>
            </a:ln>
          </p:spPr>
          <p:txBody>
            <a:bodyPr wrap="square" lIns="0" tIns="0" rIns="0" bIns="0" rtlCol="0"/>
            <a:lstStyle/>
            <a:p>
              <a:endParaRPr sz="700"/>
            </a:p>
          </p:txBody>
        </p:sp>
        <p:sp>
          <p:nvSpPr>
            <p:cNvPr id="40" name="object 40"/>
            <p:cNvSpPr/>
            <p:nvPr/>
          </p:nvSpPr>
          <p:spPr>
            <a:xfrm>
              <a:off x="2122843" y="7515960"/>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41" name="object 41"/>
            <p:cNvSpPr/>
            <p:nvPr/>
          </p:nvSpPr>
          <p:spPr>
            <a:xfrm>
              <a:off x="2122843" y="7515960"/>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42" name="object 42"/>
            <p:cNvSpPr/>
            <p:nvPr/>
          </p:nvSpPr>
          <p:spPr>
            <a:xfrm>
              <a:off x="2122848" y="7677734"/>
              <a:ext cx="1648460" cy="78105"/>
            </a:xfrm>
            <a:custGeom>
              <a:avLst/>
              <a:gdLst/>
              <a:ahLst/>
              <a:cxnLst/>
              <a:rect l="l" t="t" r="r" b="b"/>
              <a:pathLst>
                <a:path w="1648460" h="78104">
                  <a:moveTo>
                    <a:pt x="1642219" y="77699"/>
                  </a:moveTo>
                  <a:lnTo>
                    <a:pt x="5797" y="77699"/>
                  </a:lnTo>
                  <a:lnTo>
                    <a:pt x="0" y="71899"/>
                  </a:lnTo>
                  <a:lnTo>
                    <a:pt x="0" y="12949"/>
                  </a:lnTo>
                  <a:lnTo>
                    <a:pt x="0" y="5799"/>
                  </a:lnTo>
                  <a:lnTo>
                    <a:pt x="5797" y="0"/>
                  </a:lnTo>
                  <a:lnTo>
                    <a:pt x="1638494" y="0"/>
                  </a:lnTo>
                  <a:lnTo>
                    <a:pt x="1641794" y="1349"/>
                  </a:lnTo>
                  <a:lnTo>
                    <a:pt x="1644219" y="3799"/>
                  </a:lnTo>
                  <a:lnTo>
                    <a:pt x="1646644" y="6224"/>
                  </a:lnTo>
                  <a:lnTo>
                    <a:pt x="1648019" y="9499"/>
                  </a:lnTo>
                  <a:lnTo>
                    <a:pt x="1648019" y="71899"/>
                  </a:lnTo>
                  <a:lnTo>
                    <a:pt x="1642219" y="77699"/>
                  </a:lnTo>
                  <a:close/>
                </a:path>
              </a:pathLst>
            </a:custGeom>
            <a:solidFill>
              <a:srgbClr val="0844A1"/>
            </a:solidFill>
          </p:spPr>
          <p:txBody>
            <a:bodyPr wrap="square" lIns="0" tIns="0" rIns="0" bIns="0" rtlCol="0"/>
            <a:lstStyle/>
            <a:p>
              <a:endParaRPr sz="700"/>
            </a:p>
          </p:txBody>
        </p:sp>
        <p:sp>
          <p:nvSpPr>
            <p:cNvPr id="43" name="object 43"/>
            <p:cNvSpPr/>
            <p:nvPr/>
          </p:nvSpPr>
          <p:spPr>
            <a:xfrm>
              <a:off x="2122848" y="7677734"/>
              <a:ext cx="1648460" cy="78105"/>
            </a:xfrm>
            <a:custGeom>
              <a:avLst/>
              <a:gdLst/>
              <a:ahLst/>
              <a:cxnLst/>
              <a:rect l="l" t="t" r="r" b="b"/>
              <a:pathLst>
                <a:path w="1648460" h="78104">
                  <a:moveTo>
                    <a:pt x="0" y="12949"/>
                  </a:moveTo>
                  <a:lnTo>
                    <a:pt x="0" y="5799"/>
                  </a:lnTo>
                  <a:lnTo>
                    <a:pt x="5797" y="0"/>
                  </a:lnTo>
                  <a:lnTo>
                    <a:pt x="12949" y="0"/>
                  </a:lnTo>
                  <a:lnTo>
                    <a:pt x="1635069" y="0"/>
                  </a:lnTo>
                  <a:lnTo>
                    <a:pt x="1638494" y="0"/>
                  </a:lnTo>
                  <a:lnTo>
                    <a:pt x="1641794" y="1349"/>
                  </a:lnTo>
                  <a:lnTo>
                    <a:pt x="1644219" y="3799"/>
                  </a:lnTo>
                  <a:lnTo>
                    <a:pt x="1646644" y="6224"/>
                  </a:lnTo>
                  <a:lnTo>
                    <a:pt x="1648019" y="9499"/>
                  </a:lnTo>
                  <a:lnTo>
                    <a:pt x="1648019" y="12949"/>
                  </a:lnTo>
                  <a:lnTo>
                    <a:pt x="1648019" y="64749"/>
                  </a:lnTo>
                  <a:lnTo>
                    <a:pt x="1648019" y="71899"/>
                  </a:lnTo>
                  <a:lnTo>
                    <a:pt x="1642219" y="77699"/>
                  </a:lnTo>
                  <a:lnTo>
                    <a:pt x="1635069"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44" name="object 44"/>
            <p:cNvSpPr/>
            <p:nvPr/>
          </p:nvSpPr>
          <p:spPr>
            <a:xfrm>
              <a:off x="2122843" y="7363560"/>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45" name="object 45"/>
            <p:cNvSpPr/>
            <p:nvPr/>
          </p:nvSpPr>
          <p:spPr>
            <a:xfrm>
              <a:off x="2122843" y="7363560"/>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46" name="object 46"/>
            <p:cNvSpPr/>
            <p:nvPr/>
          </p:nvSpPr>
          <p:spPr>
            <a:xfrm>
              <a:off x="2122843" y="7211160"/>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47" name="object 47"/>
            <p:cNvSpPr/>
            <p:nvPr/>
          </p:nvSpPr>
          <p:spPr>
            <a:xfrm>
              <a:off x="2122843" y="7211160"/>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grpSp>
      <p:sp>
        <p:nvSpPr>
          <p:cNvPr id="48" name="object 48"/>
          <p:cNvSpPr txBox="1"/>
          <p:nvPr/>
        </p:nvSpPr>
        <p:spPr>
          <a:xfrm>
            <a:off x="2875044" y="2610095"/>
            <a:ext cx="2064702" cy="542136"/>
          </a:xfrm>
          <a:prstGeom prst="rect">
            <a:avLst/>
          </a:prstGeom>
          <a:solidFill>
            <a:srgbClr val="FFD866"/>
          </a:solidFill>
          <a:ln w="9524">
            <a:solidFill>
              <a:srgbClr val="595959"/>
            </a:solidFill>
          </a:ln>
        </p:spPr>
        <p:txBody>
          <a:bodyPr vert="horz" wrap="square" lIns="0" tIns="171133" rIns="0" bIns="0" rtlCol="0">
            <a:spAutoFit/>
          </a:bodyPr>
          <a:lstStyle/>
          <a:p>
            <a:pPr>
              <a:spcBef>
                <a:spcPts val="1348"/>
              </a:spcBef>
            </a:pPr>
            <a:endParaRPr sz="1200">
              <a:latin typeface="Times New Roman"/>
              <a:cs typeface="Times New Roman"/>
            </a:endParaRPr>
          </a:p>
          <a:p>
            <a:pPr algn="ctr">
              <a:lnSpc>
                <a:spcPct val="100000"/>
              </a:lnSpc>
            </a:pPr>
            <a:r>
              <a:rPr sz="1200" dirty="0">
                <a:latin typeface="Lato"/>
                <a:cs typeface="Lato"/>
              </a:rPr>
              <a:t>Orchestration</a:t>
            </a:r>
            <a:r>
              <a:rPr sz="1200" spc="-30" dirty="0">
                <a:latin typeface="Lato"/>
                <a:cs typeface="Lato"/>
              </a:rPr>
              <a:t> </a:t>
            </a:r>
            <a:r>
              <a:rPr sz="1200" spc="-5" dirty="0">
                <a:latin typeface="Lato"/>
                <a:cs typeface="Lato"/>
              </a:rPr>
              <a:t>library</a:t>
            </a:r>
            <a:endParaRPr sz="1200">
              <a:latin typeface="Lato"/>
              <a:cs typeface="Lato"/>
            </a:endParaRPr>
          </a:p>
        </p:txBody>
      </p:sp>
      <p:grpSp>
        <p:nvGrpSpPr>
          <p:cNvPr id="49" name="object 49"/>
          <p:cNvGrpSpPr/>
          <p:nvPr/>
        </p:nvGrpSpPr>
        <p:grpSpPr>
          <a:xfrm>
            <a:off x="2395295" y="2968332"/>
            <a:ext cx="400685" cy="170180"/>
            <a:chOff x="4790590" y="5936663"/>
            <a:chExt cx="801370" cy="340360"/>
          </a:xfrm>
        </p:grpSpPr>
        <p:sp>
          <p:nvSpPr>
            <p:cNvPr id="50" name="object 50"/>
            <p:cNvSpPr/>
            <p:nvPr/>
          </p:nvSpPr>
          <p:spPr>
            <a:xfrm>
              <a:off x="5014690" y="6194962"/>
              <a:ext cx="558165" cy="9525"/>
            </a:xfrm>
            <a:custGeom>
              <a:avLst/>
              <a:gdLst/>
              <a:ahLst/>
              <a:cxnLst/>
              <a:rect l="l" t="t" r="r" b="b"/>
              <a:pathLst>
                <a:path w="558164" h="9525">
                  <a:moveTo>
                    <a:pt x="558048" y="8924"/>
                  </a:moveTo>
                  <a:lnTo>
                    <a:pt x="0" y="0"/>
                  </a:lnTo>
                </a:path>
              </a:pathLst>
            </a:custGeom>
            <a:ln w="38099">
              <a:solidFill>
                <a:srgbClr val="595959"/>
              </a:solidFill>
            </a:ln>
          </p:spPr>
          <p:txBody>
            <a:bodyPr wrap="square" lIns="0" tIns="0" rIns="0" bIns="0" rtlCol="0"/>
            <a:lstStyle/>
            <a:p>
              <a:endParaRPr sz="700"/>
            </a:p>
          </p:txBody>
        </p:sp>
        <p:pic>
          <p:nvPicPr>
            <p:cNvPr id="51" name="object 51"/>
            <p:cNvPicPr/>
            <p:nvPr/>
          </p:nvPicPr>
          <p:blipFill>
            <a:blip r:embed="rId7" cstate="print"/>
            <a:stretch>
              <a:fillRect/>
            </a:stretch>
          </p:blipFill>
          <p:spPr>
            <a:xfrm>
              <a:off x="4822765" y="6112987"/>
              <a:ext cx="211999" cy="163949"/>
            </a:xfrm>
            <a:prstGeom prst="rect">
              <a:avLst/>
            </a:prstGeom>
          </p:spPr>
        </p:pic>
        <p:sp>
          <p:nvSpPr>
            <p:cNvPr id="52" name="object 52"/>
            <p:cNvSpPr/>
            <p:nvPr/>
          </p:nvSpPr>
          <p:spPr>
            <a:xfrm>
              <a:off x="4809640" y="6009713"/>
              <a:ext cx="558165" cy="9525"/>
            </a:xfrm>
            <a:custGeom>
              <a:avLst/>
              <a:gdLst/>
              <a:ahLst/>
              <a:cxnLst/>
              <a:rect l="l" t="t" r="r" b="b"/>
              <a:pathLst>
                <a:path w="558164" h="9525">
                  <a:moveTo>
                    <a:pt x="558023" y="8924"/>
                  </a:moveTo>
                  <a:lnTo>
                    <a:pt x="0" y="0"/>
                  </a:lnTo>
                </a:path>
              </a:pathLst>
            </a:custGeom>
            <a:ln w="38099">
              <a:solidFill>
                <a:srgbClr val="595959"/>
              </a:solidFill>
            </a:ln>
          </p:spPr>
          <p:txBody>
            <a:bodyPr wrap="square" lIns="0" tIns="0" rIns="0" bIns="0" rtlCol="0"/>
            <a:lstStyle/>
            <a:p>
              <a:endParaRPr sz="700"/>
            </a:p>
          </p:txBody>
        </p:sp>
        <p:pic>
          <p:nvPicPr>
            <p:cNvPr id="53" name="object 53"/>
            <p:cNvPicPr/>
            <p:nvPr/>
          </p:nvPicPr>
          <p:blipFill>
            <a:blip r:embed="rId8" cstate="print"/>
            <a:stretch>
              <a:fillRect/>
            </a:stretch>
          </p:blipFill>
          <p:spPr>
            <a:xfrm>
              <a:off x="5347614" y="5936663"/>
              <a:ext cx="211974" cy="163949"/>
            </a:xfrm>
            <a:prstGeom prst="rect">
              <a:avLst/>
            </a:prstGeom>
          </p:spPr>
        </p:pic>
      </p:grpSp>
      <p:grpSp>
        <p:nvGrpSpPr>
          <p:cNvPr id="54" name="object 54"/>
          <p:cNvGrpSpPr/>
          <p:nvPr/>
        </p:nvGrpSpPr>
        <p:grpSpPr>
          <a:xfrm>
            <a:off x="3816767" y="2160446"/>
            <a:ext cx="170180" cy="400685"/>
            <a:chOff x="7633534" y="4320891"/>
            <a:chExt cx="340360" cy="801370"/>
          </a:xfrm>
        </p:grpSpPr>
        <p:sp>
          <p:nvSpPr>
            <p:cNvPr id="55" name="object 55"/>
            <p:cNvSpPr/>
            <p:nvPr/>
          </p:nvSpPr>
          <p:spPr>
            <a:xfrm>
              <a:off x="7706559" y="4544990"/>
              <a:ext cx="9525" cy="558165"/>
            </a:xfrm>
            <a:custGeom>
              <a:avLst/>
              <a:gdLst/>
              <a:ahLst/>
              <a:cxnLst/>
              <a:rect l="l" t="t" r="r" b="b"/>
              <a:pathLst>
                <a:path w="9525" h="558164">
                  <a:moveTo>
                    <a:pt x="0" y="558023"/>
                  </a:moveTo>
                  <a:lnTo>
                    <a:pt x="8949" y="0"/>
                  </a:lnTo>
                </a:path>
              </a:pathLst>
            </a:custGeom>
            <a:ln w="38099">
              <a:solidFill>
                <a:srgbClr val="595959"/>
              </a:solidFill>
            </a:ln>
          </p:spPr>
          <p:txBody>
            <a:bodyPr wrap="square" lIns="0" tIns="0" rIns="0" bIns="0" rtlCol="0"/>
            <a:lstStyle/>
            <a:p>
              <a:endParaRPr sz="700"/>
            </a:p>
          </p:txBody>
        </p:sp>
        <p:pic>
          <p:nvPicPr>
            <p:cNvPr id="56" name="object 56"/>
            <p:cNvPicPr/>
            <p:nvPr/>
          </p:nvPicPr>
          <p:blipFill>
            <a:blip r:embed="rId9" cstate="print"/>
            <a:stretch>
              <a:fillRect/>
            </a:stretch>
          </p:blipFill>
          <p:spPr>
            <a:xfrm>
              <a:off x="7633534" y="4353066"/>
              <a:ext cx="163949" cy="211974"/>
            </a:xfrm>
            <a:prstGeom prst="rect">
              <a:avLst/>
            </a:prstGeom>
          </p:spPr>
        </p:pic>
        <p:sp>
          <p:nvSpPr>
            <p:cNvPr id="57" name="object 57"/>
            <p:cNvSpPr/>
            <p:nvPr/>
          </p:nvSpPr>
          <p:spPr>
            <a:xfrm>
              <a:off x="7891809" y="4339941"/>
              <a:ext cx="9525" cy="558165"/>
            </a:xfrm>
            <a:custGeom>
              <a:avLst/>
              <a:gdLst/>
              <a:ahLst/>
              <a:cxnLst/>
              <a:rect l="l" t="t" r="r" b="b"/>
              <a:pathLst>
                <a:path w="9525" h="558164">
                  <a:moveTo>
                    <a:pt x="0" y="558023"/>
                  </a:moveTo>
                  <a:lnTo>
                    <a:pt x="8949" y="0"/>
                  </a:lnTo>
                </a:path>
              </a:pathLst>
            </a:custGeom>
            <a:ln w="38099">
              <a:solidFill>
                <a:srgbClr val="595959"/>
              </a:solidFill>
            </a:ln>
          </p:spPr>
          <p:txBody>
            <a:bodyPr wrap="square" lIns="0" tIns="0" rIns="0" bIns="0" rtlCol="0"/>
            <a:lstStyle/>
            <a:p>
              <a:endParaRPr sz="700"/>
            </a:p>
          </p:txBody>
        </p:sp>
        <p:pic>
          <p:nvPicPr>
            <p:cNvPr id="58" name="object 58"/>
            <p:cNvPicPr/>
            <p:nvPr/>
          </p:nvPicPr>
          <p:blipFill>
            <a:blip r:embed="rId10" cstate="print"/>
            <a:stretch>
              <a:fillRect/>
            </a:stretch>
          </p:blipFill>
          <p:spPr>
            <a:xfrm>
              <a:off x="7809834" y="4877890"/>
              <a:ext cx="163949" cy="211999"/>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602" y="329233"/>
            <a:ext cx="6767464" cy="450123"/>
          </a:xfrm>
          <a:prstGeom prst="rect">
            <a:avLst/>
          </a:prstGeom>
        </p:spPr>
        <p:txBody>
          <a:bodyPr spcFirstLastPara="1" vert="horz" wrap="square" lIns="0" tIns="6350" rIns="0" bIns="0" rtlCol="0" anchor="t" anchorCtr="0">
            <a:spAutoFit/>
          </a:bodyPr>
          <a:lstStyle/>
          <a:p>
            <a:pPr marL="6350">
              <a:spcBef>
                <a:spcPts val="50"/>
              </a:spcBef>
            </a:pPr>
            <a:r>
              <a:rPr dirty="0"/>
              <a:t>Retrieval</a:t>
            </a:r>
            <a:r>
              <a:rPr spc="-90" dirty="0"/>
              <a:t> </a:t>
            </a:r>
            <a:r>
              <a:rPr spc="-20" dirty="0"/>
              <a:t>Augmented</a:t>
            </a:r>
            <a:r>
              <a:rPr spc="-90" dirty="0"/>
              <a:t> </a:t>
            </a:r>
            <a:r>
              <a:rPr dirty="0"/>
              <a:t>Generation</a:t>
            </a:r>
            <a:r>
              <a:rPr spc="-90" dirty="0"/>
              <a:t> </a:t>
            </a:r>
            <a:r>
              <a:rPr spc="23" dirty="0"/>
              <a:t>(RAG)</a:t>
            </a:r>
          </a:p>
        </p:txBody>
      </p:sp>
      <p:grpSp>
        <p:nvGrpSpPr>
          <p:cNvPr id="3" name="object 3"/>
          <p:cNvGrpSpPr/>
          <p:nvPr/>
        </p:nvGrpSpPr>
        <p:grpSpPr>
          <a:xfrm>
            <a:off x="7347244" y="1867315"/>
            <a:ext cx="1284923" cy="1284923"/>
            <a:chOff x="14444857" y="3480630"/>
            <a:chExt cx="2569845" cy="2569845"/>
          </a:xfrm>
        </p:grpSpPr>
        <p:sp>
          <p:nvSpPr>
            <p:cNvPr id="4" name="object 4"/>
            <p:cNvSpPr/>
            <p:nvPr/>
          </p:nvSpPr>
          <p:spPr>
            <a:xfrm>
              <a:off x="14449620" y="3485393"/>
              <a:ext cx="2560320" cy="2560320"/>
            </a:xfrm>
            <a:custGeom>
              <a:avLst/>
              <a:gdLst/>
              <a:ahLst/>
              <a:cxnLst/>
              <a:rect l="l" t="t" r="r" b="b"/>
              <a:pathLst>
                <a:path w="2560319" h="2560320">
                  <a:moveTo>
                    <a:pt x="1280097" y="2560194"/>
                  </a:move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3"/>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8"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1" y="1128493"/>
                  </a:lnTo>
                  <a:lnTo>
                    <a:pt x="2556178" y="1178729"/>
                  </a:lnTo>
                  <a:lnTo>
                    <a:pt x="2559187"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3"/>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3"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close/>
                </a:path>
              </a:pathLst>
            </a:custGeom>
            <a:solidFill>
              <a:srgbClr val="D699FF"/>
            </a:solidFill>
          </p:spPr>
          <p:txBody>
            <a:bodyPr wrap="square" lIns="0" tIns="0" rIns="0" bIns="0" rtlCol="0"/>
            <a:lstStyle/>
            <a:p>
              <a:endParaRPr sz="700"/>
            </a:p>
          </p:txBody>
        </p:sp>
        <p:sp>
          <p:nvSpPr>
            <p:cNvPr id="5" name="object 5"/>
            <p:cNvSpPr/>
            <p:nvPr/>
          </p:nvSpPr>
          <p:spPr>
            <a:xfrm>
              <a:off x="14449620" y="3485393"/>
              <a:ext cx="2560320" cy="2560320"/>
            </a:xfrm>
            <a:custGeom>
              <a:avLst/>
              <a:gdLst/>
              <a:ahLst/>
              <a:cxnLst/>
              <a:rect l="l" t="t" r="r" b="b"/>
              <a:pathLst>
                <a:path w="2560319" h="2560320">
                  <a:moveTo>
                    <a:pt x="0" y="1280097"/>
                  </a:move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7"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0" y="1128493"/>
                  </a:lnTo>
                  <a:lnTo>
                    <a:pt x="2556178" y="1178729"/>
                  </a:lnTo>
                  <a:lnTo>
                    <a:pt x="2559186"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2"/>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2"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2"/>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close/>
                </a:path>
              </a:pathLst>
            </a:custGeom>
            <a:ln w="9524">
              <a:solidFill>
                <a:srgbClr val="757575"/>
              </a:solidFill>
            </a:ln>
          </p:spPr>
          <p:txBody>
            <a:bodyPr wrap="square" lIns="0" tIns="0" rIns="0" bIns="0" rtlCol="0"/>
            <a:lstStyle/>
            <a:p>
              <a:endParaRPr sz="700"/>
            </a:p>
          </p:txBody>
        </p:sp>
      </p:grpSp>
      <p:sp>
        <p:nvSpPr>
          <p:cNvPr id="6" name="object 6"/>
          <p:cNvSpPr txBox="1"/>
          <p:nvPr/>
        </p:nvSpPr>
        <p:spPr>
          <a:xfrm>
            <a:off x="7754335" y="2356134"/>
            <a:ext cx="458153" cy="283411"/>
          </a:xfrm>
          <a:prstGeom prst="rect">
            <a:avLst/>
          </a:prstGeom>
        </p:spPr>
        <p:txBody>
          <a:bodyPr vert="horz" wrap="square" lIns="0" tIns="6350" rIns="0" bIns="0" rtlCol="0">
            <a:spAutoFit/>
          </a:bodyPr>
          <a:lstStyle/>
          <a:p>
            <a:pPr marL="6350">
              <a:spcBef>
                <a:spcPts val="50"/>
              </a:spcBef>
            </a:pPr>
            <a:r>
              <a:rPr sz="1800" spc="-13" dirty="0">
                <a:latin typeface="Lato"/>
                <a:cs typeface="Lato"/>
              </a:rPr>
              <a:t>LLM</a:t>
            </a:r>
            <a:endParaRPr sz="1800">
              <a:latin typeface="Lato"/>
              <a:cs typeface="Lato"/>
            </a:endParaRPr>
          </a:p>
        </p:txBody>
      </p:sp>
      <p:grpSp>
        <p:nvGrpSpPr>
          <p:cNvPr id="7" name="object 7"/>
          <p:cNvGrpSpPr/>
          <p:nvPr/>
        </p:nvGrpSpPr>
        <p:grpSpPr>
          <a:xfrm>
            <a:off x="577569" y="1894765"/>
            <a:ext cx="1485265" cy="1229995"/>
            <a:chOff x="905508" y="3535530"/>
            <a:chExt cx="2970530" cy="2459990"/>
          </a:xfrm>
        </p:grpSpPr>
        <p:sp>
          <p:nvSpPr>
            <p:cNvPr id="8" name="object 8"/>
            <p:cNvSpPr/>
            <p:nvPr/>
          </p:nvSpPr>
          <p:spPr>
            <a:xfrm>
              <a:off x="910270" y="3540292"/>
              <a:ext cx="2961005" cy="2450465"/>
            </a:xfrm>
            <a:custGeom>
              <a:avLst/>
              <a:gdLst/>
              <a:ahLst/>
              <a:cxnLst/>
              <a:rect l="l" t="t" r="r" b="b"/>
              <a:pathLst>
                <a:path w="2961004" h="2450465">
                  <a:moveTo>
                    <a:pt x="2348397" y="2450395"/>
                  </a:moveTo>
                  <a:lnTo>
                    <a:pt x="612598" y="2450395"/>
                  </a:lnTo>
                  <a:lnTo>
                    <a:pt x="0" y="1225197"/>
                  </a:lnTo>
                  <a:lnTo>
                    <a:pt x="612598" y="0"/>
                  </a:lnTo>
                  <a:lnTo>
                    <a:pt x="2348397" y="0"/>
                  </a:lnTo>
                  <a:lnTo>
                    <a:pt x="2960996" y="1225197"/>
                  </a:lnTo>
                  <a:lnTo>
                    <a:pt x="2348397" y="2450395"/>
                  </a:lnTo>
                  <a:close/>
                </a:path>
              </a:pathLst>
            </a:custGeom>
            <a:solidFill>
              <a:srgbClr val="EDEDED"/>
            </a:solidFill>
          </p:spPr>
          <p:txBody>
            <a:bodyPr wrap="square" lIns="0" tIns="0" rIns="0" bIns="0" rtlCol="0"/>
            <a:lstStyle/>
            <a:p>
              <a:endParaRPr sz="700"/>
            </a:p>
          </p:txBody>
        </p:sp>
        <p:sp>
          <p:nvSpPr>
            <p:cNvPr id="9" name="object 9"/>
            <p:cNvSpPr/>
            <p:nvPr/>
          </p:nvSpPr>
          <p:spPr>
            <a:xfrm>
              <a:off x="910270" y="3540292"/>
              <a:ext cx="2961005" cy="2450465"/>
            </a:xfrm>
            <a:custGeom>
              <a:avLst/>
              <a:gdLst/>
              <a:ahLst/>
              <a:cxnLst/>
              <a:rect l="l" t="t" r="r" b="b"/>
              <a:pathLst>
                <a:path w="2961004" h="2450465">
                  <a:moveTo>
                    <a:pt x="0" y="1225197"/>
                  </a:moveTo>
                  <a:lnTo>
                    <a:pt x="612598" y="0"/>
                  </a:lnTo>
                  <a:lnTo>
                    <a:pt x="2348397" y="0"/>
                  </a:lnTo>
                  <a:lnTo>
                    <a:pt x="2960996" y="1225197"/>
                  </a:lnTo>
                  <a:lnTo>
                    <a:pt x="2348397" y="2450395"/>
                  </a:lnTo>
                  <a:lnTo>
                    <a:pt x="612598" y="2450395"/>
                  </a:lnTo>
                  <a:lnTo>
                    <a:pt x="0" y="1225197"/>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949292" y="2252376"/>
            <a:ext cx="741998" cy="501740"/>
          </a:xfrm>
          <a:prstGeom prst="rect">
            <a:avLst/>
          </a:prstGeom>
        </p:spPr>
        <p:txBody>
          <a:bodyPr vert="horz" wrap="square" lIns="0" tIns="14288" rIns="0" bIns="0" rtlCol="0">
            <a:spAutoFit/>
          </a:bodyPr>
          <a:lstStyle/>
          <a:p>
            <a:pPr marL="6350" marR="2540" indent="80645">
              <a:lnSpc>
                <a:spcPts val="1910"/>
              </a:lnSpc>
              <a:spcBef>
                <a:spcPts val="113"/>
              </a:spcBef>
            </a:pPr>
            <a:r>
              <a:rPr sz="1600" spc="-5" dirty="0">
                <a:latin typeface="Lato"/>
                <a:cs typeface="Lato"/>
              </a:rPr>
              <a:t>Query encoder</a:t>
            </a:r>
            <a:endParaRPr sz="1600">
              <a:latin typeface="Lato"/>
              <a:cs typeface="Lato"/>
            </a:endParaRPr>
          </a:p>
        </p:txBody>
      </p:sp>
      <p:sp>
        <p:nvSpPr>
          <p:cNvPr id="11" name="object 11"/>
          <p:cNvSpPr txBox="1"/>
          <p:nvPr/>
        </p:nvSpPr>
        <p:spPr>
          <a:xfrm>
            <a:off x="2866509" y="2080383"/>
            <a:ext cx="1417638" cy="813043"/>
          </a:xfrm>
          <a:prstGeom prst="rect">
            <a:avLst/>
          </a:prstGeom>
          <a:solidFill>
            <a:srgbClr val="C1E8F7"/>
          </a:solidFill>
          <a:ln w="9524">
            <a:solidFill>
              <a:srgbClr val="595959"/>
            </a:solidFill>
          </a:ln>
        </p:spPr>
        <p:txBody>
          <a:bodyPr vert="horz" wrap="square" lIns="0" tIns="81280" rIns="0" bIns="0" rtlCol="0">
            <a:spAutoFit/>
          </a:bodyPr>
          <a:lstStyle/>
          <a:p>
            <a:pPr marL="182880" marR="178753" indent="-318" algn="ctr">
              <a:lnSpc>
                <a:spcPts val="1910"/>
              </a:lnSpc>
              <a:spcBef>
                <a:spcPts val="640"/>
              </a:spcBef>
            </a:pPr>
            <a:r>
              <a:rPr sz="1600" spc="-5" dirty="0">
                <a:latin typeface="Lato"/>
                <a:cs typeface="Lato"/>
              </a:rPr>
              <a:t>External information sources</a:t>
            </a:r>
            <a:endParaRPr sz="1600">
              <a:latin typeface="Lato"/>
              <a:cs typeface="Lato"/>
            </a:endParaRPr>
          </a:p>
        </p:txBody>
      </p:sp>
      <p:grpSp>
        <p:nvGrpSpPr>
          <p:cNvPr id="12" name="object 12"/>
          <p:cNvGrpSpPr/>
          <p:nvPr/>
        </p:nvGrpSpPr>
        <p:grpSpPr>
          <a:xfrm>
            <a:off x="2136648" y="2468745"/>
            <a:ext cx="635635" cy="82233"/>
            <a:chOff x="4023666" y="4683490"/>
            <a:chExt cx="1271270" cy="164465"/>
          </a:xfrm>
        </p:grpSpPr>
        <p:sp>
          <p:nvSpPr>
            <p:cNvPr id="13" name="object 13"/>
            <p:cNvSpPr/>
            <p:nvPr/>
          </p:nvSpPr>
          <p:spPr>
            <a:xfrm>
              <a:off x="4023666" y="4765490"/>
              <a:ext cx="1078865" cy="0"/>
            </a:xfrm>
            <a:custGeom>
              <a:avLst/>
              <a:gdLst/>
              <a:ahLst/>
              <a:cxnLst/>
              <a:rect l="l" t="t" r="r" b="b"/>
              <a:pathLst>
                <a:path w="1078864">
                  <a:moveTo>
                    <a:pt x="0" y="0"/>
                  </a:moveTo>
                  <a:lnTo>
                    <a:pt x="1078797" y="0"/>
                  </a:lnTo>
                </a:path>
              </a:pathLst>
            </a:custGeom>
            <a:ln w="38099">
              <a:solidFill>
                <a:srgbClr val="595959"/>
              </a:solidFill>
            </a:ln>
          </p:spPr>
          <p:txBody>
            <a:bodyPr wrap="square" lIns="0" tIns="0" rIns="0" bIns="0" rtlCol="0"/>
            <a:lstStyle/>
            <a:p>
              <a:endParaRPr sz="700"/>
            </a:p>
          </p:txBody>
        </p:sp>
        <p:pic>
          <p:nvPicPr>
            <p:cNvPr id="14" name="object 14"/>
            <p:cNvPicPr/>
            <p:nvPr/>
          </p:nvPicPr>
          <p:blipFill>
            <a:blip r:embed="rId2" cstate="print"/>
            <a:stretch>
              <a:fillRect/>
            </a:stretch>
          </p:blipFill>
          <p:spPr>
            <a:xfrm>
              <a:off x="5083414" y="4683490"/>
              <a:ext cx="210999" cy="163974"/>
            </a:xfrm>
            <a:prstGeom prst="rect">
              <a:avLst/>
            </a:prstGeom>
          </p:spPr>
        </p:pic>
      </p:grpSp>
      <p:grpSp>
        <p:nvGrpSpPr>
          <p:cNvPr id="15" name="object 15"/>
          <p:cNvGrpSpPr/>
          <p:nvPr/>
        </p:nvGrpSpPr>
        <p:grpSpPr>
          <a:xfrm>
            <a:off x="1277614" y="1500397"/>
            <a:ext cx="82233" cy="351155"/>
            <a:chOff x="2305597" y="2746794"/>
            <a:chExt cx="164465" cy="702310"/>
          </a:xfrm>
        </p:grpSpPr>
        <p:sp>
          <p:nvSpPr>
            <p:cNvPr id="16" name="object 16"/>
            <p:cNvSpPr/>
            <p:nvPr/>
          </p:nvSpPr>
          <p:spPr>
            <a:xfrm>
              <a:off x="2387577" y="2746794"/>
              <a:ext cx="0" cy="510540"/>
            </a:xfrm>
            <a:custGeom>
              <a:avLst/>
              <a:gdLst/>
              <a:ahLst/>
              <a:cxnLst/>
              <a:rect l="l" t="t" r="r" b="b"/>
              <a:pathLst>
                <a:path h="510539">
                  <a:moveTo>
                    <a:pt x="0" y="0"/>
                  </a:moveTo>
                  <a:lnTo>
                    <a:pt x="0" y="509998"/>
                  </a:lnTo>
                </a:path>
              </a:pathLst>
            </a:custGeom>
            <a:ln w="38099">
              <a:solidFill>
                <a:srgbClr val="595959"/>
              </a:solidFill>
            </a:ln>
          </p:spPr>
          <p:txBody>
            <a:bodyPr wrap="square" lIns="0" tIns="0" rIns="0" bIns="0" rtlCol="0"/>
            <a:lstStyle/>
            <a:p>
              <a:endParaRPr sz="700"/>
            </a:p>
          </p:txBody>
        </p:sp>
        <p:pic>
          <p:nvPicPr>
            <p:cNvPr id="17" name="object 17"/>
            <p:cNvPicPr/>
            <p:nvPr/>
          </p:nvPicPr>
          <p:blipFill>
            <a:blip r:embed="rId3" cstate="print"/>
            <a:stretch>
              <a:fillRect/>
            </a:stretch>
          </p:blipFill>
          <p:spPr>
            <a:xfrm>
              <a:off x="2305597" y="3237743"/>
              <a:ext cx="163962" cy="210999"/>
            </a:xfrm>
            <a:prstGeom prst="rect">
              <a:avLst/>
            </a:prstGeom>
          </p:spPr>
        </p:pic>
      </p:grpSp>
      <p:grpSp>
        <p:nvGrpSpPr>
          <p:cNvPr id="18" name="object 18"/>
          <p:cNvGrpSpPr/>
          <p:nvPr/>
        </p:nvGrpSpPr>
        <p:grpSpPr>
          <a:xfrm>
            <a:off x="573035" y="1062864"/>
            <a:ext cx="1422400" cy="382905"/>
            <a:chOff x="896440" y="1871728"/>
            <a:chExt cx="2844800" cy="765810"/>
          </a:xfrm>
        </p:grpSpPr>
        <p:sp>
          <p:nvSpPr>
            <p:cNvPr id="19" name="object 19"/>
            <p:cNvSpPr/>
            <p:nvPr/>
          </p:nvSpPr>
          <p:spPr>
            <a:xfrm>
              <a:off x="901203" y="1876491"/>
              <a:ext cx="2835275" cy="756285"/>
            </a:xfrm>
            <a:custGeom>
              <a:avLst/>
              <a:gdLst/>
              <a:ahLst/>
              <a:cxnLst/>
              <a:rect l="l" t="t" r="r" b="b"/>
              <a:pathLst>
                <a:path w="2835275" h="756285">
                  <a:moveTo>
                    <a:pt x="2834689" y="755903"/>
                  </a:moveTo>
                  <a:lnTo>
                    <a:pt x="0" y="755903"/>
                  </a:lnTo>
                  <a:lnTo>
                    <a:pt x="0" y="0"/>
                  </a:lnTo>
                  <a:lnTo>
                    <a:pt x="2834689" y="0"/>
                  </a:lnTo>
                  <a:lnTo>
                    <a:pt x="2834689" y="755903"/>
                  </a:lnTo>
                  <a:close/>
                </a:path>
              </a:pathLst>
            </a:custGeom>
            <a:solidFill>
              <a:srgbClr val="EDEDED"/>
            </a:solidFill>
          </p:spPr>
          <p:txBody>
            <a:bodyPr wrap="square" lIns="0" tIns="0" rIns="0" bIns="0" rtlCol="0"/>
            <a:lstStyle/>
            <a:p>
              <a:endParaRPr sz="700"/>
            </a:p>
          </p:txBody>
        </p:sp>
        <p:sp>
          <p:nvSpPr>
            <p:cNvPr id="20" name="object 20"/>
            <p:cNvSpPr/>
            <p:nvPr/>
          </p:nvSpPr>
          <p:spPr>
            <a:xfrm>
              <a:off x="901203" y="1876491"/>
              <a:ext cx="2835275" cy="756285"/>
            </a:xfrm>
            <a:custGeom>
              <a:avLst/>
              <a:gdLst/>
              <a:ahLst/>
              <a:cxnLst/>
              <a:rect l="l" t="t" r="r" b="b"/>
              <a:pathLst>
                <a:path w="2835275" h="756285">
                  <a:moveTo>
                    <a:pt x="0" y="0"/>
                  </a:moveTo>
                  <a:lnTo>
                    <a:pt x="2834689" y="0"/>
                  </a:lnTo>
                  <a:lnTo>
                    <a:pt x="2834689" y="755903"/>
                  </a:lnTo>
                  <a:lnTo>
                    <a:pt x="0" y="755903"/>
                  </a:lnTo>
                  <a:lnTo>
                    <a:pt x="0" y="0"/>
                  </a:lnTo>
                  <a:close/>
                </a:path>
              </a:pathLst>
            </a:custGeom>
            <a:ln w="9524">
              <a:solidFill>
                <a:srgbClr val="757575"/>
              </a:solidFill>
            </a:ln>
          </p:spPr>
          <p:txBody>
            <a:bodyPr wrap="square" lIns="0" tIns="0" rIns="0" bIns="0" rtlCol="0"/>
            <a:lstStyle/>
            <a:p>
              <a:endParaRPr sz="700"/>
            </a:p>
          </p:txBody>
        </p:sp>
        <p:sp>
          <p:nvSpPr>
            <p:cNvPr id="21" name="object 21"/>
            <p:cNvSpPr/>
            <p:nvPr/>
          </p:nvSpPr>
          <p:spPr>
            <a:xfrm>
              <a:off x="1084077" y="2103260"/>
              <a:ext cx="2514600" cy="90805"/>
            </a:xfrm>
            <a:custGeom>
              <a:avLst/>
              <a:gdLst/>
              <a:ahLst/>
              <a:cxnLst/>
              <a:rect l="l" t="t" r="r" b="b"/>
              <a:pathLst>
                <a:path w="2514600" h="90805">
                  <a:moveTo>
                    <a:pt x="2507214" y="90767"/>
                  </a:moveTo>
                  <a:lnTo>
                    <a:pt x="6774" y="90767"/>
                  </a:lnTo>
                  <a:lnTo>
                    <a:pt x="0" y="83994"/>
                  </a:lnTo>
                  <a:lnTo>
                    <a:pt x="0" y="15129"/>
                  </a:lnTo>
                  <a:lnTo>
                    <a:pt x="0" y="6774"/>
                  </a:lnTo>
                  <a:lnTo>
                    <a:pt x="6774" y="0"/>
                  </a:lnTo>
                  <a:lnTo>
                    <a:pt x="2502889" y="0"/>
                  </a:lnTo>
                  <a:lnTo>
                    <a:pt x="2506739" y="1594"/>
                  </a:lnTo>
                  <a:lnTo>
                    <a:pt x="2509564" y="4432"/>
                  </a:lnTo>
                  <a:lnTo>
                    <a:pt x="2512389" y="7267"/>
                  </a:lnTo>
                  <a:lnTo>
                    <a:pt x="2513989" y="11117"/>
                  </a:lnTo>
                  <a:lnTo>
                    <a:pt x="2513989" y="83994"/>
                  </a:lnTo>
                  <a:lnTo>
                    <a:pt x="2507214" y="90767"/>
                  </a:lnTo>
                  <a:close/>
                </a:path>
              </a:pathLst>
            </a:custGeom>
            <a:solidFill>
              <a:srgbClr val="0844A1"/>
            </a:solidFill>
          </p:spPr>
          <p:txBody>
            <a:bodyPr wrap="square" lIns="0" tIns="0" rIns="0" bIns="0" rtlCol="0"/>
            <a:lstStyle/>
            <a:p>
              <a:endParaRPr sz="700"/>
            </a:p>
          </p:txBody>
        </p:sp>
        <p:sp>
          <p:nvSpPr>
            <p:cNvPr id="22" name="object 22"/>
            <p:cNvSpPr/>
            <p:nvPr/>
          </p:nvSpPr>
          <p:spPr>
            <a:xfrm>
              <a:off x="1084077" y="2103260"/>
              <a:ext cx="2514600" cy="90805"/>
            </a:xfrm>
            <a:custGeom>
              <a:avLst/>
              <a:gdLst/>
              <a:ahLst/>
              <a:cxnLst/>
              <a:rect l="l" t="t" r="r" b="b"/>
              <a:pathLst>
                <a:path w="2514600" h="90805">
                  <a:moveTo>
                    <a:pt x="0" y="15129"/>
                  </a:moveTo>
                  <a:lnTo>
                    <a:pt x="0" y="6774"/>
                  </a:lnTo>
                  <a:lnTo>
                    <a:pt x="6774" y="0"/>
                  </a:lnTo>
                  <a:lnTo>
                    <a:pt x="15129" y="0"/>
                  </a:lnTo>
                  <a:lnTo>
                    <a:pt x="2498864" y="0"/>
                  </a:lnTo>
                  <a:lnTo>
                    <a:pt x="2502889" y="0"/>
                  </a:lnTo>
                  <a:lnTo>
                    <a:pt x="2506739" y="1594"/>
                  </a:lnTo>
                  <a:lnTo>
                    <a:pt x="2509564" y="4432"/>
                  </a:lnTo>
                  <a:lnTo>
                    <a:pt x="2512389" y="7267"/>
                  </a:lnTo>
                  <a:lnTo>
                    <a:pt x="2513989" y="11117"/>
                  </a:lnTo>
                  <a:lnTo>
                    <a:pt x="2513989" y="15129"/>
                  </a:lnTo>
                  <a:lnTo>
                    <a:pt x="2513989" y="75639"/>
                  </a:lnTo>
                  <a:lnTo>
                    <a:pt x="2513989" y="83994"/>
                  </a:lnTo>
                  <a:lnTo>
                    <a:pt x="2507214" y="90767"/>
                  </a:lnTo>
                  <a:lnTo>
                    <a:pt x="2498864" y="90767"/>
                  </a:lnTo>
                  <a:lnTo>
                    <a:pt x="15129" y="90767"/>
                  </a:lnTo>
                  <a:lnTo>
                    <a:pt x="6774" y="90767"/>
                  </a:lnTo>
                  <a:lnTo>
                    <a:pt x="0" y="83994"/>
                  </a:lnTo>
                  <a:lnTo>
                    <a:pt x="0" y="75639"/>
                  </a:lnTo>
                  <a:lnTo>
                    <a:pt x="0" y="15129"/>
                  </a:lnTo>
                  <a:close/>
                </a:path>
              </a:pathLst>
            </a:custGeom>
            <a:ln w="9524">
              <a:solidFill>
                <a:srgbClr val="757575"/>
              </a:solidFill>
            </a:ln>
          </p:spPr>
          <p:txBody>
            <a:bodyPr wrap="square" lIns="0" tIns="0" rIns="0" bIns="0" rtlCol="0"/>
            <a:lstStyle/>
            <a:p>
              <a:endParaRPr sz="700"/>
            </a:p>
          </p:txBody>
        </p:sp>
        <p:sp>
          <p:nvSpPr>
            <p:cNvPr id="23" name="object 23"/>
            <p:cNvSpPr/>
            <p:nvPr/>
          </p:nvSpPr>
          <p:spPr>
            <a:xfrm>
              <a:off x="1084077" y="2292237"/>
              <a:ext cx="1417320" cy="90805"/>
            </a:xfrm>
            <a:custGeom>
              <a:avLst/>
              <a:gdLst/>
              <a:ahLst/>
              <a:cxnLst/>
              <a:rect l="l" t="t" r="r" b="b"/>
              <a:pathLst>
                <a:path w="1417320" h="90805">
                  <a:moveTo>
                    <a:pt x="1410424" y="90767"/>
                  </a:moveTo>
                  <a:lnTo>
                    <a:pt x="6774" y="90767"/>
                  </a:lnTo>
                  <a:lnTo>
                    <a:pt x="0" y="83992"/>
                  </a:lnTo>
                  <a:lnTo>
                    <a:pt x="0" y="15127"/>
                  </a:lnTo>
                  <a:lnTo>
                    <a:pt x="0" y="6772"/>
                  </a:lnTo>
                  <a:lnTo>
                    <a:pt x="6774" y="0"/>
                  </a:lnTo>
                  <a:lnTo>
                    <a:pt x="1406082" y="0"/>
                  </a:lnTo>
                  <a:lnTo>
                    <a:pt x="1409929" y="1592"/>
                  </a:lnTo>
                  <a:lnTo>
                    <a:pt x="1415604" y="7267"/>
                  </a:lnTo>
                  <a:lnTo>
                    <a:pt x="1417192" y="11114"/>
                  </a:lnTo>
                  <a:lnTo>
                    <a:pt x="1417192" y="83992"/>
                  </a:lnTo>
                  <a:lnTo>
                    <a:pt x="1410424" y="90767"/>
                  </a:lnTo>
                  <a:close/>
                </a:path>
              </a:pathLst>
            </a:custGeom>
            <a:solidFill>
              <a:srgbClr val="0844A1"/>
            </a:solidFill>
          </p:spPr>
          <p:txBody>
            <a:bodyPr wrap="square" lIns="0" tIns="0" rIns="0" bIns="0" rtlCol="0"/>
            <a:lstStyle/>
            <a:p>
              <a:endParaRPr sz="700"/>
            </a:p>
          </p:txBody>
        </p:sp>
        <p:sp>
          <p:nvSpPr>
            <p:cNvPr id="24" name="object 24"/>
            <p:cNvSpPr/>
            <p:nvPr/>
          </p:nvSpPr>
          <p:spPr>
            <a:xfrm>
              <a:off x="1084077" y="2292237"/>
              <a:ext cx="1417320" cy="90805"/>
            </a:xfrm>
            <a:custGeom>
              <a:avLst/>
              <a:gdLst/>
              <a:ahLst/>
              <a:cxnLst/>
              <a:rect l="l" t="t" r="r" b="b"/>
              <a:pathLst>
                <a:path w="1417320" h="90805">
                  <a:moveTo>
                    <a:pt x="0" y="15127"/>
                  </a:moveTo>
                  <a:lnTo>
                    <a:pt x="0" y="6772"/>
                  </a:lnTo>
                  <a:lnTo>
                    <a:pt x="6774" y="0"/>
                  </a:lnTo>
                  <a:lnTo>
                    <a:pt x="15129" y="0"/>
                  </a:lnTo>
                  <a:lnTo>
                    <a:pt x="1402069" y="0"/>
                  </a:lnTo>
                  <a:lnTo>
                    <a:pt x="1406082" y="0"/>
                  </a:lnTo>
                  <a:lnTo>
                    <a:pt x="1409929" y="1592"/>
                  </a:lnTo>
                  <a:lnTo>
                    <a:pt x="1412767" y="4429"/>
                  </a:lnTo>
                  <a:lnTo>
                    <a:pt x="1415604" y="7267"/>
                  </a:lnTo>
                  <a:lnTo>
                    <a:pt x="1417192" y="11114"/>
                  </a:lnTo>
                  <a:lnTo>
                    <a:pt x="1417192" y="15127"/>
                  </a:lnTo>
                  <a:lnTo>
                    <a:pt x="1417192" y="75637"/>
                  </a:lnTo>
                  <a:lnTo>
                    <a:pt x="1417192" y="83992"/>
                  </a:lnTo>
                  <a:lnTo>
                    <a:pt x="1410424" y="90767"/>
                  </a:lnTo>
                  <a:lnTo>
                    <a:pt x="1402069" y="90767"/>
                  </a:lnTo>
                  <a:lnTo>
                    <a:pt x="15129" y="90767"/>
                  </a:lnTo>
                  <a:lnTo>
                    <a:pt x="6774" y="90767"/>
                  </a:lnTo>
                  <a:lnTo>
                    <a:pt x="0" y="83992"/>
                  </a:lnTo>
                  <a:lnTo>
                    <a:pt x="0" y="75637"/>
                  </a:lnTo>
                  <a:lnTo>
                    <a:pt x="0" y="15127"/>
                  </a:lnTo>
                  <a:close/>
                </a:path>
              </a:pathLst>
            </a:custGeom>
            <a:ln w="9524">
              <a:solidFill>
                <a:srgbClr val="757575"/>
              </a:solidFill>
            </a:ln>
          </p:spPr>
          <p:txBody>
            <a:bodyPr wrap="square" lIns="0" tIns="0" rIns="0" bIns="0" rtlCol="0"/>
            <a:lstStyle/>
            <a:p>
              <a:endParaRPr sz="700"/>
            </a:p>
          </p:txBody>
        </p:sp>
      </p:grpSp>
      <p:grpSp>
        <p:nvGrpSpPr>
          <p:cNvPr id="25" name="object 25"/>
          <p:cNvGrpSpPr/>
          <p:nvPr/>
        </p:nvGrpSpPr>
        <p:grpSpPr>
          <a:xfrm>
            <a:off x="7278544" y="3073444"/>
            <a:ext cx="1422400" cy="1501140"/>
            <a:chOff x="14307458" y="5892887"/>
            <a:chExt cx="2844800" cy="3002280"/>
          </a:xfrm>
        </p:grpSpPr>
        <p:sp>
          <p:nvSpPr>
            <p:cNvPr id="26" name="object 26"/>
            <p:cNvSpPr/>
            <p:nvPr/>
          </p:nvSpPr>
          <p:spPr>
            <a:xfrm>
              <a:off x="14312220" y="6712486"/>
              <a:ext cx="2835275" cy="2177415"/>
            </a:xfrm>
            <a:custGeom>
              <a:avLst/>
              <a:gdLst/>
              <a:ahLst/>
              <a:cxnLst/>
              <a:rect l="l" t="t" r="r" b="b"/>
              <a:pathLst>
                <a:path w="2835275" h="2177415">
                  <a:moveTo>
                    <a:pt x="2834994" y="2177395"/>
                  </a:moveTo>
                  <a:lnTo>
                    <a:pt x="0" y="2177395"/>
                  </a:lnTo>
                  <a:lnTo>
                    <a:pt x="0" y="0"/>
                  </a:lnTo>
                  <a:lnTo>
                    <a:pt x="2834994" y="0"/>
                  </a:lnTo>
                  <a:lnTo>
                    <a:pt x="2834994" y="2177395"/>
                  </a:lnTo>
                  <a:close/>
                </a:path>
              </a:pathLst>
            </a:custGeom>
            <a:solidFill>
              <a:srgbClr val="D8D1E8"/>
            </a:solidFill>
          </p:spPr>
          <p:txBody>
            <a:bodyPr wrap="square" lIns="0" tIns="0" rIns="0" bIns="0" rtlCol="0"/>
            <a:lstStyle/>
            <a:p>
              <a:endParaRPr sz="700"/>
            </a:p>
          </p:txBody>
        </p:sp>
        <p:sp>
          <p:nvSpPr>
            <p:cNvPr id="27" name="object 27"/>
            <p:cNvSpPr/>
            <p:nvPr/>
          </p:nvSpPr>
          <p:spPr>
            <a:xfrm>
              <a:off x="14312220" y="6712486"/>
              <a:ext cx="2835275" cy="2177415"/>
            </a:xfrm>
            <a:custGeom>
              <a:avLst/>
              <a:gdLst/>
              <a:ahLst/>
              <a:cxnLst/>
              <a:rect l="l" t="t" r="r" b="b"/>
              <a:pathLst>
                <a:path w="2835275" h="2177415">
                  <a:moveTo>
                    <a:pt x="0" y="0"/>
                  </a:moveTo>
                  <a:lnTo>
                    <a:pt x="2834994" y="0"/>
                  </a:lnTo>
                  <a:lnTo>
                    <a:pt x="2834994" y="2177395"/>
                  </a:lnTo>
                  <a:lnTo>
                    <a:pt x="0" y="2177395"/>
                  </a:lnTo>
                  <a:lnTo>
                    <a:pt x="0" y="0"/>
                  </a:lnTo>
                  <a:close/>
                </a:path>
              </a:pathLst>
            </a:custGeom>
            <a:ln w="9524">
              <a:solidFill>
                <a:srgbClr val="757575"/>
              </a:solidFill>
            </a:ln>
          </p:spPr>
          <p:txBody>
            <a:bodyPr wrap="square" lIns="0" tIns="0" rIns="0" bIns="0" rtlCol="0"/>
            <a:lstStyle/>
            <a:p>
              <a:endParaRPr sz="700"/>
            </a:p>
          </p:txBody>
        </p:sp>
        <p:sp>
          <p:nvSpPr>
            <p:cNvPr id="28" name="object 28"/>
            <p:cNvSpPr/>
            <p:nvPr/>
          </p:nvSpPr>
          <p:spPr>
            <a:xfrm>
              <a:off x="14450070" y="6862436"/>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29" name="object 29"/>
            <p:cNvSpPr/>
            <p:nvPr/>
          </p:nvSpPr>
          <p:spPr>
            <a:xfrm>
              <a:off x="14450070" y="686243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0" name="object 30"/>
            <p:cNvSpPr/>
            <p:nvPr/>
          </p:nvSpPr>
          <p:spPr>
            <a:xfrm>
              <a:off x="14450070" y="7052785"/>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1" name="object 31"/>
            <p:cNvSpPr/>
            <p:nvPr/>
          </p:nvSpPr>
          <p:spPr>
            <a:xfrm>
              <a:off x="14450070" y="705278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2" name="object 32"/>
            <p:cNvSpPr/>
            <p:nvPr/>
          </p:nvSpPr>
          <p:spPr>
            <a:xfrm>
              <a:off x="14450070" y="7243135"/>
              <a:ext cx="1708150" cy="91440"/>
            </a:xfrm>
            <a:custGeom>
              <a:avLst/>
              <a:gdLst/>
              <a:ahLst/>
              <a:cxnLst/>
              <a:rect l="l" t="t" r="r" b="b"/>
              <a:pathLst>
                <a:path w="1708150" h="91440">
                  <a:moveTo>
                    <a:pt x="1700771" y="91199"/>
                  </a:moveTo>
                  <a:lnTo>
                    <a:pt x="6799" y="91199"/>
                  </a:lnTo>
                  <a:lnTo>
                    <a:pt x="0" y="84374"/>
                  </a:lnTo>
                  <a:lnTo>
                    <a:pt x="0" y="15199"/>
                  </a:lnTo>
                  <a:lnTo>
                    <a:pt x="0" y="6799"/>
                  </a:lnTo>
                  <a:lnTo>
                    <a:pt x="6799" y="0"/>
                  </a:lnTo>
                  <a:lnTo>
                    <a:pt x="1696421" y="0"/>
                  </a:lnTo>
                  <a:lnTo>
                    <a:pt x="1700296" y="1599"/>
                  </a:lnTo>
                  <a:lnTo>
                    <a:pt x="1705996" y="7299"/>
                  </a:lnTo>
                  <a:lnTo>
                    <a:pt x="1707596" y="11149"/>
                  </a:lnTo>
                  <a:lnTo>
                    <a:pt x="1707596" y="84374"/>
                  </a:lnTo>
                  <a:lnTo>
                    <a:pt x="1700771" y="91199"/>
                  </a:lnTo>
                  <a:close/>
                </a:path>
              </a:pathLst>
            </a:custGeom>
            <a:solidFill>
              <a:srgbClr val="0844A1"/>
            </a:solidFill>
          </p:spPr>
          <p:txBody>
            <a:bodyPr wrap="square" lIns="0" tIns="0" rIns="0" bIns="0" rtlCol="0"/>
            <a:lstStyle/>
            <a:p>
              <a:endParaRPr sz="700"/>
            </a:p>
          </p:txBody>
        </p:sp>
        <p:sp>
          <p:nvSpPr>
            <p:cNvPr id="33" name="object 33"/>
            <p:cNvSpPr/>
            <p:nvPr/>
          </p:nvSpPr>
          <p:spPr>
            <a:xfrm>
              <a:off x="14450070" y="7243135"/>
              <a:ext cx="1708150" cy="91440"/>
            </a:xfrm>
            <a:custGeom>
              <a:avLst/>
              <a:gdLst/>
              <a:ahLst/>
              <a:cxnLst/>
              <a:rect l="l" t="t" r="r" b="b"/>
              <a:pathLst>
                <a:path w="1708150" h="91440">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74"/>
                  </a:lnTo>
                  <a:lnTo>
                    <a:pt x="1700771" y="91199"/>
                  </a:lnTo>
                  <a:lnTo>
                    <a:pt x="1692396"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34" name="object 34"/>
            <p:cNvSpPr/>
            <p:nvPr/>
          </p:nvSpPr>
          <p:spPr>
            <a:xfrm>
              <a:off x="14450070" y="7532384"/>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5" name="object 35"/>
            <p:cNvSpPr/>
            <p:nvPr/>
          </p:nvSpPr>
          <p:spPr>
            <a:xfrm>
              <a:off x="14450070" y="7532384"/>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6" name="object 36"/>
            <p:cNvSpPr/>
            <p:nvPr/>
          </p:nvSpPr>
          <p:spPr>
            <a:xfrm>
              <a:off x="14450070" y="7722734"/>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7" name="object 37"/>
            <p:cNvSpPr/>
            <p:nvPr/>
          </p:nvSpPr>
          <p:spPr>
            <a:xfrm>
              <a:off x="14450070" y="7722734"/>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8" name="object 38"/>
            <p:cNvSpPr/>
            <p:nvPr/>
          </p:nvSpPr>
          <p:spPr>
            <a:xfrm>
              <a:off x="14450070" y="7913083"/>
              <a:ext cx="2240915" cy="91440"/>
            </a:xfrm>
            <a:custGeom>
              <a:avLst/>
              <a:gdLst/>
              <a:ahLst/>
              <a:cxnLst/>
              <a:rect l="l" t="t" r="r" b="b"/>
              <a:pathLst>
                <a:path w="2240915" h="91440">
                  <a:moveTo>
                    <a:pt x="2233570"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70" y="91199"/>
                  </a:lnTo>
                  <a:close/>
                </a:path>
              </a:pathLst>
            </a:custGeom>
            <a:solidFill>
              <a:srgbClr val="0844A1"/>
            </a:solidFill>
          </p:spPr>
          <p:txBody>
            <a:bodyPr wrap="square" lIns="0" tIns="0" rIns="0" bIns="0" rtlCol="0"/>
            <a:lstStyle/>
            <a:p>
              <a:endParaRPr sz="700"/>
            </a:p>
          </p:txBody>
        </p:sp>
        <p:sp>
          <p:nvSpPr>
            <p:cNvPr id="39" name="object 39"/>
            <p:cNvSpPr/>
            <p:nvPr/>
          </p:nvSpPr>
          <p:spPr>
            <a:xfrm>
              <a:off x="14450070" y="7913083"/>
              <a:ext cx="2240915" cy="91440"/>
            </a:xfrm>
            <a:custGeom>
              <a:avLst/>
              <a:gdLst/>
              <a:ahLst/>
              <a:cxnLst/>
              <a:rect l="l" t="t" r="r" b="b"/>
              <a:pathLst>
                <a:path w="2240915" h="91440">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70" y="91199"/>
                  </a:lnTo>
                  <a:lnTo>
                    <a:pt x="2225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0" name="object 40"/>
            <p:cNvSpPr/>
            <p:nvPr/>
          </p:nvSpPr>
          <p:spPr>
            <a:xfrm>
              <a:off x="14450070" y="8120908"/>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1" name="object 41"/>
            <p:cNvSpPr/>
            <p:nvPr/>
          </p:nvSpPr>
          <p:spPr>
            <a:xfrm>
              <a:off x="14450070" y="8120908"/>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2" name="object 42"/>
            <p:cNvSpPr/>
            <p:nvPr/>
          </p:nvSpPr>
          <p:spPr>
            <a:xfrm>
              <a:off x="14450070" y="8427632"/>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3" name="object 43"/>
            <p:cNvSpPr/>
            <p:nvPr/>
          </p:nvSpPr>
          <p:spPr>
            <a:xfrm>
              <a:off x="14450070" y="842763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4" name="object 44"/>
            <p:cNvSpPr/>
            <p:nvPr/>
          </p:nvSpPr>
          <p:spPr>
            <a:xfrm>
              <a:off x="14450070" y="8617982"/>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5" name="object 45"/>
            <p:cNvSpPr/>
            <p:nvPr/>
          </p:nvSpPr>
          <p:spPr>
            <a:xfrm>
              <a:off x="14450070" y="861798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6" name="object 46"/>
            <p:cNvSpPr/>
            <p:nvPr/>
          </p:nvSpPr>
          <p:spPr>
            <a:xfrm>
              <a:off x="15729718" y="5892887"/>
              <a:ext cx="0" cy="591185"/>
            </a:xfrm>
            <a:custGeom>
              <a:avLst/>
              <a:gdLst/>
              <a:ahLst/>
              <a:cxnLst/>
              <a:rect l="l" t="t" r="r" b="b"/>
              <a:pathLst>
                <a:path h="591185">
                  <a:moveTo>
                    <a:pt x="0" y="0"/>
                  </a:moveTo>
                  <a:lnTo>
                    <a:pt x="0" y="590998"/>
                  </a:lnTo>
                </a:path>
              </a:pathLst>
            </a:custGeom>
            <a:ln w="38099">
              <a:solidFill>
                <a:srgbClr val="595959"/>
              </a:solidFill>
            </a:ln>
          </p:spPr>
          <p:txBody>
            <a:bodyPr wrap="square" lIns="0" tIns="0" rIns="0" bIns="0" rtlCol="0"/>
            <a:lstStyle/>
            <a:p>
              <a:endParaRPr sz="700"/>
            </a:p>
          </p:txBody>
        </p:sp>
        <p:pic>
          <p:nvPicPr>
            <p:cNvPr id="47" name="object 47"/>
            <p:cNvPicPr/>
            <p:nvPr/>
          </p:nvPicPr>
          <p:blipFill>
            <a:blip r:embed="rId4" cstate="print"/>
            <a:stretch>
              <a:fillRect/>
            </a:stretch>
          </p:blipFill>
          <p:spPr>
            <a:xfrm>
              <a:off x="15647743" y="6464836"/>
              <a:ext cx="163949" cy="210999"/>
            </a:xfrm>
            <a:prstGeom prst="rect">
              <a:avLst/>
            </a:prstGeom>
          </p:spPr>
        </p:pic>
      </p:grpSp>
      <p:grpSp>
        <p:nvGrpSpPr>
          <p:cNvPr id="48" name="object 48"/>
          <p:cNvGrpSpPr/>
          <p:nvPr/>
        </p:nvGrpSpPr>
        <p:grpSpPr>
          <a:xfrm>
            <a:off x="2864128" y="1055417"/>
            <a:ext cx="1422400" cy="810260"/>
            <a:chOff x="5478626" y="1856833"/>
            <a:chExt cx="2844800" cy="1620520"/>
          </a:xfrm>
        </p:grpSpPr>
        <p:sp>
          <p:nvSpPr>
            <p:cNvPr id="49" name="object 49"/>
            <p:cNvSpPr/>
            <p:nvPr/>
          </p:nvSpPr>
          <p:spPr>
            <a:xfrm>
              <a:off x="5483388" y="1861596"/>
              <a:ext cx="2835275" cy="1610995"/>
            </a:xfrm>
            <a:custGeom>
              <a:avLst/>
              <a:gdLst/>
              <a:ahLst/>
              <a:cxnLst/>
              <a:rect l="l" t="t" r="r" b="b"/>
              <a:pathLst>
                <a:path w="2835275" h="1610995">
                  <a:moveTo>
                    <a:pt x="2834994" y="1610996"/>
                  </a:moveTo>
                  <a:lnTo>
                    <a:pt x="0" y="1610996"/>
                  </a:lnTo>
                  <a:lnTo>
                    <a:pt x="0" y="0"/>
                  </a:lnTo>
                  <a:lnTo>
                    <a:pt x="2834994" y="0"/>
                  </a:lnTo>
                  <a:lnTo>
                    <a:pt x="2834994" y="1610996"/>
                  </a:lnTo>
                  <a:close/>
                </a:path>
              </a:pathLst>
            </a:custGeom>
            <a:solidFill>
              <a:srgbClr val="C1E8F7"/>
            </a:solidFill>
          </p:spPr>
          <p:txBody>
            <a:bodyPr wrap="square" lIns="0" tIns="0" rIns="0" bIns="0" rtlCol="0"/>
            <a:lstStyle/>
            <a:p>
              <a:endParaRPr sz="700"/>
            </a:p>
          </p:txBody>
        </p:sp>
        <p:sp>
          <p:nvSpPr>
            <p:cNvPr id="50" name="object 50"/>
            <p:cNvSpPr/>
            <p:nvPr/>
          </p:nvSpPr>
          <p:spPr>
            <a:xfrm>
              <a:off x="5483388" y="1861596"/>
              <a:ext cx="2835275" cy="1610995"/>
            </a:xfrm>
            <a:custGeom>
              <a:avLst/>
              <a:gdLst/>
              <a:ahLst/>
              <a:cxnLst/>
              <a:rect l="l" t="t" r="r" b="b"/>
              <a:pathLst>
                <a:path w="2835275" h="1610995">
                  <a:moveTo>
                    <a:pt x="0" y="0"/>
                  </a:moveTo>
                  <a:lnTo>
                    <a:pt x="2834994" y="0"/>
                  </a:lnTo>
                  <a:lnTo>
                    <a:pt x="2834994" y="1610996"/>
                  </a:lnTo>
                  <a:lnTo>
                    <a:pt x="0" y="1610996"/>
                  </a:lnTo>
                  <a:lnTo>
                    <a:pt x="0" y="0"/>
                  </a:lnTo>
                  <a:close/>
                </a:path>
              </a:pathLst>
            </a:custGeom>
            <a:ln w="9524">
              <a:solidFill>
                <a:srgbClr val="757575"/>
              </a:solidFill>
            </a:ln>
          </p:spPr>
          <p:txBody>
            <a:bodyPr wrap="square" lIns="0" tIns="0" rIns="0" bIns="0" rtlCol="0"/>
            <a:lstStyle/>
            <a:p>
              <a:endParaRPr sz="700"/>
            </a:p>
          </p:txBody>
        </p:sp>
        <p:sp>
          <p:nvSpPr>
            <p:cNvPr id="51" name="object 51"/>
            <p:cNvSpPr/>
            <p:nvPr/>
          </p:nvSpPr>
          <p:spPr>
            <a:xfrm>
              <a:off x="5621238" y="2086608"/>
              <a:ext cx="2514600" cy="91440"/>
            </a:xfrm>
            <a:custGeom>
              <a:avLst/>
              <a:gdLst/>
              <a:ahLst/>
              <a:cxnLst/>
              <a:rect l="l" t="t" r="r" b="b"/>
              <a:pathLst>
                <a:path w="2514600" h="91439">
                  <a:moveTo>
                    <a:pt x="2507169" y="91199"/>
                  </a:moveTo>
                  <a:lnTo>
                    <a:pt x="6799" y="91199"/>
                  </a:lnTo>
                  <a:lnTo>
                    <a:pt x="0" y="84392"/>
                  </a:lnTo>
                  <a:lnTo>
                    <a:pt x="0" y="15199"/>
                  </a:lnTo>
                  <a:lnTo>
                    <a:pt x="0" y="6804"/>
                  </a:lnTo>
                  <a:lnTo>
                    <a:pt x="6799" y="0"/>
                  </a:lnTo>
                  <a:lnTo>
                    <a:pt x="2502819" y="0"/>
                  </a:lnTo>
                  <a:lnTo>
                    <a:pt x="2506694" y="1599"/>
                  </a:lnTo>
                  <a:lnTo>
                    <a:pt x="2509544" y="4449"/>
                  </a:lnTo>
                  <a:lnTo>
                    <a:pt x="2512394" y="7302"/>
                  </a:lnTo>
                  <a:lnTo>
                    <a:pt x="2513994" y="11167"/>
                  </a:lnTo>
                  <a:lnTo>
                    <a:pt x="2513994" y="84392"/>
                  </a:lnTo>
                  <a:lnTo>
                    <a:pt x="2507169" y="91199"/>
                  </a:lnTo>
                  <a:close/>
                </a:path>
              </a:pathLst>
            </a:custGeom>
            <a:solidFill>
              <a:srgbClr val="0844A1"/>
            </a:solidFill>
          </p:spPr>
          <p:txBody>
            <a:bodyPr wrap="square" lIns="0" tIns="0" rIns="0" bIns="0" rtlCol="0"/>
            <a:lstStyle/>
            <a:p>
              <a:endParaRPr sz="700"/>
            </a:p>
          </p:txBody>
        </p:sp>
        <p:sp>
          <p:nvSpPr>
            <p:cNvPr id="52" name="object 52"/>
            <p:cNvSpPr/>
            <p:nvPr/>
          </p:nvSpPr>
          <p:spPr>
            <a:xfrm>
              <a:off x="5621238" y="2086608"/>
              <a:ext cx="2514600" cy="91440"/>
            </a:xfrm>
            <a:custGeom>
              <a:avLst/>
              <a:gdLst/>
              <a:ahLst/>
              <a:cxnLst/>
              <a:rect l="l" t="t" r="r" b="b"/>
              <a:pathLst>
                <a:path w="2514600" h="91439">
                  <a:moveTo>
                    <a:pt x="0" y="15199"/>
                  </a:moveTo>
                  <a:lnTo>
                    <a:pt x="0" y="6804"/>
                  </a:lnTo>
                  <a:lnTo>
                    <a:pt x="6799" y="0"/>
                  </a:lnTo>
                  <a:lnTo>
                    <a:pt x="15199" y="0"/>
                  </a:lnTo>
                  <a:lnTo>
                    <a:pt x="2498794" y="0"/>
                  </a:lnTo>
                  <a:lnTo>
                    <a:pt x="2502819" y="0"/>
                  </a:lnTo>
                  <a:lnTo>
                    <a:pt x="2506694" y="1599"/>
                  </a:lnTo>
                  <a:lnTo>
                    <a:pt x="2509544" y="4449"/>
                  </a:lnTo>
                  <a:lnTo>
                    <a:pt x="2512394" y="7302"/>
                  </a:lnTo>
                  <a:lnTo>
                    <a:pt x="2513994" y="11167"/>
                  </a:lnTo>
                  <a:lnTo>
                    <a:pt x="2513994" y="15199"/>
                  </a:lnTo>
                  <a:lnTo>
                    <a:pt x="2513994" y="75997"/>
                  </a:lnTo>
                  <a:lnTo>
                    <a:pt x="2513994" y="84392"/>
                  </a:lnTo>
                  <a:lnTo>
                    <a:pt x="2507169" y="91199"/>
                  </a:lnTo>
                  <a:lnTo>
                    <a:pt x="2498794" y="91199"/>
                  </a:lnTo>
                  <a:lnTo>
                    <a:pt x="15199" y="91199"/>
                  </a:lnTo>
                  <a:lnTo>
                    <a:pt x="6799" y="91199"/>
                  </a:lnTo>
                  <a:lnTo>
                    <a:pt x="0" y="84392"/>
                  </a:lnTo>
                  <a:lnTo>
                    <a:pt x="0" y="75997"/>
                  </a:lnTo>
                  <a:lnTo>
                    <a:pt x="0" y="15199"/>
                  </a:lnTo>
                  <a:close/>
                </a:path>
              </a:pathLst>
            </a:custGeom>
            <a:ln w="9524">
              <a:solidFill>
                <a:srgbClr val="595959"/>
              </a:solidFill>
            </a:ln>
          </p:spPr>
          <p:txBody>
            <a:bodyPr wrap="square" lIns="0" tIns="0" rIns="0" bIns="0" rtlCol="0"/>
            <a:lstStyle/>
            <a:p>
              <a:endParaRPr sz="700"/>
            </a:p>
          </p:txBody>
        </p:sp>
        <p:sp>
          <p:nvSpPr>
            <p:cNvPr id="53" name="object 53"/>
            <p:cNvSpPr/>
            <p:nvPr/>
          </p:nvSpPr>
          <p:spPr>
            <a:xfrm>
              <a:off x="5621238" y="2276955"/>
              <a:ext cx="2514600" cy="91440"/>
            </a:xfrm>
            <a:custGeom>
              <a:avLst/>
              <a:gdLst/>
              <a:ahLst/>
              <a:cxnLst/>
              <a:rect l="l" t="t" r="r" b="b"/>
              <a:pathLst>
                <a:path w="2514600" h="91439">
                  <a:moveTo>
                    <a:pt x="2507169" y="91199"/>
                  </a:moveTo>
                  <a:lnTo>
                    <a:pt x="6799" y="91199"/>
                  </a:lnTo>
                  <a:lnTo>
                    <a:pt x="0" y="84394"/>
                  </a:lnTo>
                  <a:lnTo>
                    <a:pt x="0" y="15199"/>
                  </a:lnTo>
                  <a:lnTo>
                    <a:pt x="0" y="6804"/>
                  </a:lnTo>
                  <a:lnTo>
                    <a:pt x="6799" y="0"/>
                  </a:lnTo>
                  <a:lnTo>
                    <a:pt x="2502819" y="0"/>
                  </a:lnTo>
                  <a:lnTo>
                    <a:pt x="2506694" y="1599"/>
                  </a:lnTo>
                  <a:lnTo>
                    <a:pt x="2509544" y="4449"/>
                  </a:lnTo>
                  <a:lnTo>
                    <a:pt x="2512394" y="7302"/>
                  </a:lnTo>
                  <a:lnTo>
                    <a:pt x="2513994" y="11167"/>
                  </a:lnTo>
                  <a:lnTo>
                    <a:pt x="2513994" y="84394"/>
                  </a:lnTo>
                  <a:lnTo>
                    <a:pt x="2507169" y="91199"/>
                  </a:lnTo>
                  <a:close/>
                </a:path>
              </a:pathLst>
            </a:custGeom>
            <a:solidFill>
              <a:srgbClr val="0844A1"/>
            </a:solidFill>
          </p:spPr>
          <p:txBody>
            <a:bodyPr wrap="square" lIns="0" tIns="0" rIns="0" bIns="0" rtlCol="0"/>
            <a:lstStyle/>
            <a:p>
              <a:endParaRPr sz="700"/>
            </a:p>
          </p:txBody>
        </p:sp>
        <p:sp>
          <p:nvSpPr>
            <p:cNvPr id="54" name="object 54"/>
            <p:cNvSpPr/>
            <p:nvPr/>
          </p:nvSpPr>
          <p:spPr>
            <a:xfrm>
              <a:off x="5621238" y="2276955"/>
              <a:ext cx="2514600" cy="91440"/>
            </a:xfrm>
            <a:custGeom>
              <a:avLst/>
              <a:gdLst/>
              <a:ahLst/>
              <a:cxnLst/>
              <a:rect l="l" t="t" r="r" b="b"/>
              <a:pathLst>
                <a:path w="2514600" h="91439">
                  <a:moveTo>
                    <a:pt x="0" y="15199"/>
                  </a:moveTo>
                  <a:lnTo>
                    <a:pt x="0" y="6804"/>
                  </a:lnTo>
                  <a:lnTo>
                    <a:pt x="6799" y="0"/>
                  </a:lnTo>
                  <a:lnTo>
                    <a:pt x="15199" y="0"/>
                  </a:lnTo>
                  <a:lnTo>
                    <a:pt x="2498794" y="0"/>
                  </a:lnTo>
                  <a:lnTo>
                    <a:pt x="2502819" y="0"/>
                  </a:lnTo>
                  <a:lnTo>
                    <a:pt x="2506694" y="1599"/>
                  </a:lnTo>
                  <a:lnTo>
                    <a:pt x="2509544" y="4449"/>
                  </a:lnTo>
                  <a:lnTo>
                    <a:pt x="2512394" y="7302"/>
                  </a:lnTo>
                  <a:lnTo>
                    <a:pt x="2513994" y="11167"/>
                  </a:lnTo>
                  <a:lnTo>
                    <a:pt x="2513994" y="15199"/>
                  </a:lnTo>
                  <a:lnTo>
                    <a:pt x="2513994" y="75997"/>
                  </a:lnTo>
                  <a:lnTo>
                    <a:pt x="2513994" y="84394"/>
                  </a:lnTo>
                  <a:lnTo>
                    <a:pt x="2507169" y="91199"/>
                  </a:lnTo>
                  <a:lnTo>
                    <a:pt x="2498794" y="91199"/>
                  </a:lnTo>
                  <a:lnTo>
                    <a:pt x="15199" y="91199"/>
                  </a:lnTo>
                  <a:lnTo>
                    <a:pt x="6799" y="91199"/>
                  </a:lnTo>
                  <a:lnTo>
                    <a:pt x="0" y="84394"/>
                  </a:lnTo>
                  <a:lnTo>
                    <a:pt x="0" y="75997"/>
                  </a:lnTo>
                  <a:lnTo>
                    <a:pt x="0" y="15199"/>
                  </a:lnTo>
                  <a:close/>
                </a:path>
              </a:pathLst>
            </a:custGeom>
            <a:ln w="9524">
              <a:solidFill>
                <a:srgbClr val="595959"/>
              </a:solidFill>
            </a:ln>
          </p:spPr>
          <p:txBody>
            <a:bodyPr wrap="square" lIns="0" tIns="0" rIns="0" bIns="0" rtlCol="0"/>
            <a:lstStyle/>
            <a:p>
              <a:endParaRPr sz="700"/>
            </a:p>
          </p:txBody>
        </p:sp>
        <p:sp>
          <p:nvSpPr>
            <p:cNvPr id="55" name="object 55"/>
            <p:cNvSpPr/>
            <p:nvPr/>
          </p:nvSpPr>
          <p:spPr>
            <a:xfrm>
              <a:off x="5621238" y="2467302"/>
              <a:ext cx="2240915" cy="91440"/>
            </a:xfrm>
            <a:custGeom>
              <a:avLst/>
              <a:gdLst/>
              <a:ahLst/>
              <a:cxnLst/>
              <a:rect l="l" t="t" r="r" b="b"/>
              <a:pathLst>
                <a:path w="2240915" h="91439">
                  <a:moveTo>
                    <a:pt x="2233570" y="91192"/>
                  </a:moveTo>
                  <a:lnTo>
                    <a:pt x="6799" y="91192"/>
                  </a:lnTo>
                  <a:lnTo>
                    <a:pt x="0" y="84392"/>
                  </a:lnTo>
                  <a:lnTo>
                    <a:pt x="0" y="15199"/>
                  </a:lnTo>
                  <a:lnTo>
                    <a:pt x="0" y="6804"/>
                  </a:lnTo>
                  <a:lnTo>
                    <a:pt x="6799" y="0"/>
                  </a:lnTo>
                  <a:lnTo>
                    <a:pt x="2229220" y="0"/>
                  </a:lnTo>
                  <a:lnTo>
                    <a:pt x="2233095" y="1599"/>
                  </a:lnTo>
                  <a:lnTo>
                    <a:pt x="2235945" y="4452"/>
                  </a:lnTo>
                  <a:lnTo>
                    <a:pt x="2238795" y="7302"/>
                  </a:lnTo>
                  <a:lnTo>
                    <a:pt x="2240395" y="11167"/>
                  </a:lnTo>
                  <a:lnTo>
                    <a:pt x="2240395" y="84392"/>
                  </a:lnTo>
                  <a:lnTo>
                    <a:pt x="2233570" y="91192"/>
                  </a:lnTo>
                  <a:close/>
                </a:path>
              </a:pathLst>
            </a:custGeom>
            <a:solidFill>
              <a:srgbClr val="0844A1"/>
            </a:solidFill>
          </p:spPr>
          <p:txBody>
            <a:bodyPr wrap="square" lIns="0" tIns="0" rIns="0" bIns="0" rtlCol="0"/>
            <a:lstStyle/>
            <a:p>
              <a:endParaRPr sz="700"/>
            </a:p>
          </p:txBody>
        </p:sp>
        <p:sp>
          <p:nvSpPr>
            <p:cNvPr id="56" name="object 56"/>
            <p:cNvSpPr/>
            <p:nvPr/>
          </p:nvSpPr>
          <p:spPr>
            <a:xfrm>
              <a:off x="5621238" y="2467302"/>
              <a:ext cx="2240915" cy="91440"/>
            </a:xfrm>
            <a:custGeom>
              <a:avLst/>
              <a:gdLst/>
              <a:ahLst/>
              <a:cxnLst/>
              <a:rect l="l" t="t" r="r" b="b"/>
              <a:pathLst>
                <a:path w="2240915" h="91439">
                  <a:moveTo>
                    <a:pt x="0" y="15199"/>
                  </a:moveTo>
                  <a:lnTo>
                    <a:pt x="0" y="6804"/>
                  </a:lnTo>
                  <a:lnTo>
                    <a:pt x="6799" y="0"/>
                  </a:lnTo>
                  <a:lnTo>
                    <a:pt x="15199" y="0"/>
                  </a:lnTo>
                  <a:lnTo>
                    <a:pt x="2225195" y="0"/>
                  </a:lnTo>
                  <a:lnTo>
                    <a:pt x="2229220" y="0"/>
                  </a:lnTo>
                  <a:lnTo>
                    <a:pt x="2233095" y="1599"/>
                  </a:lnTo>
                  <a:lnTo>
                    <a:pt x="2235945" y="4452"/>
                  </a:lnTo>
                  <a:lnTo>
                    <a:pt x="2238795" y="7302"/>
                  </a:lnTo>
                  <a:lnTo>
                    <a:pt x="2240395" y="11167"/>
                  </a:lnTo>
                  <a:lnTo>
                    <a:pt x="2240395" y="15199"/>
                  </a:lnTo>
                  <a:lnTo>
                    <a:pt x="2240395" y="75992"/>
                  </a:lnTo>
                  <a:lnTo>
                    <a:pt x="2240395" y="84392"/>
                  </a:lnTo>
                  <a:lnTo>
                    <a:pt x="2233570" y="91192"/>
                  </a:lnTo>
                  <a:lnTo>
                    <a:pt x="2225195" y="91192"/>
                  </a:lnTo>
                  <a:lnTo>
                    <a:pt x="15199" y="91192"/>
                  </a:lnTo>
                  <a:lnTo>
                    <a:pt x="6799" y="91192"/>
                  </a:lnTo>
                  <a:lnTo>
                    <a:pt x="0" y="84392"/>
                  </a:lnTo>
                  <a:lnTo>
                    <a:pt x="0" y="75992"/>
                  </a:lnTo>
                  <a:lnTo>
                    <a:pt x="0" y="15199"/>
                  </a:lnTo>
                  <a:close/>
                </a:path>
              </a:pathLst>
            </a:custGeom>
            <a:ln w="9524">
              <a:solidFill>
                <a:srgbClr val="595959"/>
              </a:solidFill>
            </a:ln>
          </p:spPr>
          <p:txBody>
            <a:bodyPr wrap="square" lIns="0" tIns="0" rIns="0" bIns="0" rtlCol="0"/>
            <a:lstStyle/>
            <a:p>
              <a:endParaRPr sz="700"/>
            </a:p>
          </p:txBody>
        </p:sp>
        <p:sp>
          <p:nvSpPr>
            <p:cNvPr id="57" name="object 57"/>
            <p:cNvSpPr/>
            <p:nvPr/>
          </p:nvSpPr>
          <p:spPr>
            <a:xfrm>
              <a:off x="5621238" y="2675119"/>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58" name="object 58"/>
            <p:cNvSpPr/>
            <p:nvPr/>
          </p:nvSpPr>
          <p:spPr>
            <a:xfrm>
              <a:off x="5621238" y="2675119"/>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59" name="object 59"/>
            <p:cNvSpPr/>
            <p:nvPr/>
          </p:nvSpPr>
          <p:spPr>
            <a:xfrm>
              <a:off x="5621238" y="2981843"/>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0" name="object 60"/>
            <p:cNvSpPr/>
            <p:nvPr/>
          </p:nvSpPr>
          <p:spPr>
            <a:xfrm>
              <a:off x="5621238" y="2981843"/>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61" name="object 61"/>
            <p:cNvSpPr/>
            <p:nvPr/>
          </p:nvSpPr>
          <p:spPr>
            <a:xfrm>
              <a:off x="5621238" y="3172193"/>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2" name="object 62"/>
            <p:cNvSpPr/>
            <p:nvPr/>
          </p:nvSpPr>
          <p:spPr>
            <a:xfrm>
              <a:off x="5621238" y="3172193"/>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grpSp>
      <p:grpSp>
        <p:nvGrpSpPr>
          <p:cNvPr id="63" name="object 63"/>
          <p:cNvGrpSpPr/>
          <p:nvPr/>
        </p:nvGrpSpPr>
        <p:grpSpPr>
          <a:xfrm>
            <a:off x="4346444" y="2468745"/>
            <a:ext cx="711835" cy="82233"/>
            <a:chOff x="8443258" y="4683490"/>
            <a:chExt cx="1423670" cy="164465"/>
          </a:xfrm>
        </p:grpSpPr>
        <p:sp>
          <p:nvSpPr>
            <p:cNvPr id="64" name="object 64"/>
            <p:cNvSpPr/>
            <p:nvPr/>
          </p:nvSpPr>
          <p:spPr>
            <a:xfrm>
              <a:off x="8443258" y="4765490"/>
              <a:ext cx="1231265" cy="0"/>
            </a:xfrm>
            <a:custGeom>
              <a:avLst/>
              <a:gdLst/>
              <a:ahLst/>
              <a:cxnLst/>
              <a:rect l="l" t="t" r="r" b="b"/>
              <a:pathLst>
                <a:path w="1231265">
                  <a:moveTo>
                    <a:pt x="0" y="0"/>
                  </a:moveTo>
                  <a:lnTo>
                    <a:pt x="1231197" y="0"/>
                  </a:lnTo>
                </a:path>
              </a:pathLst>
            </a:custGeom>
            <a:ln w="38099">
              <a:solidFill>
                <a:srgbClr val="595959"/>
              </a:solidFill>
            </a:ln>
          </p:spPr>
          <p:txBody>
            <a:bodyPr wrap="square" lIns="0" tIns="0" rIns="0" bIns="0" rtlCol="0"/>
            <a:lstStyle/>
            <a:p>
              <a:endParaRPr sz="700"/>
            </a:p>
          </p:txBody>
        </p:sp>
        <p:pic>
          <p:nvPicPr>
            <p:cNvPr id="65" name="object 65"/>
            <p:cNvPicPr/>
            <p:nvPr/>
          </p:nvPicPr>
          <p:blipFill>
            <a:blip r:embed="rId2" cstate="print"/>
            <a:stretch>
              <a:fillRect/>
            </a:stretch>
          </p:blipFill>
          <p:spPr>
            <a:xfrm>
              <a:off x="9655405" y="4683490"/>
              <a:ext cx="210999" cy="163974"/>
            </a:xfrm>
            <a:prstGeom prst="rect">
              <a:avLst/>
            </a:prstGeom>
          </p:spPr>
        </p:pic>
      </p:grpSp>
      <p:grpSp>
        <p:nvGrpSpPr>
          <p:cNvPr id="66" name="object 66"/>
          <p:cNvGrpSpPr/>
          <p:nvPr/>
        </p:nvGrpSpPr>
        <p:grpSpPr>
          <a:xfrm>
            <a:off x="5163899" y="1889390"/>
            <a:ext cx="1422400" cy="1184910"/>
            <a:chOff x="10078167" y="3524780"/>
            <a:chExt cx="2844800" cy="2369820"/>
          </a:xfrm>
        </p:grpSpPr>
        <p:sp>
          <p:nvSpPr>
            <p:cNvPr id="67" name="object 67"/>
            <p:cNvSpPr/>
            <p:nvPr/>
          </p:nvSpPr>
          <p:spPr>
            <a:xfrm>
              <a:off x="10082929" y="3529543"/>
              <a:ext cx="2835275" cy="1610995"/>
            </a:xfrm>
            <a:custGeom>
              <a:avLst/>
              <a:gdLst/>
              <a:ahLst/>
              <a:cxnLst/>
              <a:rect l="l" t="t" r="r" b="b"/>
              <a:pathLst>
                <a:path w="2835275" h="1610995">
                  <a:moveTo>
                    <a:pt x="2834994" y="1610996"/>
                  </a:moveTo>
                  <a:lnTo>
                    <a:pt x="0" y="1610996"/>
                  </a:lnTo>
                  <a:lnTo>
                    <a:pt x="0" y="0"/>
                  </a:lnTo>
                  <a:lnTo>
                    <a:pt x="2834994" y="0"/>
                  </a:lnTo>
                  <a:lnTo>
                    <a:pt x="2834994" y="1610996"/>
                  </a:lnTo>
                  <a:close/>
                </a:path>
              </a:pathLst>
            </a:custGeom>
            <a:solidFill>
              <a:srgbClr val="C1E8F7"/>
            </a:solidFill>
          </p:spPr>
          <p:txBody>
            <a:bodyPr wrap="square" lIns="0" tIns="0" rIns="0" bIns="0" rtlCol="0"/>
            <a:lstStyle/>
            <a:p>
              <a:endParaRPr sz="700"/>
            </a:p>
          </p:txBody>
        </p:sp>
        <p:sp>
          <p:nvSpPr>
            <p:cNvPr id="68" name="object 68"/>
            <p:cNvSpPr/>
            <p:nvPr/>
          </p:nvSpPr>
          <p:spPr>
            <a:xfrm>
              <a:off x="10082929" y="3529543"/>
              <a:ext cx="2835275" cy="1610995"/>
            </a:xfrm>
            <a:custGeom>
              <a:avLst/>
              <a:gdLst/>
              <a:ahLst/>
              <a:cxnLst/>
              <a:rect l="l" t="t" r="r" b="b"/>
              <a:pathLst>
                <a:path w="2835275" h="1610995">
                  <a:moveTo>
                    <a:pt x="0" y="0"/>
                  </a:moveTo>
                  <a:lnTo>
                    <a:pt x="2834994" y="0"/>
                  </a:lnTo>
                  <a:lnTo>
                    <a:pt x="2834994" y="1610996"/>
                  </a:lnTo>
                  <a:lnTo>
                    <a:pt x="0" y="1610996"/>
                  </a:lnTo>
                  <a:lnTo>
                    <a:pt x="0" y="0"/>
                  </a:lnTo>
                  <a:close/>
                </a:path>
              </a:pathLst>
            </a:custGeom>
            <a:ln w="9524">
              <a:solidFill>
                <a:srgbClr val="757575"/>
              </a:solidFill>
            </a:ln>
          </p:spPr>
          <p:txBody>
            <a:bodyPr wrap="square" lIns="0" tIns="0" rIns="0" bIns="0" rtlCol="0"/>
            <a:lstStyle/>
            <a:p>
              <a:endParaRPr sz="700"/>
            </a:p>
          </p:txBody>
        </p:sp>
        <p:sp>
          <p:nvSpPr>
            <p:cNvPr id="69" name="object 69"/>
            <p:cNvSpPr/>
            <p:nvPr/>
          </p:nvSpPr>
          <p:spPr>
            <a:xfrm>
              <a:off x="10220779" y="3754542"/>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0" name="object 70"/>
            <p:cNvSpPr/>
            <p:nvPr/>
          </p:nvSpPr>
          <p:spPr>
            <a:xfrm>
              <a:off x="10220779" y="3754542"/>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1" name="object 71"/>
            <p:cNvSpPr/>
            <p:nvPr/>
          </p:nvSpPr>
          <p:spPr>
            <a:xfrm>
              <a:off x="10220779" y="3944892"/>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2" name="object 72"/>
            <p:cNvSpPr/>
            <p:nvPr/>
          </p:nvSpPr>
          <p:spPr>
            <a:xfrm>
              <a:off x="10220779" y="3944892"/>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3" name="object 73"/>
            <p:cNvSpPr/>
            <p:nvPr/>
          </p:nvSpPr>
          <p:spPr>
            <a:xfrm>
              <a:off x="10220779" y="4135241"/>
              <a:ext cx="2240915" cy="91440"/>
            </a:xfrm>
            <a:custGeom>
              <a:avLst/>
              <a:gdLst/>
              <a:ahLst/>
              <a:cxnLst/>
              <a:rect l="l" t="t" r="r" b="b"/>
              <a:pathLst>
                <a:path w="2240915" h="91439">
                  <a:moveTo>
                    <a:pt x="2233570"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70" y="91199"/>
                  </a:lnTo>
                  <a:close/>
                </a:path>
              </a:pathLst>
            </a:custGeom>
            <a:solidFill>
              <a:srgbClr val="0844A1"/>
            </a:solidFill>
          </p:spPr>
          <p:txBody>
            <a:bodyPr wrap="square" lIns="0" tIns="0" rIns="0" bIns="0" rtlCol="0"/>
            <a:lstStyle/>
            <a:p>
              <a:endParaRPr sz="700"/>
            </a:p>
          </p:txBody>
        </p:sp>
        <p:sp>
          <p:nvSpPr>
            <p:cNvPr id="74" name="object 74"/>
            <p:cNvSpPr/>
            <p:nvPr/>
          </p:nvSpPr>
          <p:spPr>
            <a:xfrm>
              <a:off x="10220779" y="4135241"/>
              <a:ext cx="2240915" cy="91440"/>
            </a:xfrm>
            <a:custGeom>
              <a:avLst/>
              <a:gdLst/>
              <a:ahLst/>
              <a:cxnLst/>
              <a:rect l="l" t="t" r="r" b="b"/>
              <a:pathLst>
                <a:path w="2240915" h="91439">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70" y="91199"/>
                  </a:lnTo>
                  <a:lnTo>
                    <a:pt x="2225195"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5" name="object 75"/>
            <p:cNvSpPr/>
            <p:nvPr/>
          </p:nvSpPr>
          <p:spPr>
            <a:xfrm>
              <a:off x="10220779" y="4343066"/>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6" name="object 76"/>
            <p:cNvSpPr/>
            <p:nvPr/>
          </p:nvSpPr>
          <p:spPr>
            <a:xfrm>
              <a:off x="10220779" y="4343066"/>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7" name="object 77"/>
            <p:cNvSpPr/>
            <p:nvPr/>
          </p:nvSpPr>
          <p:spPr>
            <a:xfrm>
              <a:off x="10220779" y="464979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8" name="object 78"/>
            <p:cNvSpPr/>
            <p:nvPr/>
          </p:nvSpPr>
          <p:spPr>
            <a:xfrm>
              <a:off x="10220779" y="464979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9" name="object 79"/>
            <p:cNvSpPr/>
            <p:nvPr/>
          </p:nvSpPr>
          <p:spPr>
            <a:xfrm>
              <a:off x="10220779" y="484014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0" name="object 80"/>
            <p:cNvSpPr/>
            <p:nvPr/>
          </p:nvSpPr>
          <p:spPr>
            <a:xfrm>
              <a:off x="10220779" y="48401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81" name="object 81"/>
            <p:cNvSpPr/>
            <p:nvPr/>
          </p:nvSpPr>
          <p:spPr>
            <a:xfrm>
              <a:off x="10082929" y="5133464"/>
              <a:ext cx="2835275" cy="756285"/>
            </a:xfrm>
            <a:custGeom>
              <a:avLst/>
              <a:gdLst/>
              <a:ahLst/>
              <a:cxnLst/>
              <a:rect l="l" t="t" r="r" b="b"/>
              <a:pathLst>
                <a:path w="2835275" h="756285">
                  <a:moveTo>
                    <a:pt x="2834694" y="755898"/>
                  </a:moveTo>
                  <a:lnTo>
                    <a:pt x="0" y="755898"/>
                  </a:lnTo>
                  <a:lnTo>
                    <a:pt x="0" y="0"/>
                  </a:lnTo>
                  <a:lnTo>
                    <a:pt x="2834694" y="0"/>
                  </a:lnTo>
                  <a:lnTo>
                    <a:pt x="2834694" y="755898"/>
                  </a:lnTo>
                  <a:close/>
                </a:path>
              </a:pathLst>
            </a:custGeom>
            <a:solidFill>
              <a:srgbClr val="EDEDED"/>
            </a:solidFill>
          </p:spPr>
          <p:txBody>
            <a:bodyPr wrap="square" lIns="0" tIns="0" rIns="0" bIns="0" rtlCol="0"/>
            <a:lstStyle/>
            <a:p>
              <a:endParaRPr sz="700"/>
            </a:p>
          </p:txBody>
        </p:sp>
        <p:sp>
          <p:nvSpPr>
            <p:cNvPr id="82" name="object 82"/>
            <p:cNvSpPr/>
            <p:nvPr/>
          </p:nvSpPr>
          <p:spPr>
            <a:xfrm>
              <a:off x="10082929" y="5133464"/>
              <a:ext cx="2835275" cy="756285"/>
            </a:xfrm>
            <a:custGeom>
              <a:avLst/>
              <a:gdLst/>
              <a:ahLst/>
              <a:cxnLst/>
              <a:rect l="l" t="t" r="r" b="b"/>
              <a:pathLst>
                <a:path w="2835275" h="756285">
                  <a:moveTo>
                    <a:pt x="0" y="0"/>
                  </a:moveTo>
                  <a:lnTo>
                    <a:pt x="2834694" y="0"/>
                  </a:lnTo>
                  <a:lnTo>
                    <a:pt x="2834694" y="755898"/>
                  </a:lnTo>
                  <a:lnTo>
                    <a:pt x="0" y="755898"/>
                  </a:lnTo>
                  <a:lnTo>
                    <a:pt x="0" y="0"/>
                  </a:lnTo>
                  <a:close/>
                </a:path>
              </a:pathLst>
            </a:custGeom>
            <a:ln w="9524">
              <a:solidFill>
                <a:srgbClr val="757575"/>
              </a:solidFill>
            </a:ln>
          </p:spPr>
          <p:txBody>
            <a:bodyPr wrap="square" lIns="0" tIns="0" rIns="0" bIns="0" rtlCol="0"/>
            <a:lstStyle/>
            <a:p>
              <a:endParaRPr sz="700"/>
            </a:p>
          </p:txBody>
        </p:sp>
        <p:sp>
          <p:nvSpPr>
            <p:cNvPr id="83" name="object 83"/>
            <p:cNvSpPr/>
            <p:nvPr/>
          </p:nvSpPr>
          <p:spPr>
            <a:xfrm>
              <a:off x="10265804" y="5360239"/>
              <a:ext cx="2514600" cy="90805"/>
            </a:xfrm>
            <a:custGeom>
              <a:avLst/>
              <a:gdLst/>
              <a:ahLst/>
              <a:cxnLst/>
              <a:rect l="l" t="t" r="r" b="b"/>
              <a:pathLst>
                <a:path w="2514600" h="90804">
                  <a:moveTo>
                    <a:pt x="2507219" y="90749"/>
                  </a:moveTo>
                  <a:lnTo>
                    <a:pt x="6774" y="90749"/>
                  </a:lnTo>
                  <a:lnTo>
                    <a:pt x="0" y="83974"/>
                  </a:lnTo>
                  <a:lnTo>
                    <a:pt x="0" y="15124"/>
                  </a:lnTo>
                  <a:lnTo>
                    <a:pt x="0" y="6774"/>
                  </a:lnTo>
                  <a:lnTo>
                    <a:pt x="6774" y="0"/>
                  </a:lnTo>
                  <a:lnTo>
                    <a:pt x="2502894" y="0"/>
                  </a:lnTo>
                  <a:lnTo>
                    <a:pt x="2506744" y="1574"/>
                  </a:lnTo>
                  <a:lnTo>
                    <a:pt x="2509569" y="4424"/>
                  </a:lnTo>
                  <a:lnTo>
                    <a:pt x="2512394" y="7249"/>
                  </a:lnTo>
                  <a:lnTo>
                    <a:pt x="2513994" y="11099"/>
                  </a:lnTo>
                  <a:lnTo>
                    <a:pt x="2513994" y="83974"/>
                  </a:lnTo>
                  <a:lnTo>
                    <a:pt x="2507219" y="90749"/>
                  </a:lnTo>
                  <a:close/>
                </a:path>
              </a:pathLst>
            </a:custGeom>
            <a:solidFill>
              <a:srgbClr val="0844A1"/>
            </a:solidFill>
          </p:spPr>
          <p:txBody>
            <a:bodyPr wrap="square" lIns="0" tIns="0" rIns="0" bIns="0" rtlCol="0"/>
            <a:lstStyle/>
            <a:p>
              <a:endParaRPr sz="700"/>
            </a:p>
          </p:txBody>
        </p:sp>
        <p:sp>
          <p:nvSpPr>
            <p:cNvPr id="84" name="object 84"/>
            <p:cNvSpPr/>
            <p:nvPr/>
          </p:nvSpPr>
          <p:spPr>
            <a:xfrm>
              <a:off x="10265804" y="5360239"/>
              <a:ext cx="2514600" cy="90805"/>
            </a:xfrm>
            <a:custGeom>
              <a:avLst/>
              <a:gdLst/>
              <a:ahLst/>
              <a:cxnLst/>
              <a:rect l="l" t="t" r="r" b="b"/>
              <a:pathLst>
                <a:path w="2514600" h="90804">
                  <a:moveTo>
                    <a:pt x="0" y="15124"/>
                  </a:moveTo>
                  <a:lnTo>
                    <a:pt x="0" y="6774"/>
                  </a:lnTo>
                  <a:lnTo>
                    <a:pt x="6774" y="0"/>
                  </a:lnTo>
                  <a:lnTo>
                    <a:pt x="15124" y="0"/>
                  </a:lnTo>
                  <a:lnTo>
                    <a:pt x="2498869" y="0"/>
                  </a:lnTo>
                  <a:lnTo>
                    <a:pt x="2502894" y="0"/>
                  </a:lnTo>
                  <a:lnTo>
                    <a:pt x="2506744" y="1574"/>
                  </a:lnTo>
                  <a:lnTo>
                    <a:pt x="2509569" y="4424"/>
                  </a:lnTo>
                  <a:lnTo>
                    <a:pt x="2512394" y="7249"/>
                  </a:lnTo>
                  <a:lnTo>
                    <a:pt x="2513994" y="11099"/>
                  </a:lnTo>
                  <a:lnTo>
                    <a:pt x="2513994" y="15124"/>
                  </a:lnTo>
                  <a:lnTo>
                    <a:pt x="2513994" y="75624"/>
                  </a:lnTo>
                  <a:lnTo>
                    <a:pt x="2513994" y="83974"/>
                  </a:lnTo>
                  <a:lnTo>
                    <a:pt x="2507219" y="90749"/>
                  </a:lnTo>
                  <a:lnTo>
                    <a:pt x="2498869" y="90749"/>
                  </a:lnTo>
                  <a:lnTo>
                    <a:pt x="15124" y="90749"/>
                  </a:lnTo>
                  <a:lnTo>
                    <a:pt x="6774" y="90749"/>
                  </a:lnTo>
                  <a:lnTo>
                    <a:pt x="0" y="83974"/>
                  </a:lnTo>
                  <a:lnTo>
                    <a:pt x="0" y="75624"/>
                  </a:lnTo>
                  <a:lnTo>
                    <a:pt x="0" y="15124"/>
                  </a:lnTo>
                  <a:close/>
                </a:path>
              </a:pathLst>
            </a:custGeom>
            <a:ln w="9524">
              <a:solidFill>
                <a:srgbClr val="757575"/>
              </a:solidFill>
            </a:ln>
          </p:spPr>
          <p:txBody>
            <a:bodyPr wrap="square" lIns="0" tIns="0" rIns="0" bIns="0" rtlCol="0"/>
            <a:lstStyle/>
            <a:p>
              <a:endParaRPr sz="700"/>
            </a:p>
          </p:txBody>
        </p:sp>
        <p:sp>
          <p:nvSpPr>
            <p:cNvPr id="85" name="object 85"/>
            <p:cNvSpPr/>
            <p:nvPr/>
          </p:nvSpPr>
          <p:spPr>
            <a:xfrm>
              <a:off x="10265804" y="5549213"/>
              <a:ext cx="1417320" cy="90805"/>
            </a:xfrm>
            <a:custGeom>
              <a:avLst/>
              <a:gdLst/>
              <a:ahLst/>
              <a:cxnLst/>
              <a:rect l="l" t="t" r="r" b="b"/>
              <a:pathLst>
                <a:path w="1417320" h="90804">
                  <a:moveTo>
                    <a:pt x="1410422" y="90749"/>
                  </a:moveTo>
                  <a:lnTo>
                    <a:pt x="6774" y="90749"/>
                  </a:lnTo>
                  <a:lnTo>
                    <a:pt x="0" y="83974"/>
                  </a:lnTo>
                  <a:lnTo>
                    <a:pt x="0" y="15124"/>
                  </a:lnTo>
                  <a:lnTo>
                    <a:pt x="0" y="6774"/>
                  </a:lnTo>
                  <a:lnTo>
                    <a:pt x="6774" y="0"/>
                  </a:lnTo>
                  <a:lnTo>
                    <a:pt x="1406097" y="0"/>
                  </a:lnTo>
                  <a:lnTo>
                    <a:pt x="1409947" y="1574"/>
                  </a:lnTo>
                  <a:lnTo>
                    <a:pt x="1412772" y="4424"/>
                  </a:lnTo>
                  <a:lnTo>
                    <a:pt x="1415597" y="7249"/>
                  </a:lnTo>
                  <a:lnTo>
                    <a:pt x="1417197" y="11099"/>
                  </a:lnTo>
                  <a:lnTo>
                    <a:pt x="1417197" y="83974"/>
                  </a:lnTo>
                  <a:lnTo>
                    <a:pt x="1410422" y="90749"/>
                  </a:lnTo>
                  <a:close/>
                </a:path>
              </a:pathLst>
            </a:custGeom>
            <a:solidFill>
              <a:srgbClr val="0844A1"/>
            </a:solidFill>
          </p:spPr>
          <p:txBody>
            <a:bodyPr wrap="square" lIns="0" tIns="0" rIns="0" bIns="0" rtlCol="0"/>
            <a:lstStyle/>
            <a:p>
              <a:endParaRPr sz="700"/>
            </a:p>
          </p:txBody>
        </p:sp>
        <p:sp>
          <p:nvSpPr>
            <p:cNvPr id="86" name="object 86"/>
            <p:cNvSpPr/>
            <p:nvPr/>
          </p:nvSpPr>
          <p:spPr>
            <a:xfrm>
              <a:off x="10265804" y="5549213"/>
              <a:ext cx="1417320" cy="90805"/>
            </a:xfrm>
            <a:custGeom>
              <a:avLst/>
              <a:gdLst/>
              <a:ahLst/>
              <a:cxnLst/>
              <a:rect l="l" t="t" r="r" b="b"/>
              <a:pathLst>
                <a:path w="1417320" h="90804">
                  <a:moveTo>
                    <a:pt x="0" y="15124"/>
                  </a:moveTo>
                  <a:lnTo>
                    <a:pt x="0" y="6774"/>
                  </a:lnTo>
                  <a:lnTo>
                    <a:pt x="6774" y="0"/>
                  </a:lnTo>
                  <a:lnTo>
                    <a:pt x="15124" y="0"/>
                  </a:lnTo>
                  <a:lnTo>
                    <a:pt x="1402072" y="0"/>
                  </a:lnTo>
                  <a:lnTo>
                    <a:pt x="1406097" y="0"/>
                  </a:lnTo>
                  <a:lnTo>
                    <a:pt x="1409947" y="1574"/>
                  </a:lnTo>
                  <a:lnTo>
                    <a:pt x="1412772" y="4424"/>
                  </a:lnTo>
                  <a:lnTo>
                    <a:pt x="1415597" y="7249"/>
                  </a:lnTo>
                  <a:lnTo>
                    <a:pt x="1417197" y="11099"/>
                  </a:lnTo>
                  <a:lnTo>
                    <a:pt x="1417197" y="15124"/>
                  </a:lnTo>
                  <a:lnTo>
                    <a:pt x="1417197" y="75624"/>
                  </a:lnTo>
                  <a:lnTo>
                    <a:pt x="1417197" y="83974"/>
                  </a:lnTo>
                  <a:lnTo>
                    <a:pt x="1410422" y="90749"/>
                  </a:lnTo>
                  <a:lnTo>
                    <a:pt x="1402072" y="90749"/>
                  </a:lnTo>
                  <a:lnTo>
                    <a:pt x="15124" y="90749"/>
                  </a:lnTo>
                  <a:lnTo>
                    <a:pt x="6774" y="90749"/>
                  </a:lnTo>
                  <a:lnTo>
                    <a:pt x="0" y="83974"/>
                  </a:lnTo>
                  <a:lnTo>
                    <a:pt x="0" y="75624"/>
                  </a:lnTo>
                  <a:lnTo>
                    <a:pt x="0" y="15124"/>
                  </a:lnTo>
                  <a:close/>
                </a:path>
              </a:pathLst>
            </a:custGeom>
            <a:ln w="9524">
              <a:solidFill>
                <a:srgbClr val="757575"/>
              </a:solidFill>
            </a:ln>
          </p:spPr>
          <p:txBody>
            <a:bodyPr wrap="square" lIns="0" tIns="0" rIns="0" bIns="0" rtlCol="0"/>
            <a:lstStyle/>
            <a:p>
              <a:endParaRPr sz="700"/>
            </a:p>
          </p:txBody>
        </p:sp>
      </p:grpSp>
      <p:grpSp>
        <p:nvGrpSpPr>
          <p:cNvPr id="87" name="object 87"/>
          <p:cNvGrpSpPr/>
          <p:nvPr/>
        </p:nvGrpSpPr>
        <p:grpSpPr>
          <a:xfrm>
            <a:off x="6669902" y="2468570"/>
            <a:ext cx="585470" cy="82233"/>
            <a:chOff x="13090173" y="4683140"/>
            <a:chExt cx="1170940" cy="164465"/>
          </a:xfrm>
        </p:grpSpPr>
        <p:sp>
          <p:nvSpPr>
            <p:cNvPr id="88" name="object 88"/>
            <p:cNvSpPr/>
            <p:nvPr/>
          </p:nvSpPr>
          <p:spPr>
            <a:xfrm>
              <a:off x="13109223" y="4763690"/>
              <a:ext cx="959485" cy="1905"/>
            </a:xfrm>
            <a:custGeom>
              <a:avLst/>
              <a:gdLst/>
              <a:ahLst/>
              <a:cxnLst/>
              <a:rect l="l" t="t" r="r" b="b"/>
              <a:pathLst>
                <a:path w="959484" h="1904">
                  <a:moveTo>
                    <a:pt x="0" y="0"/>
                  </a:moveTo>
                  <a:lnTo>
                    <a:pt x="959398" y="1449"/>
                  </a:lnTo>
                </a:path>
              </a:pathLst>
            </a:custGeom>
            <a:ln w="38099">
              <a:solidFill>
                <a:srgbClr val="595959"/>
              </a:solidFill>
            </a:ln>
          </p:spPr>
          <p:txBody>
            <a:bodyPr wrap="square" lIns="0" tIns="0" rIns="0" bIns="0" rtlCol="0"/>
            <a:lstStyle/>
            <a:p>
              <a:endParaRPr sz="700"/>
            </a:p>
          </p:txBody>
        </p:sp>
        <p:pic>
          <p:nvPicPr>
            <p:cNvPr id="89" name="object 89"/>
            <p:cNvPicPr/>
            <p:nvPr/>
          </p:nvPicPr>
          <p:blipFill>
            <a:blip r:embed="rId5" cstate="print"/>
            <a:stretch>
              <a:fillRect/>
            </a:stretch>
          </p:blipFill>
          <p:spPr>
            <a:xfrm>
              <a:off x="14049471" y="4683140"/>
              <a:ext cx="211099" cy="163974"/>
            </a:xfrm>
            <a:prstGeom prst="rect">
              <a:avLst/>
            </a:prstGeom>
          </p:spPr>
        </p:pic>
      </p:grpSp>
      <p:sp>
        <p:nvSpPr>
          <p:cNvPr id="90" name="object 90"/>
          <p:cNvSpPr txBox="1"/>
          <p:nvPr/>
        </p:nvSpPr>
        <p:spPr>
          <a:xfrm>
            <a:off x="450602" y="3633419"/>
            <a:ext cx="4256723" cy="314189"/>
          </a:xfrm>
          <a:prstGeom prst="rect">
            <a:avLst/>
          </a:prstGeom>
        </p:spPr>
        <p:txBody>
          <a:bodyPr vert="horz" wrap="square" lIns="0" tIns="6350" rIns="0" bIns="0" rtlCol="0">
            <a:spAutoFit/>
          </a:bodyPr>
          <a:lstStyle/>
          <a:p>
            <a:pPr marL="87630" algn="ctr">
              <a:spcBef>
                <a:spcPts val="50"/>
              </a:spcBef>
            </a:pPr>
            <a:r>
              <a:rPr sz="2000" spc="-5" dirty="0">
                <a:latin typeface="Lato"/>
                <a:cs typeface="Lato"/>
              </a:rPr>
              <a:t>Retriever</a:t>
            </a:r>
            <a:endParaRPr sz="2000" dirty="0">
              <a:latin typeface="Lato"/>
              <a:cs typeface="Lato"/>
            </a:endParaRPr>
          </a:p>
        </p:txBody>
      </p:sp>
      <p:sp>
        <p:nvSpPr>
          <p:cNvPr id="91" name="object 91"/>
          <p:cNvSpPr/>
          <p:nvPr/>
        </p:nvSpPr>
        <p:spPr>
          <a:xfrm>
            <a:off x="854512" y="3367618"/>
            <a:ext cx="3536633" cy="206692"/>
          </a:xfrm>
          <a:custGeom>
            <a:avLst/>
            <a:gdLst/>
            <a:ahLst/>
            <a:cxnLst/>
            <a:rect l="l" t="t" r="r" b="b"/>
            <a:pathLst>
              <a:path w="7073265" h="413384">
                <a:moveTo>
                  <a:pt x="7072788" y="0"/>
                </a:moveTo>
                <a:lnTo>
                  <a:pt x="7072788" y="80343"/>
                </a:lnTo>
                <a:lnTo>
                  <a:pt x="7072788" y="145949"/>
                </a:lnTo>
                <a:lnTo>
                  <a:pt x="7072788" y="190180"/>
                </a:lnTo>
                <a:lnTo>
                  <a:pt x="7072788" y="206399"/>
                </a:lnTo>
                <a:lnTo>
                  <a:pt x="3536395" y="206399"/>
                </a:lnTo>
                <a:lnTo>
                  <a:pt x="3536395" y="222618"/>
                </a:lnTo>
                <a:lnTo>
                  <a:pt x="3536395" y="266849"/>
                </a:lnTo>
                <a:lnTo>
                  <a:pt x="3536395" y="332455"/>
                </a:lnTo>
                <a:lnTo>
                  <a:pt x="3536395" y="412799"/>
                </a:lnTo>
                <a:lnTo>
                  <a:pt x="3536395" y="332455"/>
                </a:lnTo>
                <a:lnTo>
                  <a:pt x="3536395" y="266849"/>
                </a:lnTo>
                <a:lnTo>
                  <a:pt x="3536395" y="222618"/>
                </a:lnTo>
                <a:lnTo>
                  <a:pt x="3536395" y="206399"/>
                </a:lnTo>
                <a:lnTo>
                  <a:pt x="2" y="206399"/>
                </a:lnTo>
                <a:lnTo>
                  <a:pt x="2" y="202396"/>
                </a:lnTo>
                <a:lnTo>
                  <a:pt x="1" y="190687"/>
                </a:lnTo>
                <a:lnTo>
                  <a:pt x="0" y="171721"/>
                </a:lnTo>
                <a:lnTo>
                  <a:pt x="0" y="145949"/>
                </a:lnTo>
                <a:lnTo>
                  <a:pt x="0" y="114517"/>
                </a:lnTo>
                <a:lnTo>
                  <a:pt x="0" y="78993"/>
                </a:lnTo>
                <a:lnTo>
                  <a:pt x="0" y="40460"/>
                </a:lnTo>
                <a:lnTo>
                  <a:pt x="0" y="0"/>
                </a:lnTo>
              </a:path>
            </a:pathLst>
          </a:custGeom>
          <a:ln w="38099">
            <a:solidFill>
              <a:srgbClr val="595959"/>
            </a:solidFill>
          </a:ln>
        </p:spPr>
        <p:txBody>
          <a:bodyPr wrap="square" lIns="0" tIns="0" rIns="0" bIns="0" rtlCol="0"/>
          <a:lstStyle/>
          <a:p>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06" y="417203"/>
            <a:ext cx="6293936" cy="450123"/>
          </a:xfrm>
          <a:prstGeom prst="rect">
            <a:avLst/>
          </a:prstGeom>
        </p:spPr>
        <p:txBody>
          <a:bodyPr spcFirstLastPara="1" vert="horz" wrap="square" lIns="0" tIns="6350" rIns="0" bIns="0" rtlCol="0" anchor="t" anchorCtr="0">
            <a:spAutoFit/>
          </a:bodyPr>
          <a:lstStyle/>
          <a:p>
            <a:pPr marL="6350">
              <a:spcBef>
                <a:spcPts val="50"/>
              </a:spcBef>
            </a:pPr>
            <a:r>
              <a:rPr dirty="0"/>
              <a:t>Example:</a:t>
            </a:r>
            <a:r>
              <a:rPr spc="-160" dirty="0"/>
              <a:t> </a:t>
            </a:r>
            <a:r>
              <a:rPr dirty="0"/>
              <a:t>Searching</a:t>
            </a:r>
            <a:r>
              <a:rPr spc="-158" dirty="0"/>
              <a:t> </a:t>
            </a:r>
            <a:r>
              <a:rPr dirty="0"/>
              <a:t>legal</a:t>
            </a:r>
            <a:r>
              <a:rPr spc="-160" dirty="0"/>
              <a:t> </a:t>
            </a:r>
            <a:r>
              <a:rPr spc="-5" dirty="0"/>
              <a:t>documents</a:t>
            </a:r>
          </a:p>
        </p:txBody>
      </p:sp>
      <p:grpSp>
        <p:nvGrpSpPr>
          <p:cNvPr id="3" name="object 3"/>
          <p:cNvGrpSpPr/>
          <p:nvPr/>
        </p:nvGrpSpPr>
        <p:grpSpPr>
          <a:xfrm>
            <a:off x="780917" y="3197775"/>
            <a:ext cx="603250" cy="496253"/>
            <a:chOff x="1561834" y="6395549"/>
            <a:chExt cx="1206500" cy="992505"/>
          </a:xfrm>
        </p:grpSpPr>
        <p:sp>
          <p:nvSpPr>
            <p:cNvPr id="4" name="object 4"/>
            <p:cNvSpPr/>
            <p:nvPr/>
          </p:nvSpPr>
          <p:spPr>
            <a:xfrm>
              <a:off x="1566596" y="6400312"/>
              <a:ext cx="1196975" cy="982980"/>
            </a:xfrm>
            <a:custGeom>
              <a:avLst/>
              <a:gdLst/>
              <a:ahLst/>
              <a:cxnLst/>
              <a:rect l="l" t="t" r="r" b="b"/>
              <a:pathLst>
                <a:path w="1196975" h="982979">
                  <a:moveTo>
                    <a:pt x="950698" y="982798"/>
                  </a:moveTo>
                  <a:lnTo>
                    <a:pt x="245699" y="982798"/>
                  </a:lnTo>
                  <a:lnTo>
                    <a:pt x="0" y="491399"/>
                  </a:lnTo>
                  <a:lnTo>
                    <a:pt x="245699" y="0"/>
                  </a:lnTo>
                  <a:lnTo>
                    <a:pt x="950698" y="0"/>
                  </a:lnTo>
                  <a:lnTo>
                    <a:pt x="1196397" y="491399"/>
                  </a:lnTo>
                  <a:lnTo>
                    <a:pt x="950698" y="982798"/>
                  </a:lnTo>
                  <a:close/>
                </a:path>
              </a:pathLst>
            </a:custGeom>
            <a:solidFill>
              <a:srgbClr val="EDEDED"/>
            </a:solidFill>
          </p:spPr>
          <p:txBody>
            <a:bodyPr wrap="square" lIns="0" tIns="0" rIns="0" bIns="0" rtlCol="0"/>
            <a:lstStyle/>
            <a:p>
              <a:endParaRPr sz="700"/>
            </a:p>
          </p:txBody>
        </p:sp>
        <p:sp>
          <p:nvSpPr>
            <p:cNvPr id="5" name="object 5"/>
            <p:cNvSpPr/>
            <p:nvPr/>
          </p:nvSpPr>
          <p:spPr>
            <a:xfrm>
              <a:off x="1566596" y="6400312"/>
              <a:ext cx="1196975" cy="982980"/>
            </a:xfrm>
            <a:custGeom>
              <a:avLst/>
              <a:gdLst/>
              <a:ahLst/>
              <a:cxnLst/>
              <a:rect l="l" t="t" r="r" b="b"/>
              <a:pathLst>
                <a:path w="1196975" h="982979">
                  <a:moveTo>
                    <a:pt x="0" y="491399"/>
                  </a:moveTo>
                  <a:lnTo>
                    <a:pt x="245699" y="0"/>
                  </a:lnTo>
                  <a:lnTo>
                    <a:pt x="950698" y="0"/>
                  </a:lnTo>
                  <a:lnTo>
                    <a:pt x="1196397" y="491399"/>
                  </a:lnTo>
                  <a:lnTo>
                    <a:pt x="950698" y="982798"/>
                  </a:lnTo>
                  <a:lnTo>
                    <a:pt x="245699" y="982798"/>
                  </a:lnTo>
                  <a:lnTo>
                    <a:pt x="0" y="491399"/>
                  </a:lnTo>
                  <a:close/>
                </a:path>
              </a:pathLst>
            </a:custGeom>
            <a:ln w="9524">
              <a:solidFill>
                <a:srgbClr val="595959"/>
              </a:solidFill>
            </a:ln>
          </p:spPr>
          <p:txBody>
            <a:bodyPr wrap="square" lIns="0" tIns="0" rIns="0" bIns="0" rtlCol="0"/>
            <a:lstStyle/>
            <a:p>
              <a:endParaRPr sz="700"/>
            </a:p>
          </p:txBody>
        </p:sp>
      </p:grpSp>
      <p:sp>
        <p:nvSpPr>
          <p:cNvPr id="6" name="object 6"/>
          <p:cNvSpPr txBox="1"/>
          <p:nvPr/>
        </p:nvSpPr>
        <p:spPr>
          <a:xfrm>
            <a:off x="594602" y="1095730"/>
            <a:ext cx="1047432" cy="252633"/>
          </a:xfrm>
          <a:prstGeom prst="rect">
            <a:avLst/>
          </a:prstGeom>
        </p:spPr>
        <p:txBody>
          <a:bodyPr vert="horz" wrap="square" lIns="0" tIns="6350" rIns="0" bIns="0" rtlCol="0">
            <a:spAutoFit/>
          </a:bodyPr>
          <a:lstStyle/>
          <a:p>
            <a:pPr marL="6350">
              <a:spcBef>
                <a:spcPts val="50"/>
              </a:spcBef>
            </a:pPr>
            <a:r>
              <a:rPr sz="1600" dirty="0">
                <a:latin typeface="Lato"/>
                <a:cs typeface="Lato"/>
              </a:rPr>
              <a:t>Input</a:t>
            </a:r>
            <a:r>
              <a:rPr sz="1600" spc="-68" dirty="0">
                <a:latin typeface="Lato"/>
                <a:cs typeface="Lato"/>
              </a:rPr>
              <a:t> </a:t>
            </a:r>
            <a:r>
              <a:rPr sz="1600" spc="-5" dirty="0">
                <a:latin typeface="Lato"/>
                <a:cs typeface="Lato"/>
              </a:rPr>
              <a:t>query</a:t>
            </a:r>
            <a:endParaRPr sz="1600">
              <a:latin typeface="Lato"/>
              <a:cs typeface="Lato"/>
            </a:endParaRPr>
          </a:p>
        </p:txBody>
      </p:sp>
      <p:sp>
        <p:nvSpPr>
          <p:cNvPr id="7" name="object 7"/>
          <p:cNvSpPr txBox="1"/>
          <p:nvPr/>
        </p:nvSpPr>
        <p:spPr>
          <a:xfrm>
            <a:off x="416575" y="3953624"/>
            <a:ext cx="1360488" cy="252633"/>
          </a:xfrm>
          <a:prstGeom prst="rect">
            <a:avLst/>
          </a:prstGeom>
        </p:spPr>
        <p:txBody>
          <a:bodyPr vert="horz" wrap="square" lIns="0" tIns="6350" rIns="0" bIns="0" rtlCol="0">
            <a:spAutoFit/>
          </a:bodyPr>
          <a:lstStyle/>
          <a:p>
            <a:pPr marL="6350">
              <a:spcBef>
                <a:spcPts val="50"/>
              </a:spcBef>
            </a:pPr>
            <a:r>
              <a:rPr sz="1600" dirty="0">
                <a:latin typeface="Lato"/>
                <a:cs typeface="Lato"/>
              </a:rPr>
              <a:t>Query</a:t>
            </a:r>
            <a:r>
              <a:rPr sz="1600" spc="-102" dirty="0">
                <a:latin typeface="Lato"/>
                <a:cs typeface="Lato"/>
              </a:rPr>
              <a:t> </a:t>
            </a:r>
            <a:r>
              <a:rPr sz="1600" spc="-5" dirty="0">
                <a:latin typeface="Lato"/>
                <a:cs typeface="Lato"/>
              </a:rPr>
              <a:t>Encoder</a:t>
            </a:r>
            <a:endParaRPr sz="1600">
              <a:latin typeface="Lato"/>
              <a:cs typeface="Lato"/>
            </a:endParaRPr>
          </a:p>
        </p:txBody>
      </p:sp>
      <p:sp>
        <p:nvSpPr>
          <p:cNvPr id="8" name="object 8"/>
          <p:cNvSpPr txBox="1"/>
          <p:nvPr/>
        </p:nvSpPr>
        <p:spPr>
          <a:xfrm>
            <a:off x="2673295" y="3953624"/>
            <a:ext cx="2611438" cy="252633"/>
          </a:xfrm>
          <a:prstGeom prst="rect">
            <a:avLst/>
          </a:prstGeom>
        </p:spPr>
        <p:txBody>
          <a:bodyPr vert="horz" wrap="square" lIns="0" tIns="6350" rIns="0" bIns="0" rtlCol="0">
            <a:spAutoFit/>
          </a:bodyPr>
          <a:lstStyle/>
          <a:p>
            <a:pPr marL="6350">
              <a:spcBef>
                <a:spcPts val="50"/>
              </a:spcBef>
            </a:pPr>
            <a:r>
              <a:rPr sz="1600" dirty="0">
                <a:latin typeface="Lato"/>
                <a:cs typeface="Lato"/>
              </a:rPr>
              <a:t>External</a:t>
            </a:r>
            <a:r>
              <a:rPr sz="1600" spc="-5" dirty="0">
                <a:latin typeface="Lato"/>
                <a:cs typeface="Lato"/>
              </a:rPr>
              <a:t> </a:t>
            </a:r>
            <a:r>
              <a:rPr sz="1600" dirty="0">
                <a:latin typeface="Lato"/>
                <a:cs typeface="Lato"/>
              </a:rPr>
              <a:t>Information</a:t>
            </a:r>
            <a:r>
              <a:rPr sz="1600" spc="-3" dirty="0">
                <a:latin typeface="Lato"/>
                <a:cs typeface="Lato"/>
              </a:rPr>
              <a:t> </a:t>
            </a:r>
            <a:r>
              <a:rPr sz="1600" spc="-5" dirty="0">
                <a:latin typeface="Lato"/>
                <a:cs typeface="Lato"/>
              </a:rPr>
              <a:t>Sources</a:t>
            </a:r>
            <a:endParaRPr sz="1600">
              <a:latin typeface="Lato"/>
              <a:cs typeface="Lato"/>
            </a:endParaRPr>
          </a:p>
        </p:txBody>
      </p:sp>
      <p:grpSp>
        <p:nvGrpSpPr>
          <p:cNvPr id="9" name="object 9"/>
          <p:cNvGrpSpPr/>
          <p:nvPr/>
        </p:nvGrpSpPr>
        <p:grpSpPr>
          <a:xfrm>
            <a:off x="1544259" y="3137956"/>
            <a:ext cx="2730183" cy="591503"/>
            <a:chOff x="3088518" y="6275912"/>
            <a:chExt cx="5460365" cy="1183005"/>
          </a:xfrm>
        </p:grpSpPr>
        <p:pic>
          <p:nvPicPr>
            <p:cNvPr id="10" name="object 10"/>
            <p:cNvPicPr/>
            <p:nvPr/>
          </p:nvPicPr>
          <p:blipFill>
            <a:blip r:embed="rId2" cstate="print"/>
            <a:stretch>
              <a:fillRect/>
            </a:stretch>
          </p:blipFill>
          <p:spPr>
            <a:xfrm>
              <a:off x="7365760" y="6275912"/>
              <a:ext cx="1182847" cy="1182847"/>
            </a:xfrm>
            <a:prstGeom prst="rect">
              <a:avLst/>
            </a:prstGeom>
          </p:spPr>
        </p:pic>
        <p:sp>
          <p:nvSpPr>
            <p:cNvPr id="11" name="object 11"/>
            <p:cNvSpPr/>
            <p:nvPr/>
          </p:nvSpPr>
          <p:spPr>
            <a:xfrm>
              <a:off x="3107568" y="6887810"/>
              <a:ext cx="4029710" cy="7620"/>
            </a:xfrm>
            <a:custGeom>
              <a:avLst/>
              <a:gdLst/>
              <a:ahLst/>
              <a:cxnLst/>
              <a:rect l="l" t="t" r="r" b="b"/>
              <a:pathLst>
                <a:path w="4029709" h="7620">
                  <a:moveTo>
                    <a:pt x="0" y="0"/>
                  </a:moveTo>
                  <a:lnTo>
                    <a:pt x="4029591" y="7374"/>
                  </a:lnTo>
                </a:path>
              </a:pathLst>
            </a:custGeom>
            <a:ln w="38099">
              <a:solidFill>
                <a:srgbClr val="595959"/>
              </a:solidFill>
            </a:ln>
          </p:spPr>
          <p:txBody>
            <a:bodyPr wrap="square" lIns="0" tIns="0" rIns="0" bIns="0" rtlCol="0"/>
            <a:lstStyle/>
            <a:p>
              <a:endParaRPr sz="700"/>
            </a:p>
          </p:txBody>
        </p:sp>
        <p:pic>
          <p:nvPicPr>
            <p:cNvPr id="12" name="object 12"/>
            <p:cNvPicPr/>
            <p:nvPr/>
          </p:nvPicPr>
          <p:blipFill>
            <a:blip r:embed="rId3" cstate="print"/>
            <a:stretch>
              <a:fillRect/>
            </a:stretch>
          </p:blipFill>
          <p:spPr>
            <a:xfrm>
              <a:off x="7117985" y="6813211"/>
              <a:ext cx="211124" cy="163949"/>
            </a:xfrm>
            <a:prstGeom prst="rect">
              <a:avLst/>
            </a:prstGeom>
          </p:spPr>
        </p:pic>
      </p:grpSp>
      <p:sp>
        <p:nvSpPr>
          <p:cNvPr id="13" name="object 13"/>
          <p:cNvSpPr txBox="1"/>
          <p:nvPr/>
        </p:nvSpPr>
        <p:spPr>
          <a:xfrm>
            <a:off x="4282279" y="3322782"/>
            <a:ext cx="874395" cy="221856"/>
          </a:xfrm>
          <a:prstGeom prst="rect">
            <a:avLst/>
          </a:prstGeom>
        </p:spPr>
        <p:txBody>
          <a:bodyPr vert="horz" wrap="square" lIns="0" tIns="6350" rIns="0" bIns="0" rtlCol="0">
            <a:spAutoFit/>
          </a:bodyPr>
          <a:lstStyle/>
          <a:p>
            <a:pPr marL="6350">
              <a:spcBef>
                <a:spcPts val="50"/>
              </a:spcBef>
            </a:pPr>
            <a:r>
              <a:rPr spc="-5" dirty="0">
                <a:latin typeface="Lato"/>
                <a:cs typeface="Lato"/>
              </a:rPr>
              <a:t>documents</a:t>
            </a:r>
            <a:endParaRPr>
              <a:latin typeface="Lato"/>
              <a:cs typeface="Lato"/>
            </a:endParaRPr>
          </a:p>
        </p:txBody>
      </p:sp>
      <p:grpSp>
        <p:nvGrpSpPr>
          <p:cNvPr id="14" name="object 14"/>
          <p:cNvGrpSpPr/>
          <p:nvPr/>
        </p:nvGrpSpPr>
        <p:grpSpPr>
          <a:xfrm>
            <a:off x="1028933" y="2406233"/>
            <a:ext cx="82233" cy="607060"/>
            <a:chOff x="2057865" y="4812465"/>
            <a:chExt cx="164465" cy="1214120"/>
          </a:xfrm>
        </p:grpSpPr>
        <p:sp>
          <p:nvSpPr>
            <p:cNvPr id="15" name="object 15"/>
            <p:cNvSpPr/>
            <p:nvPr/>
          </p:nvSpPr>
          <p:spPr>
            <a:xfrm>
              <a:off x="2132515" y="4831515"/>
              <a:ext cx="7620" cy="1002665"/>
            </a:xfrm>
            <a:custGeom>
              <a:avLst/>
              <a:gdLst/>
              <a:ahLst/>
              <a:cxnLst/>
              <a:rect l="l" t="t" r="r" b="b"/>
              <a:pathLst>
                <a:path w="7619" h="1002664">
                  <a:moveTo>
                    <a:pt x="0" y="0"/>
                  </a:moveTo>
                  <a:lnTo>
                    <a:pt x="7329" y="1002597"/>
                  </a:lnTo>
                </a:path>
              </a:pathLst>
            </a:custGeom>
            <a:ln w="38099">
              <a:solidFill>
                <a:srgbClr val="595959"/>
              </a:solidFill>
            </a:ln>
          </p:spPr>
          <p:txBody>
            <a:bodyPr wrap="square" lIns="0" tIns="0" rIns="0" bIns="0" rtlCol="0"/>
            <a:lstStyle/>
            <a:p>
              <a:endParaRPr sz="700"/>
            </a:p>
          </p:txBody>
        </p:sp>
        <p:pic>
          <p:nvPicPr>
            <p:cNvPr id="16" name="object 16"/>
            <p:cNvPicPr/>
            <p:nvPr/>
          </p:nvPicPr>
          <p:blipFill>
            <a:blip r:embed="rId4" cstate="print"/>
            <a:stretch>
              <a:fillRect/>
            </a:stretch>
          </p:blipFill>
          <p:spPr>
            <a:xfrm>
              <a:off x="2057865" y="5814613"/>
              <a:ext cx="163957" cy="211449"/>
            </a:xfrm>
            <a:prstGeom prst="rect">
              <a:avLst/>
            </a:prstGeom>
          </p:spPr>
        </p:pic>
      </p:grpSp>
      <p:sp>
        <p:nvSpPr>
          <p:cNvPr id="17" name="object 17"/>
          <p:cNvSpPr/>
          <p:nvPr/>
        </p:nvSpPr>
        <p:spPr>
          <a:xfrm>
            <a:off x="5867513" y="3066669"/>
            <a:ext cx="3169920" cy="615633"/>
          </a:xfrm>
          <a:custGeom>
            <a:avLst/>
            <a:gdLst/>
            <a:ahLst/>
            <a:cxnLst/>
            <a:rect l="l" t="t" r="r" b="b"/>
            <a:pathLst>
              <a:path w="6339840" h="1231265">
                <a:moveTo>
                  <a:pt x="0" y="0"/>
                </a:moveTo>
                <a:lnTo>
                  <a:pt x="6339587" y="0"/>
                </a:lnTo>
                <a:lnTo>
                  <a:pt x="6339587" y="1231197"/>
                </a:lnTo>
                <a:lnTo>
                  <a:pt x="0" y="1231197"/>
                </a:lnTo>
                <a:lnTo>
                  <a:pt x="0" y="0"/>
                </a:lnTo>
                <a:close/>
              </a:path>
            </a:pathLst>
          </a:custGeom>
          <a:ln w="9524">
            <a:solidFill>
              <a:srgbClr val="595959"/>
            </a:solidFill>
          </a:ln>
        </p:spPr>
        <p:txBody>
          <a:bodyPr wrap="square" lIns="0" tIns="0" rIns="0" bIns="0" rtlCol="0"/>
          <a:lstStyle/>
          <a:p>
            <a:endParaRPr sz="700"/>
          </a:p>
        </p:txBody>
      </p:sp>
      <p:sp>
        <p:nvSpPr>
          <p:cNvPr id="18" name="object 18"/>
          <p:cNvSpPr txBox="1"/>
          <p:nvPr/>
        </p:nvSpPr>
        <p:spPr>
          <a:xfrm>
            <a:off x="5867513" y="3120069"/>
            <a:ext cx="3169920" cy="461024"/>
          </a:xfrm>
          <a:prstGeom prst="rect">
            <a:avLst/>
          </a:prstGeom>
          <a:ln w="9524">
            <a:solidFill>
              <a:srgbClr val="595959"/>
            </a:solidFill>
          </a:ln>
        </p:spPr>
        <p:txBody>
          <a:bodyPr vert="horz" wrap="square" lIns="0" tIns="29845" rIns="0" bIns="0" rtlCol="0">
            <a:spAutoFit/>
          </a:bodyPr>
          <a:lstStyle/>
          <a:p>
            <a:pPr marL="90488" marR="88265">
              <a:spcBef>
                <a:spcPts val="235"/>
              </a:spcBef>
            </a:pPr>
            <a:r>
              <a:rPr b="1" dirty="0">
                <a:solidFill>
                  <a:srgbClr val="232F3D"/>
                </a:solidFill>
                <a:latin typeface="Courier New"/>
                <a:cs typeface="Courier New"/>
              </a:rPr>
              <a:t>Who</a:t>
            </a:r>
            <a:r>
              <a:rPr b="1" spc="-15" dirty="0">
                <a:solidFill>
                  <a:srgbClr val="232F3D"/>
                </a:solidFill>
                <a:latin typeface="Courier New"/>
                <a:cs typeface="Courier New"/>
              </a:rPr>
              <a:t> </a:t>
            </a:r>
            <a:r>
              <a:rPr b="1" dirty="0">
                <a:solidFill>
                  <a:srgbClr val="232F3D"/>
                </a:solidFill>
                <a:latin typeface="Courier New"/>
                <a:cs typeface="Courier New"/>
              </a:rPr>
              <a:t>is</a:t>
            </a:r>
            <a:r>
              <a:rPr b="1" spc="-10" dirty="0">
                <a:solidFill>
                  <a:srgbClr val="232F3D"/>
                </a:solidFill>
                <a:latin typeface="Courier New"/>
                <a:cs typeface="Courier New"/>
              </a:rPr>
              <a:t> </a:t>
            </a:r>
            <a:r>
              <a:rPr b="1" dirty="0">
                <a:solidFill>
                  <a:srgbClr val="232F3D"/>
                </a:solidFill>
                <a:latin typeface="Courier New"/>
                <a:cs typeface="Courier New"/>
              </a:rPr>
              <a:t>the</a:t>
            </a:r>
            <a:r>
              <a:rPr b="1" spc="-10" dirty="0">
                <a:solidFill>
                  <a:srgbClr val="232F3D"/>
                </a:solidFill>
                <a:latin typeface="Courier New"/>
                <a:cs typeface="Courier New"/>
              </a:rPr>
              <a:t> </a:t>
            </a:r>
            <a:r>
              <a:rPr b="1" dirty="0">
                <a:solidFill>
                  <a:srgbClr val="232F3D"/>
                </a:solidFill>
                <a:latin typeface="Courier New"/>
                <a:cs typeface="Courier New"/>
              </a:rPr>
              <a:t>plaintiff</a:t>
            </a:r>
            <a:r>
              <a:rPr b="1" spc="-10" dirty="0">
                <a:solidFill>
                  <a:srgbClr val="232F3D"/>
                </a:solidFill>
                <a:latin typeface="Courier New"/>
                <a:cs typeface="Courier New"/>
              </a:rPr>
              <a:t> </a:t>
            </a:r>
            <a:r>
              <a:rPr b="1" dirty="0">
                <a:solidFill>
                  <a:srgbClr val="232F3D"/>
                </a:solidFill>
                <a:latin typeface="Courier New"/>
                <a:cs typeface="Courier New"/>
              </a:rPr>
              <a:t>in</a:t>
            </a:r>
            <a:r>
              <a:rPr b="1" spc="-8" dirty="0">
                <a:solidFill>
                  <a:srgbClr val="232F3D"/>
                </a:solidFill>
                <a:latin typeface="Courier New"/>
                <a:cs typeface="Courier New"/>
              </a:rPr>
              <a:t> </a:t>
            </a:r>
            <a:r>
              <a:rPr b="1" spc="-10" dirty="0">
                <a:solidFill>
                  <a:srgbClr val="232F3D"/>
                </a:solidFill>
                <a:latin typeface="Courier New"/>
                <a:cs typeface="Courier New"/>
              </a:rPr>
              <a:t>case </a:t>
            </a:r>
            <a:r>
              <a:rPr b="1" spc="-5" dirty="0">
                <a:solidFill>
                  <a:srgbClr val="232F3D"/>
                </a:solidFill>
                <a:latin typeface="Courier New"/>
                <a:cs typeface="Courier New"/>
              </a:rPr>
              <a:t>22-48710BI-</a:t>
            </a:r>
            <a:r>
              <a:rPr b="1" spc="-10" dirty="0">
                <a:solidFill>
                  <a:srgbClr val="232F3D"/>
                </a:solidFill>
                <a:latin typeface="Courier New"/>
                <a:cs typeface="Courier New"/>
              </a:rPr>
              <a:t>SME?</a:t>
            </a:r>
            <a:endParaRPr>
              <a:latin typeface="Courier New"/>
              <a:cs typeface="Courier New"/>
            </a:endParaRPr>
          </a:p>
        </p:txBody>
      </p:sp>
      <p:sp>
        <p:nvSpPr>
          <p:cNvPr id="19" name="object 19"/>
          <p:cNvSpPr txBox="1"/>
          <p:nvPr/>
        </p:nvSpPr>
        <p:spPr>
          <a:xfrm>
            <a:off x="2393695" y="995924"/>
            <a:ext cx="3169920" cy="1833194"/>
          </a:xfrm>
          <a:prstGeom prst="rect">
            <a:avLst/>
          </a:prstGeom>
          <a:solidFill>
            <a:srgbClr val="C1E8F7"/>
          </a:solidFill>
          <a:ln w="9524">
            <a:solidFill>
              <a:srgbClr val="595959"/>
            </a:solidFill>
          </a:ln>
        </p:spPr>
        <p:txBody>
          <a:bodyPr vert="horz" wrap="square" lIns="0" tIns="83185" rIns="0" bIns="0" rtlCol="0">
            <a:spAutoFit/>
          </a:bodyPr>
          <a:lstStyle/>
          <a:p>
            <a:pPr marL="90170" marR="88265">
              <a:spcBef>
                <a:spcPts val="655"/>
              </a:spcBef>
            </a:pPr>
            <a:r>
              <a:rPr b="1" dirty="0">
                <a:solidFill>
                  <a:srgbClr val="232F3D"/>
                </a:solidFill>
                <a:latin typeface="Courier New"/>
                <a:cs typeface="Courier New"/>
              </a:rPr>
              <a:t>UNITED</a:t>
            </a:r>
            <a:r>
              <a:rPr b="1" spc="-23" dirty="0">
                <a:solidFill>
                  <a:srgbClr val="232F3D"/>
                </a:solidFill>
                <a:latin typeface="Courier New"/>
                <a:cs typeface="Courier New"/>
              </a:rPr>
              <a:t> </a:t>
            </a:r>
            <a:r>
              <a:rPr b="1" dirty="0">
                <a:solidFill>
                  <a:srgbClr val="232F3D"/>
                </a:solidFill>
                <a:latin typeface="Courier New"/>
                <a:cs typeface="Courier New"/>
              </a:rPr>
              <a:t>STATES</a:t>
            </a:r>
            <a:r>
              <a:rPr b="1" spc="-18"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spc="-5" dirty="0">
                <a:solidFill>
                  <a:srgbClr val="232F3D"/>
                </a:solidFill>
                <a:latin typeface="Courier New"/>
                <a:cs typeface="Courier New"/>
              </a:rPr>
              <a:t>COURT </a:t>
            </a:r>
            <a:r>
              <a:rPr b="1" dirty="0">
                <a:solidFill>
                  <a:srgbClr val="232F3D"/>
                </a:solidFill>
                <a:latin typeface="Courier New"/>
                <a:cs typeface="Courier New"/>
              </a:rPr>
              <a:t>SOUTHERN</a:t>
            </a:r>
            <a:r>
              <a:rPr b="1" spc="-15"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dirty="0">
                <a:solidFill>
                  <a:srgbClr val="232F3D"/>
                </a:solidFill>
                <a:latin typeface="Courier New"/>
                <a:cs typeface="Courier New"/>
              </a:rPr>
              <a:t>OF</a:t>
            </a:r>
            <a:r>
              <a:rPr b="1" spc="-15" dirty="0">
                <a:solidFill>
                  <a:srgbClr val="232F3D"/>
                </a:solidFill>
                <a:latin typeface="Courier New"/>
                <a:cs typeface="Courier New"/>
              </a:rPr>
              <a:t> </a:t>
            </a:r>
            <a:r>
              <a:rPr b="1" spc="-5" dirty="0">
                <a:solidFill>
                  <a:srgbClr val="232F3D"/>
                </a:solidFill>
                <a:latin typeface="Courier New"/>
                <a:cs typeface="Courier New"/>
              </a:rPr>
              <a:t>MAINE</a:t>
            </a:r>
            <a:endParaRPr>
              <a:latin typeface="Courier New"/>
              <a:cs typeface="Courier New"/>
            </a:endParaRPr>
          </a:p>
          <a:p>
            <a:pPr>
              <a:spcBef>
                <a:spcPts val="95"/>
              </a:spcBef>
            </a:pPr>
            <a:endParaRPr>
              <a:latin typeface="Courier New"/>
              <a:cs typeface="Courier New"/>
            </a:endParaRPr>
          </a:p>
          <a:p>
            <a:pPr marL="90170"/>
            <a:r>
              <a:rPr b="1" dirty="0">
                <a:solidFill>
                  <a:srgbClr val="232F3D"/>
                </a:solidFill>
                <a:latin typeface="Courier New"/>
                <a:cs typeface="Courier New"/>
              </a:rPr>
              <a:t>CASE NUMBER: </a:t>
            </a:r>
            <a:r>
              <a:rPr b="1" spc="-5" dirty="0">
                <a:solidFill>
                  <a:srgbClr val="232F3D"/>
                </a:solidFill>
                <a:latin typeface="Courier New"/>
                <a:cs typeface="Courier New"/>
              </a:rPr>
              <a:t>22-48710BI-</a:t>
            </a:r>
            <a:r>
              <a:rPr b="1" spc="-13" dirty="0">
                <a:solidFill>
                  <a:srgbClr val="232F3D"/>
                </a:solidFill>
                <a:latin typeface="Courier New"/>
                <a:cs typeface="Courier New"/>
              </a:rPr>
              <a:t>SME</a:t>
            </a:r>
            <a:endParaRPr>
              <a:latin typeface="Courier New"/>
              <a:cs typeface="Courier New"/>
            </a:endParaRPr>
          </a:p>
          <a:p>
            <a:pPr>
              <a:spcBef>
                <a:spcPts val="93"/>
              </a:spcBef>
            </a:pPr>
            <a:endParaRPr>
              <a:latin typeface="Courier New"/>
              <a:cs typeface="Courier New"/>
            </a:endParaRPr>
          </a:p>
          <a:p>
            <a:pPr marL="90170" marR="194945">
              <a:spcBef>
                <a:spcPts val="3"/>
              </a:spcBef>
            </a:pPr>
            <a:r>
              <a:rPr b="1" dirty="0">
                <a:solidFill>
                  <a:srgbClr val="232F3D"/>
                </a:solidFill>
                <a:latin typeface="Courier New"/>
                <a:cs typeface="Courier New"/>
              </a:rPr>
              <a:t>Busy</a:t>
            </a:r>
            <a:r>
              <a:rPr b="1" spc="-23" dirty="0">
                <a:solidFill>
                  <a:srgbClr val="232F3D"/>
                </a:solidFill>
                <a:latin typeface="Courier New"/>
                <a:cs typeface="Courier New"/>
              </a:rPr>
              <a:t> </a:t>
            </a:r>
            <a:r>
              <a:rPr b="1" dirty="0">
                <a:solidFill>
                  <a:srgbClr val="232F3D"/>
                </a:solidFill>
                <a:latin typeface="Courier New"/>
                <a:cs typeface="Courier New"/>
              </a:rPr>
              <a:t>Industries</a:t>
            </a:r>
            <a:r>
              <a:rPr b="1" spc="-18" dirty="0">
                <a:solidFill>
                  <a:srgbClr val="232F3D"/>
                </a:solidFill>
                <a:latin typeface="Courier New"/>
                <a:cs typeface="Courier New"/>
              </a:rPr>
              <a:t> </a:t>
            </a:r>
            <a:r>
              <a:rPr b="1" spc="-5" dirty="0">
                <a:solidFill>
                  <a:srgbClr val="232F3D"/>
                </a:solidFill>
                <a:latin typeface="Courier New"/>
                <a:cs typeface="Courier New"/>
              </a:rPr>
              <a:t>(Plaintiff) </a:t>
            </a:r>
            <a:r>
              <a:rPr b="1" spc="-13" dirty="0">
                <a:solidFill>
                  <a:srgbClr val="232F3D"/>
                </a:solidFill>
                <a:latin typeface="Courier New"/>
                <a:cs typeface="Courier New"/>
              </a:rPr>
              <a:t>vs.</a:t>
            </a:r>
            <a:endParaRPr>
              <a:latin typeface="Courier New"/>
              <a:cs typeface="Courier New"/>
            </a:endParaRPr>
          </a:p>
          <a:p>
            <a:pPr marL="90170"/>
            <a:r>
              <a:rPr b="1" dirty="0">
                <a:solidFill>
                  <a:srgbClr val="232F3D"/>
                </a:solidFill>
                <a:latin typeface="Courier New"/>
                <a:cs typeface="Courier New"/>
              </a:rPr>
              <a:t>State</a:t>
            </a:r>
            <a:r>
              <a:rPr b="1" spc="-15" dirty="0">
                <a:solidFill>
                  <a:srgbClr val="232F3D"/>
                </a:solidFill>
                <a:latin typeface="Courier New"/>
                <a:cs typeface="Courier New"/>
              </a:rPr>
              <a:t> </a:t>
            </a:r>
            <a:r>
              <a:rPr b="1" dirty="0">
                <a:solidFill>
                  <a:srgbClr val="232F3D"/>
                </a:solidFill>
                <a:latin typeface="Courier New"/>
                <a:cs typeface="Courier New"/>
              </a:rPr>
              <a:t>of</a:t>
            </a:r>
            <a:r>
              <a:rPr b="1" spc="-10" dirty="0">
                <a:solidFill>
                  <a:srgbClr val="232F3D"/>
                </a:solidFill>
                <a:latin typeface="Courier New"/>
                <a:cs typeface="Courier New"/>
              </a:rPr>
              <a:t> </a:t>
            </a:r>
            <a:r>
              <a:rPr b="1" dirty="0">
                <a:solidFill>
                  <a:srgbClr val="232F3D"/>
                </a:solidFill>
                <a:latin typeface="Courier New"/>
                <a:cs typeface="Courier New"/>
              </a:rPr>
              <a:t>Maine</a:t>
            </a:r>
            <a:r>
              <a:rPr b="1" spc="-10" dirty="0">
                <a:solidFill>
                  <a:srgbClr val="232F3D"/>
                </a:solidFill>
                <a:latin typeface="Courier New"/>
                <a:cs typeface="Courier New"/>
              </a:rPr>
              <a:t> </a:t>
            </a:r>
            <a:r>
              <a:rPr b="1" spc="-5" dirty="0">
                <a:solidFill>
                  <a:srgbClr val="232F3D"/>
                </a:solidFill>
                <a:latin typeface="Courier New"/>
                <a:cs typeface="Courier New"/>
              </a:rPr>
              <a:t>(Defendant)</a:t>
            </a:r>
            <a:endParaRPr>
              <a:latin typeface="Courier New"/>
              <a:cs typeface="Courier New"/>
            </a:endParaRPr>
          </a:p>
        </p:txBody>
      </p:sp>
      <p:grpSp>
        <p:nvGrpSpPr>
          <p:cNvPr id="20" name="object 20"/>
          <p:cNvGrpSpPr/>
          <p:nvPr/>
        </p:nvGrpSpPr>
        <p:grpSpPr>
          <a:xfrm>
            <a:off x="5865132" y="993542"/>
            <a:ext cx="3174683" cy="2129155"/>
            <a:chOff x="11730263" y="1987083"/>
            <a:chExt cx="6349365" cy="4258310"/>
          </a:xfrm>
        </p:grpSpPr>
        <p:sp>
          <p:nvSpPr>
            <p:cNvPr id="21" name="object 21"/>
            <p:cNvSpPr/>
            <p:nvPr/>
          </p:nvSpPr>
          <p:spPr>
            <a:xfrm>
              <a:off x="11735026" y="1991846"/>
              <a:ext cx="6339840" cy="4248785"/>
            </a:xfrm>
            <a:custGeom>
              <a:avLst/>
              <a:gdLst/>
              <a:ahLst/>
              <a:cxnLst/>
              <a:rect l="l" t="t" r="r" b="b"/>
              <a:pathLst>
                <a:path w="6339840" h="4248785">
                  <a:moveTo>
                    <a:pt x="6339587" y="4248291"/>
                  </a:moveTo>
                  <a:lnTo>
                    <a:pt x="0" y="4248291"/>
                  </a:lnTo>
                  <a:lnTo>
                    <a:pt x="0" y="0"/>
                  </a:lnTo>
                  <a:lnTo>
                    <a:pt x="6339587" y="0"/>
                  </a:lnTo>
                  <a:lnTo>
                    <a:pt x="6339587" y="4248291"/>
                  </a:lnTo>
                  <a:close/>
                </a:path>
              </a:pathLst>
            </a:custGeom>
            <a:solidFill>
              <a:srgbClr val="C1E8F7"/>
            </a:solidFill>
          </p:spPr>
          <p:txBody>
            <a:bodyPr wrap="square" lIns="0" tIns="0" rIns="0" bIns="0" rtlCol="0"/>
            <a:lstStyle/>
            <a:p>
              <a:endParaRPr sz="700"/>
            </a:p>
          </p:txBody>
        </p:sp>
        <p:sp>
          <p:nvSpPr>
            <p:cNvPr id="22" name="object 22"/>
            <p:cNvSpPr/>
            <p:nvPr/>
          </p:nvSpPr>
          <p:spPr>
            <a:xfrm>
              <a:off x="11735026" y="1991846"/>
              <a:ext cx="6339840" cy="4248785"/>
            </a:xfrm>
            <a:custGeom>
              <a:avLst/>
              <a:gdLst/>
              <a:ahLst/>
              <a:cxnLst/>
              <a:rect l="l" t="t" r="r" b="b"/>
              <a:pathLst>
                <a:path w="6339840" h="4248785">
                  <a:moveTo>
                    <a:pt x="0" y="0"/>
                  </a:moveTo>
                  <a:lnTo>
                    <a:pt x="6339587" y="0"/>
                  </a:lnTo>
                  <a:lnTo>
                    <a:pt x="6339587" y="4248291"/>
                  </a:lnTo>
                  <a:lnTo>
                    <a:pt x="0" y="4248291"/>
                  </a:lnTo>
                  <a:lnTo>
                    <a:pt x="0" y="0"/>
                  </a:lnTo>
                  <a:close/>
                </a:path>
              </a:pathLst>
            </a:custGeom>
            <a:ln w="9524">
              <a:solidFill>
                <a:srgbClr val="595959"/>
              </a:solidFill>
            </a:ln>
          </p:spPr>
          <p:txBody>
            <a:bodyPr wrap="square" lIns="0" tIns="0" rIns="0" bIns="0" rtlCol="0"/>
            <a:lstStyle/>
            <a:p>
              <a:endParaRPr sz="700"/>
            </a:p>
          </p:txBody>
        </p:sp>
      </p:grpSp>
      <p:sp>
        <p:nvSpPr>
          <p:cNvPr id="23" name="object 23"/>
          <p:cNvSpPr txBox="1"/>
          <p:nvPr/>
        </p:nvSpPr>
        <p:spPr>
          <a:xfrm>
            <a:off x="5958018" y="1072948"/>
            <a:ext cx="2993390" cy="1755609"/>
          </a:xfrm>
          <a:prstGeom prst="rect">
            <a:avLst/>
          </a:prstGeom>
        </p:spPr>
        <p:txBody>
          <a:bodyPr vert="horz" wrap="square" lIns="0" tIns="6350" rIns="0" bIns="0" rtlCol="0">
            <a:spAutoFit/>
          </a:bodyPr>
          <a:lstStyle/>
          <a:p>
            <a:pPr marR="2540">
              <a:spcBef>
                <a:spcPts val="50"/>
              </a:spcBef>
            </a:pPr>
            <a:r>
              <a:rPr b="1" dirty="0">
                <a:solidFill>
                  <a:srgbClr val="232F3D"/>
                </a:solidFill>
                <a:latin typeface="Courier New"/>
                <a:cs typeface="Courier New"/>
              </a:rPr>
              <a:t>UNITED</a:t>
            </a:r>
            <a:r>
              <a:rPr b="1" spc="-23" dirty="0">
                <a:solidFill>
                  <a:srgbClr val="232F3D"/>
                </a:solidFill>
                <a:latin typeface="Courier New"/>
                <a:cs typeface="Courier New"/>
              </a:rPr>
              <a:t> </a:t>
            </a:r>
            <a:r>
              <a:rPr b="1" dirty="0">
                <a:solidFill>
                  <a:srgbClr val="232F3D"/>
                </a:solidFill>
                <a:latin typeface="Courier New"/>
                <a:cs typeface="Courier New"/>
              </a:rPr>
              <a:t>STATES</a:t>
            </a:r>
            <a:r>
              <a:rPr b="1" spc="-18"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spc="-5" dirty="0">
                <a:solidFill>
                  <a:srgbClr val="232F3D"/>
                </a:solidFill>
                <a:latin typeface="Courier New"/>
                <a:cs typeface="Courier New"/>
              </a:rPr>
              <a:t>COURT </a:t>
            </a:r>
            <a:r>
              <a:rPr b="1" dirty="0">
                <a:solidFill>
                  <a:srgbClr val="232F3D"/>
                </a:solidFill>
                <a:latin typeface="Courier New"/>
                <a:cs typeface="Courier New"/>
              </a:rPr>
              <a:t>SOUTHERN</a:t>
            </a:r>
            <a:r>
              <a:rPr b="1" spc="-15"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dirty="0">
                <a:solidFill>
                  <a:srgbClr val="232F3D"/>
                </a:solidFill>
                <a:latin typeface="Courier New"/>
                <a:cs typeface="Courier New"/>
              </a:rPr>
              <a:t>OF</a:t>
            </a:r>
            <a:r>
              <a:rPr b="1" spc="-15" dirty="0">
                <a:solidFill>
                  <a:srgbClr val="232F3D"/>
                </a:solidFill>
                <a:latin typeface="Courier New"/>
                <a:cs typeface="Courier New"/>
              </a:rPr>
              <a:t> </a:t>
            </a:r>
            <a:r>
              <a:rPr b="1" spc="-5" dirty="0">
                <a:solidFill>
                  <a:srgbClr val="232F3D"/>
                </a:solidFill>
                <a:latin typeface="Courier New"/>
                <a:cs typeface="Courier New"/>
              </a:rPr>
              <a:t>MAINE</a:t>
            </a:r>
            <a:endParaRPr dirty="0">
              <a:latin typeface="Courier New"/>
              <a:cs typeface="Courier New"/>
            </a:endParaRPr>
          </a:p>
          <a:p>
            <a:pPr>
              <a:spcBef>
                <a:spcPts val="93"/>
              </a:spcBef>
            </a:pPr>
            <a:endParaRPr dirty="0">
              <a:latin typeface="Courier New"/>
              <a:cs typeface="Courier New"/>
            </a:endParaRPr>
          </a:p>
          <a:p>
            <a:pPr>
              <a:lnSpc>
                <a:spcPct val="100000"/>
              </a:lnSpc>
            </a:pPr>
            <a:r>
              <a:rPr b="1" dirty="0">
                <a:solidFill>
                  <a:srgbClr val="232F3D"/>
                </a:solidFill>
                <a:latin typeface="Courier New"/>
                <a:cs typeface="Courier New"/>
              </a:rPr>
              <a:t>CASE NUMBER: </a:t>
            </a:r>
            <a:r>
              <a:rPr b="1" spc="-5" dirty="0">
                <a:solidFill>
                  <a:srgbClr val="232F3D"/>
                </a:solidFill>
                <a:latin typeface="Courier New"/>
                <a:cs typeface="Courier New"/>
              </a:rPr>
              <a:t>22-48710BI-</a:t>
            </a:r>
            <a:r>
              <a:rPr b="1" spc="-13" dirty="0">
                <a:solidFill>
                  <a:srgbClr val="232F3D"/>
                </a:solidFill>
                <a:latin typeface="Courier New"/>
                <a:cs typeface="Courier New"/>
              </a:rPr>
              <a:t>SME</a:t>
            </a:r>
            <a:endParaRPr dirty="0">
              <a:latin typeface="Courier New"/>
              <a:cs typeface="Courier New"/>
            </a:endParaRPr>
          </a:p>
          <a:p>
            <a:pPr>
              <a:spcBef>
                <a:spcPts val="95"/>
              </a:spcBef>
            </a:pPr>
            <a:endParaRPr dirty="0">
              <a:latin typeface="Courier New"/>
              <a:cs typeface="Courier New"/>
            </a:endParaRPr>
          </a:p>
          <a:p>
            <a:pPr marR="109538"/>
            <a:r>
              <a:rPr b="1" dirty="0">
                <a:solidFill>
                  <a:srgbClr val="232F3D"/>
                </a:solidFill>
                <a:latin typeface="Courier New"/>
                <a:cs typeface="Courier New"/>
              </a:rPr>
              <a:t>Busy</a:t>
            </a:r>
            <a:r>
              <a:rPr b="1" spc="-23" dirty="0">
                <a:solidFill>
                  <a:srgbClr val="232F3D"/>
                </a:solidFill>
                <a:latin typeface="Courier New"/>
                <a:cs typeface="Courier New"/>
              </a:rPr>
              <a:t> </a:t>
            </a:r>
            <a:r>
              <a:rPr b="1" dirty="0">
                <a:solidFill>
                  <a:srgbClr val="232F3D"/>
                </a:solidFill>
                <a:latin typeface="Courier New"/>
                <a:cs typeface="Courier New"/>
              </a:rPr>
              <a:t>Industries</a:t>
            </a:r>
            <a:r>
              <a:rPr b="1" spc="-18" dirty="0">
                <a:solidFill>
                  <a:srgbClr val="232F3D"/>
                </a:solidFill>
                <a:latin typeface="Courier New"/>
                <a:cs typeface="Courier New"/>
              </a:rPr>
              <a:t> </a:t>
            </a:r>
            <a:r>
              <a:rPr b="1" spc="-5" dirty="0">
                <a:solidFill>
                  <a:srgbClr val="232F3D"/>
                </a:solidFill>
                <a:latin typeface="Courier New"/>
                <a:cs typeface="Courier New"/>
              </a:rPr>
              <a:t>(Plaintiff) </a:t>
            </a:r>
            <a:r>
              <a:rPr b="1" spc="-13" dirty="0">
                <a:solidFill>
                  <a:srgbClr val="232F3D"/>
                </a:solidFill>
                <a:latin typeface="Courier New"/>
                <a:cs typeface="Courier New"/>
              </a:rPr>
              <a:t>vs.</a:t>
            </a:r>
            <a:endParaRPr dirty="0">
              <a:latin typeface="Courier New"/>
              <a:cs typeface="Courier New"/>
            </a:endParaRPr>
          </a:p>
          <a:p>
            <a:pPr>
              <a:lnSpc>
                <a:spcPct val="100000"/>
              </a:lnSpc>
            </a:pPr>
            <a:r>
              <a:rPr b="1" dirty="0">
                <a:solidFill>
                  <a:srgbClr val="232F3D"/>
                </a:solidFill>
                <a:latin typeface="Courier New"/>
                <a:cs typeface="Courier New"/>
              </a:rPr>
              <a:t>State</a:t>
            </a:r>
            <a:r>
              <a:rPr b="1" spc="-15" dirty="0">
                <a:solidFill>
                  <a:srgbClr val="232F3D"/>
                </a:solidFill>
                <a:latin typeface="Courier New"/>
                <a:cs typeface="Courier New"/>
              </a:rPr>
              <a:t> </a:t>
            </a:r>
            <a:r>
              <a:rPr b="1" dirty="0">
                <a:solidFill>
                  <a:srgbClr val="232F3D"/>
                </a:solidFill>
                <a:latin typeface="Courier New"/>
                <a:cs typeface="Courier New"/>
              </a:rPr>
              <a:t>of</a:t>
            </a:r>
            <a:r>
              <a:rPr b="1" spc="-10" dirty="0">
                <a:solidFill>
                  <a:srgbClr val="232F3D"/>
                </a:solidFill>
                <a:latin typeface="Courier New"/>
                <a:cs typeface="Courier New"/>
              </a:rPr>
              <a:t> </a:t>
            </a:r>
            <a:r>
              <a:rPr b="1" dirty="0">
                <a:solidFill>
                  <a:srgbClr val="232F3D"/>
                </a:solidFill>
                <a:latin typeface="Courier New"/>
                <a:cs typeface="Courier New"/>
              </a:rPr>
              <a:t>Maine</a:t>
            </a:r>
            <a:r>
              <a:rPr b="1" spc="-10" dirty="0">
                <a:solidFill>
                  <a:srgbClr val="232F3D"/>
                </a:solidFill>
                <a:latin typeface="Courier New"/>
                <a:cs typeface="Courier New"/>
              </a:rPr>
              <a:t> </a:t>
            </a:r>
            <a:r>
              <a:rPr b="1" spc="-5" dirty="0">
                <a:solidFill>
                  <a:srgbClr val="232F3D"/>
                </a:solidFill>
                <a:latin typeface="Courier New"/>
                <a:cs typeface="Courier New"/>
              </a:rPr>
              <a:t>(Defendant)</a:t>
            </a:r>
            <a:endParaRPr dirty="0">
              <a:latin typeface="Courier New"/>
              <a:cs typeface="Courier New"/>
            </a:endParaRPr>
          </a:p>
        </p:txBody>
      </p:sp>
      <p:sp>
        <p:nvSpPr>
          <p:cNvPr id="24" name="object 24"/>
          <p:cNvSpPr txBox="1"/>
          <p:nvPr/>
        </p:nvSpPr>
        <p:spPr>
          <a:xfrm>
            <a:off x="76200" y="1450822"/>
            <a:ext cx="2012633" cy="730328"/>
          </a:xfrm>
          <a:prstGeom prst="rect">
            <a:avLst/>
          </a:prstGeom>
          <a:ln w="9524">
            <a:solidFill>
              <a:srgbClr val="595959"/>
            </a:solidFill>
          </a:ln>
        </p:spPr>
        <p:txBody>
          <a:bodyPr vert="horz" wrap="square" lIns="0" tIns="83185" rIns="0" bIns="0" rtlCol="0">
            <a:spAutoFit/>
          </a:bodyPr>
          <a:lstStyle/>
          <a:p>
            <a:pPr marL="90170" marR="104458">
              <a:spcBef>
                <a:spcPts val="655"/>
              </a:spcBef>
            </a:pPr>
            <a:r>
              <a:rPr b="1" dirty="0">
                <a:solidFill>
                  <a:srgbClr val="232F3D"/>
                </a:solidFill>
                <a:latin typeface="Courier New"/>
                <a:cs typeface="Courier New"/>
              </a:rPr>
              <a:t>Who</a:t>
            </a:r>
            <a:r>
              <a:rPr b="1" spc="-8" dirty="0">
                <a:solidFill>
                  <a:srgbClr val="232F3D"/>
                </a:solidFill>
                <a:latin typeface="Courier New"/>
                <a:cs typeface="Courier New"/>
              </a:rPr>
              <a:t> </a:t>
            </a:r>
            <a:r>
              <a:rPr b="1" dirty="0">
                <a:solidFill>
                  <a:srgbClr val="232F3D"/>
                </a:solidFill>
                <a:latin typeface="Courier New"/>
                <a:cs typeface="Courier New"/>
              </a:rPr>
              <a:t>is</a:t>
            </a:r>
            <a:r>
              <a:rPr b="1" spc="-5" dirty="0">
                <a:solidFill>
                  <a:srgbClr val="232F3D"/>
                </a:solidFill>
                <a:latin typeface="Courier New"/>
                <a:cs typeface="Courier New"/>
              </a:rPr>
              <a:t> </a:t>
            </a:r>
            <a:r>
              <a:rPr b="1" spc="-13" dirty="0">
                <a:solidFill>
                  <a:srgbClr val="232F3D"/>
                </a:solidFill>
                <a:latin typeface="Courier New"/>
                <a:cs typeface="Courier New"/>
              </a:rPr>
              <a:t>the </a:t>
            </a:r>
            <a:r>
              <a:rPr b="1" dirty="0">
                <a:solidFill>
                  <a:srgbClr val="232F3D"/>
                </a:solidFill>
                <a:latin typeface="Courier New"/>
                <a:cs typeface="Courier New"/>
              </a:rPr>
              <a:t>plaintiff</a:t>
            </a:r>
            <a:r>
              <a:rPr b="1" spc="-15" dirty="0">
                <a:solidFill>
                  <a:srgbClr val="232F3D"/>
                </a:solidFill>
                <a:latin typeface="Courier New"/>
                <a:cs typeface="Courier New"/>
              </a:rPr>
              <a:t> </a:t>
            </a:r>
            <a:r>
              <a:rPr b="1" dirty="0">
                <a:solidFill>
                  <a:srgbClr val="232F3D"/>
                </a:solidFill>
                <a:latin typeface="Courier New"/>
                <a:cs typeface="Courier New"/>
              </a:rPr>
              <a:t>in</a:t>
            </a:r>
            <a:r>
              <a:rPr b="1" spc="-13" dirty="0">
                <a:solidFill>
                  <a:srgbClr val="232F3D"/>
                </a:solidFill>
                <a:latin typeface="Courier New"/>
                <a:cs typeface="Courier New"/>
              </a:rPr>
              <a:t> </a:t>
            </a:r>
            <a:r>
              <a:rPr b="1" spc="-10" dirty="0">
                <a:solidFill>
                  <a:srgbClr val="232F3D"/>
                </a:solidFill>
                <a:latin typeface="Courier New"/>
                <a:cs typeface="Courier New"/>
              </a:rPr>
              <a:t>case </a:t>
            </a:r>
            <a:r>
              <a:rPr b="1" spc="-5" dirty="0">
                <a:solidFill>
                  <a:srgbClr val="232F3D"/>
                </a:solidFill>
                <a:latin typeface="Courier New"/>
                <a:cs typeface="Courier New"/>
              </a:rPr>
              <a:t>22-48710BI-</a:t>
            </a:r>
            <a:r>
              <a:rPr b="1" spc="-10" dirty="0">
                <a:solidFill>
                  <a:srgbClr val="232F3D"/>
                </a:solidFill>
                <a:latin typeface="Courier New"/>
                <a:cs typeface="Courier New"/>
              </a:rPr>
              <a:t>SME?</a:t>
            </a:r>
            <a:endParaRPr>
              <a:latin typeface="Courier New"/>
              <a:cs typeface="Courier New"/>
            </a:endParaRPr>
          </a:p>
        </p:txBody>
      </p:sp>
      <p:grpSp>
        <p:nvGrpSpPr>
          <p:cNvPr id="25" name="object 25"/>
          <p:cNvGrpSpPr/>
          <p:nvPr/>
        </p:nvGrpSpPr>
        <p:grpSpPr>
          <a:xfrm>
            <a:off x="5354239" y="3426706"/>
            <a:ext cx="448628" cy="82233"/>
            <a:chOff x="10708478" y="6853411"/>
            <a:chExt cx="897255" cy="164465"/>
          </a:xfrm>
        </p:grpSpPr>
        <p:sp>
          <p:nvSpPr>
            <p:cNvPr id="26" name="object 26"/>
            <p:cNvSpPr/>
            <p:nvPr/>
          </p:nvSpPr>
          <p:spPr>
            <a:xfrm>
              <a:off x="10727528" y="6924135"/>
              <a:ext cx="686435" cy="11430"/>
            </a:xfrm>
            <a:custGeom>
              <a:avLst/>
              <a:gdLst/>
              <a:ahLst/>
              <a:cxnLst/>
              <a:rect l="l" t="t" r="r" b="b"/>
              <a:pathLst>
                <a:path w="686434" h="11429">
                  <a:moveTo>
                    <a:pt x="0" y="0"/>
                  </a:moveTo>
                  <a:lnTo>
                    <a:pt x="685823" y="11249"/>
                  </a:lnTo>
                </a:path>
              </a:pathLst>
            </a:custGeom>
            <a:ln w="38099">
              <a:solidFill>
                <a:srgbClr val="595959"/>
              </a:solidFill>
            </a:ln>
          </p:spPr>
          <p:txBody>
            <a:bodyPr wrap="square" lIns="0" tIns="0" rIns="0" bIns="0" rtlCol="0"/>
            <a:lstStyle/>
            <a:p>
              <a:endParaRPr sz="700"/>
            </a:p>
          </p:txBody>
        </p:sp>
        <p:pic>
          <p:nvPicPr>
            <p:cNvPr id="27" name="object 27"/>
            <p:cNvPicPr/>
            <p:nvPr/>
          </p:nvPicPr>
          <p:blipFill>
            <a:blip r:embed="rId5" cstate="print"/>
            <a:stretch>
              <a:fillRect/>
            </a:stretch>
          </p:blipFill>
          <p:spPr>
            <a:xfrm>
              <a:off x="11393276" y="6853411"/>
              <a:ext cx="211999" cy="163949"/>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324" y="379606"/>
            <a:ext cx="5967364" cy="450123"/>
          </a:xfrm>
          <a:prstGeom prst="rect">
            <a:avLst/>
          </a:prstGeom>
        </p:spPr>
        <p:txBody>
          <a:bodyPr spcFirstLastPara="1" vert="horz" wrap="square" lIns="0" tIns="6350" rIns="0" bIns="0" rtlCol="0" anchor="t" anchorCtr="0">
            <a:spAutoFit/>
          </a:bodyPr>
          <a:lstStyle/>
          <a:p>
            <a:pPr marL="6350">
              <a:spcBef>
                <a:spcPts val="50"/>
              </a:spcBef>
            </a:pPr>
            <a:r>
              <a:rPr dirty="0"/>
              <a:t>Example:</a:t>
            </a:r>
            <a:r>
              <a:rPr spc="-160" dirty="0"/>
              <a:t> </a:t>
            </a:r>
            <a:r>
              <a:rPr dirty="0"/>
              <a:t>Searching</a:t>
            </a:r>
            <a:r>
              <a:rPr spc="-158" dirty="0"/>
              <a:t> </a:t>
            </a:r>
            <a:r>
              <a:rPr dirty="0"/>
              <a:t>legal</a:t>
            </a:r>
            <a:r>
              <a:rPr spc="-160" dirty="0"/>
              <a:t> </a:t>
            </a:r>
            <a:r>
              <a:rPr spc="-5" dirty="0"/>
              <a:t>documents</a:t>
            </a:r>
          </a:p>
        </p:txBody>
      </p:sp>
      <p:sp>
        <p:nvSpPr>
          <p:cNvPr id="3" name="object 3"/>
          <p:cNvSpPr/>
          <p:nvPr/>
        </p:nvSpPr>
        <p:spPr>
          <a:xfrm>
            <a:off x="459705" y="3413802"/>
            <a:ext cx="3169920" cy="615633"/>
          </a:xfrm>
          <a:custGeom>
            <a:avLst/>
            <a:gdLst/>
            <a:ahLst/>
            <a:cxnLst/>
            <a:rect l="l" t="t" r="r" b="b"/>
            <a:pathLst>
              <a:path w="6339840" h="1231265">
                <a:moveTo>
                  <a:pt x="0" y="0"/>
                </a:moveTo>
                <a:lnTo>
                  <a:pt x="6339587" y="0"/>
                </a:lnTo>
                <a:lnTo>
                  <a:pt x="6339587" y="1231197"/>
                </a:lnTo>
                <a:lnTo>
                  <a:pt x="0" y="1231197"/>
                </a:lnTo>
                <a:lnTo>
                  <a:pt x="0" y="0"/>
                </a:lnTo>
                <a:close/>
              </a:path>
            </a:pathLst>
          </a:custGeom>
          <a:ln w="9524">
            <a:solidFill>
              <a:srgbClr val="595959"/>
            </a:solidFill>
          </a:ln>
        </p:spPr>
        <p:txBody>
          <a:bodyPr wrap="square" lIns="0" tIns="0" rIns="0" bIns="0" rtlCol="0"/>
          <a:lstStyle/>
          <a:p>
            <a:endParaRPr sz="700"/>
          </a:p>
        </p:txBody>
      </p:sp>
      <p:sp>
        <p:nvSpPr>
          <p:cNvPr id="4" name="object 4"/>
          <p:cNvSpPr txBox="1"/>
          <p:nvPr/>
        </p:nvSpPr>
        <p:spPr>
          <a:xfrm>
            <a:off x="459705" y="3467202"/>
            <a:ext cx="3169920" cy="461024"/>
          </a:xfrm>
          <a:prstGeom prst="rect">
            <a:avLst/>
          </a:prstGeom>
          <a:ln w="9524">
            <a:solidFill>
              <a:srgbClr val="595959"/>
            </a:solidFill>
          </a:ln>
        </p:spPr>
        <p:txBody>
          <a:bodyPr vert="horz" wrap="square" lIns="0" tIns="29845" rIns="0" bIns="0" rtlCol="0">
            <a:spAutoFit/>
          </a:bodyPr>
          <a:lstStyle/>
          <a:p>
            <a:pPr marL="90170" marR="88265">
              <a:spcBef>
                <a:spcPts val="235"/>
              </a:spcBef>
            </a:pPr>
            <a:r>
              <a:rPr b="1" dirty="0">
                <a:solidFill>
                  <a:srgbClr val="232F3D"/>
                </a:solidFill>
                <a:latin typeface="Courier New"/>
                <a:cs typeface="Courier New"/>
              </a:rPr>
              <a:t>Who</a:t>
            </a:r>
            <a:r>
              <a:rPr b="1" spc="-15" dirty="0">
                <a:solidFill>
                  <a:srgbClr val="232F3D"/>
                </a:solidFill>
                <a:latin typeface="Courier New"/>
                <a:cs typeface="Courier New"/>
              </a:rPr>
              <a:t> </a:t>
            </a:r>
            <a:r>
              <a:rPr b="1" dirty="0">
                <a:solidFill>
                  <a:srgbClr val="232F3D"/>
                </a:solidFill>
                <a:latin typeface="Courier New"/>
                <a:cs typeface="Courier New"/>
              </a:rPr>
              <a:t>is</a:t>
            </a:r>
            <a:r>
              <a:rPr b="1" spc="-10" dirty="0">
                <a:solidFill>
                  <a:srgbClr val="232F3D"/>
                </a:solidFill>
                <a:latin typeface="Courier New"/>
                <a:cs typeface="Courier New"/>
              </a:rPr>
              <a:t> </a:t>
            </a:r>
            <a:r>
              <a:rPr b="1" dirty="0">
                <a:solidFill>
                  <a:srgbClr val="232F3D"/>
                </a:solidFill>
                <a:latin typeface="Courier New"/>
                <a:cs typeface="Courier New"/>
              </a:rPr>
              <a:t>the</a:t>
            </a:r>
            <a:r>
              <a:rPr b="1" spc="-10" dirty="0">
                <a:solidFill>
                  <a:srgbClr val="232F3D"/>
                </a:solidFill>
                <a:latin typeface="Courier New"/>
                <a:cs typeface="Courier New"/>
              </a:rPr>
              <a:t> </a:t>
            </a:r>
            <a:r>
              <a:rPr b="1" dirty="0">
                <a:solidFill>
                  <a:srgbClr val="232F3D"/>
                </a:solidFill>
                <a:latin typeface="Courier New"/>
                <a:cs typeface="Courier New"/>
              </a:rPr>
              <a:t>plaintiff</a:t>
            </a:r>
            <a:r>
              <a:rPr b="1" spc="-10" dirty="0">
                <a:solidFill>
                  <a:srgbClr val="232F3D"/>
                </a:solidFill>
                <a:latin typeface="Courier New"/>
                <a:cs typeface="Courier New"/>
              </a:rPr>
              <a:t> </a:t>
            </a:r>
            <a:r>
              <a:rPr b="1" dirty="0">
                <a:solidFill>
                  <a:srgbClr val="232F3D"/>
                </a:solidFill>
                <a:latin typeface="Courier New"/>
                <a:cs typeface="Courier New"/>
              </a:rPr>
              <a:t>in</a:t>
            </a:r>
            <a:r>
              <a:rPr b="1" spc="-8" dirty="0">
                <a:solidFill>
                  <a:srgbClr val="232F3D"/>
                </a:solidFill>
                <a:latin typeface="Courier New"/>
                <a:cs typeface="Courier New"/>
              </a:rPr>
              <a:t> </a:t>
            </a:r>
            <a:r>
              <a:rPr b="1" spc="-10" dirty="0">
                <a:solidFill>
                  <a:srgbClr val="232F3D"/>
                </a:solidFill>
                <a:latin typeface="Courier New"/>
                <a:cs typeface="Courier New"/>
              </a:rPr>
              <a:t>case </a:t>
            </a:r>
            <a:r>
              <a:rPr b="1" spc="-5" dirty="0">
                <a:solidFill>
                  <a:srgbClr val="232F3D"/>
                </a:solidFill>
                <a:latin typeface="Courier New"/>
                <a:cs typeface="Courier New"/>
              </a:rPr>
              <a:t>22-48710BI-</a:t>
            </a:r>
            <a:r>
              <a:rPr b="1" spc="-10" dirty="0">
                <a:solidFill>
                  <a:srgbClr val="232F3D"/>
                </a:solidFill>
                <a:latin typeface="Courier New"/>
                <a:cs typeface="Courier New"/>
              </a:rPr>
              <a:t>SME?</a:t>
            </a:r>
            <a:endParaRPr>
              <a:latin typeface="Courier New"/>
              <a:cs typeface="Courier New"/>
            </a:endParaRPr>
          </a:p>
        </p:txBody>
      </p:sp>
      <p:sp>
        <p:nvSpPr>
          <p:cNvPr id="5" name="object 5"/>
          <p:cNvSpPr txBox="1"/>
          <p:nvPr/>
        </p:nvSpPr>
        <p:spPr>
          <a:xfrm>
            <a:off x="7166937" y="1984191"/>
            <a:ext cx="1056323"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Completion</a:t>
            </a:r>
            <a:endParaRPr sz="1600">
              <a:latin typeface="Lato"/>
              <a:cs typeface="Lato"/>
            </a:endParaRPr>
          </a:p>
        </p:txBody>
      </p:sp>
      <p:sp>
        <p:nvSpPr>
          <p:cNvPr id="6" name="object 6"/>
          <p:cNvSpPr txBox="1"/>
          <p:nvPr/>
        </p:nvSpPr>
        <p:spPr>
          <a:xfrm>
            <a:off x="6630318" y="2551603"/>
            <a:ext cx="1908493" cy="299441"/>
          </a:xfrm>
          <a:prstGeom prst="rect">
            <a:avLst/>
          </a:prstGeom>
          <a:solidFill>
            <a:srgbClr val="D8D1E8"/>
          </a:solidFill>
          <a:ln w="9524">
            <a:solidFill>
              <a:srgbClr val="595959"/>
            </a:solidFill>
          </a:ln>
        </p:spPr>
        <p:txBody>
          <a:bodyPr vert="horz" wrap="square" lIns="0" tIns="83185" rIns="0" bIns="0" rtlCol="0">
            <a:spAutoFit/>
          </a:bodyPr>
          <a:lstStyle/>
          <a:p>
            <a:pPr marL="90488">
              <a:spcBef>
                <a:spcPts val="655"/>
              </a:spcBef>
            </a:pPr>
            <a:r>
              <a:rPr b="1" dirty="0">
                <a:solidFill>
                  <a:srgbClr val="232F3D"/>
                </a:solidFill>
                <a:latin typeface="Courier New"/>
                <a:cs typeface="Courier New"/>
              </a:rPr>
              <a:t>Busy</a:t>
            </a:r>
            <a:r>
              <a:rPr b="1" spc="-10" dirty="0">
                <a:solidFill>
                  <a:srgbClr val="232F3D"/>
                </a:solidFill>
                <a:latin typeface="Courier New"/>
                <a:cs typeface="Courier New"/>
              </a:rPr>
              <a:t> </a:t>
            </a:r>
            <a:r>
              <a:rPr b="1" spc="-5" dirty="0">
                <a:solidFill>
                  <a:srgbClr val="232F3D"/>
                </a:solidFill>
                <a:latin typeface="Courier New"/>
                <a:cs typeface="Courier New"/>
              </a:rPr>
              <a:t>Industries</a:t>
            </a:r>
            <a:endParaRPr>
              <a:latin typeface="Courier New"/>
              <a:cs typeface="Courier New"/>
            </a:endParaRPr>
          </a:p>
        </p:txBody>
      </p:sp>
      <p:grpSp>
        <p:nvGrpSpPr>
          <p:cNvPr id="7" name="object 7"/>
          <p:cNvGrpSpPr/>
          <p:nvPr/>
        </p:nvGrpSpPr>
        <p:grpSpPr>
          <a:xfrm>
            <a:off x="457324" y="1340675"/>
            <a:ext cx="3174683" cy="2129155"/>
            <a:chOff x="909885" y="1987083"/>
            <a:chExt cx="6349365" cy="4258310"/>
          </a:xfrm>
        </p:grpSpPr>
        <p:sp>
          <p:nvSpPr>
            <p:cNvPr id="8" name="object 8"/>
            <p:cNvSpPr/>
            <p:nvPr/>
          </p:nvSpPr>
          <p:spPr>
            <a:xfrm>
              <a:off x="914648" y="1991846"/>
              <a:ext cx="6339840" cy="4248785"/>
            </a:xfrm>
            <a:custGeom>
              <a:avLst/>
              <a:gdLst/>
              <a:ahLst/>
              <a:cxnLst/>
              <a:rect l="l" t="t" r="r" b="b"/>
              <a:pathLst>
                <a:path w="6339840" h="4248785">
                  <a:moveTo>
                    <a:pt x="6339587" y="4248291"/>
                  </a:moveTo>
                  <a:lnTo>
                    <a:pt x="0" y="4248291"/>
                  </a:lnTo>
                  <a:lnTo>
                    <a:pt x="0" y="0"/>
                  </a:lnTo>
                  <a:lnTo>
                    <a:pt x="6339587" y="0"/>
                  </a:lnTo>
                  <a:lnTo>
                    <a:pt x="6339587" y="4248291"/>
                  </a:lnTo>
                  <a:close/>
                </a:path>
              </a:pathLst>
            </a:custGeom>
            <a:solidFill>
              <a:srgbClr val="C1E8F7"/>
            </a:solidFill>
          </p:spPr>
          <p:txBody>
            <a:bodyPr wrap="square" lIns="0" tIns="0" rIns="0" bIns="0" rtlCol="0"/>
            <a:lstStyle/>
            <a:p>
              <a:endParaRPr sz="700"/>
            </a:p>
          </p:txBody>
        </p:sp>
        <p:sp>
          <p:nvSpPr>
            <p:cNvPr id="9" name="object 9"/>
            <p:cNvSpPr/>
            <p:nvPr/>
          </p:nvSpPr>
          <p:spPr>
            <a:xfrm>
              <a:off x="914648" y="1991846"/>
              <a:ext cx="6339840" cy="4248785"/>
            </a:xfrm>
            <a:custGeom>
              <a:avLst/>
              <a:gdLst/>
              <a:ahLst/>
              <a:cxnLst/>
              <a:rect l="l" t="t" r="r" b="b"/>
              <a:pathLst>
                <a:path w="6339840" h="4248785">
                  <a:moveTo>
                    <a:pt x="0" y="0"/>
                  </a:moveTo>
                  <a:lnTo>
                    <a:pt x="6339587" y="0"/>
                  </a:lnTo>
                  <a:lnTo>
                    <a:pt x="6339587" y="4248291"/>
                  </a:lnTo>
                  <a:lnTo>
                    <a:pt x="0" y="4248291"/>
                  </a:lnTo>
                  <a:lnTo>
                    <a:pt x="0" y="0"/>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550192" y="1420081"/>
            <a:ext cx="2993390" cy="437299"/>
          </a:xfrm>
          <a:prstGeom prst="rect">
            <a:avLst/>
          </a:prstGeom>
        </p:spPr>
        <p:txBody>
          <a:bodyPr vert="horz" wrap="square" lIns="0" tIns="6350" rIns="0" bIns="0" rtlCol="0">
            <a:spAutoFit/>
          </a:bodyPr>
          <a:lstStyle/>
          <a:p>
            <a:pPr marR="2540">
              <a:spcBef>
                <a:spcPts val="50"/>
              </a:spcBef>
            </a:pPr>
            <a:r>
              <a:rPr b="1" dirty="0">
                <a:solidFill>
                  <a:srgbClr val="232F3D"/>
                </a:solidFill>
                <a:latin typeface="Courier New"/>
                <a:cs typeface="Courier New"/>
              </a:rPr>
              <a:t>UNITED</a:t>
            </a:r>
            <a:r>
              <a:rPr b="1" spc="-23" dirty="0">
                <a:solidFill>
                  <a:srgbClr val="232F3D"/>
                </a:solidFill>
                <a:latin typeface="Courier New"/>
                <a:cs typeface="Courier New"/>
              </a:rPr>
              <a:t> </a:t>
            </a:r>
            <a:r>
              <a:rPr b="1" dirty="0">
                <a:solidFill>
                  <a:srgbClr val="232F3D"/>
                </a:solidFill>
                <a:latin typeface="Courier New"/>
                <a:cs typeface="Courier New"/>
              </a:rPr>
              <a:t>STATES</a:t>
            </a:r>
            <a:r>
              <a:rPr b="1" spc="-18"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spc="-5" dirty="0">
                <a:solidFill>
                  <a:srgbClr val="232F3D"/>
                </a:solidFill>
                <a:latin typeface="Courier New"/>
                <a:cs typeface="Courier New"/>
              </a:rPr>
              <a:t>COURT </a:t>
            </a:r>
            <a:r>
              <a:rPr b="1" dirty="0">
                <a:solidFill>
                  <a:srgbClr val="232F3D"/>
                </a:solidFill>
                <a:latin typeface="Courier New"/>
                <a:cs typeface="Courier New"/>
              </a:rPr>
              <a:t>SOUTHERN</a:t>
            </a:r>
            <a:r>
              <a:rPr b="1" spc="-15"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dirty="0">
                <a:solidFill>
                  <a:srgbClr val="232F3D"/>
                </a:solidFill>
                <a:latin typeface="Courier New"/>
                <a:cs typeface="Courier New"/>
              </a:rPr>
              <a:t>OF</a:t>
            </a:r>
            <a:r>
              <a:rPr b="1" spc="-15" dirty="0">
                <a:solidFill>
                  <a:srgbClr val="232F3D"/>
                </a:solidFill>
                <a:latin typeface="Courier New"/>
                <a:cs typeface="Courier New"/>
              </a:rPr>
              <a:t> </a:t>
            </a:r>
            <a:r>
              <a:rPr b="1" spc="-5" dirty="0">
                <a:solidFill>
                  <a:srgbClr val="232F3D"/>
                </a:solidFill>
                <a:latin typeface="Courier New"/>
                <a:cs typeface="Courier New"/>
              </a:rPr>
              <a:t>MAINE</a:t>
            </a:r>
            <a:endParaRPr>
              <a:latin typeface="Courier New"/>
              <a:cs typeface="Courier New"/>
            </a:endParaRPr>
          </a:p>
        </p:txBody>
      </p:sp>
      <p:sp>
        <p:nvSpPr>
          <p:cNvPr id="11" name="object 11"/>
          <p:cNvSpPr txBox="1"/>
          <p:nvPr/>
        </p:nvSpPr>
        <p:spPr>
          <a:xfrm>
            <a:off x="550192" y="2060160"/>
            <a:ext cx="2886710" cy="221856"/>
          </a:xfrm>
          <a:prstGeom prst="rect">
            <a:avLst/>
          </a:prstGeom>
        </p:spPr>
        <p:txBody>
          <a:bodyPr vert="horz" wrap="square" lIns="0" tIns="6350" rIns="0" bIns="0" rtlCol="0">
            <a:spAutoFit/>
          </a:bodyPr>
          <a:lstStyle/>
          <a:p>
            <a:pPr>
              <a:spcBef>
                <a:spcPts val="50"/>
              </a:spcBef>
            </a:pPr>
            <a:r>
              <a:rPr b="1" dirty="0">
                <a:solidFill>
                  <a:srgbClr val="232F3D"/>
                </a:solidFill>
                <a:latin typeface="Courier New"/>
                <a:cs typeface="Courier New"/>
              </a:rPr>
              <a:t>CASE NUMBER: </a:t>
            </a:r>
            <a:r>
              <a:rPr b="1" spc="-5" dirty="0">
                <a:solidFill>
                  <a:srgbClr val="232F3D"/>
                </a:solidFill>
                <a:latin typeface="Courier New"/>
                <a:cs typeface="Courier New"/>
              </a:rPr>
              <a:t>22-48710BI-</a:t>
            </a:r>
            <a:r>
              <a:rPr b="1" spc="-13" dirty="0">
                <a:solidFill>
                  <a:srgbClr val="232F3D"/>
                </a:solidFill>
                <a:latin typeface="Courier New"/>
                <a:cs typeface="Courier New"/>
              </a:rPr>
              <a:t>SME</a:t>
            </a:r>
            <a:endParaRPr>
              <a:latin typeface="Courier New"/>
              <a:cs typeface="Courier New"/>
            </a:endParaRPr>
          </a:p>
        </p:txBody>
      </p:sp>
      <p:sp>
        <p:nvSpPr>
          <p:cNvPr id="12" name="object 12"/>
          <p:cNvSpPr txBox="1"/>
          <p:nvPr/>
        </p:nvSpPr>
        <p:spPr>
          <a:xfrm>
            <a:off x="550192" y="2486879"/>
            <a:ext cx="2886710" cy="652743"/>
          </a:xfrm>
          <a:prstGeom prst="rect">
            <a:avLst/>
          </a:prstGeom>
        </p:spPr>
        <p:txBody>
          <a:bodyPr vert="horz" wrap="square" lIns="0" tIns="6350" rIns="0" bIns="0" rtlCol="0">
            <a:spAutoFit/>
          </a:bodyPr>
          <a:lstStyle/>
          <a:p>
            <a:pPr marR="2540">
              <a:spcBef>
                <a:spcPts val="50"/>
              </a:spcBef>
            </a:pPr>
            <a:r>
              <a:rPr b="1" dirty="0">
                <a:solidFill>
                  <a:srgbClr val="232F3D"/>
                </a:solidFill>
                <a:latin typeface="Courier New"/>
                <a:cs typeface="Courier New"/>
              </a:rPr>
              <a:t>Busy</a:t>
            </a:r>
            <a:r>
              <a:rPr b="1" spc="-23" dirty="0">
                <a:solidFill>
                  <a:srgbClr val="232F3D"/>
                </a:solidFill>
                <a:latin typeface="Courier New"/>
                <a:cs typeface="Courier New"/>
              </a:rPr>
              <a:t> </a:t>
            </a:r>
            <a:r>
              <a:rPr b="1" dirty="0">
                <a:solidFill>
                  <a:srgbClr val="232F3D"/>
                </a:solidFill>
                <a:latin typeface="Courier New"/>
                <a:cs typeface="Courier New"/>
              </a:rPr>
              <a:t>Industries</a:t>
            </a:r>
            <a:r>
              <a:rPr b="1" spc="-18" dirty="0">
                <a:solidFill>
                  <a:srgbClr val="232F3D"/>
                </a:solidFill>
                <a:latin typeface="Courier New"/>
                <a:cs typeface="Courier New"/>
              </a:rPr>
              <a:t> </a:t>
            </a:r>
            <a:r>
              <a:rPr b="1" spc="-5" dirty="0">
                <a:solidFill>
                  <a:srgbClr val="232F3D"/>
                </a:solidFill>
                <a:latin typeface="Courier New"/>
                <a:cs typeface="Courier New"/>
              </a:rPr>
              <a:t>(Plaintiff) </a:t>
            </a:r>
            <a:r>
              <a:rPr b="1" spc="-13" dirty="0">
                <a:solidFill>
                  <a:srgbClr val="232F3D"/>
                </a:solidFill>
                <a:latin typeface="Courier New"/>
                <a:cs typeface="Courier New"/>
              </a:rPr>
              <a:t>vs.</a:t>
            </a:r>
            <a:endParaRPr>
              <a:latin typeface="Courier New"/>
              <a:cs typeface="Courier New"/>
            </a:endParaRPr>
          </a:p>
          <a:p>
            <a:pPr>
              <a:lnSpc>
                <a:spcPct val="100000"/>
              </a:lnSpc>
            </a:pPr>
            <a:r>
              <a:rPr b="1" dirty="0">
                <a:solidFill>
                  <a:srgbClr val="232F3D"/>
                </a:solidFill>
                <a:latin typeface="Courier New"/>
                <a:cs typeface="Courier New"/>
              </a:rPr>
              <a:t>State</a:t>
            </a:r>
            <a:r>
              <a:rPr b="1" spc="-15" dirty="0">
                <a:solidFill>
                  <a:srgbClr val="232F3D"/>
                </a:solidFill>
                <a:latin typeface="Courier New"/>
                <a:cs typeface="Courier New"/>
              </a:rPr>
              <a:t> </a:t>
            </a:r>
            <a:r>
              <a:rPr b="1" dirty="0">
                <a:solidFill>
                  <a:srgbClr val="232F3D"/>
                </a:solidFill>
                <a:latin typeface="Courier New"/>
                <a:cs typeface="Courier New"/>
              </a:rPr>
              <a:t>of</a:t>
            </a:r>
            <a:r>
              <a:rPr b="1" spc="-10" dirty="0">
                <a:solidFill>
                  <a:srgbClr val="232F3D"/>
                </a:solidFill>
                <a:latin typeface="Courier New"/>
                <a:cs typeface="Courier New"/>
              </a:rPr>
              <a:t> </a:t>
            </a:r>
            <a:r>
              <a:rPr b="1" dirty="0">
                <a:solidFill>
                  <a:srgbClr val="232F3D"/>
                </a:solidFill>
                <a:latin typeface="Courier New"/>
                <a:cs typeface="Courier New"/>
              </a:rPr>
              <a:t>Maine</a:t>
            </a:r>
            <a:r>
              <a:rPr b="1" spc="-10" dirty="0">
                <a:solidFill>
                  <a:srgbClr val="232F3D"/>
                </a:solidFill>
                <a:latin typeface="Courier New"/>
                <a:cs typeface="Courier New"/>
              </a:rPr>
              <a:t> </a:t>
            </a:r>
            <a:r>
              <a:rPr b="1" spc="-5" dirty="0">
                <a:solidFill>
                  <a:srgbClr val="232F3D"/>
                </a:solidFill>
                <a:latin typeface="Courier New"/>
                <a:cs typeface="Courier New"/>
              </a:rPr>
              <a:t>(Defendant)</a:t>
            </a:r>
            <a:endParaRPr>
              <a:latin typeface="Courier New"/>
              <a:cs typeface="Courier New"/>
            </a:endParaRPr>
          </a:p>
        </p:txBody>
      </p:sp>
      <p:grpSp>
        <p:nvGrpSpPr>
          <p:cNvPr id="13" name="object 13"/>
          <p:cNvGrpSpPr/>
          <p:nvPr/>
        </p:nvGrpSpPr>
        <p:grpSpPr>
          <a:xfrm>
            <a:off x="4373516" y="2109723"/>
            <a:ext cx="1284923" cy="1284923"/>
            <a:chOff x="8742270" y="3525180"/>
            <a:chExt cx="2569845" cy="2569845"/>
          </a:xfrm>
        </p:grpSpPr>
        <p:sp>
          <p:nvSpPr>
            <p:cNvPr id="14" name="object 14"/>
            <p:cNvSpPr/>
            <p:nvPr/>
          </p:nvSpPr>
          <p:spPr>
            <a:xfrm>
              <a:off x="8747032" y="3529943"/>
              <a:ext cx="2560320" cy="2560320"/>
            </a:xfrm>
            <a:custGeom>
              <a:avLst/>
              <a:gdLst/>
              <a:ahLst/>
              <a:cxnLst/>
              <a:rect l="l" t="t" r="r" b="b"/>
              <a:pathLst>
                <a:path w="2560320" h="2560320">
                  <a:moveTo>
                    <a:pt x="1280097" y="2560194"/>
                  </a:move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3"/>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8"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1" y="1128493"/>
                  </a:lnTo>
                  <a:lnTo>
                    <a:pt x="2556178" y="1178729"/>
                  </a:lnTo>
                  <a:lnTo>
                    <a:pt x="2559187"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3"/>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3"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close/>
                </a:path>
              </a:pathLst>
            </a:custGeom>
            <a:solidFill>
              <a:srgbClr val="D699FF"/>
            </a:solidFill>
          </p:spPr>
          <p:txBody>
            <a:bodyPr wrap="square" lIns="0" tIns="0" rIns="0" bIns="0" rtlCol="0"/>
            <a:lstStyle/>
            <a:p>
              <a:endParaRPr sz="700"/>
            </a:p>
          </p:txBody>
        </p:sp>
        <p:sp>
          <p:nvSpPr>
            <p:cNvPr id="15" name="object 15"/>
            <p:cNvSpPr/>
            <p:nvPr/>
          </p:nvSpPr>
          <p:spPr>
            <a:xfrm>
              <a:off x="8747032" y="3529943"/>
              <a:ext cx="2560320" cy="2560320"/>
            </a:xfrm>
            <a:custGeom>
              <a:avLst/>
              <a:gdLst/>
              <a:ahLst/>
              <a:cxnLst/>
              <a:rect l="l" t="t" r="r" b="b"/>
              <a:pathLst>
                <a:path w="2560320" h="2560320">
                  <a:moveTo>
                    <a:pt x="0" y="1280097"/>
                  </a:move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7"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0" y="1128493"/>
                  </a:lnTo>
                  <a:lnTo>
                    <a:pt x="2556178" y="1178729"/>
                  </a:lnTo>
                  <a:lnTo>
                    <a:pt x="2559186"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2"/>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2"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2"/>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close/>
                </a:path>
              </a:pathLst>
            </a:custGeom>
            <a:ln w="9524">
              <a:solidFill>
                <a:srgbClr val="757575"/>
              </a:solidFill>
            </a:ln>
          </p:spPr>
          <p:txBody>
            <a:bodyPr wrap="square" lIns="0" tIns="0" rIns="0" bIns="0" rtlCol="0"/>
            <a:lstStyle/>
            <a:p>
              <a:endParaRPr sz="700"/>
            </a:p>
          </p:txBody>
        </p:sp>
      </p:grpSp>
      <p:sp>
        <p:nvSpPr>
          <p:cNvPr id="16" name="object 16"/>
          <p:cNvSpPr txBox="1"/>
          <p:nvPr/>
        </p:nvSpPr>
        <p:spPr>
          <a:xfrm>
            <a:off x="4780589" y="2598542"/>
            <a:ext cx="458153" cy="283411"/>
          </a:xfrm>
          <a:prstGeom prst="rect">
            <a:avLst/>
          </a:prstGeom>
        </p:spPr>
        <p:txBody>
          <a:bodyPr vert="horz" wrap="square" lIns="0" tIns="6350" rIns="0" bIns="0" rtlCol="0">
            <a:spAutoFit/>
          </a:bodyPr>
          <a:lstStyle/>
          <a:p>
            <a:pPr marL="6350">
              <a:spcBef>
                <a:spcPts val="50"/>
              </a:spcBef>
            </a:pPr>
            <a:r>
              <a:rPr sz="1800" spc="-13" dirty="0">
                <a:latin typeface="Lato"/>
                <a:cs typeface="Lato"/>
              </a:rPr>
              <a:t>LLM</a:t>
            </a:r>
            <a:endParaRPr sz="1800">
              <a:latin typeface="Lato"/>
              <a:cs typeface="Lato"/>
            </a:endParaRPr>
          </a:p>
        </p:txBody>
      </p:sp>
      <p:grpSp>
        <p:nvGrpSpPr>
          <p:cNvPr id="17" name="object 17"/>
          <p:cNvGrpSpPr/>
          <p:nvPr/>
        </p:nvGrpSpPr>
        <p:grpSpPr>
          <a:xfrm>
            <a:off x="3696174" y="2710978"/>
            <a:ext cx="585470" cy="82233"/>
            <a:chOff x="7387585" y="4727690"/>
            <a:chExt cx="1170940" cy="164465"/>
          </a:xfrm>
        </p:grpSpPr>
        <p:sp>
          <p:nvSpPr>
            <p:cNvPr id="18" name="object 18"/>
            <p:cNvSpPr/>
            <p:nvPr/>
          </p:nvSpPr>
          <p:spPr>
            <a:xfrm>
              <a:off x="7406635" y="4808240"/>
              <a:ext cx="959485" cy="1905"/>
            </a:xfrm>
            <a:custGeom>
              <a:avLst/>
              <a:gdLst/>
              <a:ahLst/>
              <a:cxnLst/>
              <a:rect l="l" t="t" r="r" b="b"/>
              <a:pathLst>
                <a:path w="959484" h="1904">
                  <a:moveTo>
                    <a:pt x="0" y="0"/>
                  </a:moveTo>
                  <a:lnTo>
                    <a:pt x="959398" y="1449"/>
                  </a:lnTo>
                </a:path>
              </a:pathLst>
            </a:custGeom>
            <a:ln w="38099">
              <a:solidFill>
                <a:srgbClr val="595959"/>
              </a:solidFill>
            </a:ln>
          </p:spPr>
          <p:txBody>
            <a:bodyPr wrap="square" lIns="0" tIns="0" rIns="0" bIns="0" rtlCol="0"/>
            <a:lstStyle/>
            <a:p>
              <a:endParaRPr sz="700"/>
            </a:p>
          </p:txBody>
        </p:sp>
        <p:pic>
          <p:nvPicPr>
            <p:cNvPr id="19" name="object 19"/>
            <p:cNvPicPr/>
            <p:nvPr/>
          </p:nvPicPr>
          <p:blipFill>
            <a:blip r:embed="rId2" cstate="print"/>
            <a:stretch>
              <a:fillRect/>
            </a:stretch>
          </p:blipFill>
          <p:spPr>
            <a:xfrm>
              <a:off x="8346883" y="4727690"/>
              <a:ext cx="211099" cy="163974"/>
            </a:xfrm>
            <a:prstGeom prst="rect">
              <a:avLst/>
            </a:prstGeom>
          </p:spPr>
        </p:pic>
      </p:grpSp>
      <p:grpSp>
        <p:nvGrpSpPr>
          <p:cNvPr id="20" name="object 20"/>
          <p:cNvGrpSpPr/>
          <p:nvPr/>
        </p:nvGrpSpPr>
        <p:grpSpPr>
          <a:xfrm>
            <a:off x="5753569" y="2710978"/>
            <a:ext cx="585470" cy="82233"/>
            <a:chOff x="11502376" y="4727690"/>
            <a:chExt cx="1170940" cy="164465"/>
          </a:xfrm>
        </p:grpSpPr>
        <p:sp>
          <p:nvSpPr>
            <p:cNvPr id="21" name="object 21"/>
            <p:cNvSpPr/>
            <p:nvPr/>
          </p:nvSpPr>
          <p:spPr>
            <a:xfrm>
              <a:off x="11521426" y="4808240"/>
              <a:ext cx="959485" cy="1905"/>
            </a:xfrm>
            <a:custGeom>
              <a:avLst/>
              <a:gdLst/>
              <a:ahLst/>
              <a:cxnLst/>
              <a:rect l="l" t="t" r="r" b="b"/>
              <a:pathLst>
                <a:path w="959484" h="1904">
                  <a:moveTo>
                    <a:pt x="0" y="0"/>
                  </a:moveTo>
                  <a:lnTo>
                    <a:pt x="959398" y="1449"/>
                  </a:lnTo>
                </a:path>
              </a:pathLst>
            </a:custGeom>
            <a:ln w="38099">
              <a:solidFill>
                <a:srgbClr val="595959"/>
              </a:solidFill>
            </a:ln>
          </p:spPr>
          <p:txBody>
            <a:bodyPr wrap="square" lIns="0" tIns="0" rIns="0" bIns="0" rtlCol="0"/>
            <a:lstStyle/>
            <a:p>
              <a:endParaRPr sz="700"/>
            </a:p>
          </p:txBody>
        </p:sp>
        <p:pic>
          <p:nvPicPr>
            <p:cNvPr id="22" name="object 22"/>
            <p:cNvPicPr/>
            <p:nvPr/>
          </p:nvPicPr>
          <p:blipFill>
            <a:blip r:embed="rId2" cstate="print"/>
            <a:stretch>
              <a:fillRect/>
            </a:stretch>
          </p:blipFill>
          <p:spPr>
            <a:xfrm>
              <a:off x="12461675" y="4727690"/>
              <a:ext cx="211099" cy="163974"/>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786" y="442236"/>
            <a:ext cx="8662214" cy="450123"/>
          </a:xfrm>
          <a:prstGeom prst="rect">
            <a:avLst/>
          </a:prstGeom>
        </p:spPr>
        <p:txBody>
          <a:bodyPr spcFirstLastPara="1" vert="horz" wrap="square" lIns="0" tIns="6350" rIns="0" bIns="0" rtlCol="0" anchor="t" anchorCtr="0">
            <a:spAutoFit/>
          </a:bodyPr>
          <a:lstStyle/>
          <a:p>
            <a:pPr marL="6350">
              <a:spcBef>
                <a:spcPts val="50"/>
              </a:spcBef>
            </a:pPr>
            <a:r>
              <a:rPr spc="-13" dirty="0"/>
              <a:t>RAG</a:t>
            </a:r>
            <a:r>
              <a:rPr spc="-150" dirty="0"/>
              <a:t> </a:t>
            </a:r>
            <a:r>
              <a:rPr dirty="0"/>
              <a:t>integrates</a:t>
            </a:r>
            <a:r>
              <a:rPr spc="-150" dirty="0"/>
              <a:t> </a:t>
            </a:r>
            <a:r>
              <a:rPr dirty="0"/>
              <a:t>with</a:t>
            </a:r>
            <a:r>
              <a:rPr spc="-148" dirty="0"/>
              <a:t> </a:t>
            </a:r>
            <a:r>
              <a:rPr spc="-18" dirty="0"/>
              <a:t>many</a:t>
            </a:r>
            <a:r>
              <a:rPr spc="-150" dirty="0"/>
              <a:t> </a:t>
            </a:r>
            <a:r>
              <a:rPr spc="-18" dirty="0"/>
              <a:t>types</a:t>
            </a:r>
            <a:r>
              <a:rPr spc="-148" dirty="0"/>
              <a:t> </a:t>
            </a:r>
            <a:r>
              <a:rPr spc="-40" dirty="0"/>
              <a:t>of</a:t>
            </a:r>
            <a:r>
              <a:rPr spc="-150" dirty="0"/>
              <a:t> </a:t>
            </a:r>
            <a:r>
              <a:rPr dirty="0"/>
              <a:t>data</a:t>
            </a:r>
            <a:r>
              <a:rPr spc="-148" dirty="0"/>
              <a:t> </a:t>
            </a:r>
            <a:r>
              <a:rPr spc="-5" dirty="0"/>
              <a:t>sources</a:t>
            </a:r>
          </a:p>
        </p:txBody>
      </p:sp>
      <p:sp>
        <p:nvSpPr>
          <p:cNvPr id="3" name="object 3"/>
          <p:cNvSpPr/>
          <p:nvPr/>
        </p:nvSpPr>
        <p:spPr>
          <a:xfrm>
            <a:off x="3094106" y="1617747"/>
            <a:ext cx="1646555" cy="1225233"/>
          </a:xfrm>
          <a:custGeom>
            <a:avLst/>
            <a:gdLst/>
            <a:ahLst/>
            <a:cxnLst/>
            <a:rect l="l" t="t" r="r" b="b"/>
            <a:pathLst>
              <a:path w="3293109" h="2450465">
                <a:moveTo>
                  <a:pt x="0" y="0"/>
                </a:moveTo>
                <a:lnTo>
                  <a:pt x="3292793" y="0"/>
                </a:lnTo>
                <a:lnTo>
                  <a:pt x="3292793" y="2450395"/>
                </a:lnTo>
                <a:lnTo>
                  <a:pt x="0" y="2450395"/>
                </a:lnTo>
                <a:lnTo>
                  <a:pt x="0" y="0"/>
                </a:lnTo>
                <a:close/>
              </a:path>
            </a:pathLst>
          </a:custGeom>
          <a:ln w="38099">
            <a:solidFill>
              <a:srgbClr val="FF00FF"/>
            </a:solidFill>
          </a:ln>
        </p:spPr>
        <p:txBody>
          <a:bodyPr wrap="square" lIns="0" tIns="0" rIns="0" bIns="0" rtlCol="0"/>
          <a:lstStyle/>
          <a:p>
            <a:endParaRPr sz="700"/>
          </a:p>
        </p:txBody>
      </p:sp>
      <p:sp>
        <p:nvSpPr>
          <p:cNvPr id="4" name="object 4"/>
          <p:cNvSpPr txBox="1"/>
          <p:nvPr/>
        </p:nvSpPr>
        <p:spPr>
          <a:xfrm>
            <a:off x="5283824" y="1260623"/>
            <a:ext cx="3261042" cy="314189"/>
          </a:xfrm>
          <a:prstGeom prst="rect">
            <a:avLst/>
          </a:prstGeom>
        </p:spPr>
        <p:txBody>
          <a:bodyPr vert="horz" wrap="square" lIns="0" tIns="6350" rIns="0" bIns="0" rtlCol="0">
            <a:spAutoFit/>
          </a:bodyPr>
          <a:lstStyle/>
          <a:p>
            <a:pPr marL="6350">
              <a:spcBef>
                <a:spcPts val="50"/>
              </a:spcBef>
            </a:pPr>
            <a:r>
              <a:rPr sz="2000" dirty="0">
                <a:latin typeface="Lato"/>
                <a:cs typeface="Lato"/>
              </a:rPr>
              <a:t>External</a:t>
            </a:r>
            <a:r>
              <a:rPr sz="2000" spc="-5" dirty="0">
                <a:latin typeface="Lato"/>
                <a:cs typeface="Lato"/>
              </a:rPr>
              <a:t> </a:t>
            </a:r>
            <a:r>
              <a:rPr sz="2000" dirty="0">
                <a:latin typeface="Lato"/>
                <a:cs typeface="Lato"/>
              </a:rPr>
              <a:t>Information</a:t>
            </a:r>
            <a:r>
              <a:rPr sz="2000" spc="-3" dirty="0">
                <a:latin typeface="Lato"/>
                <a:cs typeface="Lato"/>
              </a:rPr>
              <a:t> </a:t>
            </a:r>
            <a:r>
              <a:rPr sz="2000" spc="-5" dirty="0">
                <a:latin typeface="Lato"/>
                <a:cs typeface="Lato"/>
              </a:rPr>
              <a:t>Sources</a:t>
            </a:r>
            <a:endParaRPr sz="2000">
              <a:latin typeface="Lato"/>
              <a:cs typeface="Lato"/>
            </a:endParaRPr>
          </a:p>
        </p:txBody>
      </p:sp>
      <p:sp>
        <p:nvSpPr>
          <p:cNvPr id="5" name="object 5"/>
          <p:cNvSpPr txBox="1"/>
          <p:nvPr/>
        </p:nvSpPr>
        <p:spPr>
          <a:xfrm>
            <a:off x="5359022" y="1565423"/>
            <a:ext cx="2111375" cy="1545295"/>
          </a:xfrm>
          <a:prstGeom prst="rect">
            <a:avLst/>
          </a:prstGeom>
        </p:spPr>
        <p:txBody>
          <a:bodyPr vert="horz" wrap="square" lIns="0" tIns="6350" rIns="0" bIns="0" rtlCol="0">
            <a:spAutoFit/>
          </a:bodyPr>
          <a:lstStyle/>
          <a:p>
            <a:pPr marL="388303" indent="-381953">
              <a:spcBef>
                <a:spcPts val="50"/>
              </a:spcBef>
              <a:buFont typeface="Arial"/>
              <a:buChar char="●"/>
              <a:tabLst>
                <a:tab pos="388303" algn="l"/>
              </a:tabLst>
            </a:pPr>
            <a:r>
              <a:rPr sz="2000" spc="-5" dirty="0">
                <a:latin typeface="Lato"/>
                <a:cs typeface="Lato"/>
              </a:rPr>
              <a:t>Documents</a:t>
            </a:r>
            <a:endParaRPr sz="2000">
              <a:latin typeface="Lato"/>
              <a:cs typeface="Lato"/>
            </a:endParaRPr>
          </a:p>
          <a:p>
            <a:pPr marL="388303" indent="-381953">
              <a:buFont typeface="Arial"/>
              <a:buChar char="●"/>
              <a:tabLst>
                <a:tab pos="388303" algn="l"/>
              </a:tabLst>
            </a:pPr>
            <a:r>
              <a:rPr sz="2000" spc="-5" dirty="0">
                <a:latin typeface="Lato"/>
                <a:cs typeface="Lato"/>
              </a:rPr>
              <a:t>Wikis</a:t>
            </a:r>
            <a:endParaRPr sz="2000">
              <a:latin typeface="Lato"/>
              <a:cs typeface="Lato"/>
            </a:endParaRPr>
          </a:p>
          <a:p>
            <a:pPr marL="388303" indent="-381953">
              <a:buFont typeface="Arial"/>
              <a:buChar char="●"/>
              <a:tabLst>
                <a:tab pos="388303" algn="l"/>
              </a:tabLst>
            </a:pPr>
            <a:r>
              <a:rPr sz="2000" dirty="0">
                <a:latin typeface="Lato"/>
                <a:cs typeface="Lato"/>
              </a:rPr>
              <a:t>Expert</a:t>
            </a:r>
            <a:r>
              <a:rPr sz="2000" spc="-70" dirty="0">
                <a:latin typeface="Lato"/>
                <a:cs typeface="Lato"/>
              </a:rPr>
              <a:t> </a:t>
            </a:r>
            <a:r>
              <a:rPr sz="2000" spc="-5" dirty="0">
                <a:latin typeface="Lato"/>
                <a:cs typeface="Lato"/>
              </a:rPr>
              <a:t>Systems</a:t>
            </a:r>
            <a:endParaRPr sz="2000">
              <a:latin typeface="Lato"/>
              <a:cs typeface="Lato"/>
            </a:endParaRPr>
          </a:p>
          <a:p>
            <a:pPr marL="388303" indent="-381953">
              <a:buFont typeface="Arial"/>
              <a:buChar char="●"/>
              <a:tabLst>
                <a:tab pos="388303" algn="l"/>
              </a:tabLst>
            </a:pPr>
            <a:r>
              <a:rPr sz="2000" spc="-35" dirty="0">
                <a:latin typeface="Lato"/>
                <a:cs typeface="Lato"/>
              </a:rPr>
              <a:t>Web</a:t>
            </a:r>
            <a:r>
              <a:rPr sz="2000" spc="-120" dirty="0">
                <a:latin typeface="Lato"/>
                <a:cs typeface="Lato"/>
              </a:rPr>
              <a:t> </a:t>
            </a:r>
            <a:r>
              <a:rPr sz="2000" spc="-5" dirty="0">
                <a:latin typeface="Lato"/>
                <a:cs typeface="Lato"/>
              </a:rPr>
              <a:t>pages</a:t>
            </a:r>
            <a:endParaRPr sz="2000">
              <a:latin typeface="Lato"/>
              <a:cs typeface="Lato"/>
            </a:endParaRPr>
          </a:p>
          <a:p>
            <a:pPr marL="388303" indent="-381953">
              <a:buFont typeface="Arial"/>
              <a:buChar char="●"/>
              <a:tabLst>
                <a:tab pos="388303" algn="l"/>
              </a:tabLst>
            </a:pPr>
            <a:r>
              <a:rPr sz="2000" spc="-5" dirty="0">
                <a:latin typeface="Lato"/>
                <a:cs typeface="Lato"/>
              </a:rPr>
              <a:t>Databases</a:t>
            </a:r>
            <a:endParaRPr sz="2000">
              <a:latin typeface="Lato"/>
              <a:cs typeface="Lato"/>
            </a:endParaRPr>
          </a:p>
        </p:txBody>
      </p:sp>
      <p:sp>
        <p:nvSpPr>
          <p:cNvPr id="6" name="object 6"/>
          <p:cNvSpPr txBox="1"/>
          <p:nvPr/>
        </p:nvSpPr>
        <p:spPr>
          <a:xfrm>
            <a:off x="5298839" y="3072269"/>
            <a:ext cx="2002473" cy="331501"/>
          </a:xfrm>
          <a:prstGeom prst="rect">
            <a:avLst/>
          </a:prstGeom>
          <a:ln w="38099">
            <a:solidFill>
              <a:srgbClr val="FF00FF"/>
            </a:solidFill>
          </a:ln>
        </p:spPr>
        <p:txBody>
          <a:bodyPr vert="horz" wrap="square" lIns="0" tIns="23495" rIns="0" bIns="0" rtlCol="0">
            <a:spAutoFit/>
          </a:bodyPr>
          <a:lstStyle/>
          <a:p>
            <a:pPr marL="448310" indent="-381953">
              <a:spcBef>
                <a:spcPts val="185"/>
              </a:spcBef>
              <a:buFont typeface="Arial"/>
              <a:buChar char="●"/>
              <a:tabLst>
                <a:tab pos="448310" algn="l"/>
              </a:tabLst>
            </a:pPr>
            <a:r>
              <a:rPr sz="2000" spc="-15" dirty="0">
                <a:latin typeface="Lato"/>
                <a:cs typeface="Lato"/>
              </a:rPr>
              <a:t>Vector</a:t>
            </a:r>
            <a:r>
              <a:rPr sz="2000" spc="-110" dirty="0">
                <a:latin typeface="Lato"/>
                <a:cs typeface="Lato"/>
              </a:rPr>
              <a:t> </a:t>
            </a:r>
            <a:r>
              <a:rPr sz="2000" spc="-5" dirty="0">
                <a:latin typeface="Lato"/>
                <a:cs typeface="Lato"/>
              </a:rPr>
              <a:t>Store</a:t>
            </a:r>
            <a:endParaRPr sz="2000">
              <a:latin typeface="Lato"/>
              <a:cs typeface="Lato"/>
            </a:endParaRPr>
          </a:p>
        </p:txBody>
      </p:sp>
      <p:grpSp>
        <p:nvGrpSpPr>
          <p:cNvPr id="7" name="object 7"/>
          <p:cNvGrpSpPr/>
          <p:nvPr/>
        </p:nvGrpSpPr>
        <p:grpSpPr>
          <a:xfrm>
            <a:off x="909953" y="1615365"/>
            <a:ext cx="1485265" cy="1229995"/>
            <a:chOff x="1819906" y="3230730"/>
            <a:chExt cx="2970530" cy="2459990"/>
          </a:xfrm>
        </p:grpSpPr>
        <p:sp>
          <p:nvSpPr>
            <p:cNvPr id="8" name="object 8"/>
            <p:cNvSpPr/>
            <p:nvPr/>
          </p:nvSpPr>
          <p:spPr>
            <a:xfrm>
              <a:off x="1824668" y="3235493"/>
              <a:ext cx="2961005" cy="2450465"/>
            </a:xfrm>
            <a:custGeom>
              <a:avLst/>
              <a:gdLst/>
              <a:ahLst/>
              <a:cxnLst/>
              <a:rect l="l" t="t" r="r" b="b"/>
              <a:pathLst>
                <a:path w="2961004" h="2450465">
                  <a:moveTo>
                    <a:pt x="2348397" y="2450395"/>
                  </a:moveTo>
                  <a:lnTo>
                    <a:pt x="612598" y="2450395"/>
                  </a:lnTo>
                  <a:lnTo>
                    <a:pt x="0" y="1225197"/>
                  </a:lnTo>
                  <a:lnTo>
                    <a:pt x="612598" y="0"/>
                  </a:lnTo>
                  <a:lnTo>
                    <a:pt x="2348397" y="0"/>
                  </a:lnTo>
                  <a:lnTo>
                    <a:pt x="2960996" y="1225197"/>
                  </a:lnTo>
                  <a:lnTo>
                    <a:pt x="2348397" y="2450395"/>
                  </a:lnTo>
                  <a:close/>
                </a:path>
              </a:pathLst>
            </a:custGeom>
            <a:solidFill>
              <a:srgbClr val="EDEDED"/>
            </a:solidFill>
          </p:spPr>
          <p:txBody>
            <a:bodyPr wrap="square" lIns="0" tIns="0" rIns="0" bIns="0" rtlCol="0"/>
            <a:lstStyle/>
            <a:p>
              <a:endParaRPr sz="700"/>
            </a:p>
          </p:txBody>
        </p:sp>
        <p:sp>
          <p:nvSpPr>
            <p:cNvPr id="9" name="object 9"/>
            <p:cNvSpPr/>
            <p:nvPr/>
          </p:nvSpPr>
          <p:spPr>
            <a:xfrm>
              <a:off x="1824668" y="3235493"/>
              <a:ext cx="2961005" cy="2450465"/>
            </a:xfrm>
            <a:custGeom>
              <a:avLst/>
              <a:gdLst/>
              <a:ahLst/>
              <a:cxnLst/>
              <a:rect l="l" t="t" r="r" b="b"/>
              <a:pathLst>
                <a:path w="2961004" h="2450465">
                  <a:moveTo>
                    <a:pt x="0" y="1225197"/>
                  </a:moveTo>
                  <a:lnTo>
                    <a:pt x="612598" y="0"/>
                  </a:lnTo>
                  <a:lnTo>
                    <a:pt x="2348397" y="0"/>
                  </a:lnTo>
                  <a:lnTo>
                    <a:pt x="2960996" y="1225197"/>
                  </a:lnTo>
                  <a:lnTo>
                    <a:pt x="2348397" y="2450395"/>
                  </a:lnTo>
                  <a:lnTo>
                    <a:pt x="612598" y="2450395"/>
                  </a:lnTo>
                  <a:lnTo>
                    <a:pt x="0" y="1225197"/>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1281677" y="1972976"/>
            <a:ext cx="741998" cy="501740"/>
          </a:xfrm>
          <a:prstGeom prst="rect">
            <a:avLst/>
          </a:prstGeom>
        </p:spPr>
        <p:txBody>
          <a:bodyPr vert="horz" wrap="square" lIns="0" tIns="14288" rIns="0" bIns="0" rtlCol="0">
            <a:spAutoFit/>
          </a:bodyPr>
          <a:lstStyle/>
          <a:p>
            <a:pPr marL="6350" marR="2540" indent="80645">
              <a:lnSpc>
                <a:spcPts val="1910"/>
              </a:lnSpc>
              <a:spcBef>
                <a:spcPts val="113"/>
              </a:spcBef>
            </a:pPr>
            <a:r>
              <a:rPr sz="1600" spc="-5" dirty="0">
                <a:latin typeface="Lato"/>
                <a:cs typeface="Lato"/>
              </a:rPr>
              <a:t>Query encoder</a:t>
            </a:r>
            <a:endParaRPr sz="1600">
              <a:latin typeface="Lato"/>
              <a:cs typeface="Lato"/>
            </a:endParaRPr>
          </a:p>
        </p:txBody>
      </p:sp>
      <p:sp>
        <p:nvSpPr>
          <p:cNvPr id="11" name="object 11"/>
          <p:cNvSpPr txBox="1"/>
          <p:nvPr/>
        </p:nvSpPr>
        <p:spPr>
          <a:xfrm>
            <a:off x="3208556" y="1785596"/>
            <a:ext cx="1417638" cy="812723"/>
          </a:xfrm>
          <a:prstGeom prst="rect">
            <a:avLst/>
          </a:prstGeom>
          <a:solidFill>
            <a:srgbClr val="C1E8F7"/>
          </a:solidFill>
          <a:ln w="9524">
            <a:solidFill>
              <a:srgbClr val="595959"/>
            </a:solidFill>
          </a:ln>
        </p:spPr>
        <p:txBody>
          <a:bodyPr vert="horz" wrap="square" lIns="0" tIns="80963" rIns="0" bIns="0" rtlCol="0">
            <a:spAutoFit/>
          </a:bodyPr>
          <a:lstStyle/>
          <a:p>
            <a:pPr marL="182880" marR="178753" indent="-318" algn="ctr">
              <a:lnSpc>
                <a:spcPts val="1915"/>
              </a:lnSpc>
              <a:spcBef>
                <a:spcPts val="638"/>
              </a:spcBef>
            </a:pPr>
            <a:r>
              <a:rPr sz="1600" spc="-5" dirty="0">
                <a:latin typeface="Lato"/>
                <a:cs typeface="Lato"/>
              </a:rPr>
              <a:t>External information sources</a:t>
            </a:r>
            <a:endParaRPr sz="1600">
              <a:latin typeface="Lato"/>
              <a:cs typeface="Lato"/>
            </a:endParaRPr>
          </a:p>
        </p:txBody>
      </p:sp>
      <p:grpSp>
        <p:nvGrpSpPr>
          <p:cNvPr id="12" name="object 12"/>
          <p:cNvGrpSpPr/>
          <p:nvPr/>
        </p:nvGrpSpPr>
        <p:grpSpPr>
          <a:xfrm>
            <a:off x="2469032" y="2189346"/>
            <a:ext cx="635635" cy="82233"/>
            <a:chOff x="4938064" y="4378691"/>
            <a:chExt cx="1271270" cy="164465"/>
          </a:xfrm>
        </p:grpSpPr>
        <p:sp>
          <p:nvSpPr>
            <p:cNvPr id="13" name="object 13"/>
            <p:cNvSpPr/>
            <p:nvPr/>
          </p:nvSpPr>
          <p:spPr>
            <a:xfrm>
              <a:off x="4938064" y="4460691"/>
              <a:ext cx="1078865" cy="0"/>
            </a:xfrm>
            <a:custGeom>
              <a:avLst/>
              <a:gdLst/>
              <a:ahLst/>
              <a:cxnLst/>
              <a:rect l="l" t="t" r="r" b="b"/>
              <a:pathLst>
                <a:path w="1078864">
                  <a:moveTo>
                    <a:pt x="0" y="0"/>
                  </a:moveTo>
                  <a:lnTo>
                    <a:pt x="1078797" y="0"/>
                  </a:lnTo>
                </a:path>
              </a:pathLst>
            </a:custGeom>
            <a:ln w="38099">
              <a:solidFill>
                <a:srgbClr val="595959"/>
              </a:solidFill>
            </a:ln>
          </p:spPr>
          <p:txBody>
            <a:bodyPr wrap="square" lIns="0" tIns="0" rIns="0" bIns="0" rtlCol="0"/>
            <a:lstStyle/>
            <a:p>
              <a:endParaRPr sz="700"/>
            </a:p>
          </p:txBody>
        </p:sp>
        <p:pic>
          <p:nvPicPr>
            <p:cNvPr id="14" name="object 14"/>
            <p:cNvPicPr/>
            <p:nvPr/>
          </p:nvPicPr>
          <p:blipFill>
            <a:blip r:embed="rId2" cstate="print"/>
            <a:stretch>
              <a:fillRect/>
            </a:stretch>
          </p:blipFill>
          <p:spPr>
            <a:xfrm>
              <a:off x="5997812" y="4378691"/>
              <a:ext cx="210999" cy="163974"/>
            </a:xfrm>
            <a:prstGeom prst="rect">
              <a:avLst/>
            </a:prstGeom>
          </p:spPr>
        </p:pic>
      </p:grpSp>
      <p:sp>
        <p:nvSpPr>
          <p:cNvPr id="15" name="object 15"/>
          <p:cNvSpPr txBox="1"/>
          <p:nvPr/>
        </p:nvSpPr>
        <p:spPr>
          <a:xfrm>
            <a:off x="2423400" y="3354019"/>
            <a:ext cx="1063625" cy="314189"/>
          </a:xfrm>
          <a:prstGeom prst="rect">
            <a:avLst/>
          </a:prstGeom>
        </p:spPr>
        <p:txBody>
          <a:bodyPr vert="horz" wrap="square" lIns="0" tIns="6350" rIns="0" bIns="0" rtlCol="0">
            <a:spAutoFit/>
          </a:bodyPr>
          <a:lstStyle/>
          <a:p>
            <a:pPr marL="6350">
              <a:spcBef>
                <a:spcPts val="50"/>
              </a:spcBef>
            </a:pPr>
            <a:r>
              <a:rPr sz="2000" spc="-5" dirty="0">
                <a:latin typeface="Lato"/>
                <a:cs typeface="Lato"/>
              </a:rPr>
              <a:t>Retriever</a:t>
            </a:r>
            <a:endParaRPr sz="2000">
              <a:latin typeface="Lato"/>
              <a:cs typeface="Lato"/>
            </a:endParaRPr>
          </a:p>
        </p:txBody>
      </p:sp>
      <p:sp>
        <p:nvSpPr>
          <p:cNvPr id="16" name="object 16"/>
          <p:cNvSpPr/>
          <p:nvPr/>
        </p:nvSpPr>
        <p:spPr>
          <a:xfrm>
            <a:off x="1186896" y="3088219"/>
            <a:ext cx="3536633" cy="206692"/>
          </a:xfrm>
          <a:custGeom>
            <a:avLst/>
            <a:gdLst/>
            <a:ahLst/>
            <a:cxnLst/>
            <a:rect l="l" t="t" r="r" b="b"/>
            <a:pathLst>
              <a:path w="7073265" h="413384">
                <a:moveTo>
                  <a:pt x="7072788" y="0"/>
                </a:moveTo>
                <a:lnTo>
                  <a:pt x="7072788" y="80343"/>
                </a:lnTo>
                <a:lnTo>
                  <a:pt x="7072788" y="145949"/>
                </a:lnTo>
                <a:lnTo>
                  <a:pt x="7072788" y="190180"/>
                </a:lnTo>
                <a:lnTo>
                  <a:pt x="7072788" y="206399"/>
                </a:lnTo>
                <a:lnTo>
                  <a:pt x="3536395" y="206399"/>
                </a:lnTo>
                <a:lnTo>
                  <a:pt x="3536395" y="222618"/>
                </a:lnTo>
                <a:lnTo>
                  <a:pt x="3536395" y="266849"/>
                </a:lnTo>
                <a:lnTo>
                  <a:pt x="3536395" y="332455"/>
                </a:lnTo>
                <a:lnTo>
                  <a:pt x="3536395" y="412799"/>
                </a:lnTo>
                <a:lnTo>
                  <a:pt x="3536395" y="332455"/>
                </a:lnTo>
                <a:lnTo>
                  <a:pt x="3536395" y="266849"/>
                </a:lnTo>
                <a:lnTo>
                  <a:pt x="3536395" y="222618"/>
                </a:lnTo>
                <a:lnTo>
                  <a:pt x="3536395" y="206399"/>
                </a:lnTo>
                <a:lnTo>
                  <a:pt x="2" y="206399"/>
                </a:lnTo>
                <a:lnTo>
                  <a:pt x="2" y="202396"/>
                </a:lnTo>
                <a:lnTo>
                  <a:pt x="1" y="190687"/>
                </a:lnTo>
                <a:lnTo>
                  <a:pt x="0" y="171721"/>
                </a:lnTo>
                <a:lnTo>
                  <a:pt x="0" y="145949"/>
                </a:lnTo>
                <a:lnTo>
                  <a:pt x="0" y="114517"/>
                </a:lnTo>
                <a:lnTo>
                  <a:pt x="0" y="78993"/>
                </a:lnTo>
                <a:lnTo>
                  <a:pt x="0" y="40460"/>
                </a:lnTo>
                <a:lnTo>
                  <a:pt x="0" y="0"/>
                </a:lnTo>
              </a:path>
            </a:pathLst>
          </a:custGeom>
          <a:ln w="38099">
            <a:solidFill>
              <a:srgbClr val="595959"/>
            </a:solidFill>
          </a:ln>
        </p:spPr>
        <p:txBody>
          <a:bodyPr wrap="square" lIns="0" tIns="0" rIns="0" bIns="0" rtlCol="0"/>
          <a:lstStyle/>
          <a:p>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4196" y="1998468"/>
            <a:ext cx="4177983" cy="1127232"/>
          </a:xfrm>
          <a:prstGeom prst="rect">
            <a:avLst/>
          </a:prstGeom>
        </p:spPr>
        <p:txBody>
          <a:bodyPr spcFirstLastPara="1" vert="horz" wrap="square" lIns="0" tIns="6350" rIns="0" bIns="0" rtlCol="0" anchor="t" anchorCtr="0">
            <a:spAutoFit/>
          </a:bodyPr>
          <a:lstStyle/>
          <a:p>
            <a:pPr marL="356553" marR="2540" indent="-350520">
              <a:spcBef>
                <a:spcPts val="50"/>
              </a:spcBef>
            </a:pPr>
            <a:r>
              <a:rPr sz="3600" spc="35" dirty="0"/>
              <a:t>Retrieval</a:t>
            </a:r>
            <a:r>
              <a:rPr sz="3600" spc="-215" dirty="0"/>
              <a:t> </a:t>
            </a:r>
            <a:r>
              <a:rPr sz="3600" spc="-5" dirty="0"/>
              <a:t>augmented </a:t>
            </a:r>
            <a:r>
              <a:rPr sz="3600" dirty="0"/>
              <a:t>generation</a:t>
            </a:r>
            <a:r>
              <a:rPr sz="3600" spc="-165" dirty="0"/>
              <a:t> </a:t>
            </a:r>
            <a:r>
              <a:rPr sz="3600" spc="33" dirty="0"/>
              <a:t>(RAG)</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837" y="998112"/>
            <a:ext cx="5571490" cy="719428"/>
          </a:xfrm>
          <a:prstGeom prst="rect">
            <a:avLst/>
          </a:prstGeom>
        </p:spPr>
        <p:txBody>
          <a:bodyPr vert="horz" wrap="square" lIns="0" tIns="52070" rIns="0" bIns="0" rtlCol="0">
            <a:spAutoFit/>
          </a:bodyPr>
          <a:lstStyle/>
          <a:p>
            <a:pPr marL="6350">
              <a:spcBef>
                <a:spcPts val="410"/>
              </a:spcBef>
            </a:pPr>
            <a:r>
              <a:rPr sz="2000" spc="-80" dirty="0">
                <a:latin typeface="Lato"/>
                <a:cs typeface="Lato"/>
              </a:rPr>
              <a:t>Two</a:t>
            </a:r>
            <a:r>
              <a:rPr sz="2000" spc="-105" dirty="0">
                <a:latin typeface="Lato"/>
                <a:cs typeface="Lato"/>
              </a:rPr>
              <a:t> </a:t>
            </a:r>
            <a:r>
              <a:rPr sz="2000" spc="-5" dirty="0">
                <a:latin typeface="Lato"/>
                <a:cs typeface="Lato"/>
              </a:rPr>
              <a:t>considerations</a:t>
            </a:r>
            <a:r>
              <a:rPr sz="2000" spc="-102" dirty="0">
                <a:latin typeface="Lato"/>
                <a:cs typeface="Lato"/>
              </a:rPr>
              <a:t> </a:t>
            </a:r>
            <a:r>
              <a:rPr sz="2000" dirty="0">
                <a:latin typeface="Lato"/>
                <a:cs typeface="Lato"/>
              </a:rPr>
              <a:t>for</a:t>
            </a:r>
            <a:r>
              <a:rPr sz="2000" spc="-105" dirty="0">
                <a:latin typeface="Lato"/>
                <a:cs typeface="Lato"/>
              </a:rPr>
              <a:t> </a:t>
            </a:r>
            <a:r>
              <a:rPr sz="2000" dirty="0">
                <a:latin typeface="Lato"/>
                <a:cs typeface="Lato"/>
              </a:rPr>
              <a:t>using</a:t>
            </a:r>
            <a:r>
              <a:rPr sz="2000" spc="-102" dirty="0">
                <a:latin typeface="Lato"/>
                <a:cs typeface="Lato"/>
              </a:rPr>
              <a:t> </a:t>
            </a:r>
            <a:r>
              <a:rPr sz="2000" dirty="0">
                <a:latin typeface="Lato"/>
                <a:cs typeface="Lato"/>
              </a:rPr>
              <a:t>external</a:t>
            </a:r>
            <a:r>
              <a:rPr sz="2000" spc="-102" dirty="0">
                <a:latin typeface="Lato"/>
                <a:cs typeface="Lato"/>
              </a:rPr>
              <a:t> </a:t>
            </a:r>
            <a:r>
              <a:rPr sz="2000" dirty="0">
                <a:latin typeface="Lato"/>
                <a:cs typeface="Lato"/>
              </a:rPr>
              <a:t>data</a:t>
            </a:r>
            <a:r>
              <a:rPr sz="2000" spc="-105" dirty="0">
                <a:latin typeface="Lato"/>
                <a:cs typeface="Lato"/>
              </a:rPr>
              <a:t> </a:t>
            </a:r>
            <a:r>
              <a:rPr sz="2000" dirty="0">
                <a:latin typeface="Lato"/>
                <a:cs typeface="Lato"/>
              </a:rPr>
              <a:t>in</a:t>
            </a:r>
            <a:r>
              <a:rPr sz="2000" spc="-102" dirty="0">
                <a:latin typeface="Lato"/>
                <a:cs typeface="Lato"/>
              </a:rPr>
              <a:t> </a:t>
            </a:r>
            <a:r>
              <a:rPr sz="2000" spc="-10" dirty="0">
                <a:latin typeface="Lato"/>
                <a:cs typeface="Lato"/>
              </a:rPr>
              <a:t>RAG:</a:t>
            </a:r>
            <a:endParaRPr sz="2000">
              <a:latin typeface="Lato"/>
              <a:cs typeface="Lato"/>
            </a:endParaRPr>
          </a:p>
          <a:p>
            <a:pPr marL="53657">
              <a:spcBef>
                <a:spcPts val="360"/>
              </a:spcBef>
              <a:tabLst>
                <a:tab pos="463233" algn="l"/>
              </a:tabLst>
            </a:pPr>
            <a:r>
              <a:rPr sz="1800" spc="-13" dirty="0">
                <a:latin typeface="Lato"/>
                <a:cs typeface="Lato"/>
              </a:rPr>
              <a:t>1.</a:t>
            </a:r>
            <a:r>
              <a:rPr sz="1800" dirty="0">
                <a:latin typeface="Lato"/>
                <a:cs typeface="Lato"/>
              </a:rPr>
              <a:t>	</a:t>
            </a:r>
            <a:r>
              <a:rPr sz="2000" dirty="0">
                <a:latin typeface="Lato"/>
                <a:cs typeface="Lato"/>
              </a:rPr>
              <a:t>Data</a:t>
            </a:r>
            <a:r>
              <a:rPr sz="2000" spc="-113" dirty="0">
                <a:latin typeface="Lato"/>
                <a:cs typeface="Lato"/>
              </a:rPr>
              <a:t> </a:t>
            </a:r>
            <a:r>
              <a:rPr sz="2000" dirty="0">
                <a:latin typeface="Lato"/>
                <a:cs typeface="Lato"/>
              </a:rPr>
              <a:t>must</a:t>
            </a:r>
            <a:r>
              <a:rPr sz="2000" spc="-110" dirty="0">
                <a:latin typeface="Lato"/>
                <a:cs typeface="Lato"/>
              </a:rPr>
              <a:t> </a:t>
            </a:r>
            <a:r>
              <a:rPr sz="2000" spc="-10" dirty="0">
                <a:latin typeface="Lato"/>
                <a:cs typeface="Lato"/>
              </a:rPr>
              <a:t>fit</a:t>
            </a:r>
            <a:r>
              <a:rPr sz="2000" spc="-113" dirty="0">
                <a:latin typeface="Lato"/>
                <a:cs typeface="Lato"/>
              </a:rPr>
              <a:t> </a:t>
            </a:r>
            <a:r>
              <a:rPr sz="2000" dirty="0">
                <a:latin typeface="Lato"/>
                <a:cs typeface="Lato"/>
              </a:rPr>
              <a:t>inside</a:t>
            </a:r>
            <a:r>
              <a:rPr sz="2000" spc="-110" dirty="0">
                <a:latin typeface="Lato"/>
                <a:cs typeface="Lato"/>
              </a:rPr>
              <a:t> </a:t>
            </a:r>
            <a:r>
              <a:rPr sz="2000" spc="-15" dirty="0">
                <a:latin typeface="Lato"/>
                <a:cs typeface="Lato"/>
              </a:rPr>
              <a:t>context</a:t>
            </a:r>
            <a:r>
              <a:rPr sz="2000" spc="-110" dirty="0">
                <a:latin typeface="Lato"/>
                <a:cs typeface="Lato"/>
              </a:rPr>
              <a:t> </a:t>
            </a:r>
            <a:r>
              <a:rPr sz="2000" spc="-5" dirty="0">
                <a:latin typeface="Lato"/>
                <a:cs typeface="Lato"/>
              </a:rPr>
              <a:t>window</a:t>
            </a:r>
            <a:endParaRPr sz="2000">
              <a:latin typeface="Lato"/>
              <a:cs typeface="Lato"/>
            </a:endParaRPr>
          </a:p>
        </p:txBody>
      </p:sp>
      <p:sp>
        <p:nvSpPr>
          <p:cNvPr id="3" name="object 3"/>
          <p:cNvSpPr txBox="1">
            <a:spLocks noGrp="1"/>
          </p:cNvSpPr>
          <p:nvPr>
            <p:ph type="title"/>
          </p:nvPr>
        </p:nvSpPr>
        <p:spPr>
          <a:xfrm>
            <a:off x="395837" y="304060"/>
            <a:ext cx="8816700" cy="450123"/>
          </a:xfrm>
          <a:prstGeom prst="rect">
            <a:avLst/>
          </a:prstGeom>
        </p:spPr>
        <p:txBody>
          <a:bodyPr spcFirstLastPara="1" vert="horz" wrap="square" lIns="0" tIns="6350" rIns="0" bIns="0" rtlCol="0" anchor="t" anchorCtr="0">
            <a:spAutoFit/>
          </a:bodyPr>
          <a:lstStyle/>
          <a:p>
            <a:pPr marL="6350">
              <a:spcBef>
                <a:spcPts val="50"/>
              </a:spcBef>
            </a:pPr>
            <a:r>
              <a:rPr dirty="0"/>
              <a:t>Data</a:t>
            </a:r>
            <a:r>
              <a:rPr spc="-115" dirty="0"/>
              <a:t> </a:t>
            </a:r>
            <a:r>
              <a:rPr dirty="0"/>
              <a:t>preparation</a:t>
            </a:r>
            <a:r>
              <a:rPr spc="-113" dirty="0"/>
              <a:t> </a:t>
            </a:r>
            <a:r>
              <a:rPr dirty="0"/>
              <a:t>for</a:t>
            </a:r>
            <a:r>
              <a:rPr spc="-113" dirty="0"/>
              <a:t> </a:t>
            </a:r>
            <a:r>
              <a:rPr dirty="0"/>
              <a:t>vector</a:t>
            </a:r>
            <a:r>
              <a:rPr spc="-113" dirty="0"/>
              <a:t> </a:t>
            </a:r>
            <a:r>
              <a:rPr dirty="0"/>
              <a:t>store</a:t>
            </a:r>
            <a:r>
              <a:rPr spc="-113" dirty="0"/>
              <a:t> </a:t>
            </a:r>
            <a:r>
              <a:rPr dirty="0"/>
              <a:t>for</a:t>
            </a:r>
            <a:r>
              <a:rPr spc="-113" dirty="0"/>
              <a:t> </a:t>
            </a:r>
            <a:r>
              <a:rPr spc="-13" dirty="0"/>
              <a:t>RAG</a:t>
            </a:r>
          </a:p>
        </p:txBody>
      </p:sp>
      <p:grpSp>
        <p:nvGrpSpPr>
          <p:cNvPr id="4" name="object 4"/>
          <p:cNvGrpSpPr/>
          <p:nvPr/>
        </p:nvGrpSpPr>
        <p:grpSpPr>
          <a:xfrm>
            <a:off x="3136437" y="2564447"/>
            <a:ext cx="1422400" cy="2083435"/>
            <a:chOff x="6272874" y="4606378"/>
            <a:chExt cx="2844800" cy="4166870"/>
          </a:xfrm>
        </p:grpSpPr>
        <p:sp>
          <p:nvSpPr>
            <p:cNvPr id="5" name="object 5"/>
            <p:cNvSpPr/>
            <p:nvPr/>
          </p:nvSpPr>
          <p:spPr>
            <a:xfrm>
              <a:off x="6277637" y="4611140"/>
              <a:ext cx="2835275" cy="4157345"/>
            </a:xfrm>
            <a:custGeom>
              <a:avLst/>
              <a:gdLst/>
              <a:ahLst/>
              <a:cxnLst/>
              <a:rect l="l" t="t" r="r" b="b"/>
              <a:pathLst>
                <a:path w="2835275" h="4157345">
                  <a:moveTo>
                    <a:pt x="2834994" y="4156791"/>
                  </a:moveTo>
                  <a:lnTo>
                    <a:pt x="0" y="4156791"/>
                  </a:lnTo>
                  <a:lnTo>
                    <a:pt x="0" y="0"/>
                  </a:lnTo>
                  <a:lnTo>
                    <a:pt x="2834994" y="0"/>
                  </a:lnTo>
                  <a:lnTo>
                    <a:pt x="2834994" y="4156791"/>
                  </a:lnTo>
                  <a:close/>
                </a:path>
              </a:pathLst>
            </a:custGeom>
            <a:solidFill>
              <a:srgbClr val="C1E8F7"/>
            </a:solidFill>
          </p:spPr>
          <p:txBody>
            <a:bodyPr wrap="square" lIns="0" tIns="0" rIns="0" bIns="0" rtlCol="0"/>
            <a:lstStyle/>
            <a:p>
              <a:endParaRPr sz="700"/>
            </a:p>
          </p:txBody>
        </p:sp>
        <p:sp>
          <p:nvSpPr>
            <p:cNvPr id="6" name="object 6"/>
            <p:cNvSpPr/>
            <p:nvPr/>
          </p:nvSpPr>
          <p:spPr>
            <a:xfrm>
              <a:off x="6277637" y="4611140"/>
              <a:ext cx="2835275" cy="4157345"/>
            </a:xfrm>
            <a:custGeom>
              <a:avLst/>
              <a:gdLst/>
              <a:ahLst/>
              <a:cxnLst/>
              <a:rect l="l" t="t" r="r" b="b"/>
              <a:pathLst>
                <a:path w="2835275" h="4157345">
                  <a:moveTo>
                    <a:pt x="0" y="0"/>
                  </a:moveTo>
                  <a:lnTo>
                    <a:pt x="2834994" y="0"/>
                  </a:lnTo>
                  <a:lnTo>
                    <a:pt x="2834994" y="4156791"/>
                  </a:lnTo>
                  <a:lnTo>
                    <a:pt x="0" y="4156791"/>
                  </a:lnTo>
                  <a:lnTo>
                    <a:pt x="0" y="0"/>
                  </a:lnTo>
                  <a:close/>
                </a:path>
              </a:pathLst>
            </a:custGeom>
            <a:ln w="9524">
              <a:solidFill>
                <a:srgbClr val="757575"/>
              </a:solidFill>
            </a:ln>
          </p:spPr>
          <p:txBody>
            <a:bodyPr wrap="square" lIns="0" tIns="0" rIns="0" bIns="0" rtlCol="0"/>
            <a:lstStyle/>
            <a:p>
              <a:endParaRPr sz="700"/>
            </a:p>
          </p:txBody>
        </p:sp>
        <p:sp>
          <p:nvSpPr>
            <p:cNvPr id="7" name="object 7"/>
            <p:cNvSpPr/>
            <p:nvPr/>
          </p:nvSpPr>
          <p:spPr>
            <a:xfrm>
              <a:off x="6415487" y="4839540"/>
              <a:ext cx="2514600" cy="91440"/>
            </a:xfrm>
            <a:custGeom>
              <a:avLst/>
              <a:gdLst/>
              <a:ahLst/>
              <a:cxnLst/>
              <a:rect l="l" t="t" r="r" b="b"/>
              <a:pathLst>
                <a:path w="2514600" h="91439">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8" name="object 8"/>
            <p:cNvSpPr/>
            <p:nvPr/>
          </p:nvSpPr>
          <p:spPr>
            <a:xfrm>
              <a:off x="6415487" y="48395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 name="object 9"/>
            <p:cNvSpPr/>
            <p:nvPr/>
          </p:nvSpPr>
          <p:spPr>
            <a:xfrm>
              <a:off x="6415487" y="5029889"/>
              <a:ext cx="2322830" cy="91440"/>
            </a:xfrm>
            <a:custGeom>
              <a:avLst/>
              <a:gdLst/>
              <a:ahLst/>
              <a:cxnLst/>
              <a:rect l="l" t="t" r="r" b="b"/>
              <a:pathLst>
                <a:path w="2322829" h="91439">
                  <a:moveTo>
                    <a:pt x="2315770" y="91199"/>
                  </a:moveTo>
                  <a:lnTo>
                    <a:pt x="6799" y="91199"/>
                  </a:lnTo>
                  <a:lnTo>
                    <a:pt x="0" y="84399"/>
                  </a:lnTo>
                  <a:lnTo>
                    <a:pt x="0" y="15199"/>
                  </a:lnTo>
                  <a:lnTo>
                    <a:pt x="0" y="6799"/>
                  </a:lnTo>
                  <a:lnTo>
                    <a:pt x="6799" y="0"/>
                  </a:lnTo>
                  <a:lnTo>
                    <a:pt x="2311420" y="0"/>
                  </a:lnTo>
                  <a:lnTo>
                    <a:pt x="2315295" y="1599"/>
                  </a:lnTo>
                  <a:lnTo>
                    <a:pt x="2320995" y="7299"/>
                  </a:lnTo>
                  <a:lnTo>
                    <a:pt x="2322595" y="11174"/>
                  </a:lnTo>
                  <a:lnTo>
                    <a:pt x="2322595" y="84399"/>
                  </a:lnTo>
                  <a:lnTo>
                    <a:pt x="2315770" y="91199"/>
                  </a:lnTo>
                  <a:close/>
                </a:path>
              </a:pathLst>
            </a:custGeom>
            <a:solidFill>
              <a:srgbClr val="0844A1"/>
            </a:solidFill>
          </p:spPr>
          <p:txBody>
            <a:bodyPr wrap="square" lIns="0" tIns="0" rIns="0" bIns="0" rtlCol="0"/>
            <a:lstStyle/>
            <a:p>
              <a:endParaRPr sz="700"/>
            </a:p>
          </p:txBody>
        </p:sp>
        <p:sp>
          <p:nvSpPr>
            <p:cNvPr id="10" name="object 10"/>
            <p:cNvSpPr/>
            <p:nvPr/>
          </p:nvSpPr>
          <p:spPr>
            <a:xfrm>
              <a:off x="6415487" y="5029889"/>
              <a:ext cx="2322830" cy="91440"/>
            </a:xfrm>
            <a:custGeom>
              <a:avLst/>
              <a:gdLst/>
              <a:ahLst/>
              <a:cxnLst/>
              <a:rect l="l" t="t" r="r" b="b"/>
              <a:pathLst>
                <a:path w="2322829" h="91439">
                  <a:moveTo>
                    <a:pt x="0" y="15199"/>
                  </a:moveTo>
                  <a:lnTo>
                    <a:pt x="0" y="6799"/>
                  </a:lnTo>
                  <a:lnTo>
                    <a:pt x="6799" y="0"/>
                  </a:lnTo>
                  <a:lnTo>
                    <a:pt x="15199" y="0"/>
                  </a:lnTo>
                  <a:lnTo>
                    <a:pt x="2307395" y="0"/>
                  </a:lnTo>
                  <a:lnTo>
                    <a:pt x="2311420" y="0"/>
                  </a:lnTo>
                  <a:lnTo>
                    <a:pt x="2315295" y="1599"/>
                  </a:lnTo>
                  <a:lnTo>
                    <a:pt x="2318145" y="4449"/>
                  </a:lnTo>
                  <a:lnTo>
                    <a:pt x="2320995" y="7299"/>
                  </a:lnTo>
                  <a:lnTo>
                    <a:pt x="2322595" y="11174"/>
                  </a:lnTo>
                  <a:lnTo>
                    <a:pt x="2322595" y="15199"/>
                  </a:lnTo>
                  <a:lnTo>
                    <a:pt x="2322595" y="75999"/>
                  </a:lnTo>
                  <a:lnTo>
                    <a:pt x="2322595" y="84399"/>
                  </a:lnTo>
                  <a:lnTo>
                    <a:pt x="2315770" y="91199"/>
                  </a:lnTo>
                  <a:lnTo>
                    <a:pt x="23073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1" name="object 11"/>
            <p:cNvSpPr/>
            <p:nvPr/>
          </p:nvSpPr>
          <p:spPr>
            <a:xfrm>
              <a:off x="6415487" y="5220239"/>
              <a:ext cx="2514600" cy="91440"/>
            </a:xfrm>
            <a:custGeom>
              <a:avLst/>
              <a:gdLst/>
              <a:ahLst/>
              <a:cxnLst/>
              <a:rect l="l" t="t" r="r" b="b"/>
              <a:pathLst>
                <a:path w="2514600" h="91439">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12" name="object 12"/>
            <p:cNvSpPr/>
            <p:nvPr/>
          </p:nvSpPr>
          <p:spPr>
            <a:xfrm>
              <a:off x="6415487" y="522023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3" name="object 13"/>
            <p:cNvSpPr/>
            <p:nvPr/>
          </p:nvSpPr>
          <p:spPr>
            <a:xfrm>
              <a:off x="6415487" y="5410589"/>
              <a:ext cx="2514600" cy="91440"/>
            </a:xfrm>
            <a:custGeom>
              <a:avLst/>
              <a:gdLst/>
              <a:ahLst/>
              <a:cxnLst/>
              <a:rect l="l" t="t" r="r" b="b"/>
              <a:pathLst>
                <a:path w="2514600" h="91439">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14" name="object 14"/>
            <p:cNvSpPr/>
            <p:nvPr/>
          </p:nvSpPr>
          <p:spPr>
            <a:xfrm>
              <a:off x="6415487" y="541058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5" name="object 15"/>
            <p:cNvSpPr/>
            <p:nvPr/>
          </p:nvSpPr>
          <p:spPr>
            <a:xfrm>
              <a:off x="6415487" y="5600938"/>
              <a:ext cx="1708150" cy="91440"/>
            </a:xfrm>
            <a:custGeom>
              <a:avLst/>
              <a:gdLst/>
              <a:ahLst/>
              <a:cxnLst/>
              <a:rect l="l" t="t" r="r" b="b"/>
              <a:pathLst>
                <a:path w="1708150" h="91439">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71" y="91199"/>
                  </a:lnTo>
                  <a:close/>
                </a:path>
              </a:pathLst>
            </a:custGeom>
            <a:solidFill>
              <a:srgbClr val="0844A1"/>
            </a:solidFill>
          </p:spPr>
          <p:txBody>
            <a:bodyPr wrap="square" lIns="0" tIns="0" rIns="0" bIns="0" rtlCol="0"/>
            <a:lstStyle/>
            <a:p>
              <a:endParaRPr sz="700"/>
            </a:p>
          </p:txBody>
        </p:sp>
        <p:sp>
          <p:nvSpPr>
            <p:cNvPr id="16" name="object 16"/>
            <p:cNvSpPr/>
            <p:nvPr/>
          </p:nvSpPr>
          <p:spPr>
            <a:xfrm>
              <a:off x="6415487" y="5600938"/>
              <a:ext cx="1708150" cy="91440"/>
            </a:xfrm>
            <a:custGeom>
              <a:avLst/>
              <a:gdLst/>
              <a:ahLst/>
              <a:cxnLst/>
              <a:rect l="l" t="t" r="r" b="b"/>
              <a:pathLst>
                <a:path w="1708150" h="91439">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7" name="object 17"/>
            <p:cNvSpPr/>
            <p:nvPr/>
          </p:nvSpPr>
          <p:spPr>
            <a:xfrm>
              <a:off x="6415487" y="5890188"/>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18" name="object 18"/>
            <p:cNvSpPr/>
            <p:nvPr/>
          </p:nvSpPr>
          <p:spPr>
            <a:xfrm>
              <a:off x="6415487" y="5890188"/>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9" name="object 19"/>
            <p:cNvSpPr/>
            <p:nvPr/>
          </p:nvSpPr>
          <p:spPr>
            <a:xfrm>
              <a:off x="6415487" y="6080537"/>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0" name="object 20"/>
            <p:cNvSpPr/>
            <p:nvPr/>
          </p:nvSpPr>
          <p:spPr>
            <a:xfrm>
              <a:off x="6415487" y="6080537"/>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1" name="object 21"/>
            <p:cNvSpPr/>
            <p:nvPr/>
          </p:nvSpPr>
          <p:spPr>
            <a:xfrm>
              <a:off x="6415487" y="6270887"/>
              <a:ext cx="2240915" cy="91440"/>
            </a:xfrm>
            <a:custGeom>
              <a:avLst/>
              <a:gdLst/>
              <a:ahLst/>
              <a:cxnLst/>
              <a:rect l="l" t="t" r="r" b="b"/>
              <a:pathLst>
                <a:path w="2240915" h="91439">
                  <a:moveTo>
                    <a:pt x="2233570"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70" y="91199"/>
                  </a:lnTo>
                  <a:close/>
                </a:path>
              </a:pathLst>
            </a:custGeom>
            <a:solidFill>
              <a:srgbClr val="0844A1"/>
            </a:solidFill>
          </p:spPr>
          <p:txBody>
            <a:bodyPr wrap="square" lIns="0" tIns="0" rIns="0" bIns="0" rtlCol="0"/>
            <a:lstStyle/>
            <a:p>
              <a:endParaRPr sz="700"/>
            </a:p>
          </p:txBody>
        </p:sp>
        <p:sp>
          <p:nvSpPr>
            <p:cNvPr id="22" name="object 22"/>
            <p:cNvSpPr/>
            <p:nvPr/>
          </p:nvSpPr>
          <p:spPr>
            <a:xfrm>
              <a:off x="6415487" y="6270887"/>
              <a:ext cx="2240915" cy="91440"/>
            </a:xfrm>
            <a:custGeom>
              <a:avLst/>
              <a:gdLst/>
              <a:ahLst/>
              <a:cxnLst/>
              <a:rect l="l" t="t" r="r" b="b"/>
              <a:pathLst>
                <a:path w="2240915" h="91439">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70" y="91199"/>
                  </a:lnTo>
                  <a:lnTo>
                    <a:pt x="2225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3" name="object 23"/>
            <p:cNvSpPr/>
            <p:nvPr/>
          </p:nvSpPr>
          <p:spPr>
            <a:xfrm>
              <a:off x="6415487" y="6478711"/>
              <a:ext cx="2514600" cy="91440"/>
            </a:xfrm>
            <a:custGeom>
              <a:avLst/>
              <a:gdLst/>
              <a:ahLst/>
              <a:cxnLst/>
              <a:rect l="l" t="t" r="r" b="b"/>
              <a:pathLst>
                <a:path w="2514600" h="91440">
                  <a:moveTo>
                    <a:pt x="2507194"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4" name="object 24"/>
            <p:cNvSpPr/>
            <p:nvPr/>
          </p:nvSpPr>
          <p:spPr>
            <a:xfrm>
              <a:off x="6415487" y="6478711"/>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5" name="object 25"/>
            <p:cNvSpPr/>
            <p:nvPr/>
          </p:nvSpPr>
          <p:spPr>
            <a:xfrm>
              <a:off x="6415487" y="6785436"/>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6" name="object 26"/>
            <p:cNvSpPr/>
            <p:nvPr/>
          </p:nvSpPr>
          <p:spPr>
            <a:xfrm>
              <a:off x="6415487" y="678543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7" name="object 27"/>
            <p:cNvSpPr/>
            <p:nvPr/>
          </p:nvSpPr>
          <p:spPr>
            <a:xfrm>
              <a:off x="6415487" y="6975785"/>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8" name="object 28"/>
            <p:cNvSpPr/>
            <p:nvPr/>
          </p:nvSpPr>
          <p:spPr>
            <a:xfrm>
              <a:off x="6415487" y="697578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9" name="object 29"/>
            <p:cNvSpPr/>
            <p:nvPr/>
          </p:nvSpPr>
          <p:spPr>
            <a:xfrm>
              <a:off x="6415487" y="7185235"/>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0" name="object 30"/>
            <p:cNvSpPr/>
            <p:nvPr/>
          </p:nvSpPr>
          <p:spPr>
            <a:xfrm>
              <a:off x="6415487" y="718523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1" name="object 31"/>
            <p:cNvSpPr/>
            <p:nvPr/>
          </p:nvSpPr>
          <p:spPr>
            <a:xfrm>
              <a:off x="6415487" y="7365235"/>
              <a:ext cx="1708150" cy="91440"/>
            </a:xfrm>
            <a:custGeom>
              <a:avLst/>
              <a:gdLst/>
              <a:ahLst/>
              <a:cxnLst/>
              <a:rect l="l" t="t" r="r" b="b"/>
              <a:pathLst>
                <a:path w="1708150" h="91440">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71" y="91199"/>
                  </a:lnTo>
                  <a:close/>
                </a:path>
              </a:pathLst>
            </a:custGeom>
            <a:solidFill>
              <a:srgbClr val="0844A1"/>
            </a:solidFill>
          </p:spPr>
          <p:txBody>
            <a:bodyPr wrap="square" lIns="0" tIns="0" rIns="0" bIns="0" rtlCol="0"/>
            <a:lstStyle/>
            <a:p>
              <a:endParaRPr sz="700"/>
            </a:p>
          </p:txBody>
        </p:sp>
        <p:sp>
          <p:nvSpPr>
            <p:cNvPr id="32" name="object 32"/>
            <p:cNvSpPr/>
            <p:nvPr/>
          </p:nvSpPr>
          <p:spPr>
            <a:xfrm>
              <a:off x="6415487" y="7365235"/>
              <a:ext cx="1708150" cy="91440"/>
            </a:xfrm>
            <a:custGeom>
              <a:avLst/>
              <a:gdLst/>
              <a:ahLst/>
              <a:cxnLst/>
              <a:rect l="l" t="t" r="r" b="b"/>
              <a:pathLst>
                <a:path w="1708150" h="91440">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3" name="object 33"/>
            <p:cNvSpPr/>
            <p:nvPr/>
          </p:nvSpPr>
          <p:spPr>
            <a:xfrm>
              <a:off x="6415487" y="7680434"/>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4" name="object 34"/>
            <p:cNvSpPr/>
            <p:nvPr/>
          </p:nvSpPr>
          <p:spPr>
            <a:xfrm>
              <a:off x="6415487" y="7680434"/>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5" name="object 35"/>
            <p:cNvSpPr/>
            <p:nvPr/>
          </p:nvSpPr>
          <p:spPr>
            <a:xfrm>
              <a:off x="6415487" y="7870783"/>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6" name="object 36"/>
            <p:cNvSpPr/>
            <p:nvPr/>
          </p:nvSpPr>
          <p:spPr>
            <a:xfrm>
              <a:off x="6415487" y="787078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7" name="object 37"/>
            <p:cNvSpPr/>
            <p:nvPr/>
          </p:nvSpPr>
          <p:spPr>
            <a:xfrm>
              <a:off x="6415487" y="8061133"/>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8" name="object 38"/>
            <p:cNvSpPr/>
            <p:nvPr/>
          </p:nvSpPr>
          <p:spPr>
            <a:xfrm>
              <a:off x="6415487" y="806113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9" name="object 39"/>
            <p:cNvSpPr/>
            <p:nvPr/>
          </p:nvSpPr>
          <p:spPr>
            <a:xfrm>
              <a:off x="6415487" y="8251483"/>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40" name="object 40"/>
            <p:cNvSpPr/>
            <p:nvPr/>
          </p:nvSpPr>
          <p:spPr>
            <a:xfrm>
              <a:off x="6415487" y="825148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1" name="object 41"/>
            <p:cNvSpPr/>
            <p:nvPr/>
          </p:nvSpPr>
          <p:spPr>
            <a:xfrm>
              <a:off x="6415487" y="8441832"/>
              <a:ext cx="2249805" cy="91440"/>
            </a:xfrm>
            <a:custGeom>
              <a:avLst/>
              <a:gdLst/>
              <a:ahLst/>
              <a:cxnLst/>
              <a:rect l="l" t="t" r="r" b="b"/>
              <a:pathLst>
                <a:path w="2249804" h="91440">
                  <a:moveTo>
                    <a:pt x="2242570" y="91199"/>
                  </a:moveTo>
                  <a:lnTo>
                    <a:pt x="6799" y="91199"/>
                  </a:lnTo>
                  <a:lnTo>
                    <a:pt x="0" y="84374"/>
                  </a:lnTo>
                  <a:lnTo>
                    <a:pt x="0" y="15199"/>
                  </a:lnTo>
                  <a:lnTo>
                    <a:pt x="0" y="6799"/>
                  </a:lnTo>
                  <a:lnTo>
                    <a:pt x="6799" y="0"/>
                  </a:lnTo>
                  <a:lnTo>
                    <a:pt x="2238220" y="0"/>
                  </a:lnTo>
                  <a:lnTo>
                    <a:pt x="2242095" y="1599"/>
                  </a:lnTo>
                  <a:lnTo>
                    <a:pt x="2247795" y="7299"/>
                  </a:lnTo>
                  <a:lnTo>
                    <a:pt x="2249395" y="11149"/>
                  </a:lnTo>
                  <a:lnTo>
                    <a:pt x="2249395" y="84374"/>
                  </a:lnTo>
                  <a:lnTo>
                    <a:pt x="2242570" y="91199"/>
                  </a:lnTo>
                  <a:close/>
                </a:path>
              </a:pathLst>
            </a:custGeom>
            <a:solidFill>
              <a:srgbClr val="0844A1"/>
            </a:solidFill>
          </p:spPr>
          <p:txBody>
            <a:bodyPr wrap="square" lIns="0" tIns="0" rIns="0" bIns="0" rtlCol="0"/>
            <a:lstStyle/>
            <a:p>
              <a:endParaRPr sz="700"/>
            </a:p>
          </p:txBody>
        </p:sp>
        <p:sp>
          <p:nvSpPr>
            <p:cNvPr id="42" name="object 42"/>
            <p:cNvSpPr/>
            <p:nvPr/>
          </p:nvSpPr>
          <p:spPr>
            <a:xfrm>
              <a:off x="6415487" y="8441832"/>
              <a:ext cx="2249805" cy="91440"/>
            </a:xfrm>
            <a:custGeom>
              <a:avLst/>
              <a:gdLst/>
              <a:ahLst/>
              <a:cxnLst/>
              <a:rect l="l" t="t" r="r" b="b"/>
              <a:pathLst>
                <a:path w="2249804" h="91440">
                  <a:moveTo>
                    <a:pt x="0" y="15199"/>
                  </a:moveTo>
                  <a:lnTo>
                    <a:pt x="0" y="6799"/>
                  </a:lnTo>
                  <a:lnTo>
                    <a:pt x="6799" y="0"/>
                  </a:lnTo>
                  <a:lnTo>
                    <a:pt x="15199" y="0"/>
                  </a:lnTo>
                  <a:lnTo>
                    <a:pt x="2234195" y="0"/>
                  </a:lnTo>
                  <a:lnTo>
                    <a:pt x="2238220" y="0"/>
                  </a:lnTo>
                  <a:lnTo>
                    <a:pt x="2242095" y="1599"/>
                  </a:lnTo>
                  <a:lnTo>
                    <a:pt x="2244945" y="4449"/>
                  </a:lnTo>
                  <a:lnTo>
                    <a:pt x="2247795" y="7299"/>
                  </a:lnTo>
                  <a:lnTo>
                    <a:pt x="2249395" y="11149"/>
                  </a:lnTo>
                  <a:lnTo>
                    <a:pt x="2249395" y="15199"/>
                  </a:lnTo>
                  <a:lnTo>
                    <a:pt x="2249395" y="75999"/>
                  </a:lnTo>
                  <a:lnTo>
                    <a:pt x="2249395" y="84374"/>
                  </a:lnTo>
                  <a:lnTo>
                    <a:pt x="2242570" y="91199"/>
                  </a:lnTo>
                  <a:lnTo>
                    <a:pt x="2234195"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43" name="object 43"/>
          <p:cNvGrpSpPr/>
          <p:nvPr/>
        </p:nvGrpSpPr>
        <p:grpSpPr>
          <a:xfrm>
            <a:off x="668567" y="2602022"/>
            <a:ext cx="1422400" cy="968375"/>
            <a:chOff x="1337134" y="4681528"/>
            <a:chExt cx="2844800" cy="1936750"/>
          </a:xfrm>
        </p:grpSpPr>
        <p:sp>
          <p:nvSpPr>
            <p:cNvPr id="44" name="object 44"/>
            <p:cNvSpPr/>
            <p:nvPr/>
          </p:nvSpPr>
          <p:spPr>
            <a:xfrm>
              <a:off x="1341897" y="4686290"/>
              <a:ext cx="2835275" cy="1927225"/>
            </a:xfrm>
            <a:custGeom>
              <a:avLst/>
              <a:gdLst/>
              <a:ahLst/>
              <a:cxnLst/>
              <a:rect l="l" t="t" r="r" b="b"/>
              <a:pathLst>
                <a:path w="2835275" h="1927225">
                  <a:moveTo>
                    <a:pt x="2834994" y="1927196"/>
                  </a:moveTo>
                  <a:lnTo>
                    <a:pt x="0" y="1927196"/>
                  </a:lnTo>
                  <a:lnTo>
                    <a:pt x="0" y="0"/>
                  </a:lnTo>
                  <a:lnTo>
                    <a:pt x="2834994" y="0"/>
                  </a:lnTo>
                  <a:lnTo>
                    <a:pt x="2834994" y="1927196"/>
                  </a:lnTo>
                  <a:close/>
                </a:path>
              </a:pathLst>
            </a:custGeom>
            <a:solidFill>
              <a:srgbClr val="EDEDED"/>
            </a:solidFill>
          </p:spPr>
          <p:txBody>
            <a:bodyPr wrap="square" lIns="0" tIns="0" rIns="0" bIns="0" rtlCol="0"/>
            <a:lstStyle/>
            <a:p>
              <a:endParaRPr sz="700"/>
            </a:p>
          </p:txBody>
        </p:sp>
        <p:sp>
          <p:nvSpPr>
            <p:cNvPr id="45" name="object 45"/>
            <p:cNvSpPr/>
            <p:nvPr/>
          </p:nvSpPr>
          <p:spPr>
            <a:xfrm>
              <a:off x="1341897" y="4686290"/>
              <a:ext cx="2835275" cy="1927225"/>
            </a:xfrm>
            <a:custGeom>
              <a:avLst/>
              <a:gdLst/>
              <a:ahLst/>
              <a:cxnLst/>
              <a:rect l="l" t="t" r="r" b="b"/>
              <a:pathLst>
                <a:path w="2835275" h="1927225">
                  <a:moveTo>
                    <a:pt x="0" y="0"/>
                  </a:moveTo>
                  <a:lnTo>
                    <a:pt x="2834994" y="0"/>
                  </a:lnTo>
                  <a:lnTo>
                    <a:pt x="2834994" y="1927196"/>
                  </a:lnTo>
                  <a:lnTo>
                    <a:pt x="0" y="1927196"/>
                  </a:lnTo>
                  <a:lnTo>
                    <a:pt x="0" y="0"/>
                  </a:lnTo>
                  <a:close/>
                </a:path>
              </a:pathLst>
            </a:custGeom>
            <a:ln w="9524">
              <a:solidFill>
                <a:srgbClr val="757575"/>
              </a:solidFill>
            </a:ln>
          </p:spPr>
          <p:txBody>
            <a:bodyPr wrap="square" lIns="0" tIns="0" rIns="0" bIns="0" rtlCol="0"/>
            <a:lstStyle/>
            <a:p>
              <a:endParaRPr sz="700"/>
            </a:p>
          </p:txBody>
        </p:sp>
        <p:sp>
          <p:nvSpPr>
            <p:cNvPr id="46" name="object 46"/>
            <p:cNvSpPr/>
            <p:nvPr/>
          </p:nvSpPr>
          <p:spPr>
            <a:xfrm>
              <a:off x="1524776" y="4913065"/>
              <a:ext cx="2514600" cy="90805"/>
            </a:xfrm>
            <a:custGeom>
              <a:avLst/>
              <a:gdLst/>
              <a:ahLst/>
              <a:cxnLst/>
              <a:rect l="l" t="t" r="r" b="b"/>
              <a:pathLst>
                <a:path w="2514600" h="90804">
                  <a:moveTo>
                    <a:pt x="2507239" y="90599"/>
                  </a:moveTo>
                  <a:lnTo>
                    <a:pt x="6762" y="90599"/>
                  </a:lnTo>
                  <a:lnTo>
                    <a:pt x="0" y="83824"/>
                  </a:lnTo>
                  <a:lnTo>
                    <a:pt x="0" y="15099"/>
                  </a:lnTo>
                  <a:lnTo>
                    <a:pt x="0" y="6749"/>
                  </a:lnTo>
                  <a:lnTo>
                    <a:pt x="6762" y="0"/>
                  </a:lnTo>
                  <a:lnTo>
                    <a:pt x="2502889" y="0"/>
                  </a:lnTo>
                  <a:lnTo>
                    <a:pt x="2506739" y="1574"/>
                  </a:lnTo>
                  <a:lnTo>
                    <a:pt x="2509564" y="4424"/>
                  </a:lnTo>
                  <a:lnTo>
                    <a:pt x="2512414" y="7249"/>
                  </a:lnTo>
                  <a:lnTo>
                    <a:pt x="2513989" y="11074"/>
                  </a:lnTo>
                  <a:lnTo>
                    <a:pt x="2513989" y="83824"/>
                  </a:lnTo>
                  <a:lnTo>
                    <a:pt x="2507239" y="90599"/>
                  </a:lnTo>
                  <a:close/>
                </a:path>
              </a:pathLst>
            </a:custGeom>
            <a:solidFill>
              <a:srgbClr val="0844A1"/>
            </a:solidFill>
          </p:spPr>
          <p:txBody>
            <a:bodyPr wrap="square" lIns="0" tIns="0" rIns="0" bIns="0" rtlCol="0"/>
            <a:lstStyle/>
            <a:p>
              <a:endParaRPr sz="700"/>
            </a:p>
          </p:txBody>
        </p:sp>
        <p:sp>
          <p:nvSpPr>
            <p:cNvPr id="47" name="object 47"/>
            <p:cNvSpPr/>
            <p:nvPr/>
          </p:nvSpPr>
          <p:spPr>
            <a:xfrm>
              <a:off x="1524776" y="4913065"/>
              <a:ext cx="2514600" cy="90805"/>
            </a:xfrm>
            <a:custGeom>
              <a:avLst/>
              <a:gdLst/>
              <a:ahLst/>
              <a:cxnLst/>
              <a:rect l="l" t="t" r="r" b="b"/>
              <a:pathLst>
                <a:path w="2514600" h="90804">
                  <a:moveTo>
                    <a:pt x="0" y="15099"/>
                  </a:moveTo>
                  <a:lnTo>
                    <a:pt x="0" y="6749"/>
                  </a:lnTo>
                  <a:lnTo>
                    <a:pt x="6762" y="0"/>
                  </a:lnTo>
                  <a:lnTo>
                    <a:pt x="15102" y="0"/>
                  </a:lnTo>
                  <a:lnTo>
                    <a:pt x="2498889" y="0"/>
                  </a:lnTo>
                  <a:lnTo>
                    <a:pt x="2502889" y="0"/>
                  </a:lnTo>
                  <a:lnTo>
                    <a:pt x="2506739" y="1574"/>
                  </a:lnTo>
                  <a:lnTo>
                    <a:pt x="2509564" y="4424"/>
                  </a:lnTo>
                  <a:lnTo>
                    <a:pt x="2512414" y="7249"/>
                  </a:lnTo>
                  <a:lnTo>
                    <a:pt x="2513989" y="11074"/>
                  </a:lnTo>
                  <a:lnTo>
                    <a:pt x="2513989" y="15099"/>
                  </a:lnTo>
                  <a:lnTo>
                    <a:pt x="2513989" y="75499"/>
                  </a:lnTo>
                  <a:lnTo>
                    <a:pt x="2513989" y="83824"/>
                  </a:lnTo>
                  <a:lnTo>
                    <a:pt x="2507239" y="90599"/>
                  </a:lnTo>
                  <a:lnTo>
                    <a:pt x="2498889" y="90599"/>
                  </a:lnTo>
                  <a:lnTo>
                    <a:pt x="15102" y="90599"/>
                  </a:lnTo>
                  <a:lnTo>
                    <a:pt x="6762" y="90599"/>
                  </a:lnTo>
                  <a:lnTo>
                    <a:pt x="0" y="83824"/>
                  </a:lnTo>
                  <a:lnTo>
                    <a:pt x="0" y="75499"/>
                  </a:lnTo>
                  <a:lnTo>
                    <a:pt x="0" y="15099"/>
                  </a:lnTo>
                  <a:close/>
                </a:path>
              </a:pathLst>
            </a:custGeom>
            <a:ln w="9524">
              <a:solidFill>
                <a:srgbClr val="595959"/>
              </a:solidFill>
            </a:ln>
          </p:spPr>
          <p:txBody>
            <a:bodyPr wrap="square" lIns="0" tIns="0" rIns="0" bIns="0" rtlCol="0"/>
            <a:lstStyle/>
            <a:p>
              <a:endParaRPr sz="700"/>
            </a:p>
          </p:txBody>
        </p:sp>
        <p:sp>
          <p:nvSpPr>
            <p:cNvPr id="48" name="object 48"/>
            <p:cNvSpPr/>
            <p:nvPr/>
          </p:nvSpPr>
          <p:spPr>
            <a:xfrm>
              <a:off x="1524776" y="5102039"/>
              <a:ext cx="1417320" cy="90805"/>
            </a:xfrm>
            <a:custGeom>
              <a:avLst/>
              <a:gdLst/>
              <a:ahLst/>
              <a:cxnLst/>
              <a:rect l="l" t="t" r="r" b="b"/>
              <a:pathLst>
                <a:path w="1417320" h="90804">
                  <a:moveTo>
                    <a:pt x="1410442" y="90599"/>
                  </a:moveTo>
                  <a:lnTo>
                    <a:pt x="6762" y="90599"/>
                  </a:lnTo>
                  <a:lnTo>
                    <a:pt x="0" y="83824"/>
                  </a:lnTo>
                  <a:lnTo>
                    <a:pt x="0" y="15099"/>
                  </a:lnTo>
                  <a:lnTo>
                    <a:pt x="0" y="6749"/>
                  </a:lnTo>
                  <a:lnTo>
                    <a:pt x="6762" y="0"/>
                  </a:lnTo>
                  <a:lnTo>
                    <a:pt x="1406092" y="0"/>
                  </a:lnTo>
                  <a:lnTo>
                    <a:pt x="1409942" y="1574"/>
                  </a:lnTo>
                  <a:lnTo>
                    <a:pt x="1412767" y="4424"/>
                  </a:lnTo>
                  <a:lnTo>
                    <a:pt x="1415617" y="7249"/>
                  </a:lnTo>
                  <a:lnTo>
                    <a:pt x="1417192" y="11074"/>
                  </a:lnTo>
                  <a:lnTo>
                    <a:pt x="1417192" y="83824"/>
                  </a:lnTo>
                  <a:lnTo>
                    <a:pt x="1410442" y="90599"/>
                  </a:lnTo>
                  <a:close/>
                </a:path>
              </a:pathLst>
            </a:custGeom>
            <a:solidFill>
              <a:srgbClr val="0844A1"/>
            </a:solidFill>
          </p:spPr>
          <p:txBody>
            <a:bodyPr wrap="square" lIns="0" tIns="0" rIns="0" bIns="0" rtlCol="0"/>
            <a:lstStyle/>
            <a:p>
              <a:endParaRPr sz="700"/>
            </a:p>
          </p:txBody>
        </p:sp>
        <p:sp>
          <p:nvSpPr>
            <p:cNvPr id="49" name="object 49"/>
            <p:cNvSpPr/>
            <p:nvPr/>
          </p:nvSpPr>
          <p:spPr>
            <a:xfrm>
              <a:off x="1524776" y="5102039"/>
              <a:ext cx="1417320" cy="90805"/>
            </a:xfrm>
            <a:custGeom>
              <a:avLst/>
              <a:gdLst/>
              <a:ahLst/>
              <a:cxnLst/>
              <a:rect l="l" t="t" r="r" b="b"/>
              <a:pathLst>
                <a:path w="1417320" h="90804">
                  <a:moveTo>
                    <a:pt x="0" y="15099"/>
                  </a:moveTo>
                  <a:lnTo>
                    <a:pt x="0" y="6749"/>
                  </a:lnTo>
                  <a:lnTo>
                    <a:pt x="6762" y="0"/>
                  </a:lnTo>
                  <a:lnTo>
                    <a:pt x="15102" y="0"/>
                  </a:lnTo>
                  <a:lnTo>
                    <a:pt x="1402092" y="0"/>
                  </a:lnTo>
                  <a:lnTo>
                    <a:pt x="1406092" y="0"/>
                  </a:lnTo>
                  <a:lnTo>
                    <a:pt x="1409942" y="1574"/>
                  </a:lnTo>
                  <a:lnTo>
                    <a:pt x="1412767" y="4424"/>
                  </a:lnTo>
                  <a:lnTo>
                    <a:pt x="1415617" y="7249"/>
                  </a:lnTo>
                  <a:lnTo>
                    <a:pt x="1417192" y="11074"/>
                  </a:lnTo>
                  <a:lnTo>
                    <a:pt x="1417192" y="15099"/>
                  </a:lnTo>
                  <a:lnTo>
                    <a:pt x="1417192" y="75499"/>
                  </a:lnTo>
                  <a:lnTo>
                    <a:pt x="1417192" y="83824"/>
                  </a:lnTo>
                  <a:lnTo>
                    <a:pt x="1410442" y="90599"/>
                  </a:lnTo>
                  <a:lnTo>
                    <a:pt x="1402092" y="90599"/>
                  </a:lnTo>
                  <a:lnTo>
                    <a:pt x="15102" y="90599"/>
                  </a:lnTo>
                  <a:lnTo>
                    <a:pt x="6762" y="90599"/>
                  </a:lnTo>
                  <a:lnTo>
                    <a:pt x="0" y="83824"/>
                  </a:lnTo>
                  <a:lnTo>
                    <a:pt x="0" y="75499"/>
                  </a:lnTo>
                  <a:lnTo>
                    <a:pt x="0" y="15099"/>
                  </a:lnTo>
                  <a:close/>
                </a:path>
              </a:pathLst>
            </a:custGeom>
            <a:ln w="9524">
              <a:solidFill>
                <a:srgbClr val="595959"/>
              </a:solidFill>
            </a:ln>
          </p:spPr>
          <p:txBody>
            <a:bodyPr wrap="square" lIns="0" tIns="0" rIns="0" bIns="0" rtlCol="0"/>
            <a:lstStyle/>
            <a:p>
              <a:endParaRPr sz="700"/>
            </a:p>
          </p:txBody>
        </p:sp>
      </p:grpSp>
      <p:sp>
        <p:nvSpPr>
          <p:cNvPr id="50" name="object 50"/>
          <p:cNvSpPr txBox="1"/>
          <p:nvPr/>
        </p:nvSpPr>
        <p:spPr>
          <a:xfrm>
            <a:off x="395837" y="1922030"/>
            <a:ext cx="1953260"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Prompt</a:t>
            </a:r>
            <a:r>
              <a:rPr sz="1700" spc="-70" dirty="0">
                <a:latin typeface="Lato"/>
                <a:cs typeface="Lato"/>
              </a:rPr>
              <a:t> </a:t>
            </a:r>
            <a:r>
              <a:rPr sz="1700" spc="-13" dirty="0">
                <a:latin typeface="Lato"/>
                <a:cs typeface="Lato"/>
              </a:rPr>
              <a:t>context</a:t>
            </a:r>
            <a:r>
              <a:rPr sz="1700" spc="-68" dirty="0">
                <a:latin typeface="Lato"/>
                <a:cs typeface="Lato"/>
              </a:rPr>
              <a:t> </a:t>
            </a:r>
            <a:r>
              <a:rPr sz="1700" spc="-5" dirty="0">
                <a:latin typeface="Lato"/>
                <a:cs typeface="Lato"/>
              </a:rPr>
              <a:t>limit </a:t>
            </a:r>
            <a:r>
              <a:rPr sz="1700" spc="-33" dirty="0">
                <a:latin typeface="Lato"/>
                <a:cs typeface="Lato"/>
              </a:rPr>
              <a:t>few</a:t>
            </a:r>
            <a:r>
              <a:rPr sz="1700" spc="-98" dirty="0">
                <a:latin typeface="Lato"/>
                <a:cs typeface="Lato"/>
              </a:rPr>
              <a:t> </a:t>
            </a:r>
            <a:r>
              <a:rPr sz="1700" spc="-13" dirty="0">
                <a:latin typeface="Lato"/>
                <a:cs typeface="Lato"/>
              </a:rPr>
              <a:t>1000</a:t>
            </a:r>
            <a:r>
              <a:rPr sz="1700" spc="-95" dirty="0">
                <a:latin typeface="Lato"/>
                <a:cs typeface="Lato"/>
              </a:rPr>
              <a:t> </a:t>
            </a:r>
            <a:r>
              <a:rPr sz="1700" spc="-5" dirty="0">
                <a:latin typeface="Lato"/>
                <a:cs typeface="Lato"/>
              </a:rPr>
              <a:t>tokens</a:t>
            </a:r>
            <a:endParaRPr sz="1700">
              <a:latin typeface="Lato"/>
              <a:cs typeface="Lato"/>
            </a:endParaRPr>
          </a:p>
        </p:txBody>
      </p:sp>
      <p:sp>
        <p:nvSpPr>
          <p:cNvPr id="51" name="object 51"/>
          <p:cNvSpPr txBox="1"/>
          <p:nvPr/>
        </p:nvSpPr>
        <p:spPr>
          <a:xfrm>
            <a:off x="2775206" y="1922030"/>
            <a:ext cx="1980883"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Single</a:t>
            </a:r>
            <a:r>
              <a:rPr sz="1700" spc="-98" dirty="0">
                <a:latin typeface="Lato"/>
                <a:cs typeface="Lato"/>
              </a:rPr>
              <a:t> </a:t>
            </a:r>
            <a:r>
              <a:rPr sz="1700" spc="-13" dirty="0">
                <a:latin typeface="Lato"/>
                <a:cs typeface="Lato"/>
              </a:rPr>
              <a:t>document</a:t>
            </a:r>
            <a:r>
              <a:rPr sz="1700" spc="-95" dirty="0">
                <a:latin typeface="Lato"/>
                <a:cs typeface="Lato"/>
              </a:rPr>
              <a:t> </a:t>
            </a:r>
            <a:r>
              <a:rPr sz="1700" spc="-13" dirty="0">
                <a:latin typeface="Lato"/>
                <a:cs typeface="Lato"/>
              </a:rPr>
              <a:t>too </a:t>
            </a:r>
            <a:r>
              <a:rPr sz="1700" dirty="0">
                <a:latin typeface="Lato"/>
                <a:cs typeface="Lato"/>
              </a:rPr>
              <a:t>large</a:t>
            </a:r>
            <a:r>
              <a:rPr sz="1700" spc="-83" dirty="0">
                <a:latin typeface="Lato"/>
                <a:cs typeface="Lato"/>
              </a:rPr>
              <a:t> </a:t>
            </a:r>
            <a:r>
              <a:rPr sz="1700" dirty="0">
                <a:latin typeface="Lato"/>
                <a:cs typeface="Lato"/>
              </a:rPr>
              <a:t>to</a:t>
            </a:r>
            <a:r>
              <a:rPr sz="1700" spc="-83" dirty="0">
                <a:latin typeface="Lato"/>
                <a:cs typeface="Lato"/>
              </a:rPr>
              <a:t> </a:t>
            </a:r>
            <a:r>
              <a:rPr sz="1700" spc="-10" dirty="0">
                <a:latin typeface="Lato"/>
                <a:cs typeface="Lato"/>
              </a:rPr>
              <a:t>fit</a:t>
            </a:r>
            <a:r>
              <a:rPr sz="1700" spc="-83" dirty="0">
                <a:latin typeface="Lato"/>
                <a:cs typeface="Lato"/>
              </a:rPr>
              <a:t> </a:t>
            </a:r>
            <a:r>
              <a:rPr sz="1700" dirty="0">
                <a:latin typeface="Lato"/>
                <a:cs typeface="Lato"/>
              </a:rPr>
              <a:t>in</a:t>
            </a:r>
            <a:r>
              <a:rPr sz="1700" spc="-83" dirty="0">
                <a:latin typeface="Lato"/>
                <a:cs typeface="Lato"/>
              </a:rPr>
              <a:t> </a:t>
            </a:r>
            <a:r>
              <a:rPr sz="1700" spc="-10" dirty="0">
                <a:latin typeface="Lato"/>
                <a:cs typeface="Lato"/>
              </a:rPr>
              <a:t>window</a:t>
            </a:r>
            <a:endParaRPr sz="1700">
              <a:latin typeface="Lato"/>
              <a:cs typeface="Lato"/>
            </a:endParaRPr>
          </a:p>
        </p:txBody>
      </p:sp>
      <p:grpSp>
        <p:nvGrpSpPr>
          <p:cNvPr id="52" name="object 52"/>
          <p:cNvGrpSpPr/>
          <p:nvPr/>
        </p:nvGrpSpPr>
        <p:grpSpPr>
          <a:xfrm>
            <a:off x="5340508" y="2564447"/>
            <a:ext cx="1422400" cy="642938"/>
            <a:chOff x="10681016" y="4606378"/>
            <a:chExt cx="2844800" cy="1285875"/>
          </a:xfrm>
        </p:grpSpPr>
        <p:sp>
          <p:nvSpPr>
            <p:cNvPr id="53" name="object 53"/>
            <p:cNvSpPr/>
            <p:nvPr/>
          </p:nvSpPr>
          <p:spPr>
            <a:xfrm>
              <a:off x="10685778" y="4611140"/>
              <a:ext cx="2835275" cy="1276350"/>
            </a:xfrm>
            <a:custGeom>
              <a:avLst/>
              <a:gdLst/>
              <a:ahLst/>
              <a:cxnLst/>
              <a:rect l="l" t="t" r="r" b="b"/>
              <a:pathLst>
                <a:path w="2835275" h="1276350">
                  <a:moveTo>
                    <a:pt x="2834994" y="1276197"/>
                  </a:moveTo>
                  <a:lnTo>
                    <a:pt x="0" y="1276197"/>
                  </a:lnTo>
                  <a:lnTo>
                    <a:pt x="0" y="0"/>
                  </a:lnTo>
                  <a:lnTo>
                    <a:pt x="2834994" y="0"/>
                  </a:lnTo>
                  <a:lnTo>
                    <a:pt x="2834994" y="1276197"/>
                  </a:lnTo>
                  <a:close/>
                </a:path>
              </a:pathLst>
            </a:custGeom>
            <a:solidFill>
              <a:srgbClr val="C1E8F7"/>
            </a:solidFill>
          </p:spPr>
          <p:txBody>
            <a:bodyPr wrap="square" lIns="0" tIns="0" rIns="0" bIns="0" rtlCol="0"/>
            <a:lstStyle/>
            <a:p>
              <a:endParaRPr sz="700"/>
            </a:p>
          </p:txBody>
        </p:sp>
        <p:sp>
          <p:nvSpPr>
            <p:cNvPr id="54" name="object 54"/>
            <p:cNvSpPr/>
            <p:nvPr/>
          </p:nvSpPr>
          <p:spPr>
            <a:xfrm>
              <a:off x="10685778" y="4611140"/>
              <a:ext cx="2835275" cy="1276350"/>
            </a:xfrm>
            <a:custGeom>
              <a:avLst/>
              <a:gdLst/>
              <a:ahLst/>
              <a:cxnLst/>
              <a:rect l="l" t="t" r="r" b="b"/>
              <a:pathLst>
                <a:path w="2835275" h="1276350">
                  <a:moveTo>
                    <a:pt x="0" y="0"/>
                  </a:moveTo>
                  <a:lnTo>
                    <a:pt x="2834994" y="0"/>
                  </a:lnTo>
                  <a:lnTo>
                    <a:pt x="2834994" y="1276197"/>
                  </a:lnTo>
                  <a:lnTo>
                    <a:pt x="0" y="1276197"/>
                  </a:lnTo>
                  <a:lnTo>
                    <a:pt x="0" y="0"/>
                  </a:lnTo>
                  <a:close/>
                </a:path>
              </a:pathLst>
            </a:custGeom>
            <a:ln w="9524">
              <a:solidFill>
                <a:srgbClr val="757575"/>
              </a:solidFill>
            </a:ln>
          </p:spPr>
          <p:txBody>
            <a:bodyPr wrap="square" lIns="0" tIns="0" rIns="0" bIns="0" rtlCol="0"/>
            <a:lstStyle/>
            <a:p>
              <a:endParaRPr sz="700"/>
            </a:p>
          </p:txBody>
        </p:sp>
        <p:sp>
          <p:nvSpPr>
            <p:cNvPr id="55" name="object 55"/>
            <p:cNvSpPr/>
            <p:nvPr/>
          </p:nvSpPr>
          <p:spPr>
            <a:xfrm>
              <a:off x="10823628" y="483954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56" name="object 56"/>
            <p:cNvSpPr/>
            <p:nvPr/>
          </p:nvSpPr>
          <p:spPr>
            <a:xfrm>
              <a:off x="10823628" y="48395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57" name="object 57"/>
            <p:cNvSpPr/>
            <p:nvPr/>
          </p:nvSpPr>
          <p:spPr>
            <a:xfrm>
              <a:off x="10823628" y="5029889"/>
              <a:ext cx="2322830" cy="91440"/>
            </a:xfrm>
            <a:custGeom>
              <a:avLst/>
              <a:gdLst/>
              <a:ahLst/>
              <a:cxnLst/>
              <a:rect l="l" t="t" r="r" b="b"/>
              <a:pathLst>
                <a:path w="2322830" h="91439">
                  <a:moveTo>
                    <a:pt x="2315770" y="91199"/>
                  </a:moveTo>
                  <a:lnTo>
                    <a:pt x="6799" y="91199"/>
                  </a:lnTo>
                  <a:lnTo>
                    <a:pt x="0" y="84399"/>
                  </a:lnTo>
                  <a:lnTo>
                    <a:pt x="0" y="15199"/>
                  </a:lnTo>
                  <a:lnTo>
                    <a:pt x="0" y="6799"/>
                  </a:lnTo>
                  <a:lnTo>
                    <a:pt x="6799" y="0"/>
                  </a:lnTo>
                  <a:lnTo>
                    <a:pt x="2311420" y="0"/>
                  </a:lnTo>
                  <a:lnTo>
                    <a:pt x="2315295" y="1599"/>
                  </a:lnTo>
                  <a:lnTo>
                    <a:pt x="2320995" y="7299"/>
                  </a:lnTo>
                  <a:lnTo>
                    <a:pt x="2322595" y="11174"/>
                  </a:lnTo>
                  <a:lnTo>
                    <a:pt x="2322595" y="84399"/>
                  </a:lnTo>
                  <a:lnTo>
                    <a:pt x="2315770" y="91199"/>
                  </a:lnTo>
                  <a:close/>
                </a:path>
              </a:pathLst>
            </a:custGeom>
            <a:solidFill>
              <a:srgbClr val="0844A1"/>
            </a:solidFill>
          </p:spPr>
          <p:txBody>
            <a:bodyPr wrap="square" lIns="0" tIns="0" rIns="0" bIns="0" rtlCol="0"/>
            <a:lstStyle/>
            <a:p>
              <a:endParaRPr sz="700"/>
            </a:p>
          </p:txBody>
        </p:sp>
        <p:sp>
          <p:nvSpPr>
            <p:cNvPr id="58" name="object 58"/>
            <p:cNvSpPr/>
            <p:nvPr/>
          </p:nvSpPr>
          <p:spPr>
            <a:xfrm>
              <a:off x="10823628" y="5029889"/>
              <a:ext cx="2322830" cy="91440"/>
            </a:xfrm>
            <a:custGeom>
              <a:avLst/>
              <a:gdLst/>
              <a:ahLst/>
              <a:cxnLst/>
              <a:rect l="l" t="t" r="r" b="b"/>
              <a:pathLst>
                <a:path w="2322830" h="91439">
                  <a:moveTo>
                    <a:pt x="0" y="15199"/>
                  </a:moveTo>
                  <a:lnTo>
                    <a:pt x="0" y="6799"/>
                  </a:lnTo>
                  <a:lnTo>
                    <a:pt x="6799" y="0"/>
                  </a:lnTo>
                  <a:lnTo>
                    <a:pt x="15199" y="0"/>
                  </a:lnTo>
                  <a:lnTo>
                    <a:pt x="2307395" y="0"/>
                  </a:lnTo>
                  <a:lnTo>
                    <a:pt x="2311420" y="0"/>
                  </a:lnTo>
                  <a:lnTo>
                    <a:pt x="2315295" y="1599"/>
                  </a:lnTo>
                  <a:lnTo>
                    <a:pt x="2318145" y="4449"/>
                  </a:lnTo>
                  <a:lnTo>
                    <a:pt x="2320995" y="7299"/>
                  </a:lnTo>
                  <a:lnTo>
                    <a:pt x="2322595" y="11174"/>
                  </a:lnTo>
                  <a:lnTo>
                    <a:pt x="2322595" y="15199"/>
                  </a:lnTo>
                  <a:lnTo>
                    <a:pt x="2322595" y="75999"/>
                  </a:lnTo>
                  <a:lnTo>
                    <a:pt x="2322595" y="84399"/>
                  </a:lnTo>
                  <a:lnTo>
                    <a:pt x="2315770" y="91199"/>
                  </a:lnTo>
                  <a:lnTo>
                    <a:pt x="23073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59" name="object 59"/>
            <p:cNvSpPr/>
            <p:nvPr/>
          </p:nvSpPr>
          <p:spPr>
            <a:xfrm>
              <a:off x="10823628" y="522023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0" name="object 60"/>
            <p:cNvSpPr/>
            <p:nvPr/>
          </p:nvSpPr>
          <p:spPr>
            <a:xfrm>
              <a:off x="10823628" y="522023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61" name="object 61"/>
            <p:cNvSpPr/>
            <p:nvPr/>
          </p:nvSpPr>
          <p:spPr>
            <a:xfrm>
              <a:off x="10823628" y="541058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2" name="object 62"/>
            <p:cNvSpPr/>
            <p:nvPr/>
          </p:nvSpPr>
          <p:spPr>
            <a:xfrm>
              <a:off x="10823628" y="541058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63" name="object 63"/>
            <p:cNvSpPr/>
            <p:nvPr/>
          </p:nvSpPr>
          <p:spPr>
            <a:xfrm>
              <a:off x="10823628" y="5600938"/>
              <a:ext cx="1708150" cy="91440"/>
            </a:xfrm>
            <a:custGeom>
              <a:avLst/>
              <a:gdLst/>
              <a:ahLst/>
              <a:cxnLst/>
              <a:rect l="l" t="t" r="r" b="b"/>
              <a:pathLst>
                <a:path w="1708150" h="91439">
                  <a:moveTo>
                    <a:pt x="1700796"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96" y="91199"/>
                  </a:lnTo>
                  <a:close/>
                </a:path>
              </a:pathLst>
            </a:custGeom>
            <a:solidFill>
              <a:srgbClr val="0844A1"/>
            </a:solidFill>
          </p:spPr>
          <p:txBody>
            <a:bodyPr wrap="square" lIns="0" tIns="0" rIns="0" bIns="0" rtlCol="0"/>
            <a:lstStyle/>
            <a:p>
              <a:endParaRPr sz="700"/>
            </a:p>
          </p:txBody>
        </p:sp>
        <p:sp>
          <p:nvSpPr>
            <p:cNvPr id="64" name="object 64"/>
            <p:cNvSpPr/>
            <p:nvPr/>
          </p:nvSpPr>
          <p:spPr>
            <a:xfrm>
              <a:off x="10823628" y="5600938"/>
              <a:ext cx="1708150" cy="91440"/>
            </a:xfrm>
            <a:custGeom>
              <a:avLst/>
              <a:gdLst/>
              <a:ahLst/>
              <a:cxnLst/>
              <a:rect l="l" t="t" r="r" b="b"/>
              <a:pathLst>
                <a:path w="1708150" h="91439">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96"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65" name="object 65"/>
          <p:cNvGrpSpPr/>
          <p:nvPr/>
        </p:nvGrpSpPr>
        <p:grpSpPr>
          <a:xfrm>
            <a:off x="5340508" y="3388345"/>
            <a:ext cx="1422400" cy="577533"/>
            <a:chOff x="10681016" y="6254174"/>
            <a:chExt cx="2844800" cy="1155065"/>
          </a:xfrm>
        </p:grpSpPr>
        <p:sp>
          <p:nvSpPr>
            <p:cNvPr id="66" name="object 66"/>
            <p:cNvSpPr/>
            <p:nvPr/>
          </p:nvSpPr>
          <p:spPr>
            <a:xfrm>
              <a:off x="10685778" y="6258937"/>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67" name="object 67"/>
            <p:cNvSpPr/>
            <p:nvPr/>
          </p:nvSpPr>
          <p:spPr>
            <a:xfrm>
              <a:off x="10685778" y="6258937"/>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68" name="object 68"/>
            <p:cNvSpPr/>
            <p:nvPr/>
          </p:nvSpPr>
          <p:spPr>
            <a:xfrm>
              <a:off x="10823628" y="6478886"/>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9" name="object 69"/>
            <p:cNvSpPr/>
            <p:nvPr/>
          </p:nvSpPr>
          <p:spPr>
            <a:xfrm>
              <a:off x="10823628" y="6478886"/>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70" name="object 70"/>
            <p:cNvSpPr/>
            <p:nvPr/>
          </p:nvSpPr>
          <p:spPr>
            <a:xfrm>
              <a:off x="10823628" y="6669236"/>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1" name="object 71"/>
            <p:cNvSpPr/>
            <p:nvPr/>
          </p:nvSpPr>
          <p:spPr>
            <a:xfrm>
              <a:off x="10823628" y="6669236"/>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72" name="object 72"/>
            <p:cNvSpPr/>
            <p:nvPr/>
          </p:nvSpPr>
          <p:spPr>
            <a:xfrm>
              <a:off x="10823628" y="6859586"/>
              <a:ext cx="2240915" cy="91440"/>
            </a:xfrm>
            <a:custGeom>
              <a:avLst/>
              <a:gdLst/>
              <a:ahLst/>
              <a:cxnLst/>
              <a:rect l="l" t="t" r="r" b="b"/>
              <a:pathLst>
                <a:path w="2240915" h="91440">
                  <a:moveTo>
                    <a:pt x="2233595"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95" y="91199"/>
                  </a:lnTo>
                  <a:close/>
                </a:path>
              </a:pathLst>
            </a:custGeom>
            <a:solidFill>
              <a:srgbClr val="0844A1"/>
            </a:solidFill>
          </p:spPr>
          <p:txBody>
            <a:bodyPr wrap="square" lIns="0" tIns="0" rIns="0" bIns="0" rtlCol="0"/>
            <a:lstStyle/>
            <a:p>
              <a:endParaRPr sz="700"/>
            </a:p>
          </p:txBody>
        </p:sp>
        <p:sp>
          <p:nvSpPr>
            <p:cNvPr id="73" name="object 73"/>
            <p:cNvSpPr/>
            <p:nvPr/>
          </p:nvSpPr>
          <p:spPr>
            <a:xfrm>
              <a:off x="10823628" y="6859586"/>
              <a:ext cx="2240915" cy="91440"/>
            </a:xfrm>
            <a:custGeom>
              <a:avLst/>
              <a:gdLst/>
              <a:ahLst/>
              <a:cxnLst/>
              <a:rect l="l" t="t" r="r" b="b"/>
              <a:pathLst>
                <a:path w="2240915" h="91440">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95" y="91199"/>
                  </a:lnTo>
                  <a:lnTo>
                    <a:pt x="2225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74" name="object 74"/>
            <p:cNvSpPr/>
            <p:nvPr/>
          </p:nvSpPr>
          <p:spPr>
            <a:xfrm>
              <a:off x="10823628" y="7067410"/>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5" name="object 75"/>
            <p:cNvSpPr/>
            <p:nvPr/>
          </p:nvSpPr>
          <p:spPr>
            <a:xfrm>
              <a:off x="10823628" y="7067410"/>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76" name="object 76"/>
          <p:cNvGrpSpPr/>
          <p:nvPr/>
        </p:nvGrpSpPr>
        <p:grpSpPr>
          <a:xfrm>
            <a:off x="7011180" y="2576522"/>
            <a:ext cx="1422400" cy="513080"/>
            <a:chOff x="14022359" y="4630528"/>
            <a:chExt cx="2844800" cy="1026160"/>
          </a:xfrm>
        </p:grpSpPr>
        <p:sp>
          <p:nvSpPr>
            <p:cNvPr id="77" name="object 77"/>
            <p:cNvSpPr/>
            <p:nvPr/>
          </p:nvSpPr>
          <p:spPr>
            <a:xfrm>
              <a:off x="14027122" y="4635290"/>
              <a:ext cx="2835275" cy="1016635"/>
            </a:xfrm>
            <a:custGeom>
              <a:avLst/>
              <a:gdLst/>
              <a:ahLst/>
              <a:cxnLst/>
              <a:rect l="l" t="t" r="r" b="b"/>
              <a:pathLst>
                <a:path w="2835275" h="1016635">
                  <a:moveTo>
                    <a:pt x="2834994" y="1016397"/>
                  </a:moveTo>
                  <a:lnTo>
                    <a:pt x="0" y="1016397"/>
                  </a:lnTo>
                  <a:lnTo>
                    <a:pt x="0" y="0"/>
                  </a:lnTo>
                  <a:lnTo>
                    <a:pt x="2834994" y="0"/>
                  </a:lnTo>
                  <a:lnTo>
                    <a:pt x="2834994" y="1016397"/>
                  </a:lnTo>
                  <a:close/>
                </a:path>
              </a:pathLst>
            </a:custGeom>
            <a:solidFill>
              <a:srgbClr val="C1E8F7"/>
            </a:solidFill>
          </p:spPr>
          <p:txBody>
            <a:bodyPr wrap="square" lIns="0" tIns="0" rIns="0" bIns="0" rtlCol="0"/>
            <a:lstStyle/>
            <a:p>
              <a:endParaRPr sz="700"/>
            </a:p>
          </p:txBody>
        </p:sp>
        <p:sp>
          <p:nvSpPr>
            <p:cNvPr id="78" name="object 78"/>
            <p:cNvSpPr/>
            <p:nvPr/>
          </p:nvSpPr>
          <p:spPr>
            <a:xfrm>
              <a:off x="14027122" y="4635290"/>
              <a:ext cx="2835275" cy="1016635"/>
            </a:xfrm>
            <a:custGeom>
              <a:avLst/>
              <a:gdLst/>
              <a:ahLst/>
              <a:cxnLst/>
              <a:rect l="l" t="t" r="r" b="b"/>
              <a:pathLst>
                <a:path w="2835275" h="1016635">
                  <a:moveTo>
                    <a:pt x="0" y="0"/>
                  </a:moveTo>
                  <a:lnTo>
                    <a:pt x="2834994" y="0"/>
                  </a:lnTo>
                  <a:lnTo>
                    <a:pt x="2834994" y="1016397"/>
                  </a:lnTo>
                  <a:lnTo>
                    <a:pt x="0" y="1016397"/>
                  </a:lnTo>
                  <a:lnTo>
                    <a:pt x="0" y="0"/>
                  </a:lnTo>
                  <a:close/>
                </a:path>
              </a:pathLst>
            </a:custGeom>
            <a:ln w="9524">
              <a:solidFill>
                <a:srgbClr val="757575"/>
              </a:solidFill>
            </a:ln>
          </p:spPr>
          <p:txBody>
            <a:bodyPr wrap="square" lIns="0" tIns="0" rIns="0" bIns="0" rtlCol="0"/>
            <a:lstStyle/>
            <a:p>
              <a:endParaRPr sz="700"/>
            </a:p>
          </p:txBody>
        </p:sp>
        <p:sp>
          <p:nvSpPr>
            <p:cNvPr id="79" name="object 79"/>
            <p:cNvSpPr/>
            <p:nvPr/>
          </p:nvSpPr>
          <p:spPr>
            <a:xfrm>
              <a:off x="14164971" y="480724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0" name="object 80"/>
            <p:cNvSpPr/>
            <p:nvPr/>
          </p:nvSpPr>
          <p:spPr>
            <a:xfrm>
              <a:off x="14164971" y="48072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81" name="object 81"/>
            <p:cNvSpPr/>
            <p:nvPr/>
          </p:nvSpPr>
          <p:spPr>
            <a:xfrm>
              <a:off x="14164971" y="499758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2" name="object 82"/>
            <p:cNvSpPr/>
            <p:nvPr/>
          </p:nvSpPr>
          <p:spPr>
            <a:xfrm>
              <a:off x="14164971" y="499758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83" name="object 83"/>
            <p:cNvSpPr/>
            <p:nvPr/>
          </p:nvSpPr>
          <p:spPr>
            <a:xfrm>
              <a:off x="14164971" y="520703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4" name="object 84"/>
            <p:cNvSpPr/>
            <p:nvPr/>
          </p:nvSpPr>
          <p:spPr>
            <a:xfrm>
              <a:off x="14164971" y="520703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85" name="object 85"/>
            <p:cNvSpPr/>
            <p:nvPr/>
          </p:nvSpPr>
          <p:spPr>
            <a:xfrm>
              <a:off x="14164971" y="5387039"/>
              <a:ext cx="1708150" cy="91440"/>
            </a:xfrm>
            <a:custGeom>
              <a:avLst/>
              <a:gdLst/>
              <a:ahLst/>
              <a:cxnLst/>
              <a:rect l="l" t="t" r="r" b="b"/>
              <a:pathLst>
                <a:path w="1708150" h="91439">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71" y="91199"/>
                  </a:lnTo>
                  <a:close/>
                </a:path>
              </a:pathLst>
            </a:custGeom>
            <a:solidFill>
              <a:srgbClr val="0844A1"/>
            </a:solidFill>
          </p:spPr>
          <p:txBody>
            <a:bodyPr wrap="square" lIns="0" tIns="0" rIns="0" bIns="0" rtlCol="0"/>
            <a:lstStyle/>
            <a:p>
              <a:endParaRPr sz="700"/>
            </a:p>
          </p:txBody>
        </p:sp>
        <p:sp>
          <p:nvSpPr>
            <p:cNvPr id="86" name="object 86"/>
            <p:cNvSpPr/>
            <p:nvPr/>
          </p:nvSpPr>
          <p:spPr>
            <a:xfrm>
              <a:off x="14164971" y="5387039"/>
              <a:ext cx="1708150" cy="91440"/>
            </a:xfrm>
            <a:custGeom>
              <a:avLst/>
              <a:gdLst/>
              <a:ahLst/>
              <a:cxnLst/>
              <a:rect l="l" t="t" r="r" b="b"/>
              <a:pathLst>
                <a:path w="1708150" h="91439">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87" name="object 87"/>
          <p:cNvGrpSpPr/>
          <p:nvPr/>
        </p:nvGrpSpPr>
        <p:grpSpPr>
          <a:xfrm>
            <a:off x="7011180" y="3388345"/>
            <a:ext cx="1422400" cy="577533"/>
            <a:chOff x="14022359" y="6254174"/>
            <a:chExt cx="2844800" cy="1155065"/>
          </a:xfrm>
        </p:grpSpPr>
        <p:sp>
          <p:nvSpPr>
            <p:cNvPr id="88" name="object 88"/>
            <p:cNvSpPr/>
            <p:nvPr/>
          </p:nvSpPr>
          <p:spPr>
            <a:xfrm>
              <a:off x="14027122" y="6258937"/>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89" name="object 89"/>
            <p:cNvSpPr/>
            <p:nvPr/>
          </p:nvSpPr>
          <p:spPr>
            <a:xfrm>
              <a:off x="14027122" y="6258937"/>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90" name="object 90"/>
            <p:cNvSpPr/>
            <p:nvPr/>
          </p:nvSpPr>
          <p:spPr>
            <a:xfrm>
              <a:off x="14164971" y="6405087"/>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1" name="object 91"/>
            <p:cNvSpPr/>
            <p:nvPr/>
          </p:nvSpPr>
          <p:spPr>
            <a:xfrm>
              <a:off x="14164971" y="6405087"/>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2" name="object 92"/>
            <p:cNvSpPr/>
            <p:nvPr/>
          </p:nvSpPr>
          <p:spPr>
            <a:xfrm>
              <a:off x="14164971" y="6595436"/>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3" name="object 93"/>
            <p:cNvSpPr/>
            <p:nvPr/>
          </p:nvSpPr>
          <p:spPr>
            <a:xfrm>
              <a:off x="14164971" y="659543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4" name="object 94"/>
            <p:cNvSpPr/>
            <p:nvPr/>
          </p:nvSpPr>
          <p:spPr>
            <a:xfrm>
              <a:off x="14164971" y="6785786"/>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5" name="object 95"/>
            <p:cNvSpPr/>
            <p:nvPr/>
          </p:nvSpPr>
          <p:spPr>
            <a:xfrm>
              <a:off x="14164971" y="678578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6" name="object 96"/>
            <p:cNvSpPr/>
            <p:nvPr/>
          </p:nvSpPr>
          <p:spPr>
            <a:xfrm>
              <a:off x="14164971" y="6976135"/>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7" name="object 97"/>
            <p:cNvSpPr/>
            <p:nvPr/>
          </p:nvSpPr>
          <p:spPr>
            <a:xfrm>
              <a:off x="14164971" y="697613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8" name="object 98"/>
            <p:cNvSpPr/>
            <p:nvPr/>
          </p:nvSpPr>
          <p:spPr>
            <a:xfrm>
              <a:off x="14164971" y="7166485"/>
              <a:ext cx="2249805" cy="91440"/>
            </a:xfrm>
            <a:custGeom>
              <a:avLst/>
              <a:gdLst/>
              <a:ahLst/>
              <a:cxnLst/>
              <a:rect l="l" t="t" r="r" b="b"/>
              <a:pathLst>
                <a:path w="2249805" h="91440">
                  <a:moveTo>
                    <a:pt x="2242570" y="91199"/>
                  </a:moveTo>
                  <a:lnTo>
                    <a:pt x="6799" y="91199"/>
                  </a:lnTo>
                  <a:lnTo>
                    <a:pt x="0" y="84374"/>
                  </a:lnTo>
                  <a:lnTo>
                    <a:pt x="0" y="15199"/>
                  </a:lnTo>
                  <a:lnTo>
                    <a:pt x="0" y="6799"/>
                  </a:lnTo>
                  <a:lnTo>
                    <a:pt x="6799" y="0"/>
                  </a:lnTo>
                  <a:lnTo>
                    <a:pt x="2238220" y="0"/>
                  </a:lnTo>
                  <a:lnTo>
                    <a:pt x="2242095" y="1599"/>
                  </a:lnTo>
                  <a:lnTo>
                    <a:pt x="2247795" y="7299"/>
                  </a:lnTo>
                  <a:lnTo>
                    <a:pt x="2249395" y="11149"/>
                  </a:lnTo>
                  <a:lnTo>
                    <a:pt x="2249395" y="84374"/>
                  </a:lnTo>
                  <a:lnTo>
                    <a:pt x="2242570" y="91199"/>
                  </a:lnTo>
                  <a:close/>
                </a:path>
              </a:pathLst>
            </a:custGeom>
            <a:solidFill>
              <a:srgbClr val="0844A1"/>
            </a:solidFill>
          </p:spPr>
          <p:txBody>
            <a:bodyPr wrap="square" lIns="0" tIns="0" rIns="0" bIns="0" rtlCol="0"/>
            <a:lstStyle/>
            <a:p>
              <a:endParaRPr sz="700"/>
            </a:p>
          </p:txBody>
        </p:sp>
        <p:sp>
          <p:nvSpPr>
            <p:cNvPr id="99" name="object 99"/>
            <p:cNvSpPr/>
            <p:nvPr/>
          </p:nvSpPr>
          <p:spPr>
            <a:xfrm>
              <a:off x="14164971" y="7166485"/>
              <a:ext cx="2249805" cy="91440"/>
            </a:xfrm>
            <a:custGeom>
              <a:avLst/>
              <a:gdLst/>
              <a:ahLst/>
              <a:cxnLst/>
              <a:rect l="l" t="t" r="r" b="b"/>
              <a:pathLst>
                <a:path w="2249805" h="91440">
                  <a:moveTo>
                    <a:pt x="0" y="15199"/>
                  </a:moveTo>
                  <a:lnTo>
                    <a:pt x="0" y="6799"/>
                  </a:lnTo>
                  <a:lnTo>
                    <a:pt x="6799" y="0"/>
                  </a:lnTo>
                  <a:lnTo>
                    <a:pt x="15199" y="0"/>
                  </a:lnTo>
                  <a:lnTo>
                    <a:pt x="2234195" y="0"/>
                  </a:lnTo>
                  <a:lnTo>
                    <a:pt x="2238220" y="0"/>
                  </a:lnTo>
                  <a:lnTo>
                    <a:pt x="2242095" y="1599"/>
                  </a:lnTo>
                  <a:lnTo>
                    <a:pt x="2244945" y="4449"/>
                  </a:lnTo>
                  <a:lnTo>
                    <a:pt x="2247795" y="7299"/>
                  </a:lnTo>
                  <a:lnTo>
                    <a:pt x="2249395" y="11149"/>
                  </a:lnTo>
                  <a:lnTo>
                    <a:pt x="2249395" y="15199"/>
                  </a:lnTo>
                  <a:lnTo>
                    <a:pt x="2249395" y="75999"/>
                  </a:lnTo>
                  <a:lnTo>
                    <a:pt x="2249395" y="84374"/>
                  </a:lnTo>
                  <a:lnTo>
                    <a:pt x="2242570" y="91199"/>
                  </a:lnTo>
                  <a:lnTo>
                    <a:pt x="2234195"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grpSp>
      <p:sp>
        <p:nvSpPr>
          <p:cNvPr id="100" name="object 100"/>
          <p:cNvSpPr txBox="1"/>
          <p:nvPr/>
        </p:nvSpPr>
        <p:spPr>
          <a:xfrm>
            <a:off x="5875992" y="1879568"/>
            <a:ext cx="2072640"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Split</a:t>
            </a:r>
            <a:r>
              <a:rPr sz="1700" spc="-98" dirty="0">
                <a:latin typeface="Lato"/>
                <a:cs typeface="Lato"/>
              </a:rPr>
              <a:t> </a:t>
            </a:r>
            <a:r>
              <a:rPr sz="1700" dirty="0">
                <a:latin typeface="Lato"/>
                <a:cs typeface="Lato"/>
              </a:rPr>
              <a:t>long</a:t>
            </a:r>
            <a:r>
              <a:rPr sz="1700" spc="-98" dirty="0">
                <a:latin typeface="Lato"/>
                <a:cs typeface="Lato"/>
              </a:rPr>
              <a:t> </a:t>
            </a:r>
            <a:r>
              <a:rPr sz="1700" dirty="0">
                <a:latin typeface="Lato"/>
                <a:cs typeface="Lato"/>
              </a:rPr>
              <a:t>sources</a:t>
            </a:r>
            <a:r>
              <a:rPr sz="1700" spc="-95" dirty="0">
                <a:latin typeface="Lato"/>
                <a:cs typeface="Lato"/>
              </a:rPr>
              <a:t> </a:t>
            </a:r>
            <a:r>
              <a:rPr sz="1700" spc="-10" dirty="0">
                <a:latin typeface="Lato"/>
                <a:cs typeface="Lato"/>
              </a:rPr>
              <a:t>into </a:t>
            </a:r>
            <a:r>
              <a:rPr sz="1700" dirty="0">
                <a:latin typeface="Lato"/>
                <a:cs typeface="Lato"/>
              </a:rPr>
              <a:t>short</a:t>
            </a:r>
            <a:r>
              <a:rPr sz="1700" spc="-70" dirty="0">
                <a:latin typeface="Lato"/>
                <a:cs typeface="Lato"/>
              </a:rPr>
              <a:t> </a:t>
            </a:r>
            <a:r>
              <a:rPr sz="1700" spc="-5" dirty="0">
                <a:latin typeface="Lato"/>
                <a:cs typeface="Lato"/>
              </a:rPr>
              <a:t>chunks</a:t>
            </a:r>
            <a:endParaRPr sz="1700">
              <a:latin typeface="Lato"/>
              <a:cs typeface="Lato"/>
            </a:endParaRPr>
          </a:p>
        </p:txBody>
      </p:sp>
      <p:grpSp>
        <p:nvGrpSpPr>
          <p:cNvPr id="101" name="object 101"/>
          <p:cNvGrpSpPr/>
          <p:nvPr/>
        </p:nvGrpSpPr>
        <p:grpSpPr>
          <a:xfrm>
            <a:off x="4683816" y="2829690"/>
            <a:ext cx="533083" cy="82233"/>
            <a:chOff x="9367631" y="5136864"/>
            <a:chExt cx="1066165" cy="164465"/>
          </a:xfrm>
        </p:grpSpPr>
        <p:sp>
          <p:nvSpPr>
            <p:cNvPr id="102" name="object 102"/>
            <p:cNvSpPr/>
            <p:nvPr/>
          </p:nvSpPr>
          <p:spPr>
            <a:xfrm>
              <a:off x="9386681" y="5211739"/>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103" name="object 103"/>
            <p:cNvPicPr/>
            <p:nvPr/>
          </p:nvPicPr>
          <p:blipFill>
            <a:blip r:embed="rId2" cstate="print"/>
            <a:stretch>
              <a:fillRect/>
            </a:stretch>
          </p:blipFill>
          <p:spPr>
            <a:xfrm>
              <a:off x="10222104" y="5136864"/>
              <a:ext cx="211524" cy="163974"/>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837" y="736854"/>
            <a:ext cx="7627938" cy="1393458"/>
          </a:xfrm>
          <a:prstGeom prst="rect">
            <a:avLst/>
          </a:prstGeom>
        </p:spPr>
        <p:txBody>
          <a:bodyPr vert="horz" wrap="square" lIns="0" tIns="52070" rIns="0" bIns="0" rtlCol="0">
            <a:spAutoFit/>
          </a:bodyPr>
          <a:lstStyle/>
          <a:p>
            <a:pPr marL="6350">
              <a:spcBef>
                <a:spcPts val="410"/>
              </a:spcBef>
            </a:pPr>
            <a:r>
              <a:rPr sz="2000" spc="-80" dirty="0">
                <a:latin typeface="Lato"/>
                <a:cs typeface="Lato"/>
              </a:rPr>
              <a:t>Two</a:t>
            </a:r>
            <a:r>
              <a:rPr sz="2000" spc="-105" dirty="0">
                <a:latin typeface="Lato"/>
                <a:cs typeface="Lato"/>
              </a:rPr>
              <a:t> </a:t>
            </a:r>
            <a:r>
              <a:rPr sz="2000" spc="-5" dirty="0">
                <a:latin typeface="Lato"/>
                <a:cs typeface="Lato"/>
              </a:rPr>
              <a:t>considerations</a:t>
            </a:r>
            <a:r>
              <a:rPr sz="2000" spc="-102" dirty="0">
                <a:latin typeface="Lato"/>
                <a:cs typeface="Lato"/>
              </a:rPr>
              <a:t> </a:t>
            </a:r>
            <a:r>
              <a:rPr sz="2000" dirty="0">
                <a:latin typeface="Lato"/>
                <a:cs typeface="Lato"/>
              </a:rPr>
              <a:t>for</a:t>
            </a:r>
            <a:r>
              <a:rPr sz="2000" spc="-105" dirty="0">
                <a:latin typeface="Lato"/>
                <a:cs typeface="Lato"/>
              </a:rPr>
              <a:t> </a:t>
            </a:r>
            <a:r>
              <a:rPr sz="2000" dirty="0">
                <a:latin typeface="Lato"/>
                <a:cs typeface="Lato"/>
              </a:rPr>
              <a:t>using</a:t>
            </a:r>
            <a:r>
              <a:rPr sz="2000" spc="-102" dirty="0">
                <a:latin typeface="Lato"/>
                <a:cs typeface="Lato"/>
              </a:rPr>
              <a:t> </a:t>
            </a:r>
            <a:r>
              <a:rPr sz="2000" dirty="0">
                <a:latin typeface="Lato"/>
                <a:cs typeface="Lato"/>
              </a:rPr>
              <a:t>external</a:t>
            </a:r>
            <a:r>
              <a:rPr sz="2000" spc="-102" dirty="0">
                <a:latin typeface="Lato"/>
                <a:cs typeface="Lato"/>
              </a:rPr>
              <a:t> </a:t>
            </a:r>
            <a:r>
              <a:rPr sz="2000" dirty="0">
                <a:latin typeface="Lato"/>
                <a:cs typeface="Lato"/>
              </a:rPr>
              <a:t>data</a:t>
            </a:r>
            <a:r>
              <a:rPr sz="2000" spc="-105" dirty="0">
                <a:latin typeface="Lato"/>
                <a:cs typeface="Lato"/>
              </a:rPr>
              <a:t> </a:t>
            </a:r>
            <a:r>
              <a:rPr sz="2000" dirty="0">
                <a:latin typeface="Lato"/>
                <a:cs typeface="Lato"/>
              </a:rPr>
              <a:t>in</a:t>
            </a:r>
            <a:r>
              <a:rPr sz="2000" spc="-102" dirty="0">
                <a:latin typeface="Lato"/>
                <a:cs typeface="Lato"/>
              </a:rPr>
              <a:t> </a:t>
            </a:r>
            <a:r>
              <a:rPr sz="2000" spc="-10" dirty="0">
                <a:latin typeface="Lato"/>
                <a:cs typeface="Lato"/>
              </a:rPr>
              <a:t>RAG:</a:t>
            </a:r>
            <a:endParaRPr sz="2000">
              <a:latin typeface="Lato"/>
              <a:cs typeface="Lato"/>
            </a:endParaRPr>
          </a:p>
          <a:p>
            <a:pPr marL="463233" indent="-409575">
              <a:spcBef>
                <a:spcPts val="360"/>
              </a:spcBef>
              <a:buSzPct val="90000"/>
              <a:buAutoNum type="arabicPeriod"/>
              <a:tabLst>
                <a:tab pos="463233" algn="l"/>
              </a:tabLst>
            </a:pPr>
            <a:r>
              <a:rPr sz="2000" dirty="0">
                <a:latin typeface="Lato"/>
                <a:cs typeface="Lato"/>
              </a:rPr>
              <a:t>Data</a:t>
            </a:r>
            <a:r>
              <a:rPr sz="2000" spc="-113" dirty="0">
                <a:latin typeface="Lato"/>
                <a:cs typeface="Lato"/>
              </a:rPr>
              <a:t> </a:t>
            </a:r>
            <a:r>
              <a:rPr sz="2000" dirty="0">
                <a:latin typeface="Lato"/>
                <a:cs typeface="Lato"/>
              </a:rPr>
              <a:t>must</a:t>
            </a:r>
            <a:r>
              <a:rPr sz="2000" spc="-110" dirty="0">
                <a:latin typeface="Lato"/>
                <a:cs typeface="Lato"/>
              </a:rPr>
              <a:t> </a:t>
            </a:r>
            <a:r>
              <a:rPr sz="2000" spc="-10" dirty="0">
                <a:latin typeface="Lato"/>
                <a:cs typeface="Lato"/>
              </a:rPr>
              <a:t>fit</a:t>
            </a:r>
            <a:r>
              <a:rPr sz="2000" spc="-113" dirty="0">
                <a:latin typeface="Lato"/>
                <a:cs typeface="Lato"/>
              </a:rPr>
              <a:t> </a:t>
            </a:r>
            <a:r>
              <a:rPr sz="2000" dirty="0">
                <a:latin typeface="Lato"/>
                <a:cs typeface="Lato"/>
              </a:rPr>
              <a:t>inside</a:t>
            </a:r>
            <a:r>
              <a:rPr sz="2000" spc="-110" dirty="0">
                <a:latin typeface="Lato"/>
                <a:cs typeface="Lato"/>
              </a:rPr>
              <a:t> </a:t>
            </a:r>
            <a:r>
              <a:rPr sz="2000" spc="-15" dirty="0">
                <a:latin typeface="Lato"/>
                <a:cs typeface="Lato"/>
              </a:rPr>
              <a:t>context</a:t>
            </a:r>
            <a:r>
              <a:rPr sz="2000" spc="-110" dirty="0">
                <a:latin typeface="Lato"/>
                <a:cs typeface="Lato"/>
              </a:rPr>
              <a:t> </a:t>
            </a:r>
            <a:r>
              <a:rPr sz="2000" spc="-5" dirty="0">
                <a:latin typeface="Lato"/>
                <a:cs typeface="Lato"/>
              </a:rPr>
              <a:t>window</a:t>
            </a:r>
            <a:endParaRPr sz="2000">
              <a:latin typeface="Lato"/>
              <a:cs typeface="Lato"/>
            </a:endParaRPr>
          </a:p>
          <a:p>
            <a:pPr marL="463233" marR="2540" indent="-409893">
              <a:lnSpc>
                <a:spcPct val="114999"/>
              </a:lnSpc>
              <a:buSzPct val="90000"/>
              <a:buAutoNum type="arabicPeriod"/>
              <a:tabLst>
                <a:tab pos="463233" algn="l"/>
              </a:tabLst>
            </a:pPr>
            <a:r>
              <a:rPr sz="2000" dirty="0">
                <a:latin typeface="Lato"/>
                <a:cs typeface="Lato"/>
              </a:rPr>
              <a:t>Data</a:t>
            </a:r>
            <a:r>
              <a:rPr sz="2000" spc="-110" dirty="0">
                <a:latin typeface="Lato"/>
                <a:cs typeface="Lato"/>
              </a:rPr>
              <a:t> </a:t>
            </a:r>
            <a:r>
              <a:rPr sz="2000" dirty="0">
                <a:latin typeface="Lato"/>
                <a:cs typeface="Lato"/>
              </a:rPr>
              <a:t>must</a:t>
            </a:r>
            <a:r>
              <a:rPr sz="2000" spc="-108" dirty="0">
                <a:latin typeface="Lato"/>
                <a:cs typeface="Lato"/>
              </a:rPr>
              <a:t> </a:t>
            </a:r>
            <a:r>
              <a:rPr sz="2000" spc="-15" dirty="0">
                <a:latin typeface="Lato"/>
                <a:cs typeface="Lato"/>
              </a:rPr>
              <a:t>be</a:t>
            </a:r>
            <a:r>
              <a:rPr sz="2000" spc="-108" dirty="0">
                <a:latin typeface="Lato"/>
                <a:cs typeface="Lato"/>
              </a:rPr>
              <a:t> </a:t>
            </a:r>
            <a:r>
              <a:rPr sz="2000" dirty="0">
                <a:latin typeface="Lato"/>
                <a:cs typeface="Lato"/>
              </a:rPr>
              <a:t>in</a:t>
            </a:r>
            <a:r>
              <a:rPr sz="2000" spc="-110" dirty="0">
                <a:latin typeface="Lato"/>
                <a:cs typeface="Lato"/>
              </a:rPr>
              <a:t> </a:t>
            </a:r>
            <a:r>
              <a:rPr sz="2000" dirty="0">
                <a:latin typeface="Lato"/>
                <a:cs typeface="Lato"/>
              </a:rPr>
              <a:t>format</a:t>
            </a:r>
            <a:r>
              <a:rPr sz="2000" spc="-108" dirty="0">
                <a:latin typeface="Lato"/>
                <a:cs typeface="Lato"/>
              </a:rPr>
              <a:t> </a:t>
            </a:r>
            <a:r>
              <a:rPr sz="2000" dirty="0">
                <a:latin typeface="Lato"/>
                <a:cs typeface="Lato"/>
              </a:rPr>
              <a:t>that</a:t>
            </a:r>
            <a:r>
              <a:rPr sz="2000" spc="-108" dirty="0">
                <a:latin typeface="Lato"/>
                <a:cs typeface="Lato"/>
              </a:rPr>
              <a:t> </a:t>
            </a:r>
            <a:r>
              <a:rPr sz="2000" dirty="0">
                <a:latin typeface="Lato"/>
                <a:cs typeface="Lato"/>
              </a:rPr>
              <a:t>allows</a:t>
            </a:r>
            <a:r>
              <a:rPr sz="2000" spc="-110" dirty="0">
                <a:latin typeface="Lato"/>
                <a:cs typeface="Lato"/>
              </a:rPr>
              <a:t> </a:t>
            </a:r>
            <a:r>
              <a:rPr sz="2000" dirty="0">
                <a:latin typeface="Lato"/>
                <a:cs typeface="Lato"/>
              </a:rPr>
              <a:t>its</a:t>
            </a:r>
            <a:r>
              <a:rPr sz="2000" spc="-108" dirty="0">
                <a:latin typeface="Lato"/>
                <a:cs typeface="Lato"/>
              </a:rPr>
              <a:t> </a:t>
            </a:r>
            <a:r>
              <a:rPr sz="2000" dirty="0">
                <a:latin typeface="Lato"/>
                <a:cs typeface="Lato"/>
              </a:rPr>
              <a:t>relevance</a:t>
            </a:r>
            <a:r>
              <a:rPr sz="2000" spc="-108" dirty="0">
                <a:latin typeface="Lato"/>
                <a:cs typeface="Lato"/>
              </a:rPr>
              <a:t> </a:t>
            </a:r>
            <a:r>
              <a:rPr sz="2000" dirty="0">
                <a:latin typeface="Lato"/>
                <a:cs typeface="Lato"/>
              </a:rPr>
              <a:t>to</a:t>
            </a:r>
            <a:r>
              <a:rPr sz="2000" spc="-108" dirty="0">
                <a:latin typeface="Lato"/>
                <a:cs typeface="Lato"/>
              </a:rPr>
              <a:t> </a:t>
            </a:r>
            <a:r>
              <a:rPr sz="2000" spc="-15" dirty="0">
                <a:latin typeface="Lato"/>
                <a:cs typeface="Lato"/>
              </a:rPr>
              <a:t>be</a:t>
            </a:r>
            <a:r>
              <a:rPr sz="2000" spc="-110" dirty="0">
                <a:latin typeface="Lato"/>
                <a:cs typeface="Lato"/>
              </a:rPr>
              <a:t> </a:t>
            </a:r>
            <a:r>
              <a:rPr sz="2000" dirty="0">
                <a:latin typeface="Lato"/>
                <a:cs typeface="Lato"/>
              </a:rPr>
              <a:t>assessed</a:t>
            </a:r>
            <a:r>
              <a:rPr sz="2000" spc="-108" dirty="0">
                <a:latin typeface="Lato"/>
                <a:cs typeface="Lato"/>
              </a:rPr>
              <a:t> </a:t>
            </a:r>
            <a:r>
              <a:rPr sz="2000" spc="-13" dirty="0">
                <a:latin typeface="Lato"/>
                <a:cs typeface="Lato"/>
              </a:rPr>
              <a:t>at </a:t>
            </a:r>
            <a:r>
              <a:rPr sz="2000" dirty="0">
                <a:latin typeface="Lato"/>
                <a:cs typeface="Lato"/>
              </a:rPr>
              <a:t>inference</a:t>
            </a:r>
            <a:r>
              <a:rPr sz="2000" spc="-105" dirty="0">
                <a:latin typeface="Lato"/>
                <a:cs typeface="Lato"/>
              </a:rPr>
              <a:t> </a:t>
            </a:r>
            <a:r>
              <a:rPr sz="2000" dirty="0">
                <a:latin typeface="Lato"/>
                <a:cs typeface="Lato"/>
              </a:rPr>
              <a:t>time:</a:t>
            </a:r>
            <a:r>
              <a:rPr sz="2000" spc="-105" dirty="0">
                <a:latin typeface="Lato"/>
                <a:cs typeface="Lato"/>
              </a:rPr>
              <a:t> </a:t>
            </a:r>
            <a:r>
              <a:rPr sz="2000" b="1" spc="-5" dirty="0">
                <a:latin typeface="Lato"/>
                <a:cs typeface="Lato"/>
              </a:rPr>
              <a:t>Embedding</a:t>
            </a:r>
            <a:r>
              <a:rPr sz="2000" b="1" spc="-80" dirty="0">
                <a:latin typeface="Lato"/>
                <a:cs typeface="Lato"/>
              </a:rPr>
              <a:t> </a:t>
            </a:r>
            <a:r>
              <a:rPr sz="2000" b="1" spc="-5" dirty="0">
                <a:latin typeface="Lato"/>
                <a:cs typeface="Lato"/>
              </a:rPr>
              <a:t>vectors</a:t>
            </a:r>
            <a:endParaRPr sz="2000">
              <a:latin typeface="Lato"/>
              <a:cs typeface="Lato"/>
            </a:endParaRPr>
          </a:p>
        </p:txBody>
      </p:sp>
      <p:sp>
        <p:nvSpPr>
          <p:cNvPr id="3" name="object 3"/>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6350">
              <a:spcBef>
                <a:spcPts val="50"/>
              </a:spcBef>
            </a:pPr>
            <a:r>
              <a:rPr dirty="0"/>
              <a:t>Data</a:t>
            </a:r>
            <a:r>
              <a:rPr spc="-88" dirty="0"/>
              <a:t> </a:t>
            </a:r>
            <a:r>
              <a:rPr dirty="0"/>
              <a:t>preparation</a:t>
            </a:r>
            <a:r>
              <a:rPr spc="-85" dirty="0"/>
              <a:t> </a:t>
            </a:r>
            <a:r>
              <a:rPr dirty="0"/>
              <a:t>for</a:t>
            </a:r>
            <a:r>
              <a:rPr spc="-85" dirty="0"/>
              <a:t> </a:t>
            </a:r>
            <a:r>
              <a:rPr spc="-13" dirty="0"/>
              <a:t>RAG</a:t>
            </a:r>
          </a:p>
        </p:txBody>
      </p:sp>
      <p:grpSp>
        <p:nvGrpSpPr>
          <p:cNvPr id="4" name="object 4"/>
          <p:cNvGrpSpPr/>
          <p:nvPr/>
        </p:nvGrpSpPr>
        <p:grpSpPr>
          <a:xfrm>
            <a:off x="668567" y="3102763"/>
            <a:ext cx="1970723" cy="968375"/>
            <a:chOff x="1337134" y="6205525"/>
            <a:chExt cx="3941445" cy="1936750"/>
          </a:xfrm>
        </p:grpSpPr>
        <p:sp>
          <p:nvSpPr>
            <p:cNvPr id="5" name="object 5"/>
            <p:cNvSpPr/>
            <p:nvPr/>
          </p:nvSpPr>
          <p:spPr>
            <a:xfrm>
              <a:off x="1341897" y="6210287"/>
              <a:ext cx="2835275" cy="1927225"/>
            </a:xfrm>
            <a:custGeom>
              <a:avLst/>
              <a:gdLst/>
              <a:ahLst/>
              <a:cxnLst/>
              <a:rect l="l" t="t" r="r" b="b"/>
              <a:pathLst>
                <a:path w="2835275" h="1927225">
                  <a:moveTo>
                    <a:pt x="2834994" y="1927196"/>
                  </a:moveTo>
                  <a:lnTo>
                    <a:pt x="0" y="1927196"/>
                  </a:lnTo>
                  <a:lnTo>
                    <a:pt x="0" y="0"/>
                  </a:lnTo>
                  <a:lnTo>
                    <a:pt x="2834994" y="0"/>
                  </a:lnTo>
                  <a:lnTo>
                    <a:pt x="2834994" y="1927196"/>
                  </a:lnTo>
                  <a:close/>
                </a:path>
              </a:pathLst>
            </a:custGeom>
            <a:solidFill>
              <a:srgbClr val="EDEDED"/>
            </a:solidFill>
          </p:spPr>
          <p:txBody>
            <a:bodyPr wrap="square" lIns="0" tIns="0" rIns="0" bIns="0" rtlCol="0"/>
            <a:lstStyle/>
            <a:p>
              <a:endParaRPr sz="700"/>
            </a:p>
          </p:txBody>
        </p:sp>
        <p:sp>
          <p:nvSpPr>
            <p:cNvPr id="6" name="object 6"/>
            <p:cNvSpPr/>
            <p:nvPr/>
          </p:nvSpPr>
          <p:spPr>
            <a:xfrm>
              <a:off x="1341897" y="6210287"/>
              <a:ext cx="2835275" cy="1927225"/>
            </a:xfrm>
            <a:custGeom>
              <a:avLst/>
              <a:gdLst/>
              <a:ahLst/>
              <a:cxnLst/>
              <a:rect l="l" t="t" r="r" b="b"/>
              <a:pathLst>
                <a:path w="2835275" h="1927225">
                  <a:moveTo>
                    <a:pt x="0" y="0"/>
                  </a:moveTo>
                  <a:lnTo>
                    <a:pt x="2834994" y="0"/>
                  </a:lnTo>
                  <a:lnTo>
                    <a:pt x="2834994" y="1927196"/>
                  </a:lnTo>
                  <a:lnTo>
                    <a:pt x="0" y="1927196"/>
                  </a:lnTo>
                  <a:lnTo>
                    <a:pt x="0" y="0"/>
                  </a:lnTo>
                  <a:close/>
                </a:path>
              </a:pathLst>
            </a:custGeom>
            <a:ln w="9524">
              <a:solidFill>
                <a:srgbClr val="757575"/>
              </a:solidFill>
            </a:ln>
          </p:spPr>
          <p:txBody>
            <a:bodyPr wrap="square" lIns="0" tIns="0" rIns="0" bIns="0" rtlCol="0"/>
            <a:lstStyle/>
            <a:p>
              <a:endParaRPr sz="700"/>
            </a:p>
          </p:txBody>
        </p:sp>
        <p:sp>
          <p:nvSpPr>
            <p:cNvPr id="7" name="object 7"/>
            <p:cNvSpPr/>
            <p:nvPr/>
          </p:nvSpPr>
          <p:spPr>
            <a:xfrm>
              <a:off x="1524776" y="6437062"/>
              <a:ext cx="2514600" cy="90805"/>
            </a:xfrm>
            <a:custGeom>
              <a:avLst/>
              <a:gdLst/>
              <a:ahLst/>
              <a:cxnLst/>
              <a:rect l="l" t="t" r="r" b="b"/>
              <a:pathLst>
                <a:path w="2514600" h="90804">
                  <a:moveTo>
                    <a:pt x="2507239" y="90599"/>
                  </a:moveTo>
                  <a:lnTo>
                    <a:pt x="6762" y="90599"/>
                  </a:lnTo>
                  <a:lnTo>
                    <a:pt x="0" y="83824"/>
                  </a:lnTo>
                  <a:lnTo>
                    <a:pt x="0" y="15099"/>
                  </a:lnTo>
                  <a:lnTo>
                    <a:pt x="0" y="6749"/>
                  </a:lnTo>
                  <a:lnTo>
                    <a:pt x="6762" y="0"/>
                  </a:lnTo>
                  <a:lnTo>
                    <a:pt x="2502889" y="0"/>
                  </a:lnTo>
                  <a:lnTo>
                    <a:pt x="2506739" y="1574"/>
                  </a:lnTo>
                  <a:lnTo>
                    <a:pt x="2509564" y="4424"/>
                  </a:lnTo>
                  <a:lnTo>
                    <a:pt x="2512414" y="7249"/>
                  </a:lnTo>
                  <a:lnTo>
                    <a:pt x="2513989" y="11074"/>
                  </a:lnTo>
                  <a:lnTo>
                    <a:pt x="2513989" y="83824"/>
                  </a:lnTo>
                  <a:lnTo>
                    <a:pt x="2507239" y="90599"/>
                  </a:lnTo>
                  <a:close/>
                </a:path>
              </a:pathLst>
            </a:custGeom>
            <a:solidFill>
              <a:srgbClr val="0844A1"/>
            </a:solidFill>
          </p:spPr>
          <p:txBody>
            <a:bodyPr wrap="square" lIns="0" tIns="0" rIns="0" bIns="0" rtlCol="0"/>
            <a:lstStyle/>
            <a:p>
              <a:endParaRPr sz="700"/>
            </a:p>
          </p:txBody>
        </p:sp>
        <p:sp>
          <p:nvSpPr>
            <p:cNvPr id="8" name="object 8"/>
            <p:cNvSpPr/>
            <p:nvPr/>
          </p:nvSpPr>
          <p:spPr>
            <a:xfrm>
              <a:off x="1524776" y="6437062"/>
              <a:ext cx="2514600" cy="90805"/>
            </a:xfrm>
            <a:custGeom>
              <a:avLst/>
              <a:gdLst/>
              <a:ahLst/>
              <a:cxnLst/>
              <a:rect l="l" t="t" r="r" b="b"/>
              <a:pathLst>
                <a:path w="2514600" h="90804">
                  <a:moveTo>
                    <a:pt x="0" y="15099"/>
                  </a:moveTo>
                  <a:lnTo>
                    <a:pt x="0" y="6749"/>
                  </a:lnTo>
                  <a:lnTo>
                    <a:pt x="6762" y="0"/>
                  </a:lnTo>
                  <a:lnTo>
                    <a:pt x="15102" y="0"/>
                  </a:lnTo>
                  <a:lnTo>
                    <a:pt x="2498889" y="0"/>
                  </a:lnTo>
                  <a:lnTo>
                    <a:pt x="2502889" y="0"/>
                  </a:lnTo>
                  <a:lnTo>
                    <a:pt x="2506739" y="1574"/>
                  </a:lnTo>
                  <a:lnTo>
                    <a:pt x="2509564" y="4424"/>
                  </a:lnTo>
                  <a:lnTo>
                    <a:pt x="2512414" y="7249"/>
                  </a:lnTo>
                  <a:lnTo>
                    <a:pt x="2513989" y="11074"/>
                  </a:lnTo>
                  <a:lnTo>
                    <a:pt x="2513989" y="15099"/>
                  </a:lnTo>
                  <a:lnTo>
                    <a:pt x="2513989" y="75499"/>
                  </a:lnTo>
                  <a:lnTo>
                    <a:pt x="2513989" y="83824"/>
                  </a:lnTo>
                  <a:lnTo>
                    <a:pt x="2507239" y="90599"/>
                  </a:lnTo>
                  <a:lnTo>
                    <a:pt x="2498889" y="90599"/>
                  </a:lnTo>
                  <a:lnTo>
                    <a:pt x="15102" y="90599"/>
                  </a:lnTo>
                  <a:lnTo>
                    <a:pt x="6762" y="90599"/>
                  </a:lnTo>
                  <a:lnTo>
                    <a:pt x="0" y="83824"/>
                  </a:lnTo>
                  <a:lnTo>
                    <a:pt x="0" y="75499"/>
                  </a:lnTo>
                  <a:lnTo>
                    <a:pt x="0" y="15099"/>
                  </a:lnTo>
                  <a:close/>
                </a:path>
              </a:pathLst>
            </a:custGeom>
            <a:ln w="9524">
              <a:solidFill>
                <a:srgbClr val="757575"/>
              </a:solidFill>
            </a:ln>
          </p:spPr>
          <p:txBody>
            <a:bodyPr wrap="square" lIns="0" tIns="0" rIns="0" bIns="0" rtlCol="0"/>
            <a:lstStyle/>
            <a:p>
              <a:endParaRPr sz="700"/>
            </a:p>
          </p:txBody>
        </p:sp>
        <p:sp>
          <p:nvSpPr>
            <p:cNvPr id="9" name="object 9"/>
            <p:cNvSpPr/>
            <p:nvPr/>
          </p:nvSpPr>
          <p:spPr>
            <a:xfrm>
              <a:off x="1524776" y="6626036"/>
              <a:ext cx="1417320" cy="90805"/>
            </a:xfrm>
            <a:custGeom>
              <a:avLst/>
              <a:gdLst/>
              <a:ahLst/>
              <a:cxnLst/>
              <a:rect l="l" t="t" r="r" b="b"/>
              <a:pathLst>
                <a:path w="1417320" h="90804">
                  <a:moveTo>
                    <a:pt x="1410442" y="90599"/>
                  </a:moveTo>
                  <a:lnTo>
                    <a:pt x="6762" y="90599"/>
                  </a:lnTo>
                  <a:lnTo>
                    <a:pt x="0" y="83824"/>
                  </a:lnTo>
                  <a:lnTo>
                    <a:pt x="0" y="15099"/>
                  </a:lnTo>
                  <a:lnTo>
                    <a:pt x="0" y="6749"/>
                  </a:lnTo>
                  <a:lnTo>
                    <a:pt x="6762" y="0"/>
                  </a:lnTo>
                  <a:lnTo>
                    <a:pt x="1406092" y="0"/>
                  </a:lnTo>
                  <a:lnTo>
                    <a:pt x="1409942" y="1574"/>
                  </a:lnTo>
                  <a:lnTo>
                    <a:pt x="1412767" y="4424"/>
                  </a:lnTo>
                  <a:lnTo>
                    <a:pt x="1415617" y="7249"/>
                  </a:lnTo>
                  <a:lnTo>
                    <a:pt x="1417192" y="11074"/>
                  </a:lnTo>
                  <a:lnTo>
                    <a:pt x="1417192" y="83824"/>
                  </a:lnTo>
                  <a:lnTo>
                    <a:pt x="1410442" y="90599"/>
                  </a:lnTo>
                  <a:close/>
                </a:path>
              </a:pathLst>
            </a:custGeom>
            <a:solidFill>
              <a:srgbClr val="0844A1"/>
            </a:solidFill>
          </p:spPr>
          <p:txBody>
            <a:bodyPr wrap="square" lIns="0" tIns="0" rIns="0" bIns="0" rtlCol="0"/>
            <a:lstStyle/>
            <a:p>
              <a:endParaRPr sz="700"/>
            </a:p>
          </p:txBody>
        </p:sp>
        <p:sp>
          <p:nvSpPr>
            <p:cNvPr id="10" name="object 10"/>
            <p:cNvSpPr/>
            <p:nvPr/>
          </p:nvSpPr>
          <p:spPr>
            <a:xfrm>
              <a:off x="1524776" y="6626036"/>
              <a:ext cx="1417320" cy="90805"/>
            </a:xfrm>
            <a:custGeom>
              <a:avLst/>
              <a:gdLst/>
              <a:ahLst/>
              <a:cxnLst/>
              <a:rect l="l" t="t" r="r" b="b"/>
              <a:pathLst>
                <a:path w="1417320" h="90804">
                  <a:moveTo>
                    <a:pt x="0" y="15099"/>
                  </a:moveTo>
                  <a:lnTo>
                    <a:pt x="0" y="6749"/>
                  </a:lnTo>
                  <a:lnTo>
                    <a:pt x="6762" y="0"/>
                  </a:lnTo>
                  <a:lnTo>
                    <a:pt x="15102" y="0"/>
                  </a:lnTo>
                  <a:lnTo>
                    <a:pt x="1402092" y="0"/>
                  </a:lnTo>
                  <a:lnTo>
                    <a:pt x="1406092" y="0"/>
                  </a:lnTo>
                  <a:lnTo>
                    <a:pt x="1409942" y="1574"/>
                  </a:lnTo>
                  <a:lnTo>
                    <a:pt x="1412767" y="4424"/>
                  </a:lnTo>
                  <a:lnTo>
                    <a:pt x="1415617" y="7249"/>
                  </a:lnTo>
                  <a:lnTo>
                    <a:pt x="1417192" y="11074"/>
                  </a:lnTo>
                  <a:lnTo>
                    <a:pt x="1417192" y="15099"/>
                  </a:lnTo>
                  <a:lnTo>
                    <a:pt x="1417192" y="75499"/>
                  </a:lnTo>
                  <a:lnTo>
                    <a:pt x="1417192" y="83824"/>
                  </a:lnTo>
                  <a:lnTo>
                    <a:pt x="1410442" y="90599"/>
                  </a:lnTo>
                  <a:lnTo>
                    <a:pt x="1402092" y="90599"/>
                  </a:lnTo>
                  <a:lnTo>
                    <a:pt x="15102" y="90599"/>
                  </a:lnTo>
                  <a:lnTo>
                    <a:pt x="6762" y="90599"/>
                  </a:lnTo>
                  <a:lnTo>
                    <a:pt x="0" y="83824"/>
                  </a:lnTo>
                  <a:lnTo>
                    <a:pt x="0" y="75499"/>
                  </a:lnTo>
                  <a:lnTo>
                    <a:pt x="0" y="15099"/>
                  </a:lnTo>
                  <a:close/>
                </a:path>
              </a:pathLst>
            </a:custGeom>
            <a:ln w="9524">
              <a:solidFill>
                <a:srgbClr val="757575"/>
              </a:solidFill>
            </a:ln>
          </p:spPr>
          <p:txBody>
            <a:bodyPr wrap="square" lIns="0" tIns="0" rIns="0" bIns="0" rtlCol="0"/>
            <a:lstStyle/>
            <a:p>
              <a:endParaRPr sz="700"/>
            </a:p>
          </p:txBody>
        </p:sp>
        <p:sp>
          <p:nvSpPr>
            <p:cNvPr id="11" name="object 11"/>
            <p:cNvSpPr/>
            <p:nvPr/>
          </p:nvSpPr>
          <p:spPr>
            <a:xfrm>
              <a:off x="4231491" y="7169385"/>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12" name="object 12"/>
            <p:cNvPicPr/>
            <p:nvPr/>
          </p:nvPicPr>
          <p:blipFill>
            <a:blip r:embed="rId2" cstate="print"/>
            <a:stretch>
              <a:fillRect/>
            </a:stretch>
          </p:blipFill>
          <p:spPr>
            <a:xfrm>
              <a:off x="5066914" y="7094510"/>
              <a:ext cx="211524" cy="163974"/>
            </a:xfrm>
            <a:prstGeom prst="rect">
              <a:avLst/>
            </a:prstGeom>
          </p:spPr>
        </p:pic>
      </p:grpSp>
      <p:sp>
        <p:nvSpPr>
          <p:cNvPr id="13" name="object 13"/>
          <p:cNvSpPr txBox="1"/>
          <p:nvPr/>
        </p:nvSpPr>
        <p:spPr>
          <a:xfrm>
            <a:off x="395837" y="2422771"/>
            <a:ext cx="2148205"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Prompt</a:t>
            </a:r>
            <a:r>
              <a:rPr sz="1700" spc="-73" dirty="0">
                <a:latin typeface="Lato"/>
                <a:cs typeface="Lato"/>
              </a:rPr>
              <a:t> </a:t>
            </a:r>
            <a:r>
              <a:rPr sz="1700" spc="-10" dirty="0">
                <a:latin typeface="Lato"/>
                <a:cs typeface="Lato"/>
              </a:rPr>
              <a:t>text</a:t>
            </a:r>
            <a:r>
              <a:rPr sz="1700" spc="-70" dirty="0">
                <a:latin typeface="Lato"/>
                <a:cs typeface="Lato"/>
              </a:rPr>
              <a:t> </a:t>
            </a:r>
            <a:r>
              <a:rPr sz="1700" spc="-5" dirty="0">
                <a:latin typeface="Lato"/>
                <a:cs typeface="Lato"/>
              </a:rPr>
              <a:t>converted </a:t>
            </a:r>
            <a:r>
              <a:rPr sz="1700" dirty="0">
                <a:latin typeface="Lato"/>
                <a:cs typeface="Lato"/>
              </a:rPr>
              <a:t>to</a:t>
            </a:r>
            <a:r>
              <a:rPr sz="1700" spc="-95" dirty="0">
                <a:latin typeface="Lato"/>
                <a:cs typeface="Lato"/>
              </a:rPr>
              <a:t> </a:t>
            </a:r>
            <a:r>
              <a:rPr sz="1700" spc="-13" dirty="0">
                <a:latin typeface="Lato"/>
                <a:cs typeface="Lato"/>
              </a:rPr>
              <a:t>embedding</a:t>
            </a:r>
            <a:r>
              <a:rPr sz="1700" spc="-93" dirty="0">
                <a:latin typeface="Lato"/>
                <a:cs typeface="Lato"/>
              </a:rPr>
              <a:t> </a:t>
            </a:r>
            <a:r>
              <a:rPr sz="1700" spc="-5" dirty="0">
                <a:latin typeface="Lato"/>
                <a:cs typeface="Lato"/>
              </a:rPr>
              <a:t>vectors</a:t>
            </a:r>
            <a:endParaRPr sz="1700">
              <a:latin typeface="Lato"/>
              <a:cs typeface="Lato"/>
            </a:endParaRPr>
          </a:p>
        </p:txBody>
      </p:sp>
      <p:graphicFrame>
        <p:nvGraphicFramePr>
          <p:cNvPr id="14" name="object 14"/>
          <p:cNvGraphicFramePr>
            <a:graphicFrameLocks noGrp="1"/>
          </p:cNvGraphicFramePr>
          <p:nvPr/>
        </p:nvGraphicFramePr>
        <p:xfrm>
          <a:off x="2700638"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44145">
                        <a:lnSpc>
                          <a:spcPct val="100000"/>
                        </a:lnSpc>
                        <a:spcBef>
                          <a:spcPts val="725"/>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5" name="object 15"/>
          <p:cNvGraphicFramePr>
            <a:graphicFrameLocks noGrp="1"/>
          </p:cNvGraphicFramePr>
          <p:nvPr/>
        </p:nvGraphicFramePr>
        <p:xfrm>
          <a:off x="3049350"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62560">
                        <a:lnSpc>
                          <a:spcPct val="100000"/>
                        </a:lnSpc>
                        <a:spcBef>
                          <a:spcPts val="725"/>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6" name="object 16"/>
          <p:cNvGraphicFramePr>
            <a:graphicFrameLocks noGrp="1"/>
          </p:cNvGraphicFramePr>
          <p:nvPr/>
        </p:nvGraphicFramePr>
        <p:xfrm>
          <a:off x="3398074"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49860">
                        <a:lnSpc>
                          <a:spcPct val="100000"/>
                        </a:lnSpc>
                        <a:spcBef>
                          <a:spcPts val="725"/>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7" name="object 17"/>
          <p:cNvGraphicFramePr>
            <a:graphicFrameLocks noGrp="1"/>
          </p:cNvGraphicFramePr>
          <p:nvPr/>
        </p:nvGraphicFramePr>
        <p:xfrm>
          <a:off x="3746786"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50495">
                        <a:lnSpc>
                          <a:spcPct val="100000"/>
                        </a:lnSpc>
                        <a:spcBef>
                          <a:spcPts val="725"/>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8" name="object 18"/>
          <p:cNvGraphicFramePr>
            <a:graphicFrameLocks noGrp="1"/>
          </p:cNvGraphicFramePr>
          <p:nvPr/>
        </p:nvGraphicFramePr>
        <p:xfrm>
          <a:off x="4095510"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54940">
                        <a:lnSpc>
                          <a:spcPct val="100000"/>
                        </a:lnSpc>
                        <a:spcBef>
                          <a:spcPts val="725"/>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pSp>
        <p:nvGrpSpPr>
          <p:cNvPr id="19" name="object 19"/>
          <p:cNvGrpSpPr/>
          <p:nvPr/>
        </p:nvGrpSpPr>
        <p:grpSpPr>
          <a:xfrm>
            <a:off x="5583741" y="1894792"/>
            <a:ext cx="2347913" cy="2561273"/>
            <a:chOff x="11167481" y="3789583"/>
            <a:chExt cx="4695825" cy="5122545"/>
          </a:xfrm>
        </p:grpSpPr>
        <p:pic>
          <p:nvPicPr>
            <p:cNvPr id="20" name="object 20"/>
            <p:cNvPicPr/>
            <p:nvPr/>
          </p:nvPicPr>
          <p:blipFill>
            <a:blip r:embed="rId3" cstate="print"/>
            <a:stretch>
              <a:fillRect/>
            </a:stretch>
          </p:blipFill>
          <p:spPr>
            <a:xfrm>
              <a:off x="11167481" y="3789583"/>
              <a:ext cx="4695798" cy="5122047"/>
            </a:xfrm>
            <a:prstGeom prst="rect">
              <a:avLst/>
            </a:prstGeom>
          </p:spPr>
        </p:pic>
        <p:sp>
          <p:nvSpPr>
            <p:cNvPr id="21" name="object 21"/>
            <p:cNvSpPr/>
            <p:nvPr/>
          </p:nvSpPr>
          <p:spPr>
            <a:xfrm>
              <a:off x="14481970" y="6121462"/>
              <a:ext cx="493395" cy="483870"/>
            </a:xfrm>
            <a:custGeom>
              <a:avLst/>
              <a:gdLst/>
              <a:ahLst/>
              <a:cxnLst/>
              <a:rect l="l" t="t" r="r" b="b"/>
              <a:pathLst>
                <a:path w="493394" h="483870">
                  <a:moveTo>
                    <a:pt x="246424" y="483849"/>
                  </a:moveTo>
                  <a:lnTo>
                    <a:pt x="196760" y="478934"/>
                  </a:lnTo>
                  <a:lnTo>
                    <a:pt x="150503" y="464839"/>
                  </a:lnTo>
                  <a:lnTo>
                    <a:pt x="108644" y="442535"/>
                  </a:lnTo>
                  <a:lnTo>
                    <a:pt x="72174" y="412996"/>
                  </a:lnTo>
                  <a:lnTo>
                    <a:pt x="42084" y="377192"/>
                  </a:lnTo>
                  <a:lnTo>
                    <a:pt x="19364" y="336098"/>
                  </a:lnTo>
                  <a:lnTo>
                    <a:pt x="5006" y="290684"/>
                  </a:lnTo>
                  <a:lnTo>
                    <a:pt x="0" y="241924"/>
                  </a:lnTo>
                  <a:lnTo>
                    <a:pt x="5006" y="193171"/>
                  </a:lnTo>
                  <a:lnTo>
                    <a:pt x="19364" y="147761"/>
                  </a:lnTo>
                  <a:lnTo>
                    <a:pt x="42084" y="106667"/>
                  </a:lnTo>
                  <a:lnTo>
                    <a:pt x="72174" y="70862"/>
                  </a:lnTo>
                  <a:lnTo>
                    <a:pt x="108644" y="41319"/>
                  </a:lnTo>
                  <a:lnTo>
                    <a:pt x="150503" y="19013"/>
                  </a:lnTo>
                  <a:lnTo>
                    <a:pt x="196760" y="4915"/>
                  </a:lnTo>
                  <a:lnTo>
                    <a:pt x="246424" y="0"/>
                  </a:lnTo>
                  <a:lnTo>
                    <a:pt x="294723" y="4693"/>
                  </a:lnTo>
                  <a:lnTo>
                    <a:pt x="340730" y="18421"/>
                  </a:lnTo>
                  <a:lnTo>
                    <a:pt x="383146" y="40658"/>
                  </a:lnTo>
                  <a:lnTo>
                    <a:pt x="420674" y="70874"/>
                  </a:lnTo>
                  <a:lnTo>
                    <a:pt x="451452" y="107722"/>
                  </a:lnTo>
                  <a:lnTo>
                    <a:pt x="474095" y="149359"/>
                  </a:lnTo>
                  <a:lnTo>
                    <a:pt x="488072" y="194515"/>
                  </a:lnTo>
                  <a:lnTo>
                    <a:pt x="492849" y="241924"/>
                  </a:lnTo>
                  <a:lnTo>
                    <a:pt x="487842" y="290684"/>
                  </a:lnTo>
                  <a:lnTo>
                    <a:pt x="473484" y="336098"/>
                  </a:lnTo>
                  <a:lnTo>
                    <a:pt x="450764" y="377192"/>
                  </a:lnTo>
                  <a:lnTo>
                    <a:pt x="420674" y="412996"/>
                  </a:lnTo>
                  <a:lnTo>
                    <a:pt x="384204" y="442535"/>
                  </a:lnTo>
                  <a:lnTo>
                    <a:pt x="342345" y="464839"/>
                  </a:lnTo>
                  <a:lnTo>
                    <a:pt x="296088" y="478934"/>
                  </a:lnTo>
                  <a:lnTo>
                    <a:pt x="246424" y="483849"/>
                  </a:lnTo>
                  <a:close/>
                </a:path>
              </a:pathLst>
            </a:custGeom>
            <a:solidFill>
              <a:srgbClr val="EDEDED"/>
            </a:solidFill>
          </p:spPr>
          <p:txBody>
            <a:bodyPr wrap="square" lIns="0" tIns="0" rIns="0" bIns="0" rtlCol="0"/>
            <a:lstStyle/>
            <a:p>
              <a:endParaRPr sz="700"/>
            </a:p>
          </p:txBody>
        </p:sp>
        <p:sp>
          <p:nvSpPr>
            <p:cNvPr id="22" name="object 22"/>
            <p:cNvSpPr/>
            <p:nvPr/>
          </p:nvSpPr>
          <p:spPr>
            <a:xfrm>
              <a:off x="14481970" y="6121462"/>
              <a:ext cx="493395" cy="483870"/>
            </a:xfrm>
            <a:custGeom>
              <a:avLst/>
              <a:gdLst/>
              <a:ahLst/>
              <a:cxnLst/>
              <a:rect l="l" t="t" r="r" b="b"/>
              <a:pathLst>
                <a:path w="493394" h="483870">
                  <a:moveTo>
                    <a:pt x="0" y="241924"/>
                  </a:moveTo>
                  <a:lnTo>
                    <a:pt x="5006" y="193171"/>
                  </a:lnTo>
                  <a:lnTo>
                    <a:pt x="19364" y="147761"/>
                  </a:lnTo>
                  <a:lnTo>
                    <a:pt x="42084" y="106667"/>
                  </a:lnTo>
                  <a:lnTo>
                    <a:pt x="72174" y="70862"/>
                  </a:lnTo>
                  <a:lnTo>
                    <a:pt x="108644" y="41319"/>
                  </a:lnTo>
                  <a:lnTo>
                    <a:pt x="150503" y="19013"/>
                  </a:lnTo>
                  <a:lnTo>
                    <a:pt x="196760" y="4915"/>
                  </a:lnTo>
                  <a:lnTo>
                    <a:pt x="246424" y="0"/>
                  </a:lnTo>
                  <a:lnTo>
                    <a:pt x="294723" y="4693"/>
                  </a:lnTo>
                  <a:lnTo>
                    <a:pt x="340730" y="18421"/>
                  </a:lnTo>
                  <a:lnTo>
                    <a:pt x="383146" y="40658"/>
                  </a:lnTo>
                  <a:lnTo>
                    <a:pt x="420674" y="70874"/>
                  </a:lnTo>
                  <a:lnTo>
                    <a:pt x="451452" y="107722"/>
                  </a:lnTo>
                  <a:lnTo>
                    <a:pt x="474095" y="149359"/>
                  </a:lnTo>
                  <a:lnTo>
                    <a:pt x="488072" y="194515"/>
                  </a:lnTo>
                  <a:lnTo>
                    <a:pt x="492849" y="241924"/>
                  </a:lnTo>
                  <a:lnTo>
                    <a:pt x="487842" y="290684"/>
                  </a:lnTo>
                  <a:lnTo>
                    <a:pt x="473484" y="336098"/>
                  </a:lnTo>
                  <a:lnTo>
                    <a:pt x="450764" y="377192"/>
                  </a:lnTo>
                  <a:lnTo>
                    <a:pt x="420674" y="412996"/>
                  </a:lnTo>
                  <a:lnTo>
                    <a:pt x="384204" y="442535"/>
                  </a:lnTo>
                  <a:lnTo>
                    <a:pt x="342345" y="464839"/>
                  </a:lnTo>
                  <a:lnTo>
                    <a:pt x="296088" y="478934"/>
                  </a:lnTo>
                  <a:lnTo>
                    <a:pt x="246424" y="483849"/>
                  </a:lnTo>
                  <a:lnTo>
                    <a:pt x="196760" y="478934"/>
                  </a:lnTo>
                  <a:lnTo>
                    <a:pt x="150503" y="464839"/>
                  </a:lnTo>
                  <a:lnTo>
                    <a:pt x="108644" y="442535"/>
                  </a:lnTo>
                  <a:lnTo>
                    <a:pt x="72174" y="412996"/>
                  </a:lnTo>
                  <a:lnTo>
                    <a:pt x="42084" y="377192"/>
                  </a:lnTo>
                  <a:lnTo>
                    <a:pt x="19364" y="336098"/>
                  </a:lnTo>
                  <a:lnTo>
                    <a:pt x="5006" y="290684"/>
                  </a:lnTo>
                  <a:lnTo>
                    <a:pt x="0" y="241924"/>
                  </a:lnTo>
                  <a:close/>
                </a:path>
              </a:pathLst>
            </a:custGeom>
            <a:ln w="9524">
              <a:solidFill>
                <a:srgbClr val="595959"/>
              </a:solidFill>
            </a:ln>
          </p:spPr>
          <p:txBody>
            <a:bodyPr wrap="square" lIns="0" tIns="0" rIns="0" bIns="0" rtlCol="0"/>
            <a:lstStyle/>
            <a:p>
              <a:endParaRPr sz="700"/>
            </a:p>
          </p:txBody>
        </p:sp>
        <p:sp>
          <p:nvSpPr>
            <p:cNvPr id="23" name="object 23"/>
            <p:cNvSpPr/>
            <p:nvPr/>
          </p:nvSpPr>
          <p:spPr>
            <a:xfrm>
              <a:off x="12053700" y="7815684"/>
              <a:ext cx="445134" cy="436880"/>
            </a:xfrm>
            <a:custGeom>
              <a:avLst/>
              <a:gdLst/>
              <a:ahLst/>
              <a:cxnLst/>
              <a:rect l="l" t="t" r="r" b="b"/>
              <a:pathLst>
                <a:path w="445134" h="436879">
                  <a:moveTo>
                    <a:pt x="222424" y="436699"/>
                  </a:moveTo>
                  <a:lnTo>
                    <a:pt x="177603" y="432263"/>
                  </a:lnTo>
                  <a:lnTo>
                    <a:pt x="135854" y="419541"/>
                  </a:lnTo>
                  <a:lnTo>
                    <a:pt x="98072" y="399410"/>
                  </a:lnTo>
                  <a:lnTo>
                    <a:pt x="65152" y="372749"/>
                  </a:lnTo>
                  <a:lnTo>
                    <a:pt x="37991" y="340434"/>
                  </a:lnTo>
                  <a:lnTo>
                    <a:pt x="17481" y="303344"/>
                  </a:lnTo>
                  <a:lnTo>
                    <a:pt x="4519" y="262357"/>
                  </a:lnTo>
                  <a:lnTo>
                    <a:pt x="0" y="218349"/>
                  </a:lnTo>
                  <a:lnTo>
                    <a:pt x="4519" y="174342"/>
                  </a:lnTo>
                  <a:lnTo>
                    <a:pt x="17481" y="133354"/>
                  </a:lnTo>
                  <a:lnTo>
                    <a:pt x="37991" y="96264"/>
                  </a:lnTo>
                  <a:lnTo>
                    <a:pt x="65152" y="63949"/>
                  </a:lnTo>
                  <a:lnTo>
                    <a:pt x="98072" y="37288"/>
                  </a:lnTo>
                  <a:lnTo>
                    <a:pt x="135854" y="17157"/>
                  </a:lnTo>
                  <a:lnTo>
                    <a:pt x="177603" y="4435"/>
                  </a:lnTo>
                  <a:lnTo>
                    <a:pt x="222424" y="0"/>
                  </a:lnTo>
                  <a:lnTo>
                    <a:pt x="266025" y="4233"/>
                  </a:lnTo>
                  <a:lnTo>
                    <a:pt x="307552" y="16618"/>
                  </a:lnTo>
                  <a:lnTo>
                    <a:pt x="345840" y="36681"/>
                  </a:lnTo>
                  <a:lnTo>
                    <a:pt x="379724" y="63949"/>
                  </a:lnTo>
                  <a:lnTo>
                    <a:pt x="407492" y="97204"/>
                  </a:lnTo>
                  <a:lnTo>
                    <a:pt x="427924"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close/>
                </a:path>
              </a:pathLst>
            </a:custGeom>
            <a:solidFill>
              <a:srgbClr val="EDEDED"/>
            </a:solidFill>
          </p:spPr>
          <p:txBody>
            <a:bodyPr wrap="square" lIns="0" tIns="0" rIns="0" bIns="0" rtlCol="0"/>
            <a:lstStyle/>
            <a:p>
              <a:endParaRPr sz="700"/>
            </a:p>
          </p:txBody>
        </p:sp>
        <p:sp>
          <p:nvSpPr>
            <p:cNvPr id="24" name="object 24"/>
            <p:cNvSpPr/>
            <p:nvPr/>
          </p:nvSpPr>
          <p:spPr>
            <a:xfrm>
              <a:off x="12053700" y="7815684"/>
              <a:ext cx="445134" cy="436880"/>
            </a:xfrm>
            <a:custGeom>
              <a:avLst/>
              <a:gdLst/>
              <a:ahLst/>
              <a:cxnLst/>
              <a:rect l="l" t="t" r="r" b="b"/>
              <a:pathLst>
                <a:path w="445134" h="436879">
                  <a:moveTo>
                    <a:pt x="0" y="218349"/>
                  </a:moveTo>
                  <a:lnTo>
                    <a:pt x="4519" y="174342"/>
                  </a:lnTo>
                  <a:lnTo>
                    <a:pt x="17481" y="133354"/>
                  </a:lnTo>
                  <a:lnTo>
                    <a:pt x="37991" y="96264"/>
                  </a:lnTo>
                  <a:lnTo>
                    <a:pt x="65152" y="63949"/>
                  </a:lnTo>
                  <a:lnTo>
                    <a:pt x="98072" y="37288"/>
                  </a:lnTo>
                  <a:lnTo>
                    <a:pt x="135854" y="17157"/>
                  </a:lnTo>
                  <a:lnTo>
                    <a:pt x="177603" y="4435"/>
                  </a:lnTo>
                  <a:lnTo>
                    <a:pt x="222424" y="0"/>
                  </a:lnTo>
                  <a:lnTo>
                    <a:pt x="266025" y="4233"/>
                  </a:lnTo>
                  <a:lnTo>
                    <a:pt x="307552" y="16618"/>
                  </a:lnTo>
                  <a:lnTo>
                    <a:pt x="345840" y="36681"/>
                  </a:lnTo>
                  <a:lnTo>
                    <a:pt x="379724" y="63949"/>
                  </a:lnTo>
                  <a:lnTo>
                    <a:pt x="407492" y="97204"/>
                  </a:lnTo>
                  <a:lnTo>
                    <a:pt x="427924"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lnTo>
                    <a:pt x="177603" y="432263"/>
                  </a:lnTo>
                  <a:lnTo>
                    <a:pt x="135854" y="419541"/>
                  </a:lnTo>
                  <a:lnTo>
                    <a:pt x="98072" y="399410"/>
                  </a:lnTo>
                  <a:lnTo>
                    <a:pt x="65152" y="372749"/>
                  </a:lnTo>
                  <a:lnTo>
                    <a:pt x="37991" y="340434"/>
                  </a:lnTo>
                  <a:lnTo>
                    <a:pt x="17481" y="303344"/>
                  </a:lnTo>
                  <a:lnTo>
                    <a:pt x="4519" y="262357"/>
                  </a:lnTo>
                  <a:lnTo>
                    <a:pt x="0" y="218349"/>
                  </a:lnTo>
                  <a:close/>
                </a:path>
              </a:pathLst>
            </a:custGeom>
            <a:ln w="9524">
              <a:solidFill>
                <a:srgbClr val="595959"/>
              </a:solidFill>
            </a:ln>
          </p:spPr>
          <p:txBody>
            <a:bodyPr wrap="square" lIns="0" tIns="0" rIns="0" bIns="0" rtlCol="0"/>
            <a:lstStyle/>
            <a:p>
              <a:endParaRPr sz="700"/>
            </a:p>
          </p:txBody>
        </p:sp>
      </p:grpSp>
      <p:sp>
        <p:nvSpPr>
          <p:cNvPr id="25" name="object 25"/>
          <p:cNvSpPr txBox="1"/>
          <p:nvPr/>
        </p:nvSpPr>
        <p:spPr>
          <a:xfrm>
            <a:off x="7686871" y="3016496"/>
            <a:ext cx="360045" cy="314189"/>
          </a:xfrm>
          <a:prstGeom prst="rect">
            <a:avLst/>
          </a:prstGeom>
        </p:spPr>
        <p:txBody>
          <a:bodyPr vert="horz" wrap="square" lIns="0" tIns="6350" rIns="0" bIns="0" rtlCol="0">
            <a:spAutoFit/>
          </a:bodyPr>
          <a:lstStyle/>
          <a:p>
            <a:pPr marL="6350">
              <a:spcBef>
                <a:spcPts val="50"/>
              </a:spcBef>
            </a:pPr>
            <a:r>
              <a:rPr sz="2000" spc="-25" dirty="0">
                <a:latin typeface="Lato"/>
                <a:cs typeface="Lato"/>
              </a:rPr>
              <a:t>fox</a:t>
            </a:r>
            <a:endParaRPr sz="2000">
              <a:latin typeface="Lato"/>
              <a:cs typeface="Lato"/>
            </a:endParaRPr>
          </a:p>
        </p:txBody>
      </p:sp>
      <p:sp>
        <p:nvSpPr>
          <p:cNvPr id="26" name="object 26"/>
          <p:cNvSpPr txBox="1"/>
          <p:nvPr/>
        </p:nvSpPr>
        <p:spPr>
          <a:xfrm>
            <a:off x="6329440" y="3906919"/>
            <a:ext cx="542925"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whale</a:t>
            </a:r>
            <a:endParaRPr sz="1600">
              <a:latin typeface="Lato"/>
              <a:cs typeface="Lato"/>
            </a:endParaRPr>
          </a:p>
        </p:txBody>
      </p:sp>
      <p:sp>
        <p:nvSpPr>
          <p:cNvPr id="27" name="object 27"/>
          <p:cNvSpPr txBox="1"/>
          <p:nvPr/>
        </p:nvSpPr>
        <p:spPr>
          <a:xfrm>
            <a:off x="5556010" y="3444849"/>
            <a:ext cx="417830" cy="221856"/>
          </a:xfrm>
          <a:prstGeom prst="rect">
            <a:avLst/>
          </a:prstGeom>
        </p:spPr>
        <p:txBody>
          <a:bodyPr vert="horz" wrap="square" lIns="0" tIns="6350" rIns="0" bIns="0" rtlCol="0">
            <a:spAutoFit/>
          </a:bodyPr>
          <a:lstStyle/>
          <a:p>
            <a:pPr marL="6350">
              <a:spcBef>
                <a:spcPts val="50"/>
              </a:spcBef>
            </a:pPr>
            <a:r>
              <a:rPr spc="-10" dirty="0">
                <a:latin typeface="Lato"/>
                <a:cs typeface="Lato"/>
              </a:rPr>
              <a:t>swim</a:t>
            </a:r>
            <a:endParaRPr>
              <a:latin typeface="Lato"/>
              <a:cs typeface="Lato"/>
            </a:endParaRPr>
          </a:p>
        </p:txBody>
      </p:sp>
      <p:sp>
        <p:nvSpPr>
          <p:cNvPr id="28" name="object 28"/>
          <p:cNvSpPr txBox="1"/>
          <p:nvPr/>
        </p:nvSpPr>
        <p:spPr>
          <a:xfrm>
            <a:off x="7072052" y="2551080"/>
            <a:ext cx="544513"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jumps</a:t>
            </a:r>
            <a:endParaRPr sz="1600">
              <a:latin typeface="Lato"/>
              <a:cs typeface="Lato"/>
            </a:endParaRPr>
          </a:p>
        </p:txBody>
      </p:sp>
      <p:grpSp>
        <p:nvGrpSpPr>
          <p:cNvPr id="29" name="object 29"/>
          <p:cNvGrpSpPr/>
          <p:nvPr/>
        </p:nvGrpSpPr>
        <p:grpSpPr>
          <a:xfrm>
            <a:off x="5577445" y="2472689"/>
            <a:ext cx="1391285" cy="288290"/>
            <a:chOff x="11154889" y="4945377"/>
            <a:chExt cx="2782570" cy="576580"/>
          </a:xfrm>
        </p:grpSpPr>
        <p:sp>
          <p:nvSpPr>
            <p:cNvPr id="30" name="object 30"/>
            <p:cNvSpPr/>
            <p:nvPr/>
          </p:nvSpPr>
          <p:spPr>
            <a:xfrm>
              <a:off x="13487597" y="5080439"/>
              <a:ext cx="445134" cy="436880"/>
            </a:xfrm>
            <a:custGeom>
              <a:avLst/>
              <a:gdLst/>
              <a:ahLst/>
              <a:cxnLst/>
              <a:rect l="l" t="t" r="r" b="b"/>
              <a:pathLst>
                <a:path w="445134" h="436879">
                  <a:moveTo>
                    <a:pt x="222424" y="436699"/>
                  </a:moveTo>
                  <a:lnTo>
                    <a:pt x="177595" y="432263"/>
                  </a:lnTo>
                  <a:lnTo>
                    <a:pt x="135843" y="419541"/>
                  </a:lnTo>
                  <a:lnTo>
                    <a:pt x="98061" y="399410"/>
                  </a:lnTo>
                  <a:lnTo>
                    <a:pt x="65143" y="372749"/>
                  </a:lnTo>
                  <a:lnTo>
                    <a:pt x="37984" y="340434"/>
                  </a:lnTo>
                  <a:lnTo>
                    <a:pt x="17478" y="303344"/>
                  </a:lnTo>
                  <a:lnTo>
                    <a:pt x="4518" y="262357"/>
                  </a:lnTo>
                  <a:lnTo>
                    <a:pt x="0" y="218349"/>
                  </a:lnTo>
                  <a:lnTo>
                    <a:pt x="4518" y="174342"/>
                  </a:lnTo>
                  <a:lnTo>
                    <a:pt x="17478" y="133354"/>
                  </a:lnTo>
                  <a:lnTo>
                    <a:pt x="37984" y="96264"/>
                  </a:lnTo>
                  <a:lnTo>
                    <a:pt x="65143" y="63949"/>
                  </a:lnTo>
                  <a:lnTo>
                    <a:pt x="98061" y="37288"/>
                  </a:lnTo>
                  <a:lnTo>
                    <a:pt x="135843" y="17157"/>
                  </a:lnTo>
                  <a:lnTo>
                    <a:pt x="177595" y="4435"/>
                  </a:lnTo>
                  <a:lnTo>
                    <a:pt x="222424" y="0"/>
                  </a:lnTo>
                  <a:lnTo>
                    <a:pt x="266025" y="4233"/>
                  </a:lnTo>
                  <a:lnTo>
                    <a:pt x="307549" y="16618"/>
                  </a:lnTo>
                  <a:lnTo>
                    <a:pt x="345829" y="36681"/>
                  </a:lnTo>
                  <a:lnTo>
                    <a:pt x="379699" y="63949"/>
                  </a:lnTo>
                  <a:lnTo>
                    <a:pt x="407481" y="97204"/>
                  </a:lnTo>
                  <a:lnTo>
                    <a:pt x="427921"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close/>
                </a:path>
              </a:pathLst>
            </a:custGeom>
            <a:solidFill>
              <a:srgbClr val="EDEDED"/>
            </a:solidFill>
          </p:spPr>
          <p:txBody>
            <a:bodyPr wrap="square" lIns="0" tIns="0" rIns="0" bIns="0" rtlCol="0"/>
            <a:lstStyle/>
            <a:p>
              <a:endParaRPr sz="700"/>
            </a:p>
          </p:txBody>
        </p:sp>
        <p:sp>
          <p:nvSpPr>
            <p:cNvPr id="31" name="object 31"/>
            <p:cNvSpPr/>
            <p:nvPr/>
          </p:nvSpPr>
          <p:spPr>
            <a:xfrm>
              <a:off x="13487597" y="5080439"/>
              <a:ext cx="445134" cy="436880"/>
            </a:xfrm>
            <a:custGeom>
              <a:avLst/>
              <a:gdLst/>
              <a:ahLst/>
              <a:cxnLst/>
              <a:rect l="l" t="t" r="r" b="b"/>
              <a:pathLst>
                <a:path w="445134" h="436879">
                  <a:moveTo>
                    <a:pt x="0" y="218349"/>
                  </a:moveTo>
                  <a:lnTo>
                    <a:pt x="4518" y="174342"/>
                  </a:lnTo>
                  <a:lnTo>
                    <a:pt x="17478" y="133354"/>
                  </a:lnTo>
                  <a:lnTo>
                    <a:pt x="37984" y="96264"/>
                  </a:lnTo>
                  <a:lnTo>
                    <a:pt x="65143" y="63949"/>
                  </a:lnTo>
                  <a:lnTo>
                    <a:pt x="98061" y="37288"/>
                  </a:lnTo>
                  <a:lnTo>
                    <a:pt x="135843" y="17157"/>
                  </a:lnTo>
                  <a:lnTo>
                    <a:pt x="177595" y="4435"/>
                  </a:lnTo>
                  <a:lnTo>
                    <a:pt x="222424" y="0"/>
                  </a:lnTo>
                  <a:lnTo>
                    <a:pt x="266025" y="4233"/>
                  </a:lnTo>
                  <a:lnTo>
                    <a:pt x="307549" y="16618"/>
                  </a:lnTo>
                  <a:lnTo>
                    <a:pt x="345829" y="36681"/>
                  </a:lnTo>
                  <a:lnTo>
                    <a:pt x="379699" y="63949"/>
                  </a:lnTo>
                  <a:lnTo>
                    <a:pt x="407481" y="97204"/>
                  </a:lnTo>
                  <a:lnTo>
                    <a:pt x="427921"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lnTo>
                    <a:pt x="177595" y="432263"/>
                  </a:lnTo>
                  <a:lnTo>
                    <a:pt x="135843" y="419541"/>
                  </a:lnTo>
                  <a:lnTo>
                    <a:pt x="98061" y="399410"/>
                  </a:lnTo>
                  <a:lnTo>
                    <a:pt x="65143" y="372749"/>
                  </a:lnTo>
                  <a:lnTo>
                    <a:pt x="37984" y="340434"/>
                  </a:lnTo>
                  <a:lnTo>
                    <a:pt x="17478" y="303344"/>
                  </a:lnTo>
                  <a:lnTo>
                    <a:pt x="4518" y="262357"/>
                  </a:lnTo>
                  <a:lnTo>
                    <a:pt x="0" y="218349"/>
                  </a:lnTo>
                  <a:close/>
                </a:path>
              </a:pathLst>
            </a:custGeom>
            <a:ln w="9524">
              <a:solidFill>
                <a:srgbClr val="595959"/>
              </a:solidFill>
            </a:ln>
          </p:spPr>
          <p:txBody>
            <a:bodyPr wrap="square" lIns="0" tIns="0" rIns="0" bIns="0" rtlCol="0"/>
            <a:lstStyle/>
            <a:p>
              <a:endParaRPr sz="700"/>
            </a:p>
          </p:txBody>
        </p:sp>
        <p:pic>
          <p:nvPicPr>
            <p:cNvPr id="32" name="object 32"/>
            <p:cNvPicPr/>
            <p:nvPr/>
          </p:nvPicPr>
          <p:blipFill>
            <a:blip r:embed="rId4" cstate="print"/>
            <a:stretch>
              <a:fillRect/>
            </a:stretch>
          </p:blipFill>
          <p:spPr>
            <a:xfrm>
              <a:off x="11154889" y="4945377"/>
              <a:ext cx="142499" cy="139549"/>
            </a:xfrm>
            <a:prstGeom prst="rect">
              <a:avLst/>
            </a:prstGeom>
          </p:spPr>
        </p:pic>
      </p:grpSp>
      <p:grpSp>
        <p:nvGrpSpPr>
          <p:cNvPr id="33" name="object 33"/>
          <p:cNvGrpSpPr/>
          <p:nvPr/>
        </p:nvGrpSpPr>
        <p:grpSpPr>
          <a:xfrm>
            <a:off x="5311283" y="3462837"/>
            <a:ext cx="158433" cy="155575"/>
            <a:chOff x="10622566" y="6925673"/>
            <a:chExt cx="316865" cy="311150"/>
          </a:xfrm>
        </p:grpSpPr>
        <p:sp>
          <p:nvSpPr>
            <p:cNvPr id="34" name="object 34"/>
            <p:cNvSpPr/>
            <p:nvPr/>
          </p:nvSpPr>
          <p:spPr>
            <a:xfrm>
              <a:off x="10627329" y="6930436"/>
              <a:ext cx="307340" cy="301625"/>
            </a:xfrm>
            <a:custGeom>
              <a:avLst/>
              <a:gdLst/>
              <a:ahLst/>
              <a:cxnLst/>
              <a:rect l="l" t="t" r="r" b="b"/>
              <a:pathLst>
                <a:path w="307340" h="301625">
                  <a:moveTo>
                    <a:pt x="153574" y="301499"/>
                  </a:moveTo>
                  <a:lnTo>
                    <a:pt x="105039" y="293813"/>
                  </a:lnTo>
                  <a:lnTo>
                    <a:pt x="62882" y="272411"/>
                  </a:lnTo>
                  <a:lnTo>
                    <a:pt x="29635" y="239777"/>
                  </a:lnTo>
                  <a:lnTo>
                    <a:pt x="7830" y="198395"/>
                  </a:lnTo>
                  <a:lnTo>
                    <a:pt x="0" y="150749"/>
                  </a:lnTo>
                  <a:lnTo>
                    <a:pt x="7830" y="103103"/>
                  </a:lnTo>
                  <a:lnTo>
                    <a:pt x="29635" y="61721"/>
                  </a:lnTo>
                  <a:lnTo>
                    <a:pt x="62882" y="29087"/>
                  </a:lnTo>
                  <a:lnTo>
                    <a:pt x="105039" y="7685"/>
                  </a:lnTo>
                  <a:lnTo>
                    <a:pt x="153574" y="0"/>
                  </a:lnTo>
                  <a:lnTo>
                    <a:pt x="183670" y="2922"/>
                  </a:lnTo>
                  <a:lnTo>
                    <a:pt x="238761" y="25322"/>
                  </a:lnTo>
                  <a:lnTo>
                    <a:pt x="281326" y="67113"/>
                  </a:lnTo>
                  <a:lnTo>
                    <a:pt x="304147" y="121205"/>
                  </a:lnTo>
                  <a:lnTo>
                    <a:pt x="307124" y="150749"/>
                  </a:lnTo>
                  <a:lnTo>
                    <a:pt x="299296" y="198395"/>
                  </a:lnTo>
                  <a:lnTo>
                    <a:pt x="277497" y="239777"/>
                  </a:lnTo>
                  <a:lnTo>
                    <a:pt x="244257" y="272411"/>
                  </a:lnTo>
                  <a:lnTo>
                    <a:pt x="202106" y="293813"/>
                  </a:lnTo>
                  <a:lnTo>
                    <a:pt x="153574" y="301499"/>
                  </a:lnTo>
                  <a:close/>
                </a:path>
              </a:pathLst>
            </a:custGeom>
            <a:solidFill>
              <a:srgbClr val="EDEDED"/>
            </a:solidFill>
          </p:spPr>
          <p:txBody>
            <a:bodyPr wrap="square" lIns="0" tIns="0" rIns="0" bIns="0" rtlCol="0"/>
            <a:lstStyle/>
            <a:p>
              <a:endParaRPr sz="700"/>
            </a:p>
          </p:txBody>
        </p:sp>
        <p:sp>
          <p:nvSpPr>
            <p:cNvPr id="35" name="object 35"/>
            <p:cNvSpPr/>
            <p:nvPr/>
          </p:nvSpPr>
          <p:spPr>
            <a:xfrm>
              <a:off x="10627328" y="6930435"/>
              <a:ext cx="307340" cy="301625"/>
            </a:xfrm>
            <a:custGeom>
              <a:avLst/>
              <a:gdLst/>
              <a:ahLst/>
              <a:cxnLst/>
              <a:rect l="l" t="t" r="r" b="b"/>
              <a:pathLst>
                <a:path w="307340" h="301625">
                  <a:moveTo>
                    <a:pt x="0" y="150749"/>
                  </a:moveTo>
                  <a:lnTo>
                    <a:pt x="7830" y="103103"/>
                  </a:lnTo>
                  <a:lnTo>
                    <a:pt x="29635" y="61721"/>
                  </a:lnTo>
                  <a:lnTo>
                    <a:pt x="62882" y="29087"/>
                  </a:lnTo>
                  <a:lnTo>
                    <a:pt x="105039" y="7685"/>
                  </a:lnTo>
                  <a:lnTo>
                    <a:pt x="153574" y="0"/>
                  </a:lnTo>
                  <a:lnTo>
                    <a:pt x="212333" y="11471"/>
                  </a:lnTo>
                  <a:lnTo>
                    <a:pt x="262149" y="44149"/>
                  </a:lnTo>
                  <a:lnTo>
                    <a:pt x="295436" y="93062"/>
                  </a:lnTo>
                  <a:lnTo>
                    <a:pt x="307124" y="150749"/>
                  </a:lnTo>
                  <a:lnTo>
                    <a:pt x="299295" y="198395"/>
                  </a:lnTo>
                  <a:lnTo>
                    <a:pt x="277497" y="239777"/>
                  </a:lnTo>
                  <a:lnTo>
                    <a:pt x="244257" y="272411"/>
                  </a:lnTo>
                  <a:lnTo>
                    <a:pt x="202106" y="293813"/>
                  </a:lnTo>
                  <a:lnTo>
                    <a:pt x="153574" y="301499"/>
                  </a:lnTo>
                  <a:lnTo>
                    <a:pt x="105039" y="293813"/>
                  </a:lnTo>
                  <a:lnTo>
                    <a:pt x="62882" y="272411"/>
                  </a:lnTo>
                  <a:lnTo>
                    <a:pt x="29635" y="239777"/>
                  </a:lnTo>
                  <a:lnTo>
                    <a:pt x="7830" y="198395"/>
                  </a:lnTo>
                  <a:lnTo>
                    <a:pt x="0" y="150749"/>
                  </a:lnTo>
                  <a:close/>
                </a:path>
              </a:pathLst>
            </a:custGeom>
            <a:ln w="9524">
              <a:solidFill>
                <a:srgbClr val="595959"/>
              </a:solidFill>
            </a:ln>
          </p:spPr>
          <p:txBody>
            <a:bodyPr wrap="square" lIns="0" tIns="0" rIns="0" bIns="0" rtlCol="0"/>
            <a:lstStyle/>
            <a:p>
              <a:endParaRPr sz="700"/>
            </a:p>
          </p:txBody>
        </p:sp>
      </p:grpSp>
      <p:sp>
        <p:nvSpPr>
          <p:cNvPr id="36" name="object 36"/>
          <p:cNvSpPr txBox="1"/>
          <p:nvPr/>
        </p:nvSpPr>
        <p:spPr>
          <a:xfrm>
            <a:off x="5644164" y="2447652"/>
            <a:ext cx="263843" cy="144911"/>
          </a:xfrm>
          <a:prstGeom prst="rect">
            <a:avLst/>
          </a:prstGeom>
        </p:spPr>
        <p:txBody>
          <a:bodyPr vert="horz" wrap="square" lIns="0" tIns="6350" rIns="0" bIns="0" rtlCol="0">
            <a:spAutoFit/>
          </a:bodyPr>
          <a:lstStyle/>
          <a:p>
            <a:pPr marL="6350">
              <a:spcBef>
                <a:spcPts val="50"/>
              </a:spcBef>
            </a:pPr>
            <a:r>
              <a:rPr sz="900" spc="-10" dirty="0">
                <a:latin typeface="Lato"/>
                <a:cs typeface="Lato"/>
              </a:rPr>
              <a:t>book</a:t>
            </a:r>
            <a:endParaRPr sz="900">
              <a:latin typeface="Lato"/>
              <a:cs typeface="Lato"/>
            </a:endParaRPr>
          </a:p>
        </p:txBody>
      </p:sp>
      <p:grpSp>
        <p:nvGrpSpPr>
          <p:cNvPr id="37" name="object 37"/>
          <p:cNvGrpSpPr/>
          <p:nvPr/>
        </p:nvGrpSpPr>
        <p:grpSpPr>
          <a:xfrm>
            <a:off x="6543649" y="2079052"/>
            <a:ext cx="1243330" cy="2127885"/>
            <a:chOff x="13087298" y="4158103"/>
            <a:chExt cx="2486660" cy="4255770"/>
          </a:xfrm>
        </p:grpSpPr>
        <p:pic>
          <p:nvPicPr>
            <p:cNvPr id="38" name="object 38"/>
            <p:cNvPicPr/>
            <p:nvPr/>
          </p:nvPicPr>
          <p:blipFill>
            <a:blip r:embed="rId5" cstate="print"/>
            <a:stretch>
              <a:fillRect/>
            </a:stretch>
          </p:blipFill>
          <p:spPr>
            <a:xfrm>
              <a:off x="15431381" y="4158103"/>
              <a:ext cx="142499" cy="139549"/>
            </a:xfrm>
            <a:prstGeom prst="rect">
              <a:avLst/>
            </a:prstGeom>
          </p:spPr>
        </p:pic>
        <p:sp>
          <p:nvSpPr>
            <p:cNvPr id="39" name="object 39"/>
            <p:cNvSpPr/>
            <p:nvPr/>
          </p:nvSpPr>
          <p:spPr>
            <a:xfrm>
              <a:off x="13106348" y="5484288"/>
              <a:ext cx="1447800" cy="1746885"/>
            </a:xfrm>
            <a:custGeom>
              <a:avLst/>
              <a:gdLst/>
              <a:ahLst/>
              <a:cxnLst/>
              <a:rect l="l" t="t" r="r" b="b"/>
              <a:pathLst>
                <a:path w="1447800" h="1746884">
                  <a:moveTo>
                    <a:pt x="274" y="1735196"/>
                  </a:moveTo>
                  <a:lnTo>
                    <a:pt x="558273" y="0"/>
                  </a:lnTo>
                </a:path>
                <a:path w="1447800" h="1746884">
                  <a:moveTo>
                    <a:pt x="0" y="1746771"/>
                  </a:moveTo>
                  <a:lnTo>
                    <a:pt x="1447797" y="1050172"/>
                  </a:lnTo>
                </a:path>
              </a:pathLst>
            </a:custGeom>
            <a:ln w="38099">
              <a:solidFill>
                <a:srgbClr val="0D5DDF"/>
              </a:solidFill>
            </a:ln>
          </p:spPr>
          <p:txBody>
            <a:bodyPr wrap="square" lIns="0" tIns="0" rIns="0" bIns="0" rtlCol="0"/>
            <a:lstStyle/>
            <a:p>
              <a:endParaRPr sz="700"/>
            </a:p>
          </p:txBody>
        </p:sp>
        <p:sp>
          <p:nvSpPr>
            <p:cNvPr id="40" name="object 40"/>
            <p:cNvSpPr/>
            <p:nvPr/>
          </p:nvSpPr>
          <p:spPr>
            <a:xfrm>
              <a:off x="13790022" y="6900735"/>
              <a:ext cx="680085" cy="1494155"/>
            </a:xfrm>
            <a:custGeom>
              <a:avLst/>
              <a:gdLst/>
              <a:ahLst/>
              <a:cxnLst/>
              <a:rect l="l" t="t" r="r" b="b"/>
              <a:pathLst>
                <a:path w="680084" h="1494154">
                  <a:moveTo>
                    <a:pt x="679898" y="1493546"/>
                  </a:moveTo>
                  <a:lnTo>
                    <a:pt x="0" y="0"/>
                  </a:lnTo>
                </a:path>
              </a:pathLst>
            </a:custGeom>
            <a:ln w="38099">
              <a:solidFill>
                <a:srgbClr val="595959"/>
              </a:solidFill>
            </a:ln>
          </p:spPr>
          <p:txBody>
            <a:bodyPr wrap="square" lIns="0" tIns="0" rIns="0" bIns="0" rtlCol="0"/>
            <a:lstStyle/>
            <a:p>
              <a:endParaRPr sz="700"/>
            </a:p>
          </p:txBody>
        </p:sp>
        <p:pic>
          <p:nvPicPr>
            <p:cNvPr id="41" name="object 41"/>
            <p:cNvPicPr/>
            <p:nvPr/>
          </p:nvPicPr>
          <p:blipFill>
            <a:blip r:embed="rId6" cstate="print"/>
            <a:stretch>
              <a:fillRect/>
            </a:stretch>
          </p:blipFill>
          <p:spPr>
            <a:xfrm>
              <a:off x="13699347" y="6724336"/>
              <a:ext cx="167024" cy="221524"/>
            </a:xfrm>
            <a:prstGeom prst="rect">
              <a:avLst/>
            </a:prstGeom>
          </p:spPr>
        </p:pic>
      </p:grpSp>
      <p:sp>
        <p:nvSpPr>
          <p:cNvPr id="42" name="object 42"/>
          <p:cNvSpPr txBox="1"/>
          <p:nvPr/>
        </p:nvSpPr>
        <p:spPr>
          <a:xfrm>
            <a:off x="7822299" y="2054008"/>
            <a:ext cx="183833" cy="144911"/>
          </a:xfrm>
          <a:prstGeom prst="rect">
            <a:avLst/>
          </a:prstGeom>
        </p:spPr>
        <p:txBody>
          <a:bodyPr vert="horz" wrap="square" lIns="0" tIns="6350" rIns="0" bIns="0" rtlCol="0">
            <a:spAutoFit/>
          </a:bodyPr>
          <a:lstStyle/>
          <a:p>
            <a:pPr marL="6350">
              <a:spcBef>
                <a:spcPts val="50"/>
              </a:spcBef>
            </a:pPr>
            <a:r>
              <a:rPr sz="900" spc="-10" dirty="0">
                <a:latin typeface="Lato"/>
                <a:cs typeface="Lato"/>
              </a:rPr>
              <a:t>fire</a:t>
            </a:r>
            <a:endParaRPr sz="900">
              <a:latin typeface="Lato"/>
              <a:cs typeface="Lato"/>
            </a:endParaRPr>
          </a:p>
        </p:txBody>
      </p:sp>
      <p:grpSp>
        <p:nvGrpSpPr>
          <p:cNvPr id="43" name="object 43"/>
          <p:cNvGrpSpPr/>
          <p:nvPr/>
        </p:nvGrpSpPr>
        <p:grpSpPr>
          <a:xfrm>
            <a:off x="4435991" y="3547255"/>
            <a:ext cx="533083" cy="82233"/>
            <a:chOff x="8871982" y="7094510"/>
            <a:chExt cx="1066165" cy="164465"/>
          </a:xfrm>
        </p:grpSpPr>
        <p:sp>
          <p:nvSpPr>
            <p:cNvPr id="44" name="object 44"/>
            <p:cNvSpPr/>
            <p:nvPr/>
          </p:nvSpPr>
          <p:spPr>
            <a:xfrm>
              <a:off x="8891032" y="7169385"/>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45" name="object 45"/>
            <p:cNvPicPr/>
            <p:nvPr/>
          </p:nvPicPr>
          <p:blipFill>
            <a:blip r:embed="rId7" cstate="print"/>
            <a:stretch>
              <a:fillRect/>
            </a:stretch>
          </p:blipFill>
          <p:spPr>
            <a:xfrm>
              <a:off x="9726455" y="7094510"/>
              <a:ext cx="211524" cy="163974"/>
            </a:xfrm>
            <a:prstGeom prst="rect">
              <a:avLst/>
            </a:prstGeom>
          </p:spPr>
        </p:pic>
      </p:grpSp>
      <p:sp>
        <p:nvSpPr>
          <p:cNvPr id="46" name="object 46"/>
          <p:cNvSpPr txBox="1"/>
          <p:nvPr/>
        </p:nvSpPr>
        <p:spPr>
          <a:xfrm>
            <a:off x="7319075" y="4074070"/>
            <a:ext cx="1306830" cy="221856"/>
          </a:xfrm>
          <a:prstGeom prst="rect">
            <a:avLst/>
          </a:prstGeom>
        </p:spPr>
        <p:txBody>
          <a:bodyPr vert="horz" wrap="square" lIns="0" tIns="6350" rIns="0" bIns="0" rtlCol="0">
            <a:spAutoFit/>
          </a:bodyPr>
          <a:lstStyle/>
          <a:p>
            <a:pPr marL="6350">
              <a:spcBef>
                <a:spcPts val="50"/>
              </a:spcBef>
            </a:pPr>
            <a:r>
              <a:rPr dirty="0">
                <a:latin typeface="Lato"/>
                <a:cs typeface="Lato"/>
              </a:rPr>
              <a:t>Cosine</a:t>
            </a:r>
            <a:r>
              <a:rPr spc="-90" dirty="0">
                <a:latin typeface="Lato"/>
                <a:cs typeface="Lato"/>
              </a:rPr>
              <a:t> </a:t>
            </a:r>
            <a:r>
              <a:rPr spc="-5" dirty="0">
                <a:latin typeface="Lato"/>
                <a:cs typeface="Lato"/>
              </a:rPr>
              <a:t>similarity</a:t>
            </a:r>
            <a:endParaRPr>
              <a:latin typeface="Lato"/>
              <a:cs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837" y="736854"/>
            <a:ext cx="7627938" cy="2207014"/>
          </a:xfrm>
          <a:prstGeom prst="rect">
            <a:avLst/>
          </a:prstGeom>
        </p:spPr>
        <p:txBody>
          <a:bodyPr vert="horz" wrap="square" lIns="0" tIns="52070" rIns="0" bIns="0" rtlCol="0">
            <a:spAutoFit/>
          </a:bodyPr>
          <a:lstStyle/>
          <a:p>
            <a:pPr marL="6350">
              <a:spcBef>
                <a:spcPts val="410"/>
              </a:spcBef>
            </a:pPr>
            <a:r>
              <a:rPr sz="2000" spc="-80" dirty="0">
                <a:latin typeface="Lato"/>
                <a:cs typeface="Lato"/>
              </a:rPr>
              <a:t>Two</a:t>
            </a:r>
            <a:r>
              <a:rPr sz="2000" spc="-105" dirty="0">
                <a:latin typeface="Lato"/>
                <a:cs typeface="Lato"/>
              </a:rPr>
              <a:t> </a:t>
            </a:r>
            <a:r>
              <a:rPr sz="2000" spc="-5" dirty="0">
                <a:latin typeface="Lato"/>
                <a:cs typeface="Lato"/>
              </a:rPr>
              <a:t>considerations</a:t>
            </a:r>
            <a:r>
              <a:rPr sz="2000" spc="-102" dirty="0">
                <a:latin typeface="Lato"/>
                <a:cs typeface="Lato"/>
              </a:rPr>
              <a:t> </a:t>
            </a:r>
            <a:r>
              <a:rPr sz="2000" dirty="0">
                <a:latin typeface="Lato"/>
                <a:cs typeface="Lato"/>
              </a:rPr>
              <a:t>for</a:t>
            </a:r>
            <a:r>
              <a:rPr sz="2000" spc="-105" dirty="0">
                <a:latin typeface="Lato"/>
                <a:cs typeface="Lato"/>
              </a:rPr>
              <a:t> </a:t>
            </a:r>
            <a:r>
              <a:rPr sz="2000" dirty="0">
                <a:latin typeface="Lato"/>
                <a:cs typeface="Lato"/>
              </a:rPr>
              <a:t>using</a:t>
            </a:r>
            <a:r>
              <a:rPr sz="2000" spc="-102" dirty="0">
                <a:latin typeface="Lato"/>
                <a:cs typeface="Lato"/>
              </a:rPr>
              <a:t> </a:t>
            </a:r>
            <a:r>
              <a:rPr sz="2000" dirty="0">
                <a:latin typeface="Lato"/>
                <a:cs typeface="Lato"/>
              </a:rPr>
              <a:t>external</a:t>
            </a:r>
            <a:r>
              <a:rPr sz="2000" spc="-102" dirty="0">
                <a:latin typeface="Lato"/>
                <a:cs typeface="Lato"/>
              </a:rPr>
              <a:t> </a:t>
            </a:r>
            <a:r>
              <a:rPr sz="2000" dirty="0">
                <a:latin typeface="Lato"/>
                <a:cs typeface="Lato"/>
              </a:rPr>
              <a:t>data</a:t>
            </a:r>
            <a:r>
              <a:rPr sz="2000" spc="-105" dirty="0">
                <a:latin typeface="Lato"/>
                <a:cs typeface="Lato"/>
              </a:rPr>
              <a:t> </a:t>
            </a:r>
            <a:r>
              <a:rPr sz="2000" dirty="0">
                <a:latin typeface="Lato"/>
                <a:cs typeface="Lato"/>
              </a:rPr>
              <a:t>in</a:t>
            </a:r>
            <a:r>
              <a:rPr sz="2000" spc="-102" dirty="0">
                <a:latin typeface="Lato"/>
                <a:cs typeface="Lato"/>
              </a:rPr>
              <a:t> </a:t>
            </a:r>
            <a:r>
              <a:rPr sz="2000" spc="-10" dirty="0">
                <a:latin typeface="Lato"/>
                <a:cs typeface="Lato"/>
              </a:rPr>
              <a:t>RAG:</a:t>
            </a:r>
            <a:endParaRPr sz="2000">
              <a:latin typeface="Lato"/>
              <a:cs typeface="Lato"/>
            </a:endParaRPr>
          </a:p>
          <a:p>
            <a:pPr marL="463233" indent="-409575">
              <a:spcBef>
                <a:spcPts val="360"/>
              </a:spcBef>
              <a:buSzPct val="90000"/>
              <a:buAutoNum type="arabicPeriod"/>
              <a:tabLst>
                <a:tab pos="463233" algn="l"/>
              </a:tabLst>
            </a:pPr>
            <a:r>
              <a:rPr sz="2000" dirty="0">
                <a:latin typeface="Lato"/>
                <a:cs typeface="Lato"/>
              </a:rPr>
              <a:t>Data</a:t>
            </a:r>
            <a:r>
              <a:rPr sz="2000" spc="-113" dirty="0">
                <a:latin typeface="Lato"/>
                <a:cs typeface="Lato"/>
              </a:rPr>
              <a:t> </a:t>
            </a:r>
            <a:r>
              <a:rPr sz="2000" dirty="0">
                <a:latin typeface="Lato"/>
                <a:cs typeface="Lato"/>
              </a:rPr>
              <a:t>must</a:t>
            </a:r>
            <a:r>
              <a:rPr sz="2000" spc="-110" dirty="0">
                <a:latin typeface="Lato"/>
                <a:cs typeface="Lato"/>
              </a:rPr>
              <a:t> </a:t>
            </a:r>
            <a:r>
              <a:rPr sz="2000" spc="-10" dirty="0">
                <a:latin typeface="Lato"/>
                <a:cs typeface="Lato"/>
              </a:rPr>
              <a:t>fit</a:t>
            </a:r>
            <a:r>
              <a:rPr sz="2000" spc="-113" dirty="0">
                <a:latin typeface="Lato"/>
                <a:cs typeface="Lato"/>
              </a:rPr>
              <a:t> </a:t>
            </a:r>
            <a:r>
              <a:rPr sz="2000" dirty="0">
                <a:latin typeface="Lato"/>
                <a:cs typeface="Lato"/>
              </a:rPr>
              <a:t>inside</a:t>
            </a:r>
            <a:r>
              <a:rPr sz="2000" spc="-110" dirty="0">
                <a:latin typeface="Lato"/>
                <a:cs typeface="Lato"/>
              </a:rPr>
              <a:t> </a:t>
            </a:r>
            <a:r>
              <a:rPr sz="2000" spc="-15" dirty="0">
                <a:latin typeface="Lato"/>
                <a:cs typeface="Lato"/>
              </a:rPr>
              <a:t>context</a:t>
            </a:r>
            <a:r>
              <a:rPr sz="2000" spc="-110" dirty="0">
                <a:latin typeface="Lato"/>
                <a:cs typeface="Lato"/>
              </a:rPr>
              <a:t> </a:t>
            </a:r>
            <a:r>
              <a:rPr sz="2000" spc="-5" dirty="0">
                <a:latin typeface="Lato"/>
                <a:cs typeface="Lato"/>
              </a:rPr>
              <a:t>window</a:t>
            </a:r>
            <a:endParaRPr sz="2000">
              <a:latin typeface="Lato"/>
              <a:cs typeface="Lato"/>
            </a:endParaRPr>
          </a:p>
          <a:p>
            <a:pPr marL="463233" marR="2540" indent="-409893">
              <a:lnSpc>
                <a:spcPct val="114999"/>
              </a:lnSpc>
              <a:buSzPct val="90000"/>
              <a:buAutoNum type="arabicPeriod"/>
              <a:tabLst>
                <a:tab pos="463233" algn="l"/>
              </a:tabLst>
            </a:pPr>
            <a:r>
              <a:rPr sz="2000" dirty="0">
                <a:latin typeface="Lato"/>
                <a:cs typeface="Lato"/>
              </a:rPr>
              <a:t>Data</a:t>
            </a:r>
            <a:r>
              <a:rPr sz="2000" spc="-110" dirty="0">
                <a:latin typeface="Lato"/>
                <a:cs typeface="Lato"/>
              </a:rPr>
              <a:t> </a:t>
            </a:r>
            <a:r>
              <a:rPr sz="2000" dirty="0">
                <a:latin typeface="Lato"/>
                <a:cs typeface="Lato"/>
              </a:rPr>
              <a:t>must</a:t>
            </a:r>
            <a:r>
              <a:rPr sz="2000" spc="-108" dirty="0">
                <a:latin typeface="Lato"/>
                <a:cs typeface="Lato"/>
              </a:rPr>
              <a:t> </a:t>
            </a:r>
            <a:r>
              <a:rPr sz="2000" spc="-15" dirty="0">
                <a:latin typeface="Lato"/>
                <a:cs typeface="Lato"/>
              </a:rPr>
              <a:t>be</a:t>
            </a:r>
            <a:r>
              <a:rPr sz="2000" spc="-108" dirty="0">
                <a:latin typeface="Lato"/>
                <a:cs typeface="Lato"/>
              </a:rPr>
              <a:t> </a:t>
            </a:r>
            <a:r>
              <a:rPr sz="2000" dirty="0">
                <a:latin typeface="Lato"/>
                <a:cs typeface="Lato"/>
              </a:rPr>
              <a:t>in</a:t>
            </a:r>
            <a:r>
              <a:rPr sz="2000" spc="-110" dirty="0">
                <a:latin typeface="Lato"/>
                <a:cs typeface="Lato"/>
              </a:rPr>
              <a:t> </a:t>
            </a:r>
            <a:r>
              <a:rPr sz="2000" dirty="0">
                <a:latin typeface="Lato"/>
                <a:cs typeface="Lato"/>
              </a:rPr>
              <a:t>format</a:t>
            </a:r>
            <a:r>
              <a:rPr sz="2000" spc="-108" dirty="0">
                <a:latin typeface="Lato"/>
                <a:cs typeface="Lato"/>
              </a:rPr>
              <a:t> </a:t>
            </a:r>
            <a:r>
              <a:rPr sz="2000" dirty="0">
                <a:latin typeface="Lato"/>
                <a:cs typeface="Lato"/>
              </a:rPr>
              <a:t>that</a:t>
            </a:r>
            <a:r>
              <a:rPr sz="2000" spc="-108" dirty="0">
                <a:latin typeface="Lato"/>
                <a:cs typeface="Lato"/>
              </a:rPr>
              <a:t> </a:t>
            </a:r>
            <a:r>
              <a:rPr sz="2000" dirty="0">
                <a:latin typeface="Lato"/>
                <a:cs typeface="Lato"/>
              </a:rPr>
              <a:t>allows</a:t>
            </a:r>
            <a:r>
              <a:rPr sz="2000" spc="-110" dirty="0">
                <a:latin typeface="Lato"/>
                <a:cs typeface="Lato"/>
              </a:rPr>
              <a:t> </a:t>
            </a:r>
            <a:r>
              <a:rPr sz="2000" dirty="0">
                <a:latin typeface="Lato"/>
                <a:cs typeface="Lato"/>
              </a:rPr>
              <a:t>its</a:t>
            </a:r>
            <a:r>
              <a:rPr sz="2000" spc="-108" dirty="0">
                <a:latin typeface="Lato"/>
                <a:cs typeface="Lato"/>
              </a:rPr>
              <a:t> </a:t>
            </a:r>
            <a:r>
              <a:rPr sz="2000" dirty="0">
                <a:latin typeface="Lato"/>
                <a:cs typeface="Lato"/>
              </a:rPr>
              <a:t>relevance</a:t>
            </a:r>
            <a:r>
              <a:rPr sz="2000" spc="-108" dirty="0">
                <a:latin typeface="Lato"/>
                <a:cs typeface="Lato"/>
              </a:rPr>
              <a:t> </a:t>
            </a:r>
            <a:r>
              <a:rPr sz="2000" dirty="0">
                <a:latin typeface="Lato"/>
                <a:cs typeface="Lato"/>
              </a:rPr>
              <a:t>to</a:t>
            </a:r>
            <a:r>
              <a:rPr sz="2000" spc="-108" dirty="0">
                <a:latin typeface="Lato"/>
                <a:cs typeface="Lato"/>
              </a:rPr>
              <a:t> </a:t>
            </a:r>
            <a:r>
              <a:rPr sz="2000" spc="-15" dirty="0">
                <a:latin typeface="Lato"/>
                <a:cs typeface="Lato"/>
              </a:rPr>
              <a:t>be</a:t>
            </a:r>
            <a:r>
              <a:rPr sz="2000" spc="-110" dirty="0">
                <a:latin typeface="Lato"/>
                <a:cs typeface="Lato"/>
              </a:rPr>
              <a:t> </a:t>
            </a:r>
            <a:r>
              <a:rPr sz="2000" dirty="0">
                <a:latin typeface="Lato"/>
                <a:cs typeface="Lato"/>
              </a:rPr>
              <a:t>assessed</a:t>
            </a:r>
            <a:r>
              <a:rPr sz="2000" spc="-108" dirty="0">
                <a:latin typeface="Lato"/>
                <a:cs typeface="Lato"/>
              </a:rPr>
              <a:t> </a:t>
            </a:r>
            <a:r>
              <a:rPr sz="2000" spc="-13" dirty="0">
                <a:latin typeface="Lato"/>
                <a:cs typeface="Lato"/>
              </a:rPr>
              <a:t>at </a:t>
            </a:r>
            <a:r>
              <a:rPr sz="2000" dirty="0">
                <a:latin typeface="Lato"/>
                <a:cs typeface="Lato"/>
              </a:rPr>
              <a:t>inference</a:t>
            </a:r>
            <a:r>
              <a:rPr sz="2000" spc="-105" dirty="0">
                <a:latin typeface="Lato"/>
                <a:cs typeface="Lato"/>
              </a:rPr>
              <a:t> </a:t>
            </a:r>
            <a:r>
              <a:rPr sz="2000" dirty="0">
                <a:latin typeface="Lato"/>
                <a:cs typeface="Lato"/>
              </a:rPr>
              <a:t>time:</a:t>
            </a:r>
            <a:r>
              <a:rPr sz="2000" spc="-105" dirty="0">
                <a:latin typeface="Lato"/>
                <a:cs typeface="Lato"/>
              </a:rPr>
              <a:t> </a:t>
            </a:r>
            <a:r>
              <a:rPr sz="2000" b="1" spc="-5" dirty="0">
                <a:latin typeface="Lato"/>
                <a:cs typeface="Lato"/>
              </a:rPr>
              <a:t>Embedding</a:t>
            </a:r>
            <a:r>
              <a:rPr sz="2000" b="1" spc="-80" dirty="0">
                <a:latin typeface="Lato"/>
                <a:cs typeface="Lato"/>
              </a:rPr>
              <a:t> </a:t>
            </a:r>
            <a:r>
              <a:rPr sz="2000" b="1" spc="-5" dirty="0">
                <a:latin typeface="Lato"/>
                <a:cs typeface="Lato"/>
              </a:rPr>
              <a:t>vectors</a:t>
            </a:r>
            <a:endParaRPr sz="2000">
              <a:latin typeface="Lato"/>
              <a:cs typeface="Lato"/>
            </a:endParaRPr>
          </a:p>
          <a:p>
            <a:pPr marL="6350" marR="4756785">
              <a:spcBef>
                <a:spcPts val="1970"/>
              </a:spcBef>
            </a:pPr>
            <a:r>
              <a:rPr sz="1700" dirty="0">
                <a:latin typeface="Lato"/>
                <a:cs typeface="Lato"/>
              </a:rPr>
              <a:t>Process</a:t>
            </a:r>
            <a:r>
              <a:rPr sz="1700" spc="-100" dirty="0">
                <a:latin typeface="Lato"/>
                <a:cs typeface="Lato"/>
              </a:rPr>
              <a:t> </a:t>
            </a:r>
            <a:r>
              <a:rPr sz="1700" spc="-13" dirty="0">
                <a:latin typeface="Lato"/>
                <a:cs typeface="Lato"/>
              </a:rPr>
              <a:t>each</a:t>
            </a:r>
            <a:r>
              <a:rPr sz="1700" spc="-100" dirty="0">
                <a:latin typeface="Lato"/>
                <a:cs typeface="Lato"/>
              </a:rPr>
              <a:t> </a:t>
            </a:r>
            <a:r>
              <a:rPr sz="1700" spc="-13" dirty="0">
                <a:latin typeface="Lato"/>
                <a:cs typeface="Lato"/>
              </a:rPr>
              <a:t>chunk</a:t>
            </a:r>
            <a:r>
              <a:rPr sz="1700" spc="-100" dirty="0">
                <a:latin typeface="Lato"/>
                <a:cs typeface="Lato"/>
              </a:rPr>
              <a:t> </a:t>
            </a:r>
            <a:r>
              <a:rPr sz="1700" dirty="0">
                <a:latin typeface="Lato"/>
                <a:cs typeface="Lato"/>
              </a:rPr>
              <a:t>with</a:t>
            </a:r>
            <a:r>
              <a:rPr sz="1700" spc="-100" dirty="0">
                <a:latin typeface="Lato"/>
                <a:cs typeface="Lato"/>
              </a:rPr>
              <a:t> </a:t>
            </a:r>
            <a:r>
              <a:rPr sz="1700" spc="-13" dirty="0">
                <a:latin typeface="Lato"/>
                <a:cs typeface="Lato"/>
              </a:rPr>
              <a:t>LLM </a:t>
            </a:r>
            <a:r>
              <a:rPr sz="1700" dirty="0">
                <a:latin typeface="Lato"/>
                <a:cs typeface="Lato"/>
              </a:rPr>
              <a:t>to</a:t>
            </a:r>
            <a:r>
              <a:rPr sz="1700" spc="-100" dirty="0">
                <a:latin typeface="Lato"/>
                <a:cs typeface="Lato"/>
              </a:rPr>
              <a:t> </a:t>
            </a:r>
            <a:r>
              <a:rPr sz="1700" dirty="0">
                <a:latin typeface="Lato"/>
                <a:cs typeface="Lato"/>
              </a:rPr>
              <a:t>produce</a:t>
            </a:r>
            <a:r>
              <a:rPr sz="1700" spc="-98" dirty="0">
                <a:latin typeface="Lato"/>
                <a:cs typeface="Lato"/>
              </a:rPr>
              <a:t> </a:t>
            </a:r>
            <a:r>
              <a:rPr sz="1700" spc="-13" dirty="0">
                <a:latin typeface="Lato"/>
                <a:cs typeface="Lato"/>
              </a:rPr>
              <a:t>embedding</a:t>
            </a:r>
            <a:r>
              <a:rPr sz="1700" spc="-98" dirty="0">
                <a:latin typeface="Lato"/>
                <a:cs typeface="Lato"/>
              </a:rPr>
              <a:t> </a:t>
            </a:r>
            <a:r>
              <a:rPr sz="1700" spc="-5" dirty="0">
                <a:latin typeface="Lato"/>
                <a:cs typeface="Lato"/>
              </a:rPr>
              <a:t>vectors</a:t>
            </a:r>
            <a:endParaRPr sz="1700">
              <a:latin typeface="Lato"/>
              <a:cs typeface="Lato"/>
            </a:endParaRPr>
          </a:p>
        </p:txBody>
      </p:sp>
      <p:sp>
        <p:nvSpPr>
          <p:cNvPr id="3" name="object 3"/>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6350">
              <a:spcBef>
                <a:spcPts val="50"/>
              </a:spcBef>
            </a:pPr>
            <a:r>
              <a:rPr dirty="0"/>
              <a:t>Data</a:t>
            </a:r>
            <a:r>
              <a:rPr spc="-88" dirty="0"/>
              <a:t> </a:t>
            </a:r>
            <a:r>
              <a:rPr dirty="0"/>
              <a:t>preparation</a:t>
            </a:r>
            <a:r>
              <a:rPr spc="-85" dirty="0"/>
              <a:t> </a:t>
            </a:r>
            <a:r>
              <a:rPr dirty="0"/>
              <a:t>for</a:t>
            </a:r>
            <a:r>
              <a:rPr spc="-85" dirty="0"/>
              <a:t> </a:t>
            </a:r>
            <a:r>
              <a:rPr spc="-13" dirty="0"/>
              <a:t>RAG</a:t>
            </a:r>
          </a:p>
        </p:txBody>
      </p:sp>
      <p:grpSp>
        <p:nvGrpSpPr>
          <p:cNvPr id="4" name="object 4"/>
          <p:cNvGrpSpPr/>
          <p:nvPr/>
        </p:nvGrpSpPr>
        <p:grpSpPr>
          <a:xfrm>
            <a:off x="665130" y="3106575"/>
            <a:ext cx="1422400" cy="642938"/>
            <a:chOff x="1330259" y="6213149"/>
            <a:chExt cx="2844800" cy="1285875"/>
          </a:xfrm>
        </p:grpSpPr>
        <p:sp>
          <p:nvSpPr>
            <p:cNvPr id="5" name="object 5"/>
            <p:cNvSpPr/>
            <p:nvPr/>
          </p:nvSpPr>
          <p:spPr>
            <a:xfrm>
              <a:off x="1335022" y="6217912"/>
              <a:ext cx="2835275" cy="1276350"/>
            </a:xfrm>
            <a:custGeom>
              <a:avLst/>
              <a:gdLst/>
              <a:ahLst/>
              <a:cxnLst/>
              <a:rect l="l" t="t" r="r" b="b"/>
              <a:pathLst>
                <a:path w="2835275" h="1276350">
                  <a:moveTo>
                    <a:pt x="2834994" y="1276197"/>
                  </a:moveTo>
                  <a:lnTo>
                    <a:pt x="0" y="1276197"/>
                  </a:lnTo>
                  <a:lnTo>
                    <a:pt x="0" y="0"/>
                  </a:lnTo>
                  <a:lnTo>
                    <a:pt x="2834994" y="0"/>
                  </a:lnTo>
                  <a:lnTo>
                    <a:pt x="2834994" y="1276197"/>
                  </a:lnTo>
                  <a:close/>
                </a:path>
              </a:pathLst>
            </a:custGeom>
            <a:solidFill>
              <a:srgbClr val="C1E8F7"/>
            </a:solidFill>
          </p:spPr>
          <p:txBody>
            <a:bodyPr wrap="square" lIns="0" tIns="0" rIns="0" bIns="0" rtlCol="0"/>
            <a:lstStyle/>
            <a:p>
              <a:endParaRPr sz="700"/>
            </a:p>
          </p:txBody>
        </p:sp>
        <p:sp>
          <p:nvSpPr>
            <p:cNvPr id="6" name="object 6"/>
            <p:cNvSpPr/>
            <p:nvPr/>
          </p:nvSpPr>
          <p:spPr>
            <a:xfrm>
              <a:off x="1335022" y="6217912"/>
              <a:ext cx="2835275" cy="1276350"/>
            </a:xfrm>
            <a:custGeom>
              <a:avLst/>
              <a:gdLst/>
              <a:ahLst/>
              <a:cxnLst/>
              <a:rect l="l" t="t" r="r" b="b"/>
              <a:pathLst>
                <a:path w="2835275" h="1276350">
                  <a:moveTo>
                    <a:pt x="0" y="0"/>
                  </a:moveTo>
                  <a:lnTo>
                    <a:pt x="2834994" y="0"/>
                  </a:lnTo>
                  <a:lnTo>
                    <a:pt x="2834994" y="1276197"/>
                  </a:lnTo>
                  <a:lnTo>
                    <a:pt x="0" y="1276197"/>
                  </a:lnTo>
                  <a:lnTo>
                    <a:pt x="0" y="0"/>
                  </a:lnTo>
                  <a:close/>
                </a:path>
              </a:pathLst>
            </a:custGeom>
            <a:ln w="9524">
              <a:solidFill>
                <a:srgbClr val="757575"/>
              </a:solidFill>
            </a:ln>
          </p:spPr>
          <p:txBody>
            <a:bodyPr wrap="square" lIns="0" tIns="0" rIns="0" bIns="0" rtlCol="0"/>
            <a:lstStyle/>
            <a:p>
              <a:endParaRPr sz="700"/>
            </a:p>
          </p:txBody>
        </p:sp>
        <p:sp>
          <p:nvSpPr>
            <p:cNvPr id="7" name="object 7"/>
            <p:cNvSpPr/>
            <p:nvPr/>
          </p:nvSpPr>
          <p:spPr>
            <a:xfrm>
              <a:off x="1472864" y="6446311"/>
              <a:ext cx="2514600" cy="91440"/>
            </a:xfrm>
            <a:custGeom>
              <a:avLst/>
              <a:gdLst/>
              <a:ahLst/>
              <a:cxnLst/>
              <a:rect l="l" t="t" r="r" b="b"/>
              <a:pathLst>
                <a:path w="2514600" h="91440">
                  <a:moveTo>
                    <a:pt x="2507177" y="91199"/>
                  </a:moveTo>
                  <a:lnTo>
                    <a:pt x="6804" y="91199"/>
                  </a:lnTo>
                  <a:lnTo>
                    <a:pt x="0" y="84374"/>
                  </a:lnTo>
                  <a:lnTo>
                    <a:pt x="0" y="15199"/>
                  </a:lnTo>
                  <a:lnTo>
                    <a:pt x="0" y="6799"/>
                  </a:lnTo>
                  <a:lnTo>
                    <a:pt x="6804" y="0"/>
                  </a:lnTo>
                  <a:lnTo>
                    <a:pt x="2502827" y="0"/>
                  </a:lnTo>
                  <a:lnTo>
                    <a:pt x="2506702" y="1599"/>
                  </a:lnTo>
                  <a:lnTo>
                    <a:pt x="2512402" y="7299"/>
                  </a:lnTo>
                  <a:lnTo>
                    <a:pt x="2514002" y="11149"/>
                  </a:lnTo>
                  <a:lnTo>
                    <a:pt x="2514002" y="84374"/>
                  </a:lnTo>
                  <a:lnTo>
                    <a:pt x="2507177" y="91199"/>
                  </a:lnTo>
                  <a:close/>
                </a:path>
              </a:pathLst>
            </a:custGeom>
            <a:solidFill>
              <a:srgbClr val="0844A1"/>
            </a:solidFill>
          </p:spPr>
          <p:txBody>
            <a:bodyPr wrap="square" lIns="0" tIns="0" rIns="0" bIns="0" rtlCol="0"/>
            <a:lstStyle/>
            <a:p>
              <a:endParaRPr sz="700"/>
            </a:p>
          </p:txBody>
        </p:sp>
        <p:sp>
          <p:nvSpPr>
            <p:cNvPr id="8" name="object 8"/>
            <p:cNvSpPr/>
            <p:nvPr/>
          </p:nvSpPr>
          <p:spPr>
            <a:xfrm>
              <a:off x="1472864" y="6446311"/>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49"/>
                  </a:lnTo>
                  <a:lnTo>
                    <a:pt x="2514002" y="15199"/>
                  </a:lnTo>
                  <a:lnTo>
                    <a:pt x="2514002" y="75999"/>
                  </a:lnTo>
                  <a:lnTo>
                    <a:pt x="2514002" y="84374"/>
                  </a:lnTo>
                  <a:lnTo>
                    <a:pt x="2507177" y="91199"/>
                  </a:lnTo>
                  <a:lnTo>
                    <a:pt x="2498802" y="91199"/>
                  </a:lnTo>
                  <a:lnTo>
                    <a:pt x="15199" y="91199"/>
                  </a:lnTo>
                  <a:lnTo>
                    <a:pt x="6804"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9" name="object 9"/>
            <p:cNvSpPr/>
            <p:nvPr/>
          </p:nvSpPr>
          <p:spPr>
            <a:xfrm>
              <a:off x="1472864" y="6636661"/>
              <a:ext cx="2322830" cy="91440"/>
            </a:xfrm>
            <a:custGeom>
              <a:avLst/>
              <a:gdLst/>
              <a:ahLst/>
              <a:cxnLst/>
              <a:rect l="l" t="t" r="r" b="b"/>
              <a:pathLst>
                <a:path w="2322829" h="91440">
                  <a:moveTo>
                    <a:pt x="2315777" y="91199"/>
                  </a:moveTo>
                  <a:lnTo>
                    <a:pt x="6804" y="91199"/>
                  </a:lnTo>
                  <a:lnTo>
                    <a:pt x="0" y="84374"/>
                  </a:lnTo>
                  <a:lnTo>
                    <a:pt x="0" y="15199"/>
                  </a:lnTo>
                  <a:lnTo>
                    <a:pt x="0" y="6799"/>
                  </a:lnTo>
                  <a:lnTo>
                    <a:pt x="6804" y="0"/>
                  </a:lnTo>
                  <a:lnTo>
                    <a:pt x="2311427" y="0"/>
                  </a:lnTo>
                  <a:lnTo>
                    <a:pt x="2315302" y="1599"/>
                  </a:lnTo>
                  <a:lnTo>
                    <a:pt x="2321002" y="7299"/>
                  </a:lnTo>
                  <a:lnTo>
                    <a:pt x="2322602" y="11149"/>
                  </a:lnTo>
                  <a:lnTo>
                    <a:pt x="2322602" y="84374"/>
                  </a:lnTo>
                  <a:lnTo>
                    <a:pt x="2315777" y="91199"/>
                  </a:lnTo>
                  <a:close/>
                </a:path>
              </a:pathLst>
            </a:custGeom>
            <a:solidFill>
              <a:srgbClr val="0844A1"/>
            </a:solidFill>
          </p:spPr>
          <p:txBody>
            <a:bodyPr wrap="square" lIns="0" tIns="0" rIns="0" bIns="0" rtlCol="0"/>
            <a:lstStyle/>
            <a:p>
              <a:endParaRPr sz="700"/>
            </a:p>
          </p:txBody>
        </p:sp>
        <p:sp>
          <p:nvSpPr>
            <p:cNvPr id="10" name="object 10"/>
            <p:cNvSpPr/>
            <p:nvPr/>
          </p:nvSpPr>
          <p:spPr>
            <a:xfrm>
              <a:off x="1472864" y="6636661"/>
              <a:ext cx="2322830" cy="91440"/>
            </a:xfrm>
            <a:custGeom>
              <a:avLst/>
              <a:gdLst/>
              <a:ahLst/>
              <a:cxnLst/>
              <a:rect l="l" t="t" r="r" b="b"/>
              <a:pathLst>
                <a:path w="2322829" h="91440">
                  <a:moveTo>
                    <a:pt x="0" y="15199"/>
                  </a:moveTo>
                  <a:lnTo>
                    <a:pt x="0" y="6799"/>
                  </a:lnTo>
                  <a:lnTo>
                    <a:pt x="6804" y="0"/>
                  </a:lnTo>
                  <a:lnTo>
                    <a:pt x="15199" y="0"/>
                  </a:lnTo>
                  <a:lnTo>
                    <a:pt x="2307402" y="0"/>
                  </a:lnTo>
                  <a:lnTo>
                    <a:pt x="2311427" y="0"/>
                  </a:lnTo>
                  <a:lnTo>
                    <a:pt x="2315302" y="1599"/>
                  </a:lnTo>
                  <a:lnTo>
                    <a:pt x="2318152" y="4449"/>
                  </a:lnTo>
                  <a:lnTo>
                    <a:pt x="2321002" y="7299"/>
                  </a:lnTo>
                  <a:lnTo>
                    <a:pt x="2322602" y="11149"/>
                  </a:lnTo>
                  <a:lnTo>
                    <a:pt x="2322602" y="15199"/>
                  </a:lnTo>
                  <a:lnTo>
                    <a:pt x="2322602" y="75999"/>
                  </a:lnTo>
                  <a:lnTo>
                    <a:pt x="2322602" y="84374"/>
                  </a:lnTo>
                  <a:lnTo>
                    <a:pt x="2315777" y="91199"/>
                  </a:lnTo>
                  <a:lnTo>
                    <a:pt x="2307402" y="91199"/>
                  </a:lnTo>
                  <a:lnTo>
                    <a:pt x="15199" y="91199"/>
                  </a:lnTo>
                  <a:lnTo>
                    <a:pt x="6804"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11" name="object 11"/>
            <p:cNvSpPr/>
            <p:nvPr/>
          </p:nvSpPr>
          <p:spPr>
            <a:xfrm>
              <a:off x="1472864" y="6826986"/>
              <a:ext cx="2514600" cy="91440"/>
            </a:xfrm>
            <a:custGeom>
              <a:avLst/>
              <a:gdLst/>
              <a:ahLst/>
              <a:cxnLst/>
              <a:rect l="l" t="t" r="r" b="b"/>
              <a:pathLst>
                <a:path w="2514600" h="91440">
                  <a:moveTo>
                    <a:pt x="2507177" y="91199"/>
                  </a:moveTo>
                  <a:lnTo>
                    <a:pt x="6804" y="91199"/>
                  </a:lnTo>
                  <a:lnTo>
                    <a:pt x="0" y="84399"/>
                  </a:lnTo>
                  <a:lnTo>
                    <a:pt x="0" y="15199"/>
                  </a:lnTo>
                  <a:lnTo>
                    <a:pt x="0" y="6824"/>
                  </a:lnTo>
                  <a:lnTo>
                    <a:pt x="6804" y="0"/>
                  </a:lnTo>
                  <a:lnTo>
                    <a:pt x="2502827" y="0"/>
                  </a:lnTo>
                  <a:lnTo>
                    <a:pt x="2506702" y="1624"/>
                  </a:lnTo>
                  <a:lnTo>
                    <a:pt x="2512402" y="7324"/>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12" name="object 12"/>
            <p:cNvSpPr/>
            <p:nvPr/>
          </p:nvSpPr>
          <p:spPr>
            <a:xfrm>
              <a:off x="1472864" y="6826986"/>
              <a:ext cx="2514600" cy="91440"/>
            </a:xfrm>
            <a:custGeom>
              <a:avLst/>
              <a:gdLst/>
              <a:ahLst/>
              <a:cxnLst/>
              <a:rect l="l" t="t" r="r" b="b"/>
              <a:pathLst>
                <a:path w="2514600" h="91440">
                  <a:moveTo>
                    <a:pt x="0" y="15199"/>
                  </a:moveTo>
                  <a:lnTo>
                    <a:pt x="0" y="6824"/>
                  </a:lnTo>
                  <a:lnTo>
                    <a:pt x="6804" y="0"/>
                  </a:lnTo>
                  <a:lnTo>
                    <a:pt x="15199" y="0"/>
                  </a:lnTo>
                  <a:lnTo>
                    <a:pt x="2498802" y="0"/>
                  </a:lnTo>
                  <a:lnTo>
                    <a:pt x="2502827" y="0"/>
                  </a:lnTo>
                  <a:lnTo>
                    <a:pt x="2506702" y="1624"/>
                  </a:lnTo>
                  <a:lnTo>
                    <a:pt x="2509552" y="4474"/>
                  </a:lnTo>
                  <a:lnTo>
                    <a:pt x="2512402" y="7324"/>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3" name="object 13"/>
            <p:cNvSpPr/>
            <p:nvPr/>
          </p:nvSpPr>
          <p:spPr>
            <a:xfrm>
              <a:off x="1472864" y="7017335"/>
              <a:ext cx="2514600" cy="91440"/>
            </a:xfrm>
            <a:custGeom>
              <a:avLst/>
              <a:gdLst/>
              <a:ahLst/>
              <a:cxnLst/>
              <a:rect l="l" t="t" r="r" b="b"/>
              <a:pathLst>
                <a:path w="2514600" h="91440">
                  <a:moveTo>
                    <a:pt x="2507177" y="91199"/>
                  </a:moveTo>
                  <a:lnTo>
                    <a:pt x="6804" y="91199"/>
                  </a:lnTo>
                  <a:lnTo>
                    <a:pt x="0" y="84399"/>
                  </a:lnTo>
                  <a:lnTo>
                    <a:pt x="0" y="15199"/>
                  </a:lnTo>
                  <a:lnTo>
                    <a:pt x="0" y="6824"/>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14" name="object 14"/>
            <p:cNvSpPr/>
            <p:nvPr/>
          </p:nvSpPr>
          <p:spPr>
            <a:xfrm>
              <a:off x="1472864" y="7017335"/>
              <a:ext cx="2514600" cy="91440"/>
            </a:xfrm>
            <a:custGeom>
              <a:avLst/>
              <a:gdLst/>
              <a:ahLst/>
              <a:cxnLst/>
              <a:rect l="l" t="t" r="r" b="b"/>
              <a:pathLst>
                <a:path w="2514600" h="91440">
                  <a:moveTo>
                    <a:pt x="0" y="15199"/>
                  </a:moveTo>
                  <a:lnTo>
                    <a:pt x="0" y="6824"/>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5" name="object 15"/>
            <p:cNvSpPr/>
            <p:nvPr/>
          </p:nvSpPr>
          <p:spPr>
            <a:xfrm>
              <a:off x="1472864" y="7207685"/>
              <a:ext cx="1708150" cy="91440"/>
            </a:xfrm>
            <a:custGeom>
              <a:avLst/>
              <a:gdLst/>
              <a:ahLst/>
              <a:cxnLst/>
              <a:rect l="l" t="t" r="r" b="b"/>
              <a:pathLst>
                <a:path w="1708150" h="91440">
                  <a:moveTo>
                    <a:pt x="1700779" y="91199"/>
                  </a:moveTo>
                  <a:lnTo>
                    <a:pt x="6804" y="91199"/>
                  </a:lnTo>
                  <a:lnTo>
                    <a:pt x="0" y="84399"/>
                  </a:lnTo>
                  <a:lnTo>
                    <a:pt x="0" y="15199"/>
                  </a:lnTo>
                  <a:lnTo>
                    <a:pt x="0" y="6799"/>
                  </a:lnTo>
                  <a:lnTo>
                    <a:pt x="6804" y="0"/>
                  </a:lnTo>
                  <a:lnTo>
                    <a:pt x="1696429" y="0"/>
                  </a:lnTo>
                  <a:lnTo>
                    <a:pt x="1700304" y="1599"/>
                  </a:lnTo>
                  <a:lnTo>
                    <a:pt x="1706004" y="7299"/>
                  </a:lnTo>
                  <a:lnTo>
                    <a:pt x="1707604" y="11174"/>
                  </a:lnTo>
                  <a:lnTo>
                    <a:pt x="1707604" y="84399"/>
                  </a:lnTo>
                  <a:lnTo>
                    <a:pt x="1700779" y="91199"/>
                  </a:lnTo>
                  <a:close/>
                </a:path>
              </a:pathLst>
            </a:custGeom>
            <a:solidFill>
              <a:srgbClr val="0844A1"/>
            </a:solidFill>
          </p:spPr>
          <p:txBody>
            <a:bodyPr wrap="square" lIns="0" tIns="0" rIns="0" bIns="0" rtlCol="0"/>
            <a:lstStyle/>
            <a:p>
              <a:endParaRPr sz="700"/>
            </a:p>
          </p:txBody>
        </p:sp>
        <p:sp>
          <p:nvSpPr>
            <p:cNvPr id="16" name="object 16"/>
            <p:cNvSpPr/>
            <p:nvPr/>
          </p:nvSpPr>
          <p:spPr>
            <a:xfrm>
              <a:off x="1472864" y="7207685"/>
              <a:ext cx="1708150" cy="91440"/>
            </a:xfrm>
            <a:custGeom>
              <a:avLst/>
              <a:gdLst/>
              <a:ahLst/>
              <a:cxnLst/>
              <a:rect l="l" t="t" r="r" b="b"/>
              <a:pathLst>
                <a:path w="1708150" h="91440">
                  <a:moveTo>
                    <a:pt x="0" y="15199"/>
                  </a:moveTo>
                  <a:lnTo>
                    <a:pt x="0" y="6799"/>
                  </a:lnTo>
                  <a:lnTo>
                    <a:pt x="6804" y="0"/>
                  </a:lnTo>
                  <a:lnTo>
                    <a:pt x="15199" y="0"/>
                  </a:lnTo>
                  <a:lnTo>
                    <a:pt x="1692404" y="0"/>
                  </a:lnTo>
                  <a:lnTo>
                    <a:pt x="1696429" y="0"/>
                  </a:lnTo>
                  <a:lnTo>
                    <a:pt x="1700304" y="1599"/>
                  </a:lnTo>
                  <a:lnTo>
                    <a:pt x="1703154" y="4449"/>
                  </a:lnTo>
                  <a:lnTo>
                    <a:pt x="1706004" y="7299"/>
                  </a:lnTo>
                  <a:lnTo>
                    <a:pt x="1707604" y="11174"/>
                  </a:lnTo>
                  <a:lnTo>
                    <a:pt x="1707604" y="15199"/>
                  </a:lnTo>
                  <a:lnTo>
                    <a:pt x="1707604" y="75999"/>
                  </a:lnTo>
                  <a:lnTo>
                    <a:pt x="1707604" y="84399"/>
                  </a:lnTo>
                  <a:lnTo>
                    <a:pt x="1700779" y="91199"/>
                  </a:lnTo>
                  <a:lnTo>
                    <a:pt x="1692404"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17" name="object 17"/>
          <p:cNvGrpSpPr/>
          <p:nvPr/>
        </p:nvGrpSpPr>
        <p:grpSpPr>
          <a:xfrm>
            <a:off x="665130" y="3888311"/>
            <a:ext cx="1422400" cy="577533"/>
            <a:chOff x="1330259" y="7776621"/>
            <a:chExt cx="2844800" cy="1155065"/>
          </a:xfrm>
        </p:grpSpPr>
        <p:sp>
          <p:nvSpPr>
            <p:cNvPr id="18" name="object 18"/>
            <p:cNvSpPr/>
            <p:nvPr/>
          </p:nvSpPr>
          <p:spPr>
            <a:xfrm>
              <a:off x="1335022" y="7781383"/>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19" name="object 19"/>
            <p:cNvSpPr/>
            <p:nvPr/>
          </p:nvSpPr>
          <p:spPr>
            <a:xfrm>
              <a:off x="1335022" y="7781383"/>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20" name="object 20"/>
            <p:cNvSpPr/>
            <p:nvPr/>
          </p:nvSpPr>
          <p:spPr>
            <a:xfrm>
              <a:off x="1472864" y="8001333"/>
              <a:ext cx="2514600" cy="91440"/>
            </a:xfrm>
            <a:custGeom>
              <a:avLst/>
              <a:gdLst/>
              <a:ahLst/>
              <a:cxnLst/>
              <a:rect l="l" t="t" r="r" b="b"/>
              <a:pathLst>
                <a:path w="2514600" h="91440">
                  <a:moveTo>
                    <a:pt x="2507177"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21" name="object 21"/>
            <p:cNvSpPr/>
            <p:nvPr/>
          </p:nvSpPr>
          <p:spPr>
            <a:xfrm>
              <a:off x="1472864" y="8001333"/>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2" name="object 22"/>
            <p:cNvSpPr/>
            <p:nvPr/>
          </p:nvSpPr>
          <p:spPr>
            <a:xfrm>
              <a:off x="1472864" y="8191683"/>
              <a:ext cx="2514600" cy="91440"/>
            </a:xfrm>
            <a:custGeom>
              <a:avLst/>
              <a:gdLst/>
              <a:ahLst/>
              <a:cxnLst/>
              <a:rect l="l" t="t" r="r" b="b"/>
              <a:pathLst>
                <a:path w="2514600" h="91440">
                  <a:moveTo>
                    <a:pt x="2507177"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23" name="object 23"/>
            <p:cNvSpPr/>
            <p:nvPr/>
          </p:nvSpPr>
          <p:spPr>
            <a:xfrm>
              <a:off x="1472864" y="8191683"/>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4" name="object 24"/>
            <p:cNvSpPr/>
            <p:nvPr/>
          </p:nvSpPr>
          <p:spPr>
            <a:xfrm>
              <a:off x="1472864" y="8382032"/>
              <a:ext cx="2240915" cy="91440"/>
            </a:xfrm>
            <a:custGeom>
              <a:avLst/>
              <a:gdLst/>
              <a:ahLst/>
              <a:cxnLst/>
              <a:rect l="l" t="t" r="r" b="b"/>
              <a:pathLst>
                <a:path w="2240915" h="91440">
                  <a:moveTo>
                    <a:pt x="2233578" y="91199"/>
                  </a:moveTo>
                  <a:lnTo>
                    <a:pt x="6804" y="91199"/>
                  </a:lnTo>
                  <a:lnTo>
                    <a:pt x="0" y="84399"/>
                  </a:lnTo>
                  <a:lnTo>
                    <a:pt x="0" y="15199"/>
                  </a:lnTo>
                  <a:lnTo>
                    <a:pt x="0" y="6799"/>
                  </a:lnTo>
                  <a:lnTo>
                    <a:pt x="6804" y="0"/>
                  </a:lnTo>
                  <a:lnTo>
                    <a:pt x="2229228" y="0"/>
                  </a:lnTo>
                  <a:lnTo>
                    <a:pt x="2233103" y="1599"/>
                  </a:lnTo>
                  <a:lnTo>
                    <a:pt x="2238802" y="7299"/>
                  </a:lnTo>
                  <a:lnTo>
                    <a:pt x="2240402" y="11174"/>
                  </a:lnTo>
                  <a:lnTo>
                    <a:pt x="2240402" y="84399"/>
                  </a:lnTo>
                  <a:lnTo>
                    <a:pt x="2233578" y="91199"/>
                  </a:lnTo>
                  <a:close/>
                </a:path>
              </a:pathLst>
            </a:custGeom>
            <a:solidFill>
              <a:srgbClr val="0844A1"/>
            </a:solidFill>
          </p:spPr>
          <p:txBody>
            <a:bodyPr wrap="square" lIns="0" tIns="0" rIns="0" bIns="0" rtlCol="0"/>
            <a:lstStyle/>
            <a:p>
              <a:endParaRPr sz="700"/>
            </a:p>
          </p:txBody>
        </p:sp>
        <p:sp>
          <p:nvSpPr>
            <p:cNvPr id="25" name="object 25"/>
            <p:cNvSpPr/>
            <p:nvPr/>
          </p:nvSpPr>
          <p:spPr>
            <a:xfrm>
              <a:off x="1472864" y="8382032"/>
              <a:ext cx="2240915" cy="91440"/>
            </a:xfrm>
            <a:custGeom>
              <a:avLst/>
              <a:gdLst/>
              <a:ahLst/>
              <a:cxnLst/>
              <a:rect l="l" t="t" r="r" b="b"/>
              <a:pathLst>
                <a:path w="2240915" h="91440">
                  <a:moveTo>
                    <a:pt x="0" y="15199"/>
                  </a:moveTo>
                  <a:lnTo>
                    <a:pt x="0" y="6799"/>
                  </a:lnTo>
                  <a:lnTo>
                    <a:pt x="6804" y="0"/>
                  </a:lnTo>
                  <a:lnTo>
                    <a:pt x="15199" y="0"/>
                  </a:lnTo>
                  <a:lnTo>
                    <a:pt x="2225203" y="0"/>
                  </a:lnTo>
                  <a:lnTo>
                    <a:pt x="2229228" y="0"/>
                  </a:lnTo>
                  <a:lnTo>
                    <a:pt x="2233103" y="1599"/>
                  </a:lnTo>
                  <a:lnTo>
                    <a:pt x="2235952" y="4449"/>
                  </a:lnTo>
                  <a:lnTo>
                    <a:pt x="2238802" y="7299"/>
                  </a:lnTo>
                  <a:lnTo>
                    <a:pt x="2240402" y="11174"/>
                  </a:lnTo>
                  <a:lnTo>
                    <a:pt x="2240402" y="15199"/>
                  </a:lnTo>
                  <a:lnTo>
                    <a:pt x="2240402" y="75999"/>
                  </a:lnTo>
                  <a:lnTo>
                    <a:pt x="2240402" y="84399"/>
                  </a:lnTo>
                  <a:lnTo>
                    <a:pt x="2233578" y="91199"/>
                  </a:lnTo>
                  <a:lnTo>
                    <a:pt x="2225203"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6" name="object 26"/>
            <p:cNvSpPr/>
            <p:nvPr/>
          </p:nvSpPr>
          <p:spPr>
            <a:xfrm>
              <a:off x="1472864" y="8589857"/>
              <a:ext cx="2514600" cy="91440"/>
            </a:xfrm>
            <a:custGeom>
              <a:avLst/>
              <a:gdLst/>
              <a:ahLst/>
              <a:cxnLst/>
              <a:rect l="l" t="t" r="r" b="b"/>
              <a:pathLst>
                <a:path w="2514600" h="91440">
                  <a:moveTo>
                    <a:pt x="2507177"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27" name="object 27"/>
            <p:cNvSpPr/>
            <p:nvPr/>
          </p:nvSpPr>
          <p:spPr>
            <a:xfrm>
              <a:off x="1472864" y="8589857"/>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28" name="object 28"/>
          <p:cNvGrpSpPr/>
          <p:nvPr/>
        </p:nvGrpSpPr>
        <p:grpSpPr>
          <a:xfrm>
            <a:off x="2335802" y="3118650"/>
            <a:ext cx="1422400" cy="513080"/>
            <a:chOff x="4671603" y="6237299"/>
            <a:chExt cx="2844800" cy="1026160"/>
          </a:xfrm>
        </p:grpSpPr>
        <p:sp>
          <p:nvSpPr>
            <p:cNvPr id="29" name="object 29"/>
            <p:cNvSpPr/>
            <p:nvPr/>
          </p:nvSpPr>
          <p:spPr>
            <a:xfrm>
              <a:off x="4676365" y="6242062"/>
              <a:ext cx="2835275" cy="1016635"/>
            </a:xfrm>
            <a:custGeom>
              <a:avLst/>
              <a:gdLst/>
              <a:ahLst/>
              <a:cxnLst/>
              <a:rect l="l" t="t" r="r" b="b"/>
              <a:pathLst>
                <a:path w="2835275" h="1016634">
                  <a:moveTo>
                    <a:pt x="2834994" y="1016397"/>
                  </a:moveTo>
                  <a:lnTo>
                    <a:pt x="0" y="1016397"/>
                  </a:lnTo>
                  <a:lnTo>
                    <a:pt x="0" y="0"/>
                  </a:lnTo>
                  <a:lnTo>
                    <a:pt x="2834994" y="0"/>
                  </a:lnTo>
                  <a:lnTo>
                    <a:pt x="2834994" y="1016397"/>
                  </a:lnTo>
                  <a:close/>
                </a:path>
              </a:pathLst>
            </a:custGeom>
            <a:solidFill>
              <a:srgbClr val="C1E8F7"/>
            </a:solidFill>
          </p:spPr>
          <p:txBody>
            <a:bodyPr wrap="square" lIns="0" tIns="0" rIns="0" bIns="0" rtlCol="0"/>
            <a:lstStyle/>
            <a:p>
              <a:endParaRPr sz="700"/>
            </a:p>
          </p:txBody>
        </p:sp>
        <p:sp>
          <p:nvSpPr>
            <p:cNvPr id="30" name="object 30"/>
            <p:cNvSpPr/>
            <p:nvPr/>
          </p:nvSpPr>
          <p:spPr>
            <a:xfrm>
              <a:off x="4676365" y="6242062"/>
              <a:ext cx="2835275" cy="1016635"/>
            </a:xfrm>
            <a:custGeom>
              <a:avLst/>
              <a:gdLst/>
              <a:ahLst/>
              <a:cxnLst/>
              <a:rect l="l" t="t" r="r" b="b"/>
              <a:pathLst>
                <a:path w="2835275" h="1016634">
                  <a:moveTo>
                    <a:pt x="0" y="0"/>
                  </a:moveTo>
                  <a:lnTo>
                    <a:pt x="2834994" y="0"/>
                  </a:lnTo>
                  <a:lnTo>
                    <a:pt x="2834994" y="1016397"/>
                  </a:lnTo>
                  <a:lnTo>
                    <a:pt x="0" y="1016397"/>
                  </a:lnTo>
                  <a:lnTo>
                    <a:pt x="0" y="0"/>
                  </a:lnTo>
                  <a:close/>
                </a:path>
              </a:pathLst>
            </a:custGeom>
            <a:ln w="9524">
              <a:solidFill>
                <a:srgbClr val="757575"/>
              </a:solidFill>
            </a:ln>
          </p:spPr>
          <p:txBody>
            <a:bodyPr wrap="square" lIns="0" tIns="0" rIns="0" bIns="0" rtlCol="0"/>
            <a:lstStyle/>
            <a:p>
              <a:endParaRPr sz="700"/>
            </a:p>
          </p:txBody>
        </p:sp>
        <p:sp>
          <p:nvSpPr>
            <p:cNvPr id="31" name="object 31"/>
            <p:cNvSpPr/>
            <p:nvPr/>
          </p:nvSpPr>
          <p:spPr>
            <a:xfrm>
              <a:off x="4814215" y="6414012"/>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32" name="object 32"/>
            <p:cNvSpPr/>
            <p:nvPr/>
          </p:nvSpPr>
          <p:spPr>
            <a:xfrm>
              <a:off x="4814215" y="641401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33" name="object 33"/>
            <p:cNvSpPr/>
            <p:nvPr/>
          </p:nvSpPr>
          <p:spPr>
            <a:xfrm>
              <a:off x="4814215" y="6604361"/>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34" name="object 34"/>
            <p:cNvSpPr/>
            <p:nvPr/>
          </p:nvSpPr>
          <p:spPr>
            <a:xfrm>
              <a:off x="4814215" y="6604361"/>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35" name="object 35"/>
            <p:cNvSpPr/>
            <p:nvPr/>
          </p:nvSpPr>
          <p:spPr>
            <a:xfrm>
              <a:off x="4814215" y="6813786"/>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6" name="object 36"/>
            <p:cNvSpPr/>
            <p:nvPr/>
          </p:nvSpPr>
          <p:spPr>
            <a:xfrm>
              <a:off x="4814215" y="6813786"/>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7" name="object 37"/>
            <p:cNvSpPr/>
            <p:nvPr/>
          </p:nvSpPr>
          <p:spPr>
            <a:xfrm>
              <a:off x="4814215" y="6993785"/>
              <a:ext cx="1708150" cy="91440"/>
            </a:xfrm>
            <a:custGeom>
              <a:avLst/>
              <a:gdLst/>
              <a:ahLst/>
              <a:cxnLst/>
              <a:rect l="l" t="t" r="r" b="b"/>
              <a:pathLst>
                <a:path w="1708150" h="91440">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74"/>
                  </a:lnTo>
                  <a:lnTo>
                    <a:pt x="1707596" y="84399"/>
                  </a:lnTo>
                  <a:lnTo>
                    <a:pt x="1700771" y="91199"/>
                  </a:lnTo>
                  <a:close/>
                </a:path>
              </a:pathLst>
            </a:custGeom>
            <a:solidFill>
              <a:srgbClr val="0844A1"/>
            </a:solidFill>
          </p:spPr>
          <p:txBody>
            <a:bodyPr wrap="square" lIns="0" tIns="0" rIns="0" bIns="0" rtlCol="0"/>
            <a:lstStyle/>
            <a:p>
              <a:endParaRPr sz="700"/>
            </a:p>
          </p:txBody>
        </p:sp>
        <p:sp>
          <p:nvSpPr>
            <p:cNvPr id="38" name="object 38"/>
            <p:cNvSpPr/>
            <p:nvPr/>
          </p:nvSpPr>
          <p:spPr>
            <a:xfrm>
              <a:off x="4814215" y="6993785"/>
              <a:ext cx="1708150" cy="91440"/>
            </a:xfrm>
            <a:custGeom>
              <a:avLst/>
              <a:gdLst/>
              <a:ahLst/>
              <a:cxnLst/>
              <a:rect l="l" t="t" r="r" b="b"/>
              <a:pathLst>
                <a:path w="1708150" h="91440">
                  <a:moveTo>
                    <a:pt x="0" y="15199"/>
                  </a:moveTo>
                  <a:lnTo>
                    <a:pt x="0" y="6799"/>
                  </a:lnTo>
                  <a:lnTo>
                    <a:pt x="6799" y="0"/>
                  </a:lnTo>
                  <a:lnTo>
                    <a:pt x="15199" y="0"/>
                  </a:lnTo>
                  <a:lnTo>
                    <a:pt x="1692396" y="0"/>
                  </a:lnTo>
                  <a:lnTo>
                    <a:pt x="1696421" y="0"/>
                  </a:lnTo>
                  <a:lnTo>
                    <a:pt x="1700296" y="1599"/>
                  </a:lnTo>
                  <a:lnTo>
                    <a:pt x="1703146" y="4449"/>
                  </a:lnTo>
                  <a:lnTo>
                    <a:pt x="1705996" y="7299"/>
                  </a:lnTo>
                  <a:lnTo>
                    <a:pt x="1707596" y="11174"/>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39" name="object 39"/>
          <p:cNvGrpSpPr/>
          <p:nvPr/>
        </p:nvGrpSpPr>
        <p:grpSpPr>
          <a:xfrm>
            <a:off x="2335802" y="3888311"/>
            <a:ext cx="1422400" cy="577533"/>
            <a:chOff x="4671603" y="7776621"/>
            <a:chExt cx="2844800" cy="1155065"/>
          </a:xfrm>
        </p:grpSpPr>
        <p:sp>
          <p:nvSpPr>
            <p:cNvPr id="40" name="object 40"/>
            <p:cNvSpPr/>
            <p:nvPr/>
          </p:nvSpPr>
          <p:spPr>
            <a:xfrm>
              <a:off x="4676365" y="7781383"/>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41" name="object 41"/>
            <p:cNvSpPr/>
            <p:nvPr/>
          </p:nvSpPr>
          <p:spPr>
            <a:xfrm>
              <a:off x="4676365" y="7781383"/>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42" name="object 42"/>
            <p:cNvSpPr/>
            <p:nvPr/>
          </p:nvSpPr>
          <p:spPr>
            <a:xfrm>
              <a:off x="4814215" y="7927533"/>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3" name="object 43"/>
            <p:cNvSpPr/>
            <p:nvPr/>
          </p:nvSpPr>
          <p:spPr>
            <a:xfrm>
              <a:off x="4814215" y="792753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4" name="object 44"/>
            <p:cNvSpPr/>
            <p:nvPr/>
          </p:nvSpPr>
          <p:spPr>
            <a:xfrm>
              <a:off x="4814215" y="8117883"/>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5" name="object 45"/>
            <p:cNvSpPr/>
            <p:nvPr/>
          </p:nvSpPr>
          <p:spPr>
            <a:xfrm>
              <a:off x="4814215" y="811788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6" name="object 46"/>
            <p:cNvSpPr/>
            <p:nvPr/>
          </p:nvSpPr>
          <p:spPr>
            <a:xfrm>
              <a:off x="4814215" y="8308232"/>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47" name="object 47"/>
            <p:cNvSpPr/>
            <p:nvPr/>
          </p:nvSpPr>
          <p:spPr>
            <a:xfrm>
              <a:off x="4814215" y="830823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48" name="object 48"/>
            <p:cNvSpPr/>
            <p:nvPr/>
          </p:nvSpPr>
          <p:spPr>
            <a:xfrm>
              <a:off x="4814215" y="8498582"/>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49" name="object 49"/>
            <p:cNvSpPr/>
            <p:nvPr/>
          </p:nvSpPr>
          <p:spPr>
            <a:xfrm>
              <a:off x="4814215" y="849858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50" name="object 50"/>
            <p:cNvSpPr/>
            <p:nvPr/>
          </p:nvSpPr>
          <p:spPr>
            <a:xfrm>
              <a:off x="4814215" y="8688907"/>
              <a:ext cx="2249805" cy="91440"/>
            </a:xfrm>
            <a:custGeom>
              <a:avLst/>
              <a:gdLst/>
              <a:ahLst/>
              <a:cxnLst/>
              <a:rect l="l" t="t" r="r" b="b"/>
              <a:pathLst>
                <a:path w="2249804" h="91440">
                  <a:moveTo>
                    <a:pt x="2242570" y="91199"/>
                  </a:moveTo>
                  <a:lnTo>
                    <a:pt x="6799" y="91199"/>
                  </a:lnTo>
                  <a:lnTo>
                    <a:pt x="0" y="84399"/>
                  </a:lnTo>
                  <a:lnTo>
                    <a:pt x="0" y="15199"/>
                  </a:lnTo>
                  <a:lnTo>
                    <a:pt x="0" y="6824"/>
                  </a:lnTo>
                  <a:lnTo>
                    <a:pt x="6799" y="0"/>
                  </a:lnTo>
                  <a:lnTo>
                    <a:pt x="2238220" y="0"/>
                  </a:lnTo>
                  <a:lnTo>
                    <a:pt x="2242095" y="1624"/>
                  </a:lnTo>
                  <a:lnTo>
                    <a:pt x="2247795" y="7324"/>
                  </a:lnTo>
                  <a:lnTo>
                    <a:pt x="2249395" y="11174"/>
                  </a:lnTo>
                  <a:lnTo>
                    <a:pt x="2249395" y="84399"/>
                  </a:lnTo>
                  <a:lnTo>
                    <a:pt x="2242570" y="91199"/>
                  </a:lnTo>
                  <a:close/>
                </a:path>
              </a:pathLst>
            </a:custGeom>
            <a:solidFill>
              <a:srgbClr val="0844A1"/>
            </a:solidFill>
          </p:spPr>
          <p:txBody>
            <a:bodyPr wrap="square" lIns="0" tIns="0" rIns="0" bIns="0" rtlCol="0"/>
            <a:lstStyle/>
            <a:p>
              <a:endParaRPr sz="700"/>
            </a:p>
          </p:txBody>
        </p:sp>
        <p:sp>
          <p:nvSpPr>
            <p:cNvPr id="51" name="object 51"/>
            <p:cNvSpPr/>
            <p:nvPr/>
          </p:nvSpPr>
          <p:spPr>
            <a:xfrm>
              <a:off x="4814215" y="8688907"/>
              <a:ext cx="2249805" cy="91440"/>
            </a:xfrm>
            <a:custGeom>
              <a:avLst/>
              <a:gdLst/>
              <a:ahLst/>
              <a:cxnLst/>
              <a:rect l="l" t="t" r="r" b="b"/>
              <a:pathLst>
                <a:path w="2249804" h="91440">
                  <a:moveTo>
                    <a:pt x="0" y="15199"/>
                  </a:moveTo>
                  <a:lnTo>
                    <a:pt x="0" y="6824"/>
                  </a:lnTo>
                  <a:lnTo>
                    <a:pt x="6799" y="0"/>
                  </a:lnTo>
                  <a:lnTo>
                    <a:pt x="15199" y="0"/>
                  </a:lnTo>
                  <a:lnTo>
                    <a:pt x="2234195" y="0"/>
                  </a:lnTo>
                  <a:lnTo>
                    <a:pt x="2238220" y="0"/>
                  </a:lnTo>
                  <a:lnTo>
                    <a:pt x="2242095" y="1624"/>
                  </a:lnTo>
                  <a:lnTo>
                    <a:pt x="2244945" y="4474"/>
                  </a:lnTo>
                  <a:lnTo>
                    <a:pt x="2247795" y="7324"/>
                  </a:lnTo>
                  <a:lnTo>
                    <a:pt x="2249395" y="11174"/>
                  </a:lnTo>
                  <a:lnTo>
                    <a:pt x="2249395" y="15199"/>
                  </a:lnTo>
                  <a:lnTo>
                    <a:pt x="2249395" y="75999"/>
                  </a:lnTo>
                  <a:lnTo>
                    <a:pt x="2249395" y="84399"/>
                  </a:lnTo>
                  <a:lnTo>
                    <a:pt x="2242570" y="91199"/>
                  </a:lnTo>
                  <a:lnTo>
                    <a:pt x="2234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52" name="object 52"/>
          <p:cNvGrpSpPr/>
          <p:nvPr/>
        </p:nvGrpSpPr>
        <p:grpSpPr>
          <a:xfrm>
            <a:off x="3843417" y="3541430"/>
            <a:ext cx="533083" cy="82233"/>
            <a:chOff x="7686834" y="7082860"/>
            <a:chExt cx="1066165" cy="164465"/>
          </a:xfrm>
        </p:grpSpPr>
        <p:sp>
          <p:nvSpPr>
            <p:cNvPr id="53" name="object 53"/>
            <p:cNvSpPr/>
            <p:nvPr/>
          </p:nvSpPr>
          <p:spPr>
            <a:xfrm>
              <a:off x="7705884" y="7157735"/>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54" name="object 54"/>
            <p:cNvPicPr/>
            <p:nvPr/>
          </p:nvPicPr>
          <p:blipFill>
            <a:blip r:embed="rId2" cstate="print"/>
            <a:stretch>
              <a:fillRect/>
            </a:stretch>
          </p:blipFill>
          <p:spPr>
            <a:xfrm>
              <a:off x="8541307" y="7082860"/>
              <a:ext cx="211524" cy="163974"/>
            </a:xfrm>
            <a:prstGeom prst="rect">
              <a:avLst/>
            </a:prstGeom>
          </p:spPr>
        </p:pic>
      </p:grpSp>
      <p:graphicFrame>
        <p:nvGraphicFramePr>
          <p:cNvPr id="55" name="object 55"/>
          <p:cNvGraphicFramePr>
            <a:graphicFrameLocks noGrp="1"/>
          </p:cNvGraphicFramePr>
          <p:nvPr/>
        </p:nvGraphicFramePr>
        <p:xfrm>
          <a:off x="6705530"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6" name="object 56"/>
          <p:cNvGraphicFramePr>
            <a:graphicFrameLocks noGrp="1"/>
          </p:cNvGraphicFramePr>
          <p:nvPr/>
        </p:nvGraphicFramePr>
        <p:xfrm>
          <a:off x="6942667" y="2571651"/>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7" name="object 57"/>
          <p:cNvGraphicFramePr>
            <a:graphicFrameLocks noGrp="1"/>
          </p:cNvGraphicFramePr>
          <p:nvPr/>
        </p:nvGraphicFramePr>
        <p:xfrm>
          <a:off x="7179792"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8" name="object 58"/>
          <p:cNvGraphicFramePr>
            <a:graphicFrameLocks noGrp="1"/>
          </p:cNvGraphicFramePr>
          <p:nvPr/>
        </p:nvGraphicFramePr>
        <p:xfrm>
          <a:off x="7416916"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9" name="object 59"/>
          <p:cNvGraphicFramePr>
            <a:graphicFrameLocks noGrp="1"/>
          </p:cNvGraphicFramePr>
          <p:nvPr/>
        </p:nvGraphicFramePr>
        <p:xfrm>
          <a:off x="4724334"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0" name="object 60"/>
          <p:cNvGraphicFramePr>
            <a:graphicFrameLocks noGrp="1"/>
          </p:cNvGraphicFramePr>
          <p:nvPr/>
        </p:nvGraphicFramePr>
        <p:xfrm>
          <a:off x="4961471" y="3638449"/>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1" name="object 61"/>
          <p:cNvGraphicFramePr>
            <a:graphicFrameLocks noGrp="1"/>
          </p:cNvGraphicFramePr>
          <p:nvPr/>
        </p:nvGraphicFramePr>
        <p:xfrm>
          <a:off x="5198596"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2" name="object 62"/>
          <p:cNvGraphicFramePr>
            <a:graphicFrameLocks noGrp="1"/>
          </p:cNvGraphicFramePr>
          <p:nvPr/>
        </p:nvGraphicFramePr>
        <p:xfrm>
          <a:off x="5435720"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3" name="object 63"/>
          <p:cNvGraphicFramePr>
            <a:graphicFrameLocks noGrp="1"/>
          </p:cNvGraphicFramePr>
          <p:nvPr/>
        </p:nvGraphicFramePr>
        <p:xfrm>
          <a:off x="5672845"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100965">
                        <a:lnSpc>
                          <a:spcPct val="100000"/>
                        </a:lnSpc>
                        <a:spcBef>
                          <a:spcPts val="409"/>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4" name="object 64"/>
          <p:cNvGraphicFramePr>
            <a:graphicFrameLocks noGrp="1"/>
          </p:cNvGraphicFramePr>
          <p:nvPr/>
        </p:nvGraphicFramePr>
        <p:xfrm>
          <a:off x="4724334"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5" name="object 65"/>
          <p:cNvGraphicFramePr>
            <a:graphicFrameLocks noGrp="1"/>
          </p:cNvGraphicFramePr>
          <p:nvPr/>
        </p:nvGraphicFramePr>
        <p:xfrm>
          <a:off x="4961471" y="2571651"/>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6" name="object 66"/>
          <p:cNvGraphicFramePr>
            <a:graphicFrameLocks noGrp="1"/>
          </p:cNvGraphicFramePr>
          <p:nvPr/>
        </p:nvGraphicFramePr>
        <p:xfrm>
          <a:off x="5198596"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7" name="object 67"/>
          <p:cNvGraphicFramePr>
            <a:graphicFrameLocks noGrp="1"/>
          </p:cNvGraphicFramePr>
          <p:nvPr/>
        </p:nvGraphicFramePr>
        <p:xfrm>
          <a:off x="5435720"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8" name="object 68"/>
          <p:cNvGraphicFramePr>
            <a:graphicFrameLocks noGrp="1"/>
          </p:cNvGraphicFramePr>
          <p:nvPr/>
        </p:nvGraphicFramePr>
        <p:xfrm>
          <a:off x="5672845"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100965">
                        <a:lnSpc>
                          <a:spcPct val="100000"/>
                        </a:lnSpc>
                        <a:spcBef>
                          <a:spcPts val="409"/>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9" name="object 69"/>
          <p:cNvGraphicFramePr>
            <a:graphicFrameLocks noGrp="1"/>
          </p:cNvGraphicFramePr>
          <p:nvPr/>
        </p:nvGraphicFramePr>
        <p:xfrm>
          <a:off x="5903294"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71120">
                        <a:lnSpc>
                          <a:spcPct val="100000"/>
                        </a:lnSpc>
                        <a:spcBef>
                          <a:spcPts val="409"/>
                        </a:spcBef>
                      </a:pPr>
                      <a:r>
                        <a:rPr sz="800" b="1" spc="-25" dirty="0">
                          <a:latin typeface="Arial"/>
                          <a:cs typeface="Arial"/>
                        </a:rPr>
                        <a:t>X</a:t>
                      </a:r>
                      <a:r>
                        <a:rPr sz="800" b="1" spc="-37" baseline="-31746" dirty="0">
                          <a:latin typeface="Arial"/>
                          <a:cs typeface="Arial"/>
                        </a:rPr>
                        <a:t>6</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0" name="object 70"/>
          <p:cNvGraphicFramePr>
            <a:graphicFrameLocks noGrp="1"/>
          </p:cNvGraphicFramePr>
          <p:nvPr/>
        </p:nvGraphicFramePr>
        <p:xfrm>
          <a:off x="8120765"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81915">
                        <a:lnSpc>
                          <a:spcPct val="100000"/>
                        </a:lnSpc>
                        <a:spcBef>
                          <a:spcPts val="409"/>
                        </a:spcBef>
                      </a:pPr>
                      <a:r>
                        <a:rPr sz="800" b="1" spc="-25" dirty="0">
                          <a:latin typeface="Arial"/>
                          <a:cs typeface="Arial"/>
                        </a:rPr>
                        <a:t>X</a:t>
                      </a:r>
                      <a:r>
                        <a:rPr sz="800" b="1" spc="-37" baseline="-31746" dirty="0">
                          <a:latin typeface="Arial"/>
                          <a:cs typeface="Arial"/>
                        </a:rPr>
                        <a:t>7</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1" name="object 71"/>
          <p:cNvGraphicFramePr>
            <a:graphicFrameLocks noGrp="1"/>
          </p:cNvGraphicFramePr>
          <p:nvPr/>
        </p:nvGraphicFramePr>
        <p:xfrm>
          <a:off x="7887403"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1440">
                        <a:lnSpc>
                          <a:spcPct val="100000"/>
                        </a:lnSpc>
                        <a:spcBef>
                          <a:spcPts val="409"/>
                        </a:spcBef>
                      </a:pPr>
                      <a:r>
                        <a:rPr sz="800" b="1" spc="-25" dirty="0">
                          <a:latin typeface="Arial"/>
                          <a:cs typeface="Arial"/>
                        </a:rPr>
                        <a:t>X</a:t>
                      </a:r>
                      <a:r>
                        <a:rPr sz="800" b="1" spc="-37" baseline="-31746" dirty="0">
                          <a:latin typeface="Arial"/>
                          <a:cs typeface="Arial"/>
                        </a:rPr>
                        <a:t>6</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2" name="object 72"/>
          <p:cNvGraphicFramePr>
            <a:graphicFrameLocks noGrp="1"/>
          </p:cNvGraphicFramePr>
          <p:nvPr/>
        </p:nvGraphicFramePr>
        <p:xfrm>
          <a:off x="6705530"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3" name="object 73"/>
          <p:cNvGraphicFramePr>
            <a:graphicFrameLocks noGrp="1"/>
          </p:cNvGraphicFramePr>
          <p:nvPr/>
        </p:nvGraphicFramePr>
        <p:xfrm>
          <a:off x="6942667" y="3638449"/>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4" name="object 74"/>
          <p:cNvGraphicFramePr>
            <a:graphicFrameLocks noGrp="1"/>
          </p:cNvGraphicFramePr>
          <p:nvPr/>
        </p:nvGraphicFramePr>
        <p:xfrm>
          <a:off x="7179792"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5" name="object 75"/>
          <p:cNvGraphicFramePr>
            <a:graphicFrameLocks noGrp="1"/>
          </p:cNvGraphicFramePr>
          <p:nvPr/>
        </p:nvGraphicFramePr>
        <p:xfrm>
          <a:off x="7416916"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6" name="object 76"/>
          <p:cNvGraphicFramePr>
            <a:graphicFrameLocks noGrp="1"/>
          </p:cNvGraphicFramePr>
          <p:nvPr/>
        </p:nvGraphicFramePr>
        <p:xfrm>
          <a:off x="7654041"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100965">
                        <a:lnSpc>
                          <a:spcPct val="100000"/>
                        </a:lnSpc>
                        <a:spcBef>
                          <a:spcPts val="409"/>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6350">
              <a:spcBef>
                <a:spcPts val="50"/>
              </a:spcBef>
            </a:pPr>
            <a:r>
              <a:rPr spc="-20" dirty="0"/>
              <a:t>Vector</a:t>
            </a:r>
            <a:r>
              <a:rPr spc="-168" dirty="0"/>
              <a:t> </a:t>
            </a:r>
            <a:r>
              <a:rPr dirty="0"/>
              <a:t>database</a:t>
            </a:r>
            <a:r>
              <a:rPr spc="-168" dirty="0"/>
              <a:t> </a:t>
            </a:r>
            <a:r>
              <a:rPr spc="-5" dirty="0"/>
              <a:t>search</a:t>
            </a:r>
          </a:p>
        </p:txBody>
      </p:sp>
      <p:grpSp>
        <p:nvGrpSpPr>
          <p:cNvPr id="3" name="object 3"/>
          <p:cNvGrpSpPr/>
          <p:nvPr/>
        </p:nvGrpSpPr>
        <p:grpSpPr>
          <a:xfrm>
            <a:off x="1025746" y="1022422"/>
            <a:ext cx="2669858" cy="2966403"/>
            <a:chOff x="2051492" y="2044844"/>
            <a:chExt cx="5339715" cy="5932805"/>
          </a:xfrm>
        </p:grpSpPr>
        <p:pic>
          <p:nvPicPr>
            <p:cNvPr id="4" name="object 4"/>
            <p:cNvPicPr/>
            <p:nvPr/>
          </p:nvPicPr>
          <p:blipFill>
            <a:blip r:embed="rId2" cstate="print"/>
            <a:stretch>
              <a:fillRect/>
            </a:stretch>
          </p:blipFill>
          <p:spPr>
            <a:xfrm>
              <a:off x="2051492" y="2044844"/>
              <a:ext cx="5339181" cy="5932404"/>
            </a:xfrm>
            <a:prstGeom prst="rect">
              <a:avLst/>
            </a:prstGeom>
          </p:spPr>
        </p:pic>
        <p:sp>
          <p:nvSpPr>
            <p:cNvPr id="5" name="object 5"/>
            <p:cNvSpPr/>
            <p:nvPr/>
          </p:nvSpPr>
          <p:spPr>
            <a:xfrm>
              <a:off x="5820088" y="4745640"/>
              <a:ext cx="560705" cy="560705"/>
            </a:xfrm>
            <a:custGeom>
              <a:avLst/>
              <a:gdLst/>
              <a:ahLst/>
              <a:cxnLst/>
              <a:rect l="l" t="t" r="r" b="b"/>
              <a:pathLst>
                <a:path w="560704" h="560704">
                  <a:moveTo>
                    <a:pt x="280199" y="560398"/>
                  </a:move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close/>
                </a:path>
              </a:pathLst>
            </a:custGeom>
            <a:solidFill>
              <a:srgbClr val="EDEDED"/>
            </a:solidFill>
          </p:spPr>
          <p:txBody>
            <a:bodyPr wrap="square" lIns="0" tIns="0" rIns="0" bIns="0" rtlCol="0"/>
            <a:lstStyle/>
            <a:p>
              <a:endParaRPr sz="700"/>
            </a:p>
          </p:txBody>
        </p:sp>
        <p:sp>
          <p:nvSpPr>
            <p:cNvPr id="6" name="object 6"/>
            <p:cNvSpPr/>
            <p:nvPr/>
          </p:nvSpPr>
          <p:spPr>
            <a:xfrm>
              <a:off x="5820088" y="4745640"/>
              <a:ext cx="560705" cy="560705"/>
            </a:xfrm>
            <a:custGeom>
              <a:avLst/>
              <a:gdLst/>
              <a:ahLst/>
              <a:cxnLst/>
              <a:rect l="l" t="t" r="r" b="b"/>
              <a:pathLst>
                <a:path w="560704" h="560704">
                  <a:moveTo>
                    <a:pt x="0" y="280199"/>
                  </a:move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close/>
                </a:path>
              </a:pathLst>
            </a:custGeom>
            <a:ln w="9524">
              <a:solidFill>
                <a:srgbClr val="595959"/>
              </a:solidFill>
            </a:ln>
          </p:spPr>
          <p:txBody>
            <a:bodyPr wrap="square" lIns="0" tIns="0" rIns="0" bIns="0" rtlCol="0"/>
            <a:lstStyle/>
            <a:p>
              <a:endParaRPr sz="700"/>
            </a:p>
          </p:txBody>
        </p:sp>
        <p:sp>
          <p:nvSpPr>
            <p:cNvPr id="7" name="object 7"/>
            <p:cNvSpPr/>
            <p:nvPr/>
          </p:nvSpPr>
          <p:spPr>
            <a:xfrm>
              <a:off x="3059143" y="6707886"/>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8" name="object 8"/>
            <p:cNvSpPr/>
            <p:nvPr/>
          </p:nvSpPr>
          <p:spPr>
            <a:xfrm>
              <a:off x="3059143" y="6707886"/>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grpSp>
      <p:sp>
        <p:nvSpPr>
          <p:cNvPr id="9" name="object 9"/>
          <p:cNvSpPr txBox="1"/>
          <p:nvPr/>
        </p:nvSpPr>
        <p:spPr>
          <a:xfrm>
            <a:off x="3335596" y="2309871"/>
            <a:ext cx="680720" cy="314189"/>
          </a:xfrm>
          <a:prstGeom prst="rect">
            <a:avLst/>
          </a:prstGeom>
        </p:spPr>
        <p:txBody>
          <a:bodyPr vert="horz" wrap="square" lIns="0" tIns="6350" rIns="0" bIns="0" rtlCol="0">
            <a:spAutoFit/>
          </a:bodyPr>
          <a:lstStyle/>
          <a:p>
            <a:pPr marL="6350">
              <a:spcBef>
                <a:spcPts val="50"/>
              </a:spcBef>
            </a:pPr>
            <a:r>
              <a:rPr sz="2000" spc="-68" dirty="0">
                <a:latin typeface="Lato"/>
                <a:cs typeface="Lato"/>
              </a:rPr>
              <a:t>Text</a:t>
            </a:r>
            <a:r>
              <a:rPr sz="2000" spc="-118" dirty="0">
                <a:latin typeface="Lato"/>
                <a:cs typeface="Lato"/>
              </a:rPr>
              <a:t> </a:t>
            </a:r>
            <a:r>
              <a:rPr sz="2000" spc="-25" dirty="0">
                <a:latin typeface="Lato"/>
                <a:cs typeface="Lato"/>
              </a:rPr>
              <a:t>6</a:t>
            </a:r>
            <a:endParaRPr sz="2000">
              <a:latin typeface="Lato"/>
              <a:cs typeface="Lato"/>
            </a:endParaRPr>
          </a:p>
        </p:txBody>
      </p:sp>
      <p:sp>
        <p:nvSpPr>
          <p:cNvPr id="10" name="object 10"/>
          <p:cNvSpPr txBox="1"/>
          <p:nvPr/>
        </p:nvSpPr>
        <p:spPr>
          <a:xfrm>
            <a:off x="1898334" y="3340853"/>
            <a:ext cx="547053" cy="252633"/>
          </a:xfrm>
          <a:prstGeom prst="rect">
            <a:avLst/>
          </a:prstGeom>
        </p:spPr>
        <p:txBody>
          <a:bodyPr vert="horz" wrap="square" lIns="0" tIns="6350" rIns="0" bIns="0" rtlCol="0">
            <a:spAutoFit/>
          </a:bodyPr>
          <a:lstStyle/>
          <a:p>
            <a:pPr marL="6350">
              <a:spcBef>
                <a:spcPts val="50"/>
              </a:spcBef>
            </a:pPr>
            <a:r>
              <a:rPr sz="1600" spc="-55" dirty="0">
                <a:latin typeface="Lato"/>
                <a:cs typeface="Lato"/>
              </a:rPr>
              <a:t>Text</a:t>
            </a:r>
            <a:r>
              <a:rPr sz="1600" spc="-85" dirty="0">
                <a:latin typeface="Lato"/>
                <a:cs typeface="Lato"/>
              </a:rPr>
              <a:t> </a:t>
            </a:r>
            <a:r>
              <a:rPr sz="1600" spc="-25" dirty="0">
                <a:latin typeface="Lato"/>
                <a:cs typeface="Lato"/>
              </a:rPr>
              <a:t>3</a:t>
            </a:r>
            <a:endParaRPr sz="1600">
              <a:latin typeface="Lato"/>
              <a:cs typeface="Lato"/>
            </a:endParaRPr>
          </a:p>
        </p:txBody>
      </p:sp>
      <p:sp>
        <p:nvSpPr>
          <p:cNvPr id="11" name="object 11"/>
          <p:cNvSpPr txBox="1"/>
          <p:nvPr/>
        </p:nvSpPr>
        <p:spPr>
          <a:xfrm>
            <a:off x="2646381" y="1770494"/>
            <a:ext cx="547053" cy="252633"/>
          </a:xfrm>
          <a:prstGeom prst="rect">
            <a:avLst/>
          </a:prstGeom>
        </p:spPr>
        <p:txBody>
          <a:bodyPr vert="horz" wrap="square" lIns="0" tIns="6350" rIns="0" bIns="0" rtlCol="0">
            <a:spAutoFit/>
          </a:bodyPr>
          <a:lstStyle/>
          <a:p>
            <a:pPr marL="6350">
              <a:spcBef>
                <a:spcPts val="50"/>
              </a:spcBef>
            </a:pPr>
            <a:r>
              <a:rPr sz="1600" spc="-55" dirty="0">
                <a:latin typeface="Lato"/>
                <a:cs typeface="Lato"/>
              </a:rPr>
              <a:t>Text</a:t>
            </a:r>
            <a:r>
              <a:rPr sz="1600" spc="-85" dirty="0">
                <a:latin typeface="Lato"/>
                <a:cs typeface="Lato"/>
              </a:rPr>
              <a:t> </a:t>
            </a:r>
            <a:r>
              <a:rPr sz="1600" spc="-25" dirty="0">
                <a:latin typeface="Lato"/>
                <a:cs typeface="Lato"/>
              </a:rPr>
              <a:t>2</a:t>
            </a:r>
            <a:endParaRPr sz="1600">
              <a:latin typeface="Lato"/>
              <a:cs typeface="Lato"/>
            </a:endParaRPr>
          </a:p>
        </p:txBody>
      </p:sp>
      <p:grpSp>
        <p:nvGrpSpPr>
          <p:cNvPr id="12" name="object 12"/>
          <p:cNvGrpSpPr/>
          <p:nvPr/>
        </p:nvGrpSpPr>
        <p:grpSpPr>
          <a:xfrm>
            <a:off x="716292" y="1692115"/>
            <a:ext cx="1884045" cy="1326198"/>
            <a:chOff x="1432584" y="3384230"/>
            <a:chExt cx="3768090" cy="2652395"/>
          </a:xfrm>
        </p:grpSpPr>
        <p:sp>
          <p:nvSpPr>
            <p:cNvPr id="13" name="object 13"/>
            <p:cNvSpPr/>
            <p:nvPr/>
          </p:nvSpPr>
          <p:spPr>
            <a:xfrm>
              <a:off x="4689490" y="3539892"/>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14" name="object 14"/>
            <p:cNvSpPr/>
            <p:nvPr/>
          </p:nvSpPr>
          <p:spPr>
            <a:xfrm>
              <a:off x="4689490" y="3539892"/>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sp>
          <p:nvSpPr>
            <p:cNvPr id="15" name="object 15"/>
            <p:cNvSpPr/>
            <p:nvPr/>
          </p:nvSpPr>
          <p:spPr>
            <a:xfrm>
              <a:off x="1437347" y="5682588"/>
              <a:ext cx="349250" cy="349250"/>
            </a:xfrm>
            <a:custGeom>
              <a:avLst/>
              <a:gdLst/>
              <a:ahLst/>
              <a:cxnLst/>
              <a:rect l="l" t="t" r="r" b="b"/>
              <a:pathLst>
                <a:path w="349250" h="349250">
                  <a:moveTo>
                    <a:pt x="174599" y="349199"/>
                  </a:moveTo>
                  <a:lnTo>
                    <a:pt x="128183" y="342962"/>
                  </a:lnTo>
                  <a:lnTo>
                    <a:pt x="86475" y="325360"/>
                  </a:lnTo>
                  <a:lnTo>
                    <a:pt x="51138" y="298058"/>
                  </a:lnTo>
                  <a:lnTo>
                    <a:pt x="23837" y="262721"/>
                  </a:lnTo>
                  <a:lnTo>
                    <a:pt x="6236" y="221013"/>
                  </a:lnTo>
                  <a:lnTo>
                    <a:pt x="0" y="174599"/>
                  </a:lnTo>
                  <a:lnTo>
                    <a:pt x="6236" y="128185"/>
                  </a:lnTo>
                  <a:lnTo>
                    <a:pt x="23837" y="86477"/>
                  </a:lnTo>
                  <a:lnTo>
                    <a:pt x="51138" y="51140"/>
                  </a:lnTo>
                  <a:lnTo>
                    <a:pt x="86475" y="23838"/>
                  </a:lnTo>
                  <a:lnTo>
                    <a:pt x="128183" y="6237"/>
                  </a:lnTo>
                  <a:lnTo>
                    <a:pt x="174599" y="0"/>
                  </a:lnTo>
                  <a:lnTo>
                    <a:pt x="208821" y="3386"/>
                  </a:lnTo>
                  <a:lnTo>
                    <a:pt x="271467" y="29341"/>
                  </a:lnTo>
                  <a:lnTo>
                    <a:pt x="319864" y="77733"/>
                  </a:lnTo>
                  <a:lnTo>
                    <a:pt x="345813" y="140379"/>
                  </a:lnTo>
                  <a:lnTo>
                    <a:pt x="349199" y="174599"/>
                  </a:lnTo>
                  <a:lnTo>
                    <a:pt x="342962" y="221013"/>
                  </a:lnTo>
                  <a:lnTo>
                    <a:pt x="325361" y="262721"/>
                  </a:lnTo>
                  <a:lnTo>
                    <a:pt x="298060" y="298058"/>
                  </a:lnTo>
                  <a:lnTo>
                    <a:pt x="262723" y="325360"/>
                  </a:lnTo>
                  <a:lnTo>
                    <a:pt x="221015" y="342962"/>
                  </a:lnTo>
                  <a:lnTo>
                    <a:pt x="174599" y="349199"/>
                  </a:lnTo>
                  <a:close/>
                </a:path>
              </a:pathLst>
            </a:custGeom>
            <a:solidFill>
              <a:srgbClr val="EDEDED"/>
            </a:solidFill>
          </p:spPr>
          <p:txBody>
            <a:bodyPr wrap="square" lIns="0" tIns="0" rIns="0" bIns="0" rtlCol="0"/>
            <a:lstStyle/>
            <a:p>
              <a:endParaRPr sz="700"/>
            </a:p>
          </p:txBody>
        </p:sp>
        <p:sp>
          <p:nvSpPr>
            <p:cNvPr id="16" name="object 16"/>
            <p:cNvSpPr/>
            <p:nvPr/>
          </p:nvSpPr>
          <p:spPr>
            <a:xfrm>
              <a:off x="1437347" y="5682588"/>
              <a:ext cx="349250" cy="349250"/>
            </a:xfrm>
            <a:custGeom>
              <a:avLst/>
              <a:gdLst/>
              <a:ahLst/>
              <a:cxnLst/>
              <a:rect l="l" t="t" r="r" b="b"/>
              <a:pathLst>
                <a:path w="349250" h="349250">
                  <a:moveTo>
                    <a:pt x="0" y="174599"/>
                  </a:moveTo>
                  <a:lnTo>
                    <a:pt x="6236" y="128185"/>
                  </a:lnTo>
                  <a:lnTo>
                    <a:pt x="23837" y="86477"/>
                  </a:lnTo>
                  <a:lnTo>
                    <a:pt x="51138" y="51140"/>
                  </a:lnTo>
                  <a:lnTo>
                    <a:pt x="86475" y="23838"/>
                  </a:lnTo>
                  <a:lnTo>
                    <a:pt x="128183" y="6237"/>
                  </a:lnTo>
                  <a:lnTo>
                    <a:pt x="174599" y="0"/>
                  </a:lnTo>
                  <a:lnTo>
                    <a:pt x="241416" y="13293"/>
                  </a:lnTo>
                  <a:lnTo>
                    <a:pt x="298059" y="51149"/>
                  </a:lnTo>
                  <a:lnTo>
                    <a:pt x="335908" y="107784"/>
                  </a:lnTo>
                  <a:lnTo>
                    <a:pt x="349199" y="174599"/>
                  </a:lnTo>
                  <a:lnTo>
                    <a:pt x="342962" y="221013"/>
                  </a:lnTo>
                  <a:lnTo>
                    <a:pt x="325361" y="262721"/>
                  </a:lnTo>
                  <a:lnTo>
                    <a:pt x="298060" y="298058"/>
                  </a:lnTo>
                  <a:lnTo>
                    <a:pt x="262723" y="325360"/>
                  </a:lnTo>
                  <a:lnTo>
                    <a:pt x="221015" y="342962"/>
                  </a:lnTo>
                  <a:lnTo>
                    <a:pt x="174599" y="349199"/>
                  </a:lnTo>
                  <a:lnTo>
                    <a:pt x="128183" y="342962"/>
                  </a:lnTo>
                  <a:lnTo>
                    <a:pt x="86475" y="325360"/>
                  </a:lnTo>
                  <a:lnTo>
                    <a:pt x="51138" y="298058"/>
                  </a:lnTo>
                  <a:lnTo>
                    <a:pt x="23837" y="262721"/>
                  </a:lnTo>
                  <a:lnTo>
                    <a:pt x="6236" y="221013"/>
                  </a:lnTo>
                  <a:lnTo>
                    <a:pt x="0" y="174599"/>
                  </a:lnTo>
                  <a:close/>
                </a:path>
              </a:pathLst>
            </a:custGeom>
            <a:ln w="9524">
              <a:solidFill>
                <a:srgbClr val="595959"/>
              </a:solidFill>
            </a:ln>
          </p:spPr>
          <p:txBody>
            <a:bodyPr wrap="square" lIns="0" tIns="0" rIns="0" bIns="0" rtlCol="0"/>
            <a:lstStyle/>
            <a:p>
              <a:endParaRPr sz="700"/>
            </a:p>
          </p:txBody>
        </p:sp>
        <p:pic>
          <p:nvPicPr>
            <p:cNvPr id="17" name="object 17"/>
            <p:cNvPicPr/>
            <p:nvPr/>
          </p:nvPicPr>
          <p:blipFill>
            <a:blip r:embed="rId3" cstate="print"/>
            <a:stretch>
              <a:fillRect/>
            </a:stretch>
          </p:blipFill>
          <p:spPr>
            <a:xfrm>
              <a:off x="2037833" y="3384230"/>
              <a:ext cx="160724" cy="160124"/>
            </a:xfrm>
            <a:prstGeom prst="rect">
              <a:avLst/>
            </a:prstGeom>
          </p:spPr>
        </p:pic>
      </p:grpSp>
      <p:sp>
        <p:nvSpPr>
          <p:cNvPr id="18" name="object 18"/>
          <p:cNvSpPr txBox="1"/>
          <p:nvPr/>
        </p:nvSpPr>
        <p:spPr>
          <a:xfrm>
            <a:off x="1163897" y="1650149"/>
            <a:ext cx="313373" cy="144911"/>
          </a:xfrm>
          <a:prstGeom prst="rect">
            <a:avLst/>
          </a:prstGeom>
        </p:spPr>
        <p:txBody>
          <a:bodyPr vert="horz" wrap="square" lIns="0" tIns="6350" rIns="0" bIns="0" rtlCol="0">
            <a:spAutoFit/>
          </a:bodyPr>
          <a:lstStyle/>
          <a:p>
            <a:pPr marL="6350">
              <a:spcBef>
                <a:spcPts val="50"/>
              </a:spcBef>
            </a:pPr>
            <a:r>
              <a:rPr sz="900" spc="-35" dirty="0">
                <a:latin typeface="Lato"/>
                <a:cs typeface="Lato"/>
              </a:rPr>
              <a:t>Text</a:t>
            </a:r>
            <a:r>
              <a:rPr sz="900" spc="-43" dirty="0">
                <a:latin typeface="Lato"/>
                <a:cs typeface="Lato"/>
              </a:rPr>
              <a:t> </a:t>
            </a:r>
            <a:r>
              <a:rPr sz="900" spc="-25" dirty="0">
                <a:latin typeface="Lato"/>
                <a:cs typeface="Lato"/>
              </a:rPr>
              <a:t>5</a:t>
            </a:r>
            <a:endParaRPr sz="900">
              <a:latin typeface="Lato"/>
              <a:cs typeface="Lato"/>
            </a:endParaRPr>
          </a:p>
        </p:txBody>
      </p:sp>
      <p:grpSp>
        <p:nvGrpSpPr>
          <p:cNvPr id="19" name="object 19"/>
          <p:cNvGrpSpPr/>
          <p:nvPr/>
        </p:nvGrpSpPr>
        <p:grpSpPr>
          <a:xfrm>
            <a:off x="393068" y="1236191"/>
            <a:ext cx="3137535" cy="1495425"/>
            <a:chOff x="786135" y="2472382"/>
            <a:chExt cx="6275070" cy="2990850"/>
          </a:xfrm>
        </p:grpSpPr>
        <p:pic>
          <p:nvPicPr>
            <p:cNvPr id="20" name="object 20"/>
            <p:cNvPicPr/>
            <p:nvPr/>
          </p:nvPicPr>
          <p:blipFill>
            <a:blip r:embed="rId4" cstate="print"/>
            <a:stretch>
              <a:fillRect/>
            </a:stretch>
          </p:blipFill>
          <p:spPr>
            <a:xfrm>
              <a:off x="6900248" y="2472382"/>
              <a:ext cx="160724" cy="160124"/>
            </a:xfrm>
            <a:prstGeom prst="rect">
              <a:avLst/>
            </a:prstGeom>
          </p:spPr>
        </p:pic>
        <p:sp>
          <p:nvSpPr>
            <p:cNvPr id="21" name="object 21"/>
            <p:cNvSpPr/>
            <p:nvPr/>
          </p:nvSpPr>
          <p:spPr>
            <a:xfrm>
              <a:off x="790898" y="4898040"/>
              <a:ext cx="560705" cy="560705"/>
            </a:xfrm>
            <a:custGeom>
              <a:avLst/>
              <a:gdLst/>
              <a:ahLst/>
              <a:cxnLst/>
              <a:rect l="l" t="t" r="r" b="b"/>
              <a:pathLst>
                <a:path w="560705" h="560704">
                  <a:moveTo>
                    <a:pt x="280199" y="560398"/>
                  </a:move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18" y="5434"/>
                  </a:lnTo>
                  <a:lnTo>
                    <a:pt x="387426" y="21331"/>
                  </a:lnTo>
                  <a:lnTo>
                    <a:pt x="435654" y="47081"/>
                  </a:lnTo>
                  <a:lnTo>
                    <a:pt x="478331" y="82074"/>
                  </a:lnTo>
                  <a:lnTo>
                    <a:pt x="513323" y="124749"/>
                  </a:lnTo>
                  <a:lnTo>
                    <a:pt x="539070" y="172971"/>
                  </a:lnTo>
                  <a:lnTo>
                    <a:pt x="554965"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close/>
                </a:path>
              </a:pathLst>
            </a:custGeom>
            <a:solidFill>
              <a:srgbClr val="FF9C3B"/>
            </a:solidFill>
          </p:spPr>
          <p:txBody>
            <a:bodyPr wrap="square" lIns="0" tIns="0" rIns="0" bIns="0" rtlCol="0"/>
            <a:lstStyle/>
            <a:p>
              <a:endParaRPr sz="700"/>
            </a:p>
          </p:txBody>
        </p:sp>
        <p:sp>
          <p:nvSpPr>
            <p:cNvPr id="22" name="object 22"/>
            <p:cNvSpPr/>
            <p:nvPr/>
          </p:nvSpPr>
          <p:spPr>
            <a:xfrm>
              <a:off x="790898" y="4898040"/>
              <a:ext cx="560705" cy="560705"/>
            </a:xfrm>
            <a:custGeom>
              <a:avLst/>
              <a:gdLst/>
              <a:ahLst/>
              <a:cxnLst/>
              <a:rect l="l" t="t" r="r" b="b"/>
              <a:pathLst>
                <a:path w="560705" h="560704">
                  <a:moveTo>
                    <a:pt x="0" y="280199"/>
                  </a:move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18" y="5434"/>
                  </a:lnTo>
                  <a:lnTo>
                    <a:pt x="387426" y="21331"/>
                  </a:lnTo>
                  <a:lnTo>
                    <a:pt x="435654" y="47081"/>
                  </a:lnTo>
                  <a:lnTo>
                    <a:pt x="478331" y="82074"/>
                  </a:lnTo>
                  <a:lnTo>
                    <a:pt x="513322" y="124749"/>
                  </a:lnTo>
                  <a:lnTo>
                    <a:pt x="539070" y="172971"/>
                  </a:lnTo>
                  <a:lnTo>
                    <a:pt x="554965"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close/>
                </a:path>
              </a:pathLst>
            </a:custGeom>
            <a:ln w="9524">
              <a:solidFill>
                <a:srgbClr val="595959"/>
              </a:solidFill>
            </a:ln>
          </p:spPr>
          <p:txBody>
            <a:bodyPr wrap="square" lIns="0" tIns="0" rIns="0" bIns="0" rtlCol="0"/>
            <a:lstStyle/>
            <a:p>
              <a:endParaRPr sz="700"/>
            </a:p>
          </p:txBody>
        </p:sp>
      </p:grpSp>
      <p:sp>
        <p:nvSpPr>
          <p:cNvPr id="23" name="object 23"/>
          <p:cNvSpPr txBox="1"/>
          <p:nvPr/>
        </p:nvSpPr>
        <p:spPr>
          <a:xfrm>
            <a:off x="3595107" y="1194226"/>
            <a:ext cx="313373" cy="144911"/>
          </a:xfrm>
          <a:prstGeom prst="rect">
            <a:avLst/>
          </a:prstGeom>
        </p:spPr>
        <p:txBody>
          <a:bodyPr vert="horz" wrap="square" lIns="0" tIns="6350" rIns="0" bIns="0" rtlCol="0">
            <a:spAutoFit/>
          </a:bodyPr>
          <a:lstStyle/>
          <a:p>
            <a:pPr marL="6350">
              <a:spcBef>
                <a:spcPts val="50"/>
              </a:spcBef>
            </a:pPr>
            <a:r>
              <a:rPr sz="900" spc="-35" dirty="0">
                <a:latin typeface="Lato"/>
                <a:cs typeface="Lato"/>
              </a:rPr>
              <a:t>Text</a:t>
            </a:r>
            <a:r>
              <a:rPr sz="900" spc="-43" dirty="0">
                <a:latin typeface="Lato"/>
                <a:cs typeface="Lato"/>
              </a:rPr>
              <a:t> </a:t>
            </a:r>
            <a:r>
              <a:rPr sz="900" spc="-25" dirty="0">
                <a:latin typeface="Lato"/>
                <a:cs typeface="Lato"/>
              </a:rPr>
              <a:t>1</a:t>
            </a:r>
            <a:endParaRPr sz="900">
              <a:latin typeface="Lato"/>
              <a:cs typeface="Lato"/>
            </a:endParaRPr>
          </a:p>
        </p:txBody>
      </p:sp>
      <p:sp>
        <p:nvSpPr>
          <p:cNvPr id="24" name="object 24"/>
          <p:cNvSpPr txBox="1"/>
          <p:nvPr/>
        </p:nvSpPr>
        <p:spPr>
          <a:xfrm>
            <a:off x="727106" y="2254709"/>
            <a:ext cx="855028" cy="778098"/>
          </a:xfrm>
          <a:prstGeom prst="rect">
            <a:avLst/>
          </a:prstGeom>
        </p:spPr>
        <p:txBody>
          <a:bodyPr vert="horz" wrap="square" lIns="0" tIns="150813" rIns="0" bIns="0" rtlCol="0">
            <a:spAutoFit/>
          </a:bodyPr>
          <a:lstStyle/>
          <a:p>
            <a:pPr marL="6350">
              <a:spcBef>
                <a:spcPts val="1188"/>
              </a:spcBef>
            </a:pPr>
            <a:r>
              <a:rPr sz="2000" spc="-5" dirty="0">
                <a:latin typeface="Lato"/>
                <a:cs typeface="Lato"/>
              </a:rPr>
              <a:t>Prompt</a:t>
            </a:r>
            <a:endParaRPr sz="2000">
              <a:latin typeface="Lato"/>
              <a:cs typeface="Lato"/>
            </a:endParaRPr>
          </a:p>
          <a:p>
            <a:pPr marL="260033">
              <a:spcBef>
                <a:spcPts val="800"/>
              </a:spcBef>
            </a:pPr>
            <a:r>
              <a:rPr spc="-48" dirty="0">
                <a:latin typeface="Lato"/>
                <a:cs typeface="Lato"/>
              </a:rPr>
              <a:t>Text</a:t>
            </a:r>
            <a:r>
              <a:rPr spc="-75" dirty="0">
                <a:latin typeface="Lato"/>
                <a:cs typeface="Lato"/>
              </a:rPr>
              <a:t> </a:t>
            </a:r>
            <a:r>
              <a:rPr spc="-25" dirty="0">
                <a:latin typeface="Lato"/>
                <a:cs typeface="Lato"/>
              </a:rPr>
              <a:t>4</a:t>
            </a:r>
            <a:endParaRPr>
              <a:latin typeface="Lato"/>
              <a:cs typeface="Lato"/>
            </a:endParaRPr>
          </a:p>
        </p:txBody>
      </p:sp>
      <p:sp>
        <p:nvSpPr>
          <p:cNvPr id="25" name="object 25"/>
          <p:cNvSpPr txBox="1"/>
          <p:nvPr/>
        </p:nvSpPr>
        <p:spPr>
          <a:xfrm>
            <a:off x="4879193" y="1272093"/>
            <a:ext cx="3485515" cy="1103251"/>
          </a:xfrm>
          <a:prstGeom prst="rect">
            <a:avLst/>
          </a:prstGeom>
        </p:spPr>
        <p:txBody>
          <a:bodyPr vert="horz" wrap="square" lIns="0" tIns="6350" rIns="0" bIns="0" rtlCol="0">
            <a:spAutoFit/>
          </a:bodyPr>
          <a:lstStyle/>
          <a:p>
            <a:pPr marL="258445" marR="608648" indent="-252413">
              <a:spcBef>
                <a:spcPts val="50"/>
              </a:spcBef>
              <a:buFont typeface="Arial"/>
              <a:buChar char="●"/>
              <a:tabLst>
                <a:tab pos="258445" algn="l"/>
              </a:tabLst>
            </a:pPr>
            <a:r>
              <a:rPr sz="1800" dirty="0">
                <a:latin typeface="Lato"/>
                <a:cs typeface="Lato"/>
              </a:rPr>
              <a:t>Each</a:t>
            </a:r>
            <a:r>
              <a:rPr sz="1800" spc="-102" dirty="0">
                <a:latin typeface="Lato"/>
                <a:cs typeface="Lato"/>
              </a:rPr>
              <a:t> </a:t>
            </a:r>
            <a:r>
              <a:rPr sz="1800" spc="-5" dirty="0">
                <a:latin typeface="Lato"/>
                <a:cs typeface="Lato"/>
              </a:rPr>
              <a:t>text</a:t>
            </a:r>
            <a:r>
              <a:rPr sz="1800" spc="-102" dirty="0">
                <a:latin typeface="Lato"/>
                <a:cs typeface="Lato"/>
              </a:rPr>
              <a:t> </a:t>
            </a:r>
            <a:r>
              <a:rPr sz="1800" dirty="0">
                <a:latin typeface="Lato"/>
                <a:cs typeface="Lato"/>
              </a:rPr>
              <a:t>in</a:t>
            </a:r>
            <a:r>
              <a:rPr sz="1800" spc="-100" dirty="0">
                <a:latin typeface="Lato"/>
                <a:cs typeface="Lato"/>
              </a:rPr>
              <a:t> </a:t>
            </a:r>
            <a:r>
              <a:rPr sz="1800" dirty="0">
                <a:latin typeface="Lato"/>
                <a:cs typeface="Lato"/>
              </a:rPr>
              <a:t>vector</a:t>
            </a:r>
            <a:r>
              <a:rPr sz="1800" spc="-102" dirty="0">
                <a:latin typeface="Lato"/>
                <a:cs typeface="Lato"/>
              </a:rPr>
              <a:t> </a:t>
            </a:r>
            <a:r>
              <a:rPr sz="1800" dirty="0">
                <a:latin typeface="Lato"/>
                <a:cs typeface="Lato"/>
              </a:rPr>
              <a:t>store</a:t>
            </a:r>
            <a:r>
              <a:rPr sz="1800" spc="-102" dirty="0">
                <a:latin typeface="Lato"/>
                <a:cs typeface="Lato"/>
              </a:rPr>
              <a:t> </a:t>
            </a:r>
            <a:r>
              <a:rPr sz="1800" spc="-13" dirty="0">
                <a:latin typeface="Lato"/>
                <a:cs typeface="Lato"/>
              </a:rPr>
              <a:t>is </a:t>
            </a:r>
            <a:r>
              <a:rPr sz="1800" dirty="0">
                <a:latin typeface="Lato"/>
                <a:cs typeface="Lato"/>
              </a:rPr>
              <a:t>identified</a:t>
            </a:r>
            <a:r>
              <a:rPr sz="1800" spc="-108" dirty="0">
                <a:latin typeface="Lato"/>
                <a:cs typeface="Lato"/>
              </a:rPr>
              <a:t> </a:t>
            </a:r>
            <a:r>
              <a:rPr sz="1800" spc="-20" dirty="0">
                <a:latin typeface="Lato"/>
                <a:cs typeface="Lato"/>
              </a:rPr>
              <a:t>by</a:t>
            </a:r>
            <a:r>
              <a:rPr sz="1800" spc="-108" dirty="0">
                <a:latin typeface="Lato"/>
                <a:cs typeface="Lato"/>
              </a:rPr>
              <a:t> </a:t>
            </a:r>
            <a:r>
              <a:rPr sz="1800" dirty="0">
                <a:latin typeface="Lato"/>
                <a:cs typeface="Lato"/>
              </a:rPr>
              <a:t>a</a:t>
            </a:r>
            <a:r>
              <a:rPr sz="1800" spc="-108" dirty="0">
                <a:latin typeface="Lato"/>
                <a:cs typeface="Lato"/>
              </a:rPr>
              <a:t> </a:t>
            </a:r>
            <a:r>
              <a:rPr sz="1800" spc="-13" dirty="0">
                <a:latin typeface="Lato"/>
                <a:cs typeface="Lato"/>
              </a:rPr>
              <a:t>key</a:t>
            </a:r>
            <a:endParaRPr sz="1800">
              <a:latin typeface="Lato"/>
              <a:cs typeface="Lato"/>
            </a:endParaRPr>
          </a:p>
          <a:p>
            <a:pPr marL="258445" marR="2540" indent="-252413">
              <a:lnSpc>
                <a:spcPts val="2160"/>
              </a:lnSpc>
              <a:spcBef>
                <a:spcPts val="5"/>
              </a:spcBef>
              <a:buFont typeface="Arial"/>
              <a:buChar char="●"/>
              <a:tabLst>
                <a:tab pos="258445" algn="l"/>
              </a:tabLst>
            </a:pPr>
            <a:r>
              <a:rPr sz="1800" dirty="0">
                <a:latin typeface="Lato"/>
                <a:cs typeface="Lato"/>
              </a:rPr>
              <a:t>Enables</a:t>
            </a:r>
            <a:r>
              <a:rPr sz="1800" spc="-90" dirty="0">
                <a:latin typeface="Lato"/>
                <a:cs typeface="Lato"/>
              </a:rPr>
              <a:t> </a:t>
            </a:r>
            <a:r>
              <a:rPr sz="1800" dirty="0">
                <a:latin typeface="Lato"/>
                <a:cs typeface="Lato"/>
              </a:rPr>
              <a:t>a</a:t>
            </a:r>
            <a:r>
              <a:rPr sz="1800" spc="-90" dirty="0">
                <a:latin typeface="Lato"/>
                <a:cs typeface="Lato"/>
              </a:rPr>
              <a:t> </a:t>
            </a:r>
            <a:r>
              <a:rPr sz="1800" b="1" dirty="0">
                <a:latin typeface="Lato"/>
                <a:cs typeface="Lato"/>
              </a:rPr>
              <a:t>citation</a:t>
            </a:r>
            <a:r>
              <a:rPr sz="1800" b="1" spc="-60" dirty="0">
                <a:latin typeface="Lato"/>
                <a:cs typeface="Lato"/>
              </a:rPr>
              <a:t> </a:t>
            </a:r>
            <a:r>
              <a:rPr sz="1800" dirty="0">
                <a:latin typeface="Lato"/>
                <a:cs typeface="Lato"/>
              </a:rPr>
              <a:t>to</a:t>
            </a:r>
            <a:r>
              <a:rPr sz="1800" spc="-90" dirty="0">
                <a:latin typeface="Lato"/>
                <a:cs typeface="Lato"/>
              </a:rPr>
              <a:t> </a:t>
            </a:r>
            <a:r>
              <a:rPr sz="1800" spc="-13" dirty="0">
                <a:latin typeface="Lato"/>
                <a:cs typeface="Lato"/>
              </a:rPr>
              <a:t>be</a:t>
            </a:r>
            <a:r>
              <a:rPr sz="1800" spc="-90" dirty="0">
                <a:latin typeface="Lato"/>
                <a:cs typeface="Lato"/>
              </a:rPr>
              <a:t> </a:t>
            </a:r>
            <a:r>
              <a:rPr sz="1800" spc="-5" dirty="0">
                <a:latin typeface="Lato"/>
                <a:cs typeface="Lato"/>
              </a:rPr>
              <a:t>included </a:t>
            </a:r>
            <a:r>
              <a:rPr sz="1800" dirty="0">
                <a:latin typeface="Lato"/>
                <a:cs typeface="Lato"/>
              </a:rPr>
              <a:t>in</a:t>
            </a:r>
            <a:r>
              <a:rPr sz="1800" spc="-102" dirty="0">
                <a:latin typeface="Lato"/>
                <a:cs typeface="Lato"/>
              </a:rPr>
              <a:t> </a:t>
            </a:r>
            <a:r>
              <a:rPr sz="1800" spc="-5" dirty="0">
                <a:latin typeface="Lato"/>
                <a:cs typeface="Lato"/>
              </a:rPr>
              <a:t>completion</a:t>
            </a:r>
            <a:endParaRPr sz="1800">
              <a:latin typeface="Lato"/>
              <a:cs typeface="Lato"/>
            </a:endParaRPr>
          </a:p>
        </p:txBody>
      </p:sp>
      <p:sp>
        <p:nvSpPr>
          <p:cNvPr id="26" name="object 26"/>
          <p:cNvSpPr/>
          <p:nvPr/>
        </p:nvSpPr>
        <p:spPr>
          <a:xfrm>
            <a:off x="607074" y="1539684"/>
            <a:ext cx="2012633" cy="2204085"/>
          </a:xfrm>
          <a:custGeom>
            <a:avLst/>
            <a:gdLst/>
            <a:ahLst/>
            <a:cxnLst/>
            <a:rect l="l" t="t" r="r" b="b"/>
            <a:pathLst>
              <a:path w="4025265" h="4408170">
                <a:moveTo>
                  <a:pt x="547698" y="121799"/>
                </a:moveTo>
                <a:lnTo>
                  <a:pt x="557270" y="74397"/>
                </a:lnTo>
                <a:lnTo>
                  <a:pt x="583373" y="35681"/>
                </a:lnTo>
                <a:lnTo>
                  <a:pt x="622090" y="9574"/>
                </a:lnTo>
                <a:lnTo>
                  <a:pt x="669501" y="0"/>
                </a:lnTo>
                <a:lnTo>
                  <a:pt x="1988895" y="0"/>
                </a:lnTo>
                <a:lnTo>
                  <a:pt x="2035502" y="9278"/>
                </a:lnTo>
                <a:lnTo>
                  <a:pt x="2075020" y="35674"/>
                </a:lnTo>
                <a:lnTo>
                  <a:pt x="2101427" y="75193"/>
                </a:lnTo>
                <a:lnTo>
                  <a:pt x="2110695" y="121799"/>
                </a:lnTo>
                <a:lnTo>
                  <a:pt x="2110695" y="608998"/>
                </a:lnTo>
                <a:lnTo>
                  <a:pt x="2101125" y="656411"/>
                </a:lnTo>
                <a:lnTo>
                  <a:pt x="2075023" y="695126"/>
                </a:lnTo>
                <a:lnTo>
                  <a:pt x="2036308" y="721227"/>
                </a:lnTo>
                <a:lnTo>
                  <a:pt x="1988895" y="730798"/>
                </a:lnTo>
                <a:lnTo>
                  <a:pt x="669501" y="730798"/>
                </a:lnTo>
                <a:lnTo>
                  <a:pt x="622090" y="721227"/>
                </a:lnTo>
                <a:lnTo>
                  <a:pt x="583373" y="695126"/>
                </a:lnTo>
                <a:lnTo>
                  <a:pt x="557270" y="656411"/>
                </a:lnTo>
                <a:lnTo>
                  <a:pt x="547698" y="608998"/>
                </a:lnTo>
                <a:lnTo>
                  <a:pt x="547698" y="121799"/>
                </a:lnTo>
                <a:close/>
              </a:path>
              <a:path w="4025265" h="4408170">
                <a:moveTo>
                  <a:pt x="0" y="2500869"/>
                </a:moveTo>
                <a:lnTo>
                  <a:pt x="9571" y="2453457"/>
                </a:lnTo>
                <a:lnTo>
                  <a:pt x="35674" y="2414742"/>
                </a:lnTo>
                <a:lnTo>
                  <a:pt x="74391" y="2388640"/>
                </a:lnTo>
                <a:lnTo>
                  <a:pt x="121802" y="2379070"/>
                </a:lnTo>
                <a:lnTo>
                  <a:pt x="1988995" y="2379070"/>
                </a:lnTo>
                <a:lnTo>
                  <a:pt x="2035602" y="2388338"/>
                </a:lnTo>
                <a:lnTo>
                  <a:pt x="2075120" y="2414745"/>
                </a:lnTo>
                <a:lnTo>
                  <a:pt x="2101527" y="2454263"/>
                </a:lnTo>
                <a:lnTo>
                  <a:pt x="2110795" y="2500869"/>
                </a:lnTo>
                <a:lnTo>
                  <a:pt x="2110795" y="2988068"/>
                </a:lnTo>
                <a:lnTo>
                  <a:pt x="2101225" y="3035481"/>
                </a:lnTo>
                <a:lnTo>
                  <a:pt x="2075123" y="3074196"/>
                </a:lnTo>
                <a:lnTo>
                  <a:pt x="2036408" y="3100298"/>
                </a:lnTo>
                <a:lnTo>
                  <a:pt x="1988995" y="3109868"/>
                </a:lnTo>
                <a:lnTo>
                  <a:pt x="121802" y="3109868"/>
                </a:lnTo>
                <a:lnTo>
                  <a:pt x="74391" y="3100298"/>
                </a:lnTo>
                <a:lnTo>
                  <a:pt x="35674" y="3074196"/>
                </a:lnTo>
                <a:lnTo>
                  <a:pt x="9571" y="3035481"/>
                </a:lnTo>
                <a:lnTo>
                  <a:pt x="0" y="2988068"/>
                </a:lnTo>
                <a:lnTo>
                  <a:pt x="0" y="2500869"/>
                </a:lnTo>
                <a:close/>
              </a:path>
              <a:path w="4025265" h="4408170">
                <a:moveTo>
                  <a:pt x="1707546" y="3453168"/>
                </a:moveTo>
                <a:lnTo>
                  <a:pt x="1712588" y="3409398"/>
                </a:lnTo>
                <a:lnTo>
                  <a:pt x="1726950" y="3369217"/>
                </a:lnTo>
                <a:lnTo>
                  <a:pt x="1749487" y="3333772"/>
                </a:lnTo>
                <a:lnTo>
                  <a:pt x="1779050" y="3304208"/>
                </a:lnTo>
                <a:lnTo>
                  <a:pt x="1814496" y="3281672"/>
                </a:lnTo>
                <a:lnTo>
                  <a:pt x="1854676" y="3267310"/>
                </a:lnTo>
                <a:lnTo>
                  <a:pt x="1898446" y="3262268"/>
                </a:lnTo>
                <a:lnTo>
                  <a:pt x="3833842" y="3262268"/>
                </a:lnTo>
                <a:lnTo>
                  <a:pt x="3906889" y="3276805"/>
                </a:lnTo>
                <a:lnTo>
                  <a:pt x="3968817" y="3318193"/>
                </a:lnTo>
                <a:lnTo>
                  <a:pt x="4010204" y="3380121"/>
                </a:lnTo>
                <a:lnTo>
                  <a:pt x="4024741" y="3453168"/>
                </a:lnTo>
                <a:lnTo>
                  <a:pt x="4024741" y="4216766"/>
                </a:lnTo>
                <a:lnTo>
                  <a:pt x="4019699" y="4260536"/>
                </a:lnTo>
                <a:lnTo>
                  <a:pt x="4005337" y="4300716"/>
                </a:lnTo>
                <a:lnTo>
                  <a:pt x="3982801" y="4336161"/>
                </a:lnTo>
                <a:lnTo>
                  <a:pt x="3953237" y="4365725"/>
                </a:lnTo>
                <a:lnTo>
                  <a:pt x="3917792" y="4388261"/>
                </a:lnTo>
                <a:lnTo>
                  <a:pt x="3877611" y="4402624"/>
                </a:lnTo>
                <a:lnTo>
                  <a:pt x="3833842" y="4407666"/>
                </a:lnTo>
                <a:lnTo>
                  <a:pt x="1898446" y="4407666"/>
                </a:lnTo>
                <a:lnTo>
                  <a:pt x="1854676" y="4402624"/>
                </a:lnTo>
                <a:lnTo>
                  <a:pt x="1814496" y="4388261"/>
                </a:lnTo>
                <a:lnTo>
                  <a:pt x="1779050" y="4365725"/>
                </a:lnTo>
                <a:lnTo>
                  <a:pt x="1749487" y="4336161"/>
                </a:lnTo>
                <a:lnTo>
                  <a:pt x="1726950" y="4300716"/>
                </a:lnTo>
                <a:lnTo>
                  <a:pt x="1712588" y="4260536"/>
                </a:lnTo>
                <a:lnTo>
                  <a:pt x="1707546" y="4216766"/>
                </a:lnTo>
                <a:lnTo>
                  <a:pt x="1707546" y="3453168"/>
                </a:lnTo>
                <a:close/>
              </a:path>
            </a:pathLst>
          </a:custGeom>
          <a:ln w="38099">
            <a:solidFill>
              <a:srgbClr val="595959"/>
            </a:solidFill>
          </a:ln>
        </p:spPr>
        <p:txBody>
          <a:bodyPr wrap="square" lIns="0" tIns="0" rIns="0" bIns="0" rtlCol="0"/>
          <a:lstStyle/>
          <a:p>
            <a:endParaRPr sz="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pic>
        <p:nvPicPr>
          <p:cNvPr id="8194" name="Picture 2">
            <a:extLst>
              <a:ext uri="{FF2B5EF4-FFF2-40B4-BE49-F238E27FC236}">
                <a16:creationId xmlns:a16="http://schemas.microsoft.com/office/drawing/2014/main" id="{A3574236-9EF4-1195-31AF-51267E90F3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98"/>
          <a:stretch/>
        </p:blipFill>
        <p:spPr bwMode="auto">
          <a:xfrm>
            <a:off x="1763960" y="1363571"/>
            <a:ext cx="4814933" cy="31603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604DD68-4AB8-549A-C48A-DFF3B8C4D8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27" t="58710"/>
          <a:stretch/>
        </p:blipFill>
        <p:spPr bwMode="auto">
          <a:xfrm>
            <a:off x="2381190" y="3318868"/>
            <a:ext cx="4592491" cy="130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770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pic>
        <p:nvPicPr>
          <p:cNvPr id="8194" name="Picture 2">
            <a:extLst>
              <a:ext uri="{FF2B5EF4-FFF2-40B4-BE49-F238E27FC236}">
                <a16:creationId xmlns:a16="http://schemas.microsoft.com/office/drawing/2014/main" id="{A3574236-9EF4-1195-31AF-51267E90F3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98"/>
          <a:stretch/>
        </p:blipFill>
        <p:spPr bwMode="auto">
          <a:xfrm>
            <a:off x="1763960" y="1363571"/>
            <a:ext cx="4814933" cy="31603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604DD68-4AB8-549A-C48A-DFF3B8C4D8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27" t="58710"/>
          <a:stretch/>
        </p:blipFill>
        <p:spPr bwMode="auto">
          <a:xfrm>
            <a:off x="2381190" y="3318868"/>
            <a:ext cx="4592491" cy="13048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33587F-9133-3365-E816-B710781A5D09}"/>
              </a:ext>
            </a:extLst>
          </p:cNvPr>
          <p:cNvSpPr/>
          <p:nvPr/>
        </p:nvSpPr>
        <p:spPr>
          <a:xfrm>
            <a:off x="1507162" y="1291857"/>
            <a:ext cx="6678288" cy="20270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4" name="Google Shape;447;p7">
            <a:extLst>
              <a:ext uri="{FF2B5EF4-FFF2-40B4-BE49-F238E27FC236}">
                <a16:creationId xmlns:a16="http://schemas.microsoft.com/office/drawing/2014/main" id="{0123EDF0-393B-80B3-D53D-B86CBBD418A2}"/>
              </a:ext>
            </a:extLst>
          </p:cNvPr>
          <p:cNvSpPr txBox="1">
            <a:spLocks/>
          </p:cNvSpPr>
          <p:nvPr/>
        </p:nvSpPr>
        <p:spPr>
          <a:xfrm>
            <a:off x="6748204" y="1427421"/>
            <a:ext cx="1267934" cy="2844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nSpc>
                <a:spcPct val="100000"/>
              </a:lnSpc>
            </a:pPr>
            <a:r>
              <a:rPr lang="en-AU" sz="1500">
                <a:solidFill>
                  <a:schemeClr val="tx1">
                    <a:lumMod val="95000"/>
                    <a:lumOff val="5000"/>
                  </a:schemeClr>
                </a:solidFill>
                <a:latin typeface="Inter"/>
                <a:ea typeface="Inter"/>
                <a:cs typeface="Inter"/>
                <a:sym typeface="Inter"/>
              </a:rPr>
              <a:t>Retreiver step</a:t>
            </a:r>
            <a:endParaRPr lang="en-AU" sz="1500">
              <a:solidFill>
                <a:srgbClr val="00915A"/>
              </a:solidFill>
              <a:latin typeface="Inter ExtraBold"/>
              <a:ea typeface="Inter ExtraBold"/>
              <a:cs typeface="Inter ExtraBold"/>
              <a:sym typeface="Inter ExtraBold"/>
            </a:endParaRPr>
          </a:p>
        </p:txBody>
      </p:sp>
      <p:sp>
        <p:nvSpPr>
          <p:cNvPr id="5" name="Rectangle 4">
            <a:extLst>
              <a:ext uri="{FF2B5EF4-FFF2-40B4-BE49-F238E27FC236}">
                <a16:creationId xmlns:a16="http://schemas.microsoft.com/office/drawing/2014/main" id="{F8C29798-B505-07D5-BDB7-26649D5B40E2}"/>
              </a:ext>
            </a:extLst>
          </p:cNvPr>
          <p:cNvSpPr/>
          <p:nvPr/>
        </p:nvSpPr>
        <p:spPr>
          <a:xfrm>
            <a:off x="1507162" y="3532667"/>
            <a:ext cx="6678288" cy="11219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6" name="Google Shape;447;p7">
            <a:extLst>
              <a:ext uri="{FF2B5EF4-FFF2-40B4-BE49-F238E27FC236}">
                <a16:creationId xmlns:a16="http://schemas.microsoft.com/office/drawing/2014/main" id="{CB9127F3-BC4D-54E0-567F-521A881587E1}"/>
              </a:ext>
            </a:extLst>
          </p:cNvPr>
          <p:cNvSpPr txBox="1">
            <a:spLocks/>
          </p:cNvSpPr>
          <p:nvPr/>
        </p:nvSpPr>
        <p:spPr>
          <a:xfrm>
            <a:off x="6476543" y="3588488"/>
            <a:ext cx="1606557" cy="2844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r">
              <a:lnSpc>
                <a:spcPct val="100000"/>
              </a:lnSpc>
            </a:pPr>
            <a:r>
              <a:rPr lang="en-AU" sz="1500" dirty="0">
                <a:solidFill>
                  <a:schemeClr val="tx1">
                    <a:lumMod val="95000"/>
                    <a:lumOff val="5000"/>
                  </a:schemeClr>
                </a:solidFill>
                <a:latin typeface="Inter"/>
                <a:ea typeface="Inter"/>
                <a:cs typeface="Inter"/>
                <a:sym typeface="Inter"/>
              </a:rPr>
              <a:t>Generation step</a:t>
            </a:r>
            <a:endParaRPr lang="en-AU" sz="1500" dirty="0">
              <a:solidFill>
                <a:srgbClr val="00915A"/>
              </a:solidFill>
              <a:latin typeface="Inter ExtraBold"/>
              <a:ea typeface="Inter ExtraBold"/>
              <a:cs typeface="Inter ExtraBold"/>
              <a:sym typeface="Inter ExtraBold"/>
            </a:endParaRPr>
          </a:p>
        </p:txBody>
      </p:sp>
    </p:spTree>
    <p:extLst>
      <p:ext uri="{BB962C8B-B14F-4D97-AF65-F5344CB8AC3E}">
        <p14:creationId xmlns:p14="http://schemas.microsoft.com/office/powerpoint/2010/main" val="403463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sp>
        <p:nvSpPr>
          <p:cNvPr id="8" name="TextBox 7">
            <a:extLst>
              <a:ext uri="{FF2B5EF4-FFF2-40B4-BE49-F238E27FC236}">
                <a16:creationId xmlns:a16="http://schemas.microsoft.com/office/drawing/2014/main" id="{6B989216-1154-17B9-E486-1C58B6FA2D80}"/>
              </a:ext>
            </a:extLst>
          </p:cNvPr>
          <p:cNvSpPr txBox="1"/>
          <p:nvPr/>
        </p:nvSpPr>
        <p:spPr>
          <a:xfrm>
            <a:off x="645928" y="1196163"/>
            <a:ext cx="8293396" cy="3727944"/>
          </a:xfrm>
          <a:prstGeom prst="rect">
            <a:avLst/>
          </a:prstGeom>
          <a:noFill/>
        </p:spPr>
        <p:txBody>
          <a:bodyPr wrap="square">
            <a:spAutoFit/>
          </a:bodyPr>
          <a:lstStyle/>
          <a:p>
            <a:r>
              <a:rPr lang="en-GB" sz="675" dirty="0">
                <a:solidFill>
                  <a:srgbClr val="001080"/>
                </a:solidFill>
                <a:highlight>
                  <a:srgbClr val="FFFFFF"/>
                </a:highlight>
                <a:latin typeface="Menlo" panose="020B0609030804020204" pitchFamily="49" charset="0"/>
              </a:rPr>
              <a:t>prompt</a:t>
            </a:r>
            <a:r>
              <a:rPr lang="en-GB" sz="675" dirty="0">
                <a:highlight>
                  <a:srgbClr val="FFFFFF"/>
                </a:highlight>
                <a:latin typeface="Menlo" panose="020B0609030804020204" pitchFamily="49" charset="0"/>
              </a:rPr>
              <a:t> = </a:t>
            </a:r>
            <a:r>
              <a:rPr lang="en-GB" sz="675" dirty="0">
                <a:solidFill>
                  <a:srgbClr val="0000FF"/>
                </a:solidFill>
                <a:highlight>
                  <a:srgbClr val="FFFFFF"/>
                </a:highlight>
                <a:latin typeface="Menlo" panose="020B0609030804020204" pitchFamily="49" charset="0"/>
              </a:rPr>
              <a:t>f</a:t>
            </a:r>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 INTRODUCTION</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You are a Chatbot designed to help answer technical questions about the software at BNPP.</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The user asked: "</a:t>
            </a:r>
            <a:r>
              <a:rPr lang="en-GB" sz="675" dirty="0">
                <a:solidFill>
                  <a:srgbClr val="0000FF"/>
                </a:solidFill>
                <a:highlight>
                  <a:srgbClr val="FFFFFF"/>
                </a:highlight>
                <a:latin typeface="Menlo" panose="020B0609030804020204" pitchFamily="49" charset="0"/>
              </a:rPr>
              <a:t>{</a:t>
            </a:r>
            <a:r>
              <a:rPr lang="en-GB" sz="675" dirty="0" err="1">
                <a:solidFill>
                  <a:srgbClr val="001080"/>
                </a:solidFill>
                <a:highlight>
                  <a:srgbClr val="FFFFFF"/>
                </a:highlight>
                <a:latin typeface="Menlo" panose="020B0609030804020204" pitchFamily="49" charset="0"/>
              </a:rPr>
              <a:t>user_question</a:t>
            </a:r>
            <a:r>
              <a:rPr lang="en-GB" sz="675" dirty="0">
                <a:solidFill>
                  <a:srgbClr val="0000FF"/>
                </a:solidFill>
                <a:highlight>
                  <a:srgbClr val="FFFFFF"/>
                </a:highlight>
                <a:latin typeface="Menlo" panose="020B0609030804020204" pitchFamily="49" charset="0"/>
              </a:rPr>
              <a:t>}</a:t>
            </a:r>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CONTEXT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Technical Documentation for the software: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0000FF"/>
                </a:solidFill>
                <a:highlight>
                  <a:srgbClr val="FFFFFF"/>
                </a:highlight>
                <a:latin typeface="Menlo" panose="020B0609030804020204" pitchFamily="49" charset="0"/>
              </a:rPr>
              <a:t>{</a:t>
            </a:r>
            <a:r>
              <a:rPr lang="en-GB" sz="675" dirty="0">
                <a:solidFill>
                  <a:srgbClr val="795E26"/>
                </a:solidFill>
                <a:highlight>
                  <a:srgbClr val="FFFFFF"/>
                </a:highlight>
                <a:latin typeface="Menlo" panose="020B0609030804020204" pitchFamily="49" charset="0"/>
              </a:rPr>
              <a:t>_</a:t>
            </a:r>
            <a:r>
              <a:rPr lang="en-GB" sz="675" dirty="0" err="1">
                <a:solidFill>
                  <a:srgbClr val="795E26"/>
                </a:solidFill>
                <a:highlight>
                  <a:srgbClr val="FFFFFF"/>
                </a:highlight>
                <a:latin typeface="Menlo" panose="020B0609030804020204" pitchFamily="49" charset="0"/>
              </a:rPr>
              <a:t>get_document_prompt</a:t>
            </a:r>
            <a:r>
              <a:rPr lang="en-GB" sz="675" dirty="0">
                <a:highlight>
                  <a:srgbClr val="FFFFFF"/>
                </a:highlight>
                <a:latin typeface="Menlo" panose="020B0609030804020204" pitchFamily="49" charset="0"/>
              </a:rPr>
              <a:t>(</a:t>
            </a:r>
            <a:r>
              <a:rPr lang="en-GB" sz="675" dirty="0">
                <a:solidFill>
                  <a:srgbClr val="001080"/>
                </a:solidFill>
                <a:highlight>
                  <a:srgbClr val="FFFFFF"/>
                </a:highlight>
                <a:latin typeface="Menlo" panose="020B0609030804020204" pitchFamily="49" charset="0"/>
              </a:rPr>
              <a:t>docs</a:t>
            </a:r>
            <a:r>
              <a:rPr lang="en-GB" sz="675" dirty="0">
                <a:highlight>
                  <a:srgbClr val="FFFFFF"/>
                </a:highlight>
                <a:latin typeface="Menlo" panose="020B0609030804020204" pitchFamily="49" charset="0"/>
              </a:rPr>
              <a:t>)</a:t>
            </a:r>
            <a:r>
              <a:rPr lang="en-GB" sz="675" dirty="0">
                <a:solidFill>
                  <a:srgbClr val="0000FF"/>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RESTRICTIONS</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Refer to the products by their names.</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Be clear, transparent, and factual: only state what is in the context without providing opinions or subjectivity.</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Answer the question based solely on the context above; if you do not know the answer, be clear with the user that you do not know.</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Only respond to questions related to the products, avoiding jokes, offensive remarks, and discussions on religion or sexuality.</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If the user does not provide sufficient context, do not answer and instead ask for more information on what the user wants to know.</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TASK</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First, answer directly to the user, if possible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Second, point the user int he right direction of the documentation</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RESPONSE STRUCTURE: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[answer text]]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Source: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 From pages [...] of the Technical Documentation for *Product1* (link)</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 From pages [...] of the Technical Documentation for *Product2* (link)</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CONVERSATION:</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User: </a:t>
            </a:r>
            <a:r>
              <a:rPr lang="en-GB" sz="675" dirty="0">
                <a:solidFill>
                  <a:srgbClr val="0000FF"/>
                </a:solidFill>
                <a:highlight>
                  <a:srgbClr val="FFFFFF"/>
                </a:highlight>
                <a:latin typeface="Menlo" panose="020B0609030804020204" pitchFamily="49" charset="0"/>
              </a:rPr>
              <a:t>{</a:t>
            </a:r>
            <a:r>
              <a:rPr lang="en-GB" sz="675" dirty="0" err="1">
                <a:solidFill>
                  <a:srgbClr val="001080"/>
                </a:solidFill>
                <a:highlight>
                  <a:srgbClr val="FFFFFF"/>
                </a:highlight>
                <a:latin typeface="Menlo" panose="020B0609030804020204" pitchFamily="49" charset="0"/>
              </a:rPr>
              <a:t>user_question</a:t>
            </a:r>
            <a:r>
              <a:rPr lang="en-GB" sz="675" dirty="0">
                <a:solidFill>
                  <a:srgbClr val="0000FF"/>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Agent: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p:txBody>
      </p:sp>
    </p:spTree>
    <p:extLst>
      <p:ext uri="{BB962C8B-B14F-4D97-AF65-F5344CB8AC3E}">
        <p14:creationId xmlns:p14="http://schemas.microsoft.com/office/powerpoint/2010/main" val="79592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pic>
        <p:nvPicPr>
          <p:cNvPr id="4" name="Picture 2" descr="Implementing RAG with Langchain and Hugging Face | by Akriti Upadhyay |  Accredian | Medium">
            <a:extLst>
              <a:ext uri="{FF2B5EF4-FFF2-40B4-BE49-F238E27FC236}">
                <a16:creationId xmlns:a16="http://schemas.microsoft.com/office/drawing/2014/main" id="{BEC04C6D-A1FD-3CBC-1A69-6C0594D3B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26" y="1419579"/>
            <a:ext cx="8018394" cy="339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1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1033645" y="2111885"/>
            <a:ext cx="7587074" cy="1718431"/>
          </a:xfrm>
          <a:prstGeom prst="rect">
            <a:avLst/>
          </a:prstGeom>
          <a:noFill/>
          <a:ln>
            <a:noFill/>
          </a:ln>
        </p:spPr>
        <p:txBody>
          <a:bodyPr spcFirstLastPara="1" wrap="square" lIns="0" tIns="0" rIns="0" bIns="0" anchor="t" anchorCtr="0">
            <a:noAutofit/>
          </a:bodyPr>
          <a:lstStyle/>
          <a:p>
            <a:pPr algn="ctr">
              <a:lnSpc>
                <a:spcPct val="100000"/>
              </a:lnSpc>
            </a:pPr>
            <a:r>
              <a:rPr lang="en-GB" sz="5400" dirty="0">
                <a:solidFill>
                  <a:schemeClr val="tx1">
                    <a:lumMod val="95000"/>
                    <a:lumOff val="5000"/>
                  </a:schemeClr>
                </a:solidFill>
                <a:latin typeface="Inter"/>
                <a:ea typeface="Inter"/>
                <a:cs typeface="Inter"/>
                <a:sym typeface="Inter"/>
              </a:rPr>
              <a:t>Lets code this out?</a:t>
            </a:r>
            <a:endParaRPr lang="en-GB" sz="5400" dirty="0">
              <a:solidFill>
                <a:srgbClr val="50DC93"/>
              </a:solidFill>
              <a:latin typeface="Inter ExtraBold"/>
              <a:ea typeface="Inter ExtraBold"/>
              <a:cs typeface="Inter ExtraBold"/>
              <a:sym typeface="Inter ExtraBold"/>
            </a:endParaRPr>
          </a:p>
        </p:txBody>
      </p:sp>
    </p:spTree>
    <p:extLst>
      <p:ext uri="{BB962C8B-B14F-4D97-AF65-F5344CB8AC3E}">
        <p14:creationId xmlns:p14="http://schemas.microsoft.com/office/powerpoint/2010/main" val="1088795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0">
          <a:extLst>
            <a:ext uri="{FF2B5EF4-FFF2-40B4-BE49-F238E27FC236}">
              <a16:creationId xmlns:a16="http://schemas.microsoft.com/office/drawing/2014/main" id="{B6DBAD39-CDF6-EA0F-E315-C5E4B0B114C7}"/>
            </a:ext>
          </a:extLst>
        </p:cNvPr>
        <p:cNvGrpSpPr/>
        <p:nvPr/>
      </p:nvGrpSpPr>
      <p:grpSpPr>
        <a:xfrm>
          <a:off x="0" y="0"/>
          <a:ext cx="0" cy="0"/>
          <a:chOff x="0" y="0"/>
          <a:chExt cx="0" cy="0"/>
        </a:xfrm>
      </p:grpSpPr>
      <p:sp>
        <p:nvSpPr>
          <p:cNvPr id="447" name="Google Shape;447;p7">
            <a:extLst>
              <a:ext uri="{FF2B5EF4-FFF2-40B4-BE49-F238E27FC236}">
                <a16:creationId xmlns:a16="http://schemas.microsoft.com/office/drawing/2014/main" id="{E3C4C8F3-A442-4B48-ACED-DD7E99EE7D0E}"/>
              </a:ext>
            </a:extLst>
          </p:cNvPr>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pic>
        <p:nvPicPr>
          <p:cNvPr id="8194" name="Picture 2">
            <a:extLst>
              <a:ext uri="{FF2B5EF4-FFF2-40B4-BE49-F238E27FC236}">
                <a16:creationId xmlns:a16="http://schemas.microsoft.com/office/drawing/2014/main" id="{8720B440-7C6A-7EFA-AEA9-057EE93520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98"/>
          <a:stretch/>
        </p:blipFill>
        <p:spPr bwMode="auto">
          <a:xfrm>
            <a:off x="1763960" y="1363571"/>
            <a:ext cx="4814933" cy="31603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ABA0EB8-F5BB-E37B-442C-2F0E86DA95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27" t="58710"/>
          <a:stretch/>
        </p:blipFill>
        <p:spPr bwMode="auto">
          <a:xfrm>
            <a:off x="2381190" y="3318868"/>
            <a:ext cx="4592491" cy="13048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5041F82-0153-238D-33C3-5627A64FA024}"/>
              </a:ext>
            </a:extLst>
          </p:cNvPr>
          <p:cNvSpPr/>
          <p:nvPr/>
        </p:nvSpPr>
        <p:spPr>
          <a:xfrm>
            <a:off x="1507162" y="1291857"/>
            <a:ext cx="6678288" cy="20270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4" name="Google Shape;447;p7">
            <a:extLst>
              <a:ext uri="{FF2B5EF4-FFF2-40B4-BE49-F238E27FC236}">
                <a16:creationId xmlns:a16="http://schemas.microsoft.com/office/drawing/2014/main" id="{93FB21A0-02C1-E441-C6E3-F19B7268F135}"/>
              </a:ext>
            </a:extLst>
          </p:cNvPr>
          <p:cNvSpPr txBox="1">
            <a:spLocks/>
          </p:cNvSpPr>
          <p:nvPr/>
        </p:nvSpPr>
        <p:spPr>
          <a:xfrm>
            <a:off x="6748204" y="1427421"/>
            <a:ext cx="1267934" cy="2844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nSpc>
                <a:spcPct val="100000"/>
              </a:lnSpc>
            </a:pPr>
            <a:r>
              <a:rPr lang="en-AU" sz="1500">
                <a:solidFill>
                  <a:schemeClr val="tx1">
                    <a:lumMod val="95000"/>
                    <a:lumOff val="5000"/>
                  </a:schemeClr>
                </a:solidFill>
                <a:latin typeface="Inter"/>
                <a:ea typeface="Inter"/>
                <a:cs typeface="Inter"/>
                <a:sym typeface="Inter"/>
              </a:rPr>
              <a:t>Retreiver step</a:t>
            </a:r>
            <a:endParaRPr lang="en-AU" sz="1500">
              <a:solidFill>
                <a:srgbClr val="00915A"/>
              </a:solidFill>
              <a:latin typeface="Inter ExtraBold"/>
              <a:ea typeface="Inter ExtraBold"/>
              <a:cs typeface="Inter ExtraBold"/>
              <a:sym typeface="Inter ExtraBold"/>
            </a:endParaRPr>
          </a:p>
        </p:txBody>
      </p:sp>
      <p:sp>
        <p:nvSpPr>
          <p:cNvPr id="5" name="Rectangle 4">
            <a:extLst>
              <a:ext uri="{FF2B5EF4-FFF2-40B4-BE49-F238E27FC236}">
                <a16:creationId xmlns:a16="http://schemas.microsoft.com/office/drawing/2014/main" id="{EABFEBEB-588B-F15B-3E05-555D5C9F624C}"/>
              </a:ext>
            </a:extLst>
          </p:cNvPr>
          <p:cNvSpPr/>
          <p:nvPr/>
        </p:nvSpPr>
        <p:spPr>
          <a:xfrm>
            <a:off x="1507162" y="3532667"/>
            <a:ext cx="6678288" cy="11219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6" name="Google Shape;447;p7">
            <a:extLst>
              <a:ext uri="{FF2B5EF4-FFF2-40B4-BE49-F238E27FC236}">
                <a16:creationId xmlns:a16="http://schemas.microsoft.com/office/drawing/2014/main" id="{1A914734-DB26-3312-B96D-9117B568CE24}"/>
              </a:ext>
            </a:extLst>
          </p:cNvPr>
          <p:cNvSpPr txBox="1">
            <a:spLocks/>
          </p:cNvSpPr>
          <p:nvPr/>
        </p:nvSpPr>
        <p:spPr>
          <a:xfrm>
            <a:off x="6476543" y="3588488"/>
            <a:ext cx="1606557" cy="2844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r">
              <a:lnSpc>
                <a:spcPct val="100000"/>
              </a:lnSpc>
            </a:pPr>
            <a:r>
              <a:rPr lang="en-AU" sz="1500" dirty="0">
                <a:solidFill>
                  <a:schemeClr val="tx1">
                    <a:lumMod val="95000"/>
                    <a:lumOff val="5000"/>
                  </a:schemeClr>
                </a:solidFill>
                <a:latin typeface="Inter"/>
                <a:ea typeface="Inter"/>
                <a:cs typeface="Inter"/>
                <a:sym typeface="Inter"/>
              </a:rPr>
              <a:t>Generation step</a:t>
            </a:r>
            <a:endParaRPr lang="en-AU" sz="1500" dirty="0">
              <a:solidFill>
                <a:srgbClr val="00915A"/>
              </a:solidFill>
              <a:latin typeface="Inter ExtraBold"/>
              <a:ea typeface="Inter ExtraBold"/>
              <a:cs typeface="Inter ExtraBold"/>
              <a:sym typeface="Inter ExtraBold"/>
            </a:endParaRPr>
          </a:p>
        </p:txBody>
      </p:sp>
    </p:spTree>
    <p:extLst>
      <p:ext uri="{BB962C8B-B14F-4D97-AF65-F5344CB8AC3E}">
        <p14:creationId xmlns:p14="http://schemas.microsoft.com/office/powerpoint/2010/main" val="58406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8736357C-4ECF-6CF9-77A1-1387CB1C2383}"/>
            </a:ext>
          </a:extLst>
        </p:cNvPr>
        <p:cNvGrpSpPr/>
        <p:nvPr/>
      </p:nvGrpSpPr>
      <p:grpSpPr>
        <a:xfrm>
          <a:off x="0" y="0"/>
          <a:ext cx="0" cy="0"/>
          <a:chOff x="0" y="0"/>
          <a:chExt cx="0" cy="0"/>
        </a:xfrm>
      </p:grpSpPr>
      <p:sp>
        <p:nvSpPr>
          <p:cNvPr id="446" name="Google Shape;446;p81">
            <a:extLst>
              <a:ext uri="{FF2B5EF4-FFF2-40B4-BE49-F238E27FC236}">
                <a16:creationId xmlns:a16="http://schemas.microsoft.com/office/drawing/2014/main" id="{64A8BB77-2BA9-2448-0E28-7EACDBC0BCBE}"/>
              </a:ext>
            </a:extLst>
          </p:cNvPr>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EC22CB66-F896-33F2-9A68-44F8FB5229A8}"/>
              </a:ext>
            </a:extLst>
          </p:cNvPr>
          <p:cNvPicPr>
            <a:picLocks noChangeAspect="1"/>
          </p:cNvPicPr>
          <p:nvPr/>
        </p:nvPicPr>
        <p:blipFill>
          <a:blip r:embed="rId3"/>
          <a:stretch>
            <a:fillRect/>
          </a:stretch>
        </p:blipFill>
        <p:spPr>
          <a:xfrm>
            <a:off x="4941868" y="1782568"/>
            <a:ext cx="3832931" cy="2265326"/>
          </a:xfrm>
          <a:prstGeom prst="rect">
            <a:avLst/>
          </a:prstGeom>
        </p:spPr>
      </p:pic>
      <p:sp>
        <p:nvSpPr>
          <p:cNvPr id="4" name="TextBox 3">
            <a:extLst>
              <a:ext uri="{FF2B5EF4-FFF2-40B4-BE49-F238E27FC236}">
                <a16:creationId xmlns:a16="http://schemas.microsoft.com/office/drawing/2014/main" id="{CB4DB0A8-D719-15E0-B33B-871306214847}"/>
              </a:ext>
            </a:extLst>
          </p:cNvPr>
          <p:cNvSpPr txBox="1"/>
          <p:nvPr/>
        </p:nvSpPr>
        <p:spPr>
          <a:xfrm>
            <a:off x="478537" y="1937148"/>
            <a:ext cx="4301216" cy="1633204"/>
          </a:xfrm>
          <a:prstGeom prst="rect">
            <a:avLst/>
          </a:prstGeom>
          <a:noFill/>
        </p:spPr>
        <p:txBody>
          <a:bodyPr wrap="square">
            <a:spAutoFit/>
          </a:bodyPr>
          <a:lstStyle/>
          <a:p>
            <a:pPr marL="214313" indent="-214313">
              <a:buSzPts val="1100"/>
              <a:buFont typeface="Arial" panose="020B0604020202020204" pitchFamily="34" charset="0"/>
              <a:buChar char="•"/>
            </a:pPr>
            <a:endParaRPr lang="en-US" sz="1500" b="1" dirty="0">
              <a:solidFill>
                <a:srgbClr val="036A6E"/>
              </a:solidFill>
              <a:latin typeface="Inter"/>
              <a:ea typeface="Inter"/>
              <a:cs typeface="Inter"/>
              <a:sym typeface="Inter"/>
            </a:endParaRPr>
          </a:p>
          <a:p>
            <a:pPr marL="214313" indent="-214313">
              <a:buSzPts val="1100"/>
              <a:buFont typeface="Arial" panose="020B0604020202020204" pitchFamily="34" charset="0"/>
              <a:buChar char="•"/>
            </a:pPr>
            <a:endParaRPr lang="en-US" sz="1500" b="1" dirty="0">
              <a:solidFill>
                <a:srgbClr val="036A6E"/>
              </a:solidFill>
              <a:latin typeface="Inter"/>
              <a:ea typeface="Inter"/>
              <a:cs typeface="Inter"/>
              <a:sym typeface="Inter"/>
            </a:endParaRPr>
          </a:p>
          <a:p>
            <a:pPr>
              <a:buSzPts val="1100"/>
            </a:pPr>
            <a:r>
              <a:rPr lang="en-US" sz="1800" b="1" dirty="0">
                <a:solidFill>
                  <a:srgbClr val="036A6E"/>
                </a:solidFill>
                <a:latin typeface="Inter"/>
                <a:ea typeface="Inter"/>
                <a:cs typeface="Inter"/>
                <a:sym typeface="Inter"/>
              </a:rPr>
              <a:t>Tokenization is the act of splitting strings into lists of “tokens” (not words, but very close)</a:t>
            </a:r>
            <a:endParaRPr lang="en-US" sz="1200" b="1" i="1" dirty="0">
              <a:solidFill>
                <a:srgbClr val="036A6E"/>
              </a:solidFill>
              <a:latin typeface="Inter"/>
              <a:ea typeface="Inter"/>
              <a:cs typeface="Inter"/>
              <a:sym typeface="Inter"/>
            </a:endParaRPr>
          </a:p>
          <a:p>
            <a:pPr marL="214313" indent="-214313">
              <a:buSzPts val="1100"/>
              <a:buFont typeface="Arial" panose="020B0604020202020204" pitchFamily="34" charset="0"/>
              <a:buChar char="•"/>
            </a:pPr>
            <a:endParaRPr lang="en-US" sz="788" b="1" dirty="0">
              <a:solidFill>
                <a:srgbClr val="036A6E"/>
              </a:solidFill>
              <a:latin typeface="Inter"/>
              <a:ea typeface="Inter"/>
              <a:cs typeface="Inter"/>
              <a:sym typeface="Inter"/>
            </a:endParaRPr>
          </a:p>
          <a:p>
            <a:pPr marL="214313" indent="-214313">
              <a:buSzPts val="1100"/>
              <a:buFont typeface="Arial" panose="020B0604020202020204" pitchFamily="34" charset="0"/>
              <a:buChar char="•"/>
            </a:pPr>
            <a:endParaRPr lang="en-US" sz="825" b="1" dirty="0">
              <a:solidFill>
                <a:srgbClr val="036A6E"/>
              </a:solidFill>
              <a:latin typeface="Inter"/>
              <a:ea typeface="Inter"/>
              <a:cs typeface="Inter"/>
              <a:sym typeface="Inter"/>
            </a:endParaRPr>
          </a:p>
        </p:txBody>
      </p:sp>
    </p:spTree>
    <p:extLst>
      <p:ext uri="{BB962C8B-B14F-4D97-AF65-F5344CB8AC3E}">
        <p14:creationId xmlns:p14="http://schemas.microsoft.com/office/powerpoint/2010/main" val="32131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2" name="Freeform 3">
            <a:extLst>
              <a:ext uri="{FF2B5EF4-FFF2-40B4-BE49-F238E27FC236}">
                <a16:creationId xmlns:a16="http://schemas.microsoft.com/office/drawing/2014/main" id="{5A5BDA55-9299-16A4-36BA-6B91A13B22A8}"/>
              </a:ext>
            </a:extLst>
          </p:cNvPr>
          <p:cNvSpPr/>
          <p:nvPr/>
        </p:nvSpPr>
        <p:spPr>
          <a:xfrm>
            <a:off x="484271" y="1802448"/>
            <a:ext cx="8175458" cy="2075286"/>
          </a:xfrm>
          <a:custGeom>
            <a:avLst/>
            <a:gdLst/>
            <a:ahLst/>
            <a:cxnLst/>
            <a:rect l="l" t="t" r="r" b="b"/>
            <a:pathLst>
              <a:path w="16071817" h="3861056">
                <a:moveTo>
                  <a:pt x="0" y="0"/>
                </a:moveTo>
                <a:lnTo>
                  <a:pt x="16071817" y="0"/>
                </a:lnTo>
                <a:lnTo>
                  <a:pt x="16071817" y="3861056"/>
                </a:lnTo>
                <a:lnTo>
                  <a:pt x="0" y="3861056"/>
                </a:lnTo>
                <a:lnTo>
                  <a:pt x="0" y="0"/>
                </a:lnTo>
                <a:close/>
              </a:path>
            </a:pathLst>
          </a:custGeom>
          <a:blipFill>
            <a:blip r:embed="rId3"/>
            <a:stretch>
              <a:fillRect/>
            </a:stretch>
          </a:blipFill>
        </p:spPr>
        <p:txBody>
          <a:bodyPr/>
          <a:lstStyle/>
          <a:p>
            <a:endParaRPr lang="en-PT" sz="1050"/>
          </a:p>
        </p:txBody>
      </p:sp>
    </p:spTree>
    <p:extLst>
      <p:ext uri="{BB962C8B-B14F-4D97-AF65-F5344CB8AC3E}">
        <p14:creationId xmlns:p14="http://schemas.microsoft.com/office/powerpoint/2010/main" val="21699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4" name="Google Shape;447;p7">
            <a:extLst>
              <a:ext uri="{FF2B5EF4-FFF2-40B4-BE49-F238E27FC236}">
                <a16:creationId xmlns:a16="http://schemas.microsoft.com/office/drawing/2014/main" id="{DE38CDC6-FAA2-B464-96AB-5AD244AA2F28}"/>
              </a:ext>
            </a:extLst>
          </p:cNvPr>
          <p:cNvSpPr txBox="1">
            <a:spLocks/>
          </p:cNvSpPr>
          <p:nvPr/>
        </p:nvSpPr>
        <p:spPr>
          <a:xfrm>
            <a:off x="965454" y="1960116"/>
            <a:ext cx="7099253" cy="784126"/>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r>
              <a:rPr lang="en-US" sz="2000" dirty="0">
                <a:sym typeface="Inter"/>
              </a:rPr>
              <a:t>What if we could represent the words via its “meaning” and not its letters?</a:t>
            </a:r>
            <a:endParaRPr lang="en-US" sz="2000" dirty="0">
              <a:sym typeface="Inter ExtraBold"/>
            </a:endParaRPr>
          </a:p>
          <a:p>
            <a:pPr algn="ctr"/>
            <a:endParaRPr lang="en-US" sz="2000" dirty="0">
              <a:sym typeface="Inter ExtraBold"/>
            </a:endParaRPr>
          </a:p>
        </p:txBody>
      </p:sp>
      <p:sp>
        <p:nvSpPr>
          <p:cNvPr id="5" name="Google Shape;447;p7">
            <a:extLst>
              <a:ext uri="{FF2B5EF4-FFF2-40B4-BE49-F238E27FC236}">
                <a16:creationId xmlns:a16="http://schemas.microsoft.com/office/drawing/2014/main" id="{71448780-0AF4-8E94-D105-EFC0EEE52BED}"/>
              </a:ext>
            </a:extLst>
          </p:cNvPr>
          <p:cNvSpPr txBox="1">
            <a:spLocks/>
          </p:cNvSpPr>
          <p:nvPr/>
        </p:nvSpPr>
        <p:spPr>
          <a:xfrm>
            <a:off x="558501" y="2975743"/>
            <a:ext cx="3014878" cy="369036"/>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2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Using only “letters”</a:t>
            </a:r>
            <a:endParaRPr lang="en-US" dirty="0">
              <a:sym typeface="Inter ExtraBold"/>
            </a:endParaRPr>
          </a:p>
          <a:p>
            <a:endParaRPr lang="en-US" dirty="0">
              <a:sym typeface="Inter ExtraBold"/>
            </a:endParaRPr>
          </a:p>
        </p:txBody>
      </p:sp>
      <p:sp>
        <p:nvSpPr>
          <p:cNvPr id="6" name="Google Shape;447;p7">
            <a:extLst>
              <a:ext uri="{FF2B5EF4-FFF2-40B4-BE49-F238E27FC236}">
                <a16:creationId xmlns:a16="http://schemas.microsoft.com/office/drawing/2014/main" id="{2C72DE5D-757C-99B3-684B-47E0134B8D62}"/>
              </a:ext>
            </a:extLst>
          </p:cNvPr>
          <p:cNvSpPr txBox="1">
            <a:spLocks/>
          </p:cNvSpPr>
          <p:nvPr/>
        </p:nvSpPr>
        <p:spPr>
          <a:xfrm>
            <a:off x="566895" y="4147776"/>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Lab</a:t>
            </a:r>
            <a:endParaRPr lang="en-US" dirty="0">
              <a:sym typeface="Inter ExtraBold"/>
            </a:endParaRPr>
          </a:p>
        </p:txBody>
      </p:sp>
      <p:sp>
        <p:nvSpPr>
          <p:cNvPr id="7" name="Google Shape;447;p7">
            <a:extLst>
              <a:ext uri="{FF2B5EF4-FFF2-40B4-BE49-F238E27FC236}">
                <a16:creationId xmlns:a16="http://schemas.microsoft.com/office/drawing/2014/main" id="{718349A0-3B98-0A42-B1DF-71399D583A12}"/>
              </a:ext>
            </a:extLst>
          </p:cNvPr>
          <p:cNvSpPr txBox="1">
            <a:spLocks/>
          </p:cNvSpPr>
          <p:nvPr/>
        </p:nvSpPr>
        <p:spPr>
          <a:xfrm>
            <a:off x="1230454" y="3735475"/>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Student</a:t>
            </a:r>
            <a:endParaRPr lang="en-US" dirty="0">
              <a:sym typeface="Inter ExtraBold"/>
            </a:endParaRPr>
          </a:p>
        </p:txBody>
      </p:sp>
      <p:sp>
        <p:nvSpPr>
          <p:cNvPr id="8" name="Google Shape;447;p7">
            <a:extLst>
              <a:ext uri="{FF2B5EF4-FFF2-40B4-BE49-F238E27FC236}">
                <a16:creationId xmlns:a16="http://schemas.microsoft.com/office/drawing/2014/main" id="{9158789A-053C-B1C1-AFD4-8FC0E9AE5AD9}"/>
              </a:ext>
            </a:extLst>
          </p:cNvPr>
          <p:cNvSpPr txBox="1">
            <a:spLocks/>
          </p:cNvSpPr>
          <p:nvPr/>
        </p:nvSpPr>
        <p:spPr>
          <a:xfrm>
            <a:off x="1977794" y="4133042"/>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Exercise</a:t>
            </a:r>
            <a:endParaRPr lang="en-US" dirty="0">
              <a:sym typeface="Inter ExtraBold"/>
            </a:endParaRPr>
          </a:p>
        </p:txBody>
      </p:sp>
      <p:sp>
        <p:nvSpPr>
          <p:cNvPr id="9" name="Google Shape;447;p7">
            <a:extLst>
              <a:ext uri="{FF2B5EF4-FFF2-40B4-BE49-F238E27FC236}">
                <a16:creationId xmlns:a16="http://schemas.microsoft.com/office/drawing/2014/main" id="{9D3806EF-CE08-6EDC-EDC4-3E6BE229510B}"/>
              </a:ext>
            </a:extLst>
          </p:cNvPr>
          <p:cNvSpPr txBox="1">
            <a:spLocks/>
          </p:cNvSpPr>
          <p:nvPr/>
        </p:nvSpPr>
        <p:spPr>
          <a:xfrm>
            <a:off x="4750454" y="2995092"/>
            <a:ext cx="3826652" cy="1248041"/>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2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pPr algn="l"/>
            <a:r>
              <a:rPr lang="en-US" i="1" dirty="0">
                <a:sym typeface="Inter"/>
              </a:rPr>
              <a:t>User query: “Someone in my class had a question!</a:t>
            </a:r>
            <a:endParaRPr lang="en-US" i="1" dirty="0">
              <a:sym typeface="Inter ExtraBold"/>
            </a:endParaRPr>
          </a:p>
        </p:txBody>
      </p:sp>
      <p:sp>
        <p:nvSpPr>
          <p:cNvPr id="10" name="Cross 9">
            <a:extLst>
              <a:ext uri="{FF2B5EF4-FFF2-40B4-BE49-F238E27FC236}">
                <a16:creationId xmlns:a16="http://schemas.microsoft.com/office/drawing/2014/main" id="{49C4069C-822C-1DAB-A684-9CA29EC8BB57}"/>
              </a:ext>
            </a:extLst>
          </p:cNvPr>
          <p:cNvSpPr/>
          <p:nvPr/>
        </p:nvSpPr>
        <p:spPr>
          <a:xfrm rot="18785456">
            <a:off x="3685881" y="3301711"/>
            <a:ext cx="685800" cy="690277"/>
          </a:xfrm>
          <a:prstGeom prst="plus">
            <a:avLst>
              <a:gd name="adj" fmla="val 41279"/>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11" name="Google Shape;447;p7">
            <a:extLst>
              <a:ext uri="{FF2B5EF4-FFF2-40B4-BE49-F238E27FC236}">
                <a16:creationId xmlns:a16="http://schemas.microsoft.com/office/drawing/2014/main" id="{27CCFFD5-7B4A-1556-1BBE-CF10B95DF17F}"/>
              </a:ext>
            </a:extLst>
          </p:cNvPr>
          <p:cNvSpPr txBox="1">
            <a:spLocks/>
          </p:cNvSpPr>
          <p:nvPr/>
        </p:nvSpPr>
        <p:spPr>
          <a:xfrm>
            <a:off x="3365222" y="3089233"/>
            <a:ext cx="1327118" cy="259341"/>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b="1" u="sng" dirty="0">
                <a:sym typeface="Inter"/>
              </a:rPr>
              <a:t>No Match</a:t>
            </a:r>
            <a:endParaRPr lang="en-US" b="1" u="sng" dirty="0">
              <a:sym typeface="Inter ExtraBold"/>
            </a:endParaRPr>
          </a:p>
        </p:txBody>
      </p:sp>
    </p:spTree>
    <p:extLst>
      <p:ext uri="{BB962C8B-B14F-4D97-AF65-F5344CB8AC3E}">
        <p14:creationId xmlns:p14="http://schemas.microsoft.com/office/powerpoint/2010/main" val="193145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3" name="TextBox 2">
            <a:extLst>
              <a:ext uri="{FF2B5EF4-FFF2-40B4-BE49-F238E27FC236}">
                <a16:creationId xmlns:a16="http://schemas.microsoft.com/office/drawing/2014/main" id="{849735BA-D9FC-4207-FBD5-D9D43321595B}"/>
              </a:ext>
            </a:extLst>
          </p:cNvPr>
          <p:cNvSpPr txBox="1"/>
          <p:nvPr/>
        </p:nvSpPr>
        <p:spPr>
          <a:xfrm>
            <a:off x="595924" y="1720730"/>
            <a:ext cx="3593652" cy="3777957"/>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stStyle>
          <a:p>
            <a:pPr algn="just"/>
            <a:r>
              <a:rPr lang="en-GB" sz="800" dirty="0"/>
              <a:t>The classroom dashboard integrates data from Students and Teachers to display attendance and grades. Teachers use the platform to assign Exercises and Lessons to Students. Labs provide practical exercises that complement the theoretical Lessons. Slides are used by Teachers during Lessons to illustrate key points. Assignments are tracked and graded by Teachers, with results available to Students. Quizzes are periodically given to assess Students' understanding of the material. The curriculum outlines the sequence of Lessons and Labs for the term. Attendance is monitored daily and logged by Teachers. Grades are calculated based on performance in Assignments, Quizzes, and Labs. Students can view their progress in real-time on their dashboard. Teachers use data from Lessons and Quizzes to tailor future Exercises and Assignments.</a:t>
            </a:r>
          </a:p>
          <a:p>
            <a:pPr algn="just"/>
            <a:r>
              <a:rPr lang="en-GB" sz="800" dirty="0"/>
              <a:t>"Where can I find the slides for today's lesson?" "How do I submit my assignment?" "What exercises should I complete for the lab session?" "Can I review my grades for the last quiz?" "How is attendance being tracked in our classroom?" "Is there a way to see the curriculum for this semester?" ""How are grades calculated from quizzes and assignments?" "Can the teacher see which students have completed the exercises?"</a:t>
            </a: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824122" y="85799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889278" y="127330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511623" y="1491813"/>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6419198" y="15298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326773" y="1181110"/>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53928" y="1993263"/>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4750240" y="1712937"/>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5511622" y="2001065"/>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907227" y="819919"/>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6090277" y="203454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7746316" y="1803156"/>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Tree>
    <p:extLst>
      <p:ext uri="{BB962C8B-B14F-4D97-AF65-F5344CB8AC3E}">
        <p14:creationId xmlns:p14="http://schemas.microsoft.com/office/powerpoint/2010/main" val="407692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723897" y="123562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412782" y="2104664"/>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073128" y="3743019"/>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7045320" y="395806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263125" y="92619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23121" y="153457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5736687" y="32922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6534778" y="4427869"/>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169156" y="183212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7797263" y="441720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6766535" y="1400741"/>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cxnSp>
        <p:nvCxnSpPr>
          <p:cNvPr id="38" name="Straight Connector 37">
            <a:extLst>
              <a:ext uri="{FF2B5EF4-FFF2-40B4-BE49-F238E27FC236}">
                <a16:creationId xmlns:a16="http://schemas.microsoft.com/office/drawing/2014/main" id="{46B3D739-401C-C38F-C302-BE141B78DDDD}"/>
              </a:ext>
            </a:extLst>
          </p:cNvPr>
          <p:cNvCxnSpPr>
            <a:cxnSpLocks/>
          </p:cNvCxnSpPr>
          <p:nvPr/>
        </p:nvCxnSpPr>
        <p:spPr>
          <a:xfrm flipV="1">
            <a:off x="7161028" y="4142079"/>
            <a:ext cx="297739" cy="219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B4F88D-76B9-34B7-F40A-B4432D0C1BE3}"/>
              </a:ext>
            </a:extLst>
          </p:cNvPr>
          <p:cNvCxnSpPr>
            <a:cxnSpLocks/>
          </p:cNvCxnSpPr>
          <p:nvPr/>
        </p:nvCxnSpPr>
        <p:spPr>
          <a:xfrm flipH="1" flipV="1">
            <a:off x="7994828" y="4168595"/>
            <a:ext cx="209681" cy="1642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4B1592-3E07-46B3-6B55-58E215D47AB8}"/>
              </a:ext>
            </a:extLst>
          </p:cNvPr>
          <p:cNvCxnSpPr>
            <a:cxnSpLocks/>
          </p:cNvCxnSpPr>
          <p:nvPr/>
        </p:nvCxnSpPr>
        <p:spPr>
          <a:xfrm flipH="1">
            <a:off x="7458766" y="4490853"/>
            <a:ext cx="5920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42E3AA-C169-2A0A-E142-88616056A4D5}"/>
              </a:ext>
            </a:extLst>
          </p:cNvPr>
          <p:cNvCxnSpPr>
            <a:cxnSpLocks/>
          </p:cNvCxnSpPr>
          <p:nvPr/>
        </p:nvCxnSpPr>
        <p:spPr>
          <a:xfrm flipV="1">
            <a:off x="6803604" y="1513747"/>
            <a:ext cx="297739" cy="219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158A72-8BF7-A37E-564B-A2BBFC3C2511}"/>
              </a:ext>
            </a:extLst>
          </p:cNvPr>
          <p:cNvCxnSpPr>
            <a:cxnSpLocks/>
          </p:cNvCxnSpPr>
          <p:nvPr/>
        </p:nvCxnSpPr>
        <p:spPr>
          <a:xfrm flipH="1">
            <a:off x="5980311" y="3450700"/>
            <a:ext cx="309121" cy="2527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E388E2E-A47B-D31A-732B-DEDB01354230}"/>
              </a:ext>
            </a:extLst>
          </p:cNvPr>
          <p:cNvCxnSpPr>
            <a:cxnSpLocks/>
          </p:cNvCxnSpPr>
          <p:nvPr/>
        </p:nvCxnSpPr>
        <p:spPr>
          <a:xfrm flipH="1" flipV="1">
            <a:off x="6508598" y="1617930"/>
            <a:ext cx="138530" cy="1104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09615B-13AA-FEC8-0994-0946412E9508}"/>
              </a:ext>
            </a:extLst>
          </p:cNvPr>
          <p:cNvCxnSpPr>
            <a:cxnSpLocks/>
          </p:cNvCxnSpPr>
          <p:nvPr/>
        </p:nvCxnSpPr>
        <p:spPr>
          <a:xfrm>
            <a:off x="6647128" y="1497205"/>
            <a:ext cx="398192" cy="1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F821FD-24C9-10D7-E7DC-B559337D5DC6}"/>
              </a:ext>
            </a:extLst>
          </p:cNvPr>
          <p:cNvCxnSpPr>
            <a:cxnSpLocks/>
          </p:cNvCxnSpPr>
          <p:nvPr/>
        </p:nvCxnSpPr>
        <p:spPr>
          <a:xfrm flipH="1" flipV="1">
            <a:off x="6861825" y="1978313"/>
            <a:ext cx="769694" cy="18954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C1BC82-44CB-32CC-F257-DA872AED31D7}"/>
              </a:ext>
            </a:extLst>
          </p:cNvPr>
          <p:cNvCxnSpPr>
            <a:cxnSpLocks/>
          </p:cNvCxnSpPr>
          <p:nvPr/>
        </p:nvCxnSpPr>
        <p:spPr>
          <a:xfrm flipH="1">
            <a:off x="5193778" y="1547888"/>
            <a:ext cx="1034662" cy="46577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0FCF4D0-8A10-B482-E847-916AD51FBFDD}"/>
              </a:ext>
            </a:extLst>
          </p:cNvPr>
          <p:cNvCxnSpPr>
            <a:cxnSpLocks/>
          </p:cNvCxnSpPr>
          <p:nvPr/>
        </p:nvCxnSpPr>
        <p:spPr>
          <a:xfrm flipH="1" flipV="1">
            <a:off x="6564086" y="3450700"/>
            <a:ext cx="239518" cy="78371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AB4A802-A598-35DE-8861-F3C9BF2AF1A1}"/>
              </a:ext>
            </a:extLst>
          </p:cNvPr>
          <p:cNvCxnSpPr>
            <a:cxnSpLocks/>
          </p:cNvCxnSpPr>
          <p:nvPr/>
        </p:nvCxnSpPr>
        <p:spPr>
          <a:xfrm flipH="1" flipV="1">
            <a:off x="5534016" y="2377208"/>
            <a:ext cx="755416" cy="842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B21B6A-AE2F-D2D2-018D-5693CAD61B7A}"/>
              </a:ext>
            </a:extLst>
          </p:cNvPr>
          <p:cNvCxnSpPr>
            <a:cxnSpLocks/>
          </p:cNvCxnSpPr>
          <p:nvPr/>
        </p:nvCxnSpPr>
        <p:spPr>
          <a:xfrm flipV="1">
            <a:off x="7423464" y="1146416"/>
            <a:ext cx="297739" cy="219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D23C7FC-7CE9-B07F-1CCF-B016D1E74795}"/>
              </a:ext>
            </a:extLst>
          </p:cNvPr>
          <p:cNvCxnSpPr>
            <a:cxnSpLocks/>
            <a:stCxn id="23" idx="2"/>
          </p:cNvCxnSpPr>
          <p:nvPr/>
        </p:nvCxnSpPr>
        <p:spPr>
          <a:xfrm>
            <a:off x="4986680" y="1769777"/>
            <a:ext cx="71853" cy="23487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567CC82-B67F-A39E-34FA-5EFD60EC9305}"/>
              </a:ext>
            </a:extLst>
          </p:cNvPr>
          <p:cNvSpPr txBox="1"/>
          <p:nvPr/>
        </p:nvSpPr>
        <p:spPr>
          <a:xfrm>
            <a:off x="595924" y="1720730"/>
            <a:ext cx="3593652" cy="3777957"/>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stStyle>
          <a:p>
            <a:pPr algn="just"/>
            <a:r>
              <a:rPr lang="en-GB" sz="800" dirty="0"/>
              <a:t>The classroom dashboard integrates data from Students and Teachers to display attendance and grades. Teachers use the platform to assign Exercises and Lessons to Students. Labs provide practical exercises that complement the theoretical Lessons. Slides are used by Teachers during Lessons to illustrate key points. Assignments are tracked and graded by Teachers, with results available to Students. Quizzes are periodically given to assess Students' understanding of the material. The curriculum outlines the sequence of Lessons and Labs for the term. Attendance is monitored daily and logged by Teachers. Grades are calculated based on performance in Assignments, Quizzes, and Labs. Students can view their progress in real-time on their dashboard. Teachers use data from Lessons and Quizzes to tailor future Exercises and Assignments.</a:t>
            </a:r>
          </a:p>
          <a:p>
            <a:pPr algn="just"/>
            <a:r>
              <a:rPr lang="en-GB" sz="800" dirty="0"/>
              <a:t>"Where can I find the slides for today's lesson?" "How do I submit my assignment?" "What exercises should I complete for the lab session?" "Can I review my grades for the last quiz?" "How is attendance being tracked in our classroom?" "Is there a way to see the curriculum for this semester?" ""How are grades calculated from quizzes and assignments?" "Can the teacher see which students have completed the exercises?"</a:t>
            </a:r>
          </a:p>
        </p:txBody>
      </p:sp>
    </p:spTree>
    <p:extLst>
      <p:ext uri="{BB962C8B-B14F-4D97-AF65-F5344CB8AC3E}">
        <p14:creationId xmlns:p14="http://schemas.microsoft.com/office/powerpoint/2010/main" val="2905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723897" y="123562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412782" y="2104664"/>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073128" y="3743019"/>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7045320" y="395806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263125" y="92619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23121" y="153457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5736687" y="32922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6534778" y="4427869"/>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169156" y="183212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7797263" y="441720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6766535" y="1400741"/>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cxnSp>
        <p:nvCxnSpPr>
          <p:cNvPr id="38" name="Straight Connector 37">
            <a:extLst>
              <a:ext uri="{FF2B5EF4-FFF2-40B4-BE49-F238E27FC236}">
                <a16:creationId xmlns:a16="http://schemas.microsoft.com/office/drawing/2014/main" id="{46B3D739-401C-C38F-C302-BE141B78DDDD}"/>
              </a:ext>
            </a:extLst>
          </p:cNvPr>
          <p:cNvCxnSpPr>
            <a:cxnSpLocks/>
          </p:cNvCxnSpPr>
          <p:nvPr/>
        </p:nvCxnSpPr>
        <p:spPr>
          <a:xfrm flipH="1" flipV="1">
            <a:off x="8109851" y="1161396"/>
            <a:ext cx="53232" cy="965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Google Shape;447;p7">
            <a:extLst>
              <a:ext uri="{FF2B5EF4-FFF2-40B4-BE49-F238E27FC236}">
                <a16:creationId xmlns:a16="http://schemas.microsoft.com/office/drawing/2014/main" id="{78F3DF0E-9FC6-A221-4921-E50E157AEDB9}"/>
              </a:ext>
            </a:extLst>
          </p:cNvPr>
          <p:cNvSpPr txBox="1">
            <a:spLocks/>
          </p:cNvSpPr>
          <p:nvPr/>
        </p:nvSpPr>
        <p:spPr>
          <a:xfrm>
            <a:off x="7333689" y="2265381"/>
            <a:ext cx="1658788" cy="3690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100" i="1" dirty="0">
                <a:solidFill>
                  <a:schemeClr val="bg1">
                    <a:lumMod val="50000"/>
                  </a:schemeClr>
                </a:solidFill>
                <a:latin typeface="Poppins" pitchFamily="2" charset="77"/>
                <a:cs typeface="Poppins" pitchFamily="2" charset="77"/>
              </a:rPr>
              <a:t>Are the assignments mandatory?</a:t>
            </a:r>
            <a:endParaRPr lang="en-US" sz="1100" i="1" dirty="0">
              <a:solidFill>
                <a:schemeClr val="bg1">
                  <a:lumMod val="50000"/>
                </a:schemeClr>
              </a:solidFill>
              <a:latin typeface="Poppins" pitchFamily="2" charset="77"/>
              <a:ea typeface="Inter ExtraBold"/>
              <a:cs typeface="Poppins" pitchFamily="2" charset="77"/>
              <a:sym typeface="Inter ExtraBold"/>
            </a:endParaRPr>
          </a:p>
        </p:txBody>
      </p:sp>
      <p:cxnSp>
        <p:nvCxnSpPr>
          <p:cNvPr id="6" name="Straight Connector 5">
            <a:extLst>
              <a:ext uri="{FF2B5EF4-FFF2-40B4-BE49-F238E27FC236}">
                <a16:creationId xmlns:a16="http://schemas.microsoft.com/office/drawing/2014/main" id="{1B03A0C9-17DE-AD11-D683-36B935CEFAB8}"/>
              </a:ext>
            </a:extLst>
          </p:cNvPr>
          <p:cNvCxnSpPr>
            <a:cxnSpLocks/>
          </p:cNvCxnSpPr>
          <p:nvPr/>
        </p:nvCxnSpPr>
        <p:spPr>
          <a:xfrm flipH="1" flipV="1">
            <a:off x="7496274" y="1580403"/>
            <a:ext cx="258519" cy="532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F6EE5A8-D77F-C2A8-3390-DC3C105A8BA2}"/>
              </a:ext>
            </a:extLst>
          </p:cNvPr>
          <p:cNvCxnSpPr>
            <a:cxnSpLocks/>
          </p:cNvCxnSpPr>
          <p:nvPr/>
        </p:nvCxnSpPr>
        <p:spPr>
          <a:xfrm flipH="1" flipV="1">
            <a:off x="7003465" y="2006524"/>
            <a:ext cx="429256" cy="2599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83310D6-4A3C-9653-AA02-80591AD472F2}"/>
              </a:ext>
            </a:extLst>
          </p:cNvPr>
          <p:cNvCxnSpPr>
            <a:cxnSpLocks/>
          </p:cNvCxnSpPr>
          <p:nvPr/>
        </p:nvCxnSpPr>
        <p:spPr>
          <a:xfrm flipV="1">
            <a:off x="7708665" y="2628347"/>
            <a:ext cx="321280" cy="1232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53D589-70B1-9A49-AE52-D33347779E71}"/>
              </a:ext>
            </a:extLst>
          </p:cNvPr>
          <p:cNvSpPr txBox="1"/>
          <p:nvPr/>
        </p:nvSpPr>
        <p:spPr>
          <a:xfrm>
            <a:off x="595924" y="1720730"/>
            <a:ext cx="3593652" cy="3777957"/>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stStyle>
          <a:p>
            <a:pPr algn="just"/>
            <a:r>
              <a:rPr lang="en-GB" sz="800" dirty="0"/>
              <a:t>The classroom dashboard integrates data from Students and Teachers to display attendance and grades. Teachers use the platform to assign Exercises and Lessons to Students. Labs provide practical exercises that complement the theoretical Lessons. Slides are used by Teachers during Lessons to illustrate key points. Assignments are tracked and graded by Teachers, with results available to Students. Quizzes are periodically given to assess Students' understanding of the material. The curriculum outlines the sequence of Lessons and Labs for the term. Attendance is monitored daily and logged by Teachers. Grades are calculated based on performance in Assignments, Quizzes, and Labs. Students can view their progress in real-time on their dashboard. Teachers use data from Lessons and Quizzes to tailor future Exercises and Assignments.</a:t>
            </a:r>
          </a:p>
          <a:p>
            <a:pPr algn="just"/>
            <a:r>
              <a:rPr lang="en-GB" sz="800" dirty="0"/>
              <a:t>"Where can I find the slides for today's lesson?" "How do I submit my assignment?" "What exercises should I complete for the lab session?" "Can I review my grades for the last quiz?" "How is attendance being tracked in our classroom?" "Is there a way to see the curriculum for this semester?" ""How are grades calculated from quizzes and assignments?" "Can the teacher see which students have completed the exercises?"</a:t>
            </a:r>
          </a:p>
        </p:txBody>
      </p:sp>
    </p:spTree>
    <p:extLst>
      <p:ext uri="{BB962C8B-B14F-4D97-AF65-F5344CB8AC3E}">
        <p14:creationId xmlns:p14="http://schemas.microsoft.com/office/powerpoint/2010/main" val="192909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723897" y="123562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412782" y="2104664"/>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073128" y="3743019"/>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7045320" y="395806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263125" y="92619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23121" y="153457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5736687" y="32922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6534778" y="4427869"/>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169156" y="183212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7797263" y="441720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6766535" y="1400741"/>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 name="Google Shape;447;p7">
            <a:extLst>
              <a:ext uri="{FF2B5EF4-FFF2-40B4-BE49-F238E27FC236}">
                <a16:creationId xmlns:a16="http://schemas.microsoft.com/office/drawing/2014/main" id="{78F3DF0E-9FC6-A221-4921-E50E157AEDB9}"/>
              </a:ext>
            </a:extLst>
          </p:cNvPr>
          <p:cNvSpPr txBox="1">
            <a:spLocks/>
          </p:cNvSpPr>
          <p:nvPr/>
        </p:nvSpPr>
        <p:spPr>
          <a:xfrm>
            <a:off x="1754233" y="1956238"/>
            <a:ext cx="1658788" cy="3690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100" i="1" dirty="0">
                <a:solidFill>
                  <a:schemeClr val="bg1">
                    <a:lumMod val="50000"/>
                  </a:schemeClr>
                </a:solidFill>
                <a:latin typeface="Poppins" pitchFamily="2" charset="77"/>
                <a:cs typeface="Poppins" pitchFamily="2" charset="77"/>
              </a:rPr>
              <a:t>Are the assignments mandatory?</a:t>
            </a:r>
            <a:endParaRPr lang="en-US" sz="1100" i="1" dirty="0">
              <a:solidFill>
                <a:schemeClr val="bg1">
                  <a:lumMod val="50000"/>
                </a:schemeClr>
              </a:solidFill>
              <a:latin typeface="Poppins" pitchFamily="2" charset="77"/>
              <a:ea typeface="Inter ExtraBold"/>
              <a:cs typeface="Poppins" pitchFamily="2" charset="77"/>
              <a:sym typeface="Inter ExtraBold"/>
            </a:endParaRPr>
          </a:p>
        </p:txBody>
      </p:sp>
      <p:cxnSp>
        <p:nvCxnSpPr>
          <p:cNvPr id="4" name="Straight Arrow Connector 3">
            <a:extLst>
              <a:ext uri="{FF2B5EF4-FFF2-40B4-BE49-F238E27FC236}">
                <a16:creationId xmlns:a16="http://schemas.microsoft.com/office/drawing/2014/main" id="{444B2BEE-AC82-3D72-46AC-FDE2DE00D89A}"/>
              </a:ext>
            </a:extLst>
          </p:cNvPr>
          <p:cNvCxnSpPr/>
          <p:nvPr/>
        </p:nvCxnSpPr>
        <p:spPr>
          <a:xfrm flipV="1">
            <a:off x="3954719" y="1383632"/>
            <a:ext cx="0" cy="3541705"/>
          </a:xfrm>
          <a:prstGeom prst="straightConnector1">
            <a:avLst/>
          </a:prstGeom>
          <a:ln>
            <a:solidFill>
              <a:srgbClr val="2DC5FA"/>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60669D-4695-DF6C-C77A-2AA21A954DD3}"/>
              </a:ext>
            </a:extLst>
          </p:cNvPr>
          <p:cNvCxnSpPr>
            <a:cxnSpLocks/>
          </p:cNvCxnSpPr>
          <p:nvPr/>
        </p:nvCxnSpPr>
        <p:spPr>
          <a:xfrm>
            <a:off x="3807340" y="4697110"/>
            <a:ext cx="5259575" cy="0"/>
          </a:xfrm>
          <a:prstGeom prst="straightConnector1">
            <a:avLst/>
          </a:prstGeom>
          <a:ln>
            <a:solidFill>
              <a:srgbClr val="2DC5FA"/>
            </a:solidFill>
            <a:tailEnd type="triangle"/>
          </a:ln>
        </p:spPr>
        <p:style>
          <a:lnRef idx="1">
            <a:schemeClr val="accent1"/>
          </a:lnRef>
          <a:fillRef idx="0">
            <a:schemeClr val="accent1"/>
          </a:fillRef>
          <a:effectRef idx="0">
            <a:schemeClr val="accent1"/>
          </a:effectRef>
          <a:fontRef idx="minor">
            <a:schemeClr val="tx1"/>
          </a:fontRef>
        </p:style>
      </p:cxnSp>
      <p:sp>
        <p:nvSpPr>
          <p:cNvPr id="8" name="Right Arrow 7">
            <a:extLst>
              <a:ext uri="{FF2B5EF4-FFF2-40B4-BE49-F238E27FC236}">
                <a16:creationId xmlns:a16="http://schemas.microsoft.com/office/drawing/2014/main" id="{A4908483-9EBA-3F49-44A7-1A8B226BC448}"/>
              </a:ext>
            </a:extLst>
          </p:cNvPr>
          <p:cNvSpPr/>
          <p:nvPr/>
        </p:nvSpPr>
        <p:spPr>
          <a:xfrm>
            <a:off x="3670671" y="1956238"/>
            <a:ext cx="649196" cy="284912"/>
          </a:xfrm>
          <a:prstGeom prst="rightArrow">
            <a:avLst/>
          </a:prstGeom>
          <a:noFill/>
          <a:ln w="952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solidFill>
                <a:srgbClr val="00915A"/>
              </a:solidFill>
            </a:endParaRPr>
          </a:p>
        </p:txBody>
      </p:sp>
      <p:sp>
        <p:nvSpPr>
          <p:cNvPr id="10" name="Right Arrow 9">
            <a:extLst>
              <a:ext uri="{FF2B5EF4-FFF2-40B4-BE49-F238E27FC236}">
                <a16:creationId xmlns:a16="http://schemas.microsoft.com/office/drawing/2014/main" id="{2F2D18A1-69B5-5DE1-24EB-E3F66675B7F9}"/>
              </a:ext>
            </a:extLst>
          </p:cNvPr>
          <p:cNvSpPr/>
          <p:nvPr/>
        </p:nvSpPr>
        <p:spPr>
          <a:xfrm rot="10800000">
            <a:off x="3600423" y="3780337"/>
            <a:ext cx="649196" cy="284912"/>
          </a:xfrm>
          <a:prstGeom prst="rightArrow">
            <a:avLst/>
          </a:prstGeom>
          <a:noFill/>
          <a:ln w="952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solidFill>
                <a:srgbClr val="00915A"/>
              </a:solidFill>
            </a:endParaRPr>
          </a:p>
        </p:txBody>
      </p:sp>
      <p:sp>
        <p:nvSpPr>
          <p:cNvPr id="12" name="Google Shape;447;p7">
            <a:extLst>
              <a:ext uri="{FF2B5EF4-FFF2-40B4-BE49-F238E27FC236}">
                <a16:creationId xmlns:a16="http://schemas.microsoft.com/office/drawing/2014/main" id="{4A77ABBC-3F4B-F643-B5FC-A7B081327868}"/>
              </a:ext>
            </a:extLst>
          </p:cNvPr>
          <p:cNvSpPr txBox="1">
            <a:spLocks/>
          </p:cNvSpPr>
          <p:nvPr/>
        </p:nvSpPr>
        <p:spPr>
          <a:xfrm>
            <a:off x="1060783" y="3340404"/>
            <a:ext cx="2219276" cy="134742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SzPts val="1400"/>
              <a:buNone/>
              <a:defRPr sz="1100" i="1">
                <a:solidFill>
                  <a:schemeClr val="bg1">
                    <a:lumMod val="50000"/>
                  </a:schemeClr>
                </a:solidFill>
                <a:latin typeface="Poppins" pitchFamily="2" charset="77"/>
                <a:ea typeface="Calibri"/>
                <a:cs typeface="Poppins" pitchFamily="2" charset="77"/>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pPr algn="r"/>
            <a:r>
              <a:rPr lang="en-US" dirty="0" err="1">
                <a:sym typeface="Inter"/>
              </a:rPr>
              <a:t>Docname</a:t>
            </a:r>
            <a:r>
              <a:rPr lang="en-US" dirty="0">
                <a:sym typeface="Inter"/>
              </a:rPr>
              <a:t>; source</a:t>
            </a: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ExtraBold"/>
            </a:endParaRPr>
          </a:p>
          <a:p>
            <a:pPr algn="r"/>
            <a:endParaRPr lang="en-US" dirty="0">
              <a:sym typeface="Inter ExtraBold"/>
            </a:endParaRPr>
          </a:p>
        </p:txBody>
      </p:sp>
      <p:cxnSp>
        <p:nvCxnSpPr>
          <p:cNvPr id="13" name="Straight Connector 12">
            <a:extLst>
              <a:ext uri="{FF2B5EF4-FFF2-40B4-BE49-F238E27FC236}">
                <a16:creationId xmlns:a16="http://schemas.microsoft.com/office/drawing/2014/main" id="{88EF6FA6-9722-DD8C-F11E-E71D4A1CE5E5}"/>
              </a:ext>
            </a:extLst>
          </p:cNvPr>
          <p:cNvCxnSpPr>
            <a:cxnSpLocks/>
          </p:cNvCxnSpPr>
          <p:nvPr/>
        </p:nvCxnSpPr>
        <p:spPr>
          <a:xfrm flipH="1" flipV="1">
            <a:off x="8109851" y="1161396"/>
            <a:ext cx="53232" cy="965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Google Shape;447;p7">
            <a:extLst>
              <a:ext uri="{FF2B5EF4-FFF2-40B4-BE49-F238E27FC236}">
                <a16:creationId xmlns:a16="http://schemas.microsoft.com/office/drawing/2014/main" id="{78270781-EEDA-D260-1B36-8A51B492D6FD}"/>
              </a:ext>
            </a:extLst>
          </p:cNvPr>
          <p:cNvSpPr txBox="1">
            <a:spLocks/>
          </p:cNvSpPr>
          <p:nvPr/>
        </p:nvSpPr>
        <p:spPr>
          <a:xfrm>
            <a:off x="7333689" y="2265381"/>
            <a:ext cx="1658788" cy="3690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100" i="1" dirty="0">
                <a:solidFill>
                  <a:schemeClr val="bg1">
                    <a:lumMod val="50000"/>
                  </a:schemeClr>
                </a:solidFill>
                <a:latin typeface="Poppins" pitchFamily="2" charset="77"/>
                <a:cs typeface="Poppins" pitchFamily="2" charset="77"/>
              </a:rPr>
              <a:t>Are the assignments mandatory?</a:t>
            </a:r>
            <a:endParaRPr lang="en-US" sz="1100" i="1" dirty="0">
              <a:solidFill>
                <a:schemeClr val="bg1">
                  <a:lumMod val="50000"/>
                </a:schemeClr>
              </a:solidFill>
              <a:latin typeface="Poppins" pitchFamily="2" charset="77"/>
              <a:ea typeface="Inter ExtraBold"/>
              <a:cs typeface="Poppins" pitchFamily="2" charset="77"/>
              <a:sym typeface="Inter ExtraBold"/>
            </a:endParaRPr>
          </a:p>
        </p:txBody>
      </p:sp>
      <p:cxnSp>
        <p:nvCxnSpPr>
          <p:cNvPr id="15" name="Straight Connector 14">
            <a:extLst>
              <a:ext uri="{FF2B5EF4-FFF2-40B4-BE49-F238E27FC236}">
                <a16:creationId xmlns:a16="http://schemas.microsoft.com/office/drawing/2014/main" id="{696E0EED-4882-3681-343E-A8E96DCF593A}"/>
              </a:ext>
            </a:extLst>
          </p:cNvPr>
          <p:cNvCxnSpPr>
            <a:cxnSpLocks/>
          </p:cNvCxnSpPr>
          <p:nvPr/>
        </p:nvCxnSpPr>
        <p:spPr>
          <a:xfrm flipH="1" flipV="1">
            <a:off x="7496274" y="1580403"/>
            <a:ext cx="258519" cy="532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5CDA481-EAE3-0119-EDEB-56C0B0ABB5F2}"/>
              </a:ext>
            </a:extLst>
          </p:cNvPr>
          <p:cNvCxnSpPr>
            <a:cxnSpLocks/>
          </p:cNvCxnSpPr>
          <p:nvPr/>
        </p:nvCxnSpPr>
        <p:spPr>
          <a:xfrm flipH="1" flipV="1">
            <a:off x="7003465" y="2006524"/>
            <a:ext cx="429256" cy="2599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28C135-DCFE-9D59-4CED-7742202A77CF}"/>
              </a:ext>
            </a:extLst>
          </p:cNvPr>
          <p:cNvCxnSpPr>
            <a:cxnSpLocks/>
          </p:cNvCxnSpPr>
          <p:nvPr/>
        </p:nvCxnSpPr>
        <p:spPr>
          <a:xfrm flipV="1">
            <a:off x="7708665" y="2628347"/>
            <a:ext cx="321280" cy="123227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0251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1981</TotalTime>
  <Words>1608</Words>
  <Application>Microsoft Macintosh PowerPoint</Application>
  <PresentationFormat>On-screen Show (16:9)</PresentationFormat>
  <Paragraphs>249</Paragraphs>
  <Slides>29</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Inter</vt:lpstr>
      <vt:lpstr>Inter ExtraBold</vt:lpstr>
      <vt:lpstr>Lato</vt:lpstr>
      <vt:lpstr>Courier New</vt:lpstr>
      <vt:lpstr>Arial</vt:lpstr>
      <vt:lpstr>Montserrat SemiBold</vt:lpstr>
      <vt:lpstr>Menlo</vt:lpstr>
      <vt:lpstr>Times New Roman</vt:lpstr>
      <vt:lpstr>Roboto</vt:lpstr>
      <vt:lpstr>Poppins</vt:lpstr>
      <vt:lpstr>Simple Light</vt:lpstr>
      <vt:lpstr>PowerPoint Presentation</vt:lpstr>
      <vt:lpstr>Retrieval augmented generation (RAG)</vt:lpstr>
      <vt:lpstr>Embeddings from words to numbers</vt:lpstr>
      <vt:lpstr>Embeddings from words to numbers</vt:lpstr>
      <vt:lpstr>Embeddings from words to numbers</vt:lpstr>
      <vt:lpstr>Embeddings from words to numbers</vt:lpstr>
      <vt:lpstr>Embeddings from words to numbers</vt:lpstr>
      <vt:lpstr>Embeddings from words to numbers</vt:lpstr>
      <vt:lpstr>Embeddings from words to numbers</vt:lpstr>
      <vt:lpstr>Embeddings from words to numbers</vt:lpstr>
      <vt:lpstr>RAG Retrieved Augmented Generation</vt:lpstr>
      <vt:lpstr>RAG</vt:lpstr>
      <vt:lpstr>Why is RAG so useful?</vt:lpstr>
      <vt:lpstr>Knowledge cut-offs in LLMs</vt:lpstr>
      <vt:lpstr>LLM-powered applications</vt:lpstr>
      <vt:lpstr>Retrieval Augmented Generation (RAG)</vt:lpstr>
      <vt:lpstr>Example: Searching legal documents</vt:lpstr>
      <vt:lpstr>Example: Searching legal documents</vt:lpstr>
      <vt:lpstr>RAG integrates with many types of data sources</vt:lpstr>
      <vt:lpstr>Data preparation for vector store for RAG</vt:lpstr>
      <vt:lpstr>Data preparation for RAG</vt:lpstr>
      <vt:lpstr>Data preparation for RAG</vt:lpstr>
      <vt:lpstr>Vector database search</vt:lpstr>
      <vt:lpstr>RAG (Retreived Augmented Generation) Bring it all together</vt:lpstr>
      <vt:lpstr>RAG (Retreived Augmented Generation) Bring it all together</vt:lpstr>
      <vt:lpstr>RAG (Retreived Augmented Generation) Bring it all together</vt:lpstr>
      <vt:lpstr>RAG (Retreived Augmented Generation) Bring it all together</vt:lpstr>
      <vt:lpstr>Lets code this out?</vt:lpstr>
      <vt:lpstr>RAG (Retreived Augmented Generation) Bring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21</cp:revision>
  <dcterms:modified xsi:type="dcterms:W3CDTF">2024-10-28T16:40:51Z</dcterms:modified>
</cp:coreProperties>
</file>