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  <p:sldId id="260" r:id="rId5"/>
    <p:sldId id="261" r:id="rId6"/>
    <p:sldId id="264" r:id="rId7"/>
    <p:sldId id="267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92" r:id="rId18"/>
    <p:sldId id="280" r:id="rId19"/>
    <p:sldId id="281" r:id="rId20"/>
    <p:sldId id="282" r:id="rId21"/>
    <p:sldId id="283" r:id="rId22"/>
    <p:sldId id="284" r:id="rId23"/>
    <p:sldId id="286" r:id="rId24"/>
    <p:sldId id="285" r:id="rId25"/>
    <p:sldId id="287" r:id="rId26"/>
    <p:sldId id="294" r:id="rId27"/>
    <p:sldId id="293" r:id="rId28"/>
    <p:sldId id="289" r:id="rId29"/>
    <p:sldId id="29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Hybench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2024-12-26</a:t>
            </a:r>
            <a:endParaRPr lang="en-US" altLang="zh-CN"/>
          </a:p>
          <a:p>
            <a:r>
              <a:rPr lang="zh-CN" altLang="en-US"/>
              <a:t>杨世明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840230"/>
            <a:ext cx="10217150" cy="1644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OLTP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主要是一些转账，查余额，付薪水等操作</a:t>
            </a:r>
            <a:endParaRPr lang="zh-CN" altLang="en-US"/>
          </a:p>
          <a:p>
            <a:r>
              <a:rPr lang="en-US" altLang="zh-CN"/>
              <a:t>Example</a:t>
            </a:r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0" y="2611755"/>
            <a:ext cx="5715000" cy="2952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OLAP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总结一个顾客</a:t>
            </a:r>
            <a:r>
              <a:rPr lang="en-US" altLang="zh-CN"/>
              <a:t>/</a:t>
            </a:r>
            <a:r>
              <a:rPr lang="zh-CN" altLang="en-US"/>
              <a:t>公司的所有贷款</a:t>
            </a:r>
            <a:r>
              <a:rPr lang="zh-CN" altLang="en-US"/>
              <a:t>记录</a:t>
            </a:r>
            <a:endParaRPr lang="zh-CN" altLang="en-US"/>
          </a:p>
          <a:p>
            <a:pPr lvl="0"/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9705" y="1580515"/>
            <a:ext cx="6525260" cy="5039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Analytical Transaction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354195" cy="4759325"/>
          </a:xfrm>
        </p:spPr>
        <p:txBody>
          <a:bodyPr/>
          <a:p>
            <a:r>
              <a:rPr lang="zh-CN" altLang="en-US"/>
              <a:t>主要就是在</a:t>
            </a:r>
            <a:r>
              <a:rPr lang="en-US" altLang="zh-CN"/>
              <a:t>TP</a:t>
            </a:r>
            <a:r>
              <a:rPr lang="zh-CN" altLang="en-US"/>
              <a:t>的基础上加了一些风险控制的</a:t>
            </a:r>
            <a:r>
              <a:rPr lang="zh-CN" altLang="en-US"/>
              <a:t>内容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8520" y="1263650"/>
            <a:ext cx="6662420" cy="5212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Interactive Query(IQ)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和</a:t>
            </a:r>
            <a:r>
              <a:rPr lang="en-US" altLang="zh-CN"/>
              <a:t>AP</a:t>
            </a:r>
            <a:r>
              <a:rPr lang="zh-CN" altLang="en-US"/>
              <a:t>查询</a:t>
            </a:r>
            <a:r>
              <a:rPr lang="zh-CN" altLang="en-US"/>
              <a:t>类似</a:t>
            </a:r>
            <a:endParaRPr lang="zh-CN" altLang="en-US"/>
          </a:p>
          <a:p>
            <a:r>
              <a:rPr lang="en-US" altLang="zh-CN"/>
              <a:t>example(</a:t>
            </a:r>
            <a:r>
              <a:rPr lang="zh-CN" altLang="en-US"/>
              <a:t>给定一个被冻结的用户，此查询返回相关的转账记录</a:t>
            </a:r>
            <a:r>
              <a:rPr lang="en-US" altLang="zh-CN"/>
              <a:t>s)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0" y="2449830"/>
            <a:ext cx="5410200" cy="3067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Worker Manager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worker control</a:t>
            </a:r>
            <a:endParaRPr lang="en-US" altLang="zh-CN"/>
          </a:p>
          <a:p>
            <a:pPr lvl="1"/>
            <a:r>
              <a:rPr lang="en-US" altLang="zh-CN"/>
              <a:t>configuration(n, m)</a:t>
            </a:r>
            <a:r>
              <a:rPr lang="zh-CN" altLang="en-US"/>
              <a:t>：测试的时候</a:t>
            </a:r>
            <a:r>
              <a:rPr lang="en-US" altLang="zh-CN"/>
              <a:t> n workers for TP, m workers for AP, (n, m) workers for the OLXP workloads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0" y="2823210"/>
            <a:ext cx="6807200" cy="3492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HTAP Metrics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F-score: to evaluate the data fressness</a:t>
            </a:r>
            <a:endParaRPr lang="en-US" altLang="zh-CN"/>
          </a:p>
          <a:p>
            <a:r>
              <a:rPr lang="zh-CN" altLang="en-US"/>
              <a:t>测量新鲜度的办法：</a:t>
            </a:r>
            <a:endParaRPr lang="zh-CN" altLang="en-US"/>
          </a:p>
          <a:p>
            <a:pPr lvl="1"/>
            <a:r>
              <a:rPr lang="en-US" altLang="zh-CN" sz="1600"/>
              <a:t>update/delete/insert</a:t>
            </a:r>
            <a:r>
              <a:rPr lang="zh-CN" altLang="en-US" sz="1600"/>
              <a:t>之后</a:t>
            </a:r>
            <a:endParaRPr lang="zh-CN" altLang="en-US" sz="1600"/>
          </a:p>
          <a:p>
            <a:pPr lvl="1"/>
            <a:r>
              <a:rPr lang="zh-CN" altLang="en-US" sz="1600"/>
              <a:t>同时对</a:t>
            </a:r>
            <a:r>
              <a:rPr lang="en-US" altLang="zh-CN" sz="1600"/>
              <a:t>TP</a:t>
            </a:r>
            <a:r>
              <a:rPr lang="zh-CN" altLang="en-US" sz="1600"/>
              <a:t>和</a:t>
            </a:r>
            <a:r>
              <a:rPr lang="en-US" altLang="zh-CN" sz="1600"/>
              <a:t>AP</a:t>
            </a:r>
            <a:r>
              <a:rPr lang="zh-CN" altLang="en-US" sz="1600"/>
              <a:t>的</a:t>
            </a:r>
            <a:r>
              <a:rPr lang="en-US" altLang="zh-CN" sz="1600"/>
              <a:t>instance</a:t>
            </a:r>
            <a:r>
              <a:rPr lang="zh-CN" altLang="en-US" sz="1600"/>
              <a:t>发起</a:t>
            </a:r>
            <a:r>
              <a:rPr lang="zh-CN" altLang="en-US" sz="1600"/>
              <a:t>一个查询，然后对比查询结果的不同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090" y="3402965"/>
            <a:ext cx="7957820" cy="2846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Fressness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010785" cy="4759325"/>
          </a:xfrm>
        </p:spPr>
        <p:txBody>
          <a:bodyPr/>
          <a:p>
            <a:pPr lvl="0"/>
            <a:r>
              <a:rPr lang="zh-CN" altLang="en-US" sz="1800"/>
              <a:t>同时对</a:t>
            </a:r>
            <a:r>
              <a:rPr lang="en-US" altLang="zh-CN" sz="1800"/>
              <a:t>TP</a:t>
            </a:r>
            <a:r>
              <a:rPr lang="zh-CN" altLang="en-US" sz="1800"/>
              <a:t>和</a:t>
            </a:r>
            <a:r>
              <a:rPr lang="en-US" altLang="zh-CN" sz="1800"/>
              <a:t>AP</a:t>
            </a:r>
            <a:r>
              <a:rPr lang="zh-CN" altLang="en-US" sz="1800"/>
              <a:t>的</a:t>
            </a:r>
            <a:r>
              <a:rPr lang="en-US" altLang="zh-CN" sz="1800"/>
              <a:t>instance</a:t>
            </a:r>
            <a:r>
              <a:rPr lang="zh-CN" altLang="en-US" sz="1800"/>
              <a:t>发起一个查询，然后对比查询结果的不同</a:t>
            </a:r>
            <a:endParaRPr lang="zh-CN" altLang="en-US" sz="1800"/>
          </a:p>
          <a:p>
            <a:pPr lvl="1"/>
            <a:r>
              <a:rPr lang="zh-CN" altLang="en-US" sz="1600"/>
              <a:t>因为为每个表都记录了</a:t>
            </a:r>
            <a:r>
              <a:rPr lang="en-US" altLang="zh-CN" sz="1600"/>
              <a:t>fresh_ts</a:t>
            </a:r>
            <a:r>
              <a:rPr lang="zh-CN" altLang="en-US" sz="1600"/>
              <a:t>时间戳，记录了这个</a:t>
            </a:r>
            <a:r>
              <a:rPr lang="en-US" altLang="zh-CN" sz="1600"/>
              <a:t>record</a:t>
            </a:r>
            <a:r>
              <a:rPr lang="zh-CN" altLang="en-US" sz="1600"/>
              <a:t>的插入</a:t>
            </a:r>
            <a:r>
              <a:rPr lang="zh-CN" altLang="en-US" sz="1600"/>
              <a:t>时间</a:t>
            </a:r>
            <a:endParaRPr lang="zh-CN" altLang="en-US" sz="1600"/>
          </a:p>
          <a:p>
            <a:pPr lvl="1"/>
            <a:r>
              <a:rPr lang="zh-CN" altLang="en-US"/>
              <a:t>对于</a:t>
            </a:r>
            <a:r>
              <a:rPr lang="en-US" altLang="zh-CN"/>
              <a:t>update,</a:t>
            </a:r>
            <a:r>
              <a:rPr lang="zh-CN" altLang="en-US"/>
              <a:t>就比较相同</a:t>
            </a:r>
            <a:r>
              <a:rPr lang="en-US" altLang="zh-CN"/>
              <a:t>id</a:t>
            </a:r>
            <a:r>
              <a:rPr lang="zh-CN" altLang="en-US"/>
              <a:t>的</a:t>
            </a:r>
            <a:r>
              <a:rPr lang="en-US" altLang="zh-CN"/>
              <a:t>timestamp</a:t>
            </a:r>
            <a:r>
              <a:rPr lang="zh-CN" altLang="en-US"/>
              <a:t>的</a:t>
            </a:r>
            <a:r>
              <a:rPr lang="zh-CN" altLang="en-US"/>
              <a:t>时间差，</a:t>
            </a:r>
            <a:r>
              <a:rPr lang="en-US" altLang="zh-CN"/>
              <a:t> </a:t>
            </a:r>
            <a:r>
              <a:rPr lang="zh-CN" altLang="en-US"/>
              <a:t>就用</a:t>
            </a:r>
            <a:r>
              <a:rPr lang="en-US" altLang="zh-CN"/>
              <a:t>TS_ra - Ts_rb</a:t>
            </a:r>
            <a:r>
              <a:rPr lang="zh-CN" altLang="en-US"/>
              <a:t>表示数据新鲜度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insert</a:t>
            </a:r>
            <a:r>
              <a:rPr lang="zh-CN" altLang="en-US"/>
              <a:t>，就比较在</a:t>
            </a:r>
            <a:r>
              <a:rPr lang="en-US" altLang="zh-CN"/>
              <a:t>TP</a:t>
            </a:r>
            <a:r>
              <a:rPr lang="zh-CN" altLang="en-US"/>
              <a:t>结果中出现，但是在</a:t>
            </a:r>
            <a:r>
              <a:rPr lang="en-US" altLang="zh-CN"/>
              <a:t>AP</a:t>
            </a:r>
            <a:r>
              <a:rPr lang="zh-CN" altLang="en-US"/>
              <a:t>结果中未出现的</a:t>
            </a:r>
            <a:r>
              <a:rPr lang="zh-CN" altLang="en-US"/>
              <a:t>时间差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delete</a:t>
            </a:r>
            <a:r>
              <a:rPr lang="zh-CN" altLang="en-US"/>
              <a:t>，就比较在</a:t>
            </a:r>
            <a:r>
              <a:rPr lang="en-US" altLang="zh-CN"/>
              <a:t>TP</a:t>
            </a:r>
            <a:r>
              <a:rPr lang="zh-CN" altLang="en-US"/>
              <a:t>结果中未出现，但是在</a:t>
            </a:r>
            <a:r>
              <a:rPr lang="en-US" altLang="zh-CN"/>
              <a:t>AP</a:t>
            </a:r>
            <a:r>
              <a:rPr lang="zh-CN" altLang="en-US"/>
              <a:t>结果中出现的</a:t>
            </a:r>
            <a:r>
              <a:rPr lang="zh-CN" altLang="en-US"/>
              <a:t>时间差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4820" y="3429000"/>
            <a:ext cx="6482715" cy="1605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15" y="1490345"/>
            <a:ext cx="6775450" cy="1612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Isolation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隔离性指标也是</a:t>
            </a:r>
            <a:r>
              <a:rPr lang="en-US" altLang="zh-CN"/>
              <a:t>HTAP</a:t>
            </a:r>
            <a:r>
              <a:rPr lang="zh-CN" altLang="en-US"/>
              <a:t>数据库一个重要的指标，它需要检测的是</a:t>
            </a:r>
            <a:r>
              <a:rPr lang="en-US" altLang="zh-CN"/>
              <a:t>TP</a:t>
            </a:r>
            <a:r>
              <a:rPr lang="zh-CN" altLang="en-US"/>
              <a:t>和</a:t>
            </a:r>
            <a:r>
              <a:rPr lang="en-US" altLang="zh-CN"/>
              <a:t>AP</a:t>
            </a:r>
            <a:r>
              <a:rPr lang="zh-CN" altLang="en-US"/>
              <a:t>的执行之间会不会互相影响，这个影响的程度</a:t>
            </a:r>
            <a:r>
              <a:rPr lang="zh-CN" altLang="en-US"/>
              <a:t>是多大。</a:t>
            </a:r>
            <a:endParaRPr lang="zh-CN" altLang="en-US"/>
          </a:p>
          <a:p>
            <a:r>
              <a:rPr lang="zh-CN" altLang="en-US"/>
              <a:t>即：只执行</a:t>
            </a:r>
            <a:r>
              <a:rPr lang="en-US" altLang="zh-CN"/>
              <a:t>TP</a:t>
            </a:r>
            <a:r>
              <a:rPr lang="zh-CN" altLang="en-US"/>
              <a:t>的</a:t>
            </a:r>
            <a:r>
              <a:rPr lang="en-US" altLang="zh-CN"/>
              <a:t>TPS vs </a:t>
            </a:r>
            <a:r>
              <a:rPr lang="zh-CN" altLang="en-US"/>
              <a:t>同时执行</a:t>
            </a:r>
            <a:r>
              <a:rPr lang="en-US" altLang="zh-CN"/>
              <a:t>TP+AP</a:t>
            </a:r>
            <a:r>
              <a:rPr lang="zh-CN" altLang="en-US"/>
              <a:t>的</a:t>
            </a:r>
            <a:r>
              <a:rPr lang="en-US" altLang="zh-CN"/>
              <a:t>TPS</a:t>
            </a:r>
            <a:endParaRPr lang="en-US" altLang="zh-CN"/>
          </a:p>
          <a:p>
            <a:r>
              <a:rPr lang="zh-CN" altLang="en-US"/>
              <a:t>即：只执行</a:t>
            </a:r>
            <a:r>
              <a:rPr lang="en-US" altLang="zh-CN"/>
              <a:t>AP</a:t>
            </a:r>
            <a:r>
              <a:rPr lang="zh-CN" altLang="en-US"/>
              <a:t>的</a:t>
            </a:r>
            <a:r>
              <a:rPr lang="en-US" altLang="zh-CN"/>
              <a:t>QPS vs </a:t>
            </a:r>
            <a:r>
              <a:rPr lang="zh-CN" altLang="en-US"/>
              <a:t>同时执行</a:t>
            </a:r>
            <a:r>
              <a:rPr lang="en-US" altLang="zh-CN"/>
              <a:t>TP+AP</a:t>
            </a:r>
            <a:r>
              <a:rPr lang="zh-CN" altLang="en-US"/>
              <a:t>的</a:t>
            </a:r>
            <a:r>
              <a:rPr lang="en-US" altLang="zh-CN"/>
              <a:t>QPS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0510" y="2382520"/>
            <a:ext cx="4956810" cy="3505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Unified Metric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HTAP</a:t>
            </a:r>
            <a:r>
              <a:rPr lang="zh-CN" altLang="en-US"/>
              <a:t>指标太多了，需要用一个统一的指标直观的表示</a:t>
            </a:r>
            <a:r>
              <a:rPr lang="en-US" altLang="zh-CN"/>
              <a:t>HTAP</a:t>
            </a:r>
            <a:r>
              <a:rPr lang="zh-CN" altLang="en-US"/>
              <a:t>数据库的</a:t>
            </a:r>
            <a:r>
              <a:rPr lang="zh-CN" altLang="en-US"/>
              <a:t>好坏</a:t>
            </a:r>
            <a:endParaRPr lang="zh-CN" altLang="en-US"/>
          </a:p>
          <a:p>
            <a:r>
              <a:rPr lang="zh-CN" altLang="en-US"/>
              <a:t>结合了</a:t>
            </a:r>
            <a:r>
              <a:rPr lang="en-US" altLang="zh-CN"/>
              <a:t>TPS</a:t>
            </a:r>
            <a:r>
              <a:rPr lang="zh-CN" altLang="en-US"/>
              <a:t>，</a:t>
            </a:r>
            <a:r>
              <a:rPr lang="en-US" altLang="zh-CN"/>
              <a:t>QPS</a:t>
            </a:r>
            <a:r>
              <a:rPr lang="zh-CN" altLang="en-US"/>
              <a:t>，</a:t>
            </a:r>
            <a:r>
              <a:rPr lang="en-US" altLang="zh-CN"/>
              <a:t>XPS</a:t>
            </a:r>
            <a:r>
              <a:rPr lang="zh-CN" altLang="en-US"/>
              <a:t>，</a:t>
            </a:r>
            <a:r>
              <a:rPr lang="en-US" altLang="zh-CN"/>
              <a:t>Fressness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1525" y="3135630"/>
            <a:ext cx="5568950" cy="1993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SF=1,SF=10,SF=100, </a:t>
            </a:r>
            <a:r>
              <a:rPr lang="zh-CN" altLang="en-US"/>
              <a:t>数据量分别为</a:t>
            </a:r>
            <a:r>
              <a:rPr lang="en-US" altLang="zh-CN"/>
              <a:t>518MB, 5.3GB, 56GB</a:t>
            </a:r>
            <a:endParaRPr lang="en-US" altLang="zh-CN"/>
          </a:p>
          <a:p>
            <a:r>
              <a:rPr lang="zh-CN" altLang="en-US"/>
              <a:t>预热</a:t>
            </a:r>
            <a:r>
              <a:rPr lang="en-US" altLang="zh-CN"/>
              <a:t>: 3min for SF = 1/10, 6min for SF=100</a:t>
            </a:r>
            <a:endParaRPr lang="en-US" altLang="zh-CN"/>
          </a:p>
          <a:p>
            <a:r>
              <a:rPr lang="zh-CN" altLang="en-US"/>
              <a:t>三种场景：</a:t>
            </a:r>
            <a:endParaRPr lang="zh-CN" altLang="en-US"/>
          </a:p>
          <a:p>
            <a:pPr lvl="1"/>
            <a:r>
              <a:rPr lang="en-US" altLang="zh-CN"/>
              <a:t>read-heavy (n:m) = (20:80)</a:t>
            </a:r>
            <a:endParaRPr lang="en-US" altLang="zh-CN"/>
          </a:p>
          <a:p>
            <a:pPr lvl="1"/>
            <a:r>
              <a:rPr lang="en-US" altLang="zh-CN"/>
              <a:t>read-write (n:m) = (50:50)</a:t>
            </a:r>
            <a:endParaRPr lang="en-US" altLang="zh-CN"/>
          </a:p>
          <a:p>
            <a:pPr lvl="1"/>
            <a:r>
              <a:rPr lang="en-US" altLang="zh-CN"/>
              <a:t>write-heavy (n:m) = (80:20)</a:t>
            </a:r>
            <a:endParaRPr lang="en-US" altLang="zh-CN"/>
          </a:p>
          <a:p>
            <a:pPr lvl="0"/>
            <a:r>
              <a:rPr lang="zh-CN" altLang="en-US"/>
              <a:t>极限</a:t>
            </a:r>
            <a:r>
              <a:rPr lang="zh-CN" altLang="en-US"/>
              <a:t>性能：</a:t>
            </a:r>
            <a:endParaRPr lang="zh-CN" altLang="en-US"/>
          </a:p>
          <a:p>
            <a:pPr lvl="1"/>
            <a:r>
              <a:rPr lang="en-US" altLang="zh-CN"/>
              <a:t>T-max (n:m) = (100:0)</a:t>
            </a:r>
            <a:endParaRPr lang="en-US" altLang="zh-CN"/>
          </a:p>
          <a:p>
            <a:pPr lvl="1"/>
            <a:r>
              <a:rPr lang="en-US" altLang="zh-CN"/>
              <a:t>A-max (n:m) = (0:100)</a:t>
            </a:r>
            <a:endParaRPr lang="en-US" altLang="zh-CN"/>
          </a:p>
          <a:p>
            <a:pPr lvl="0"/>
            <a:r>
              <a:rPr lang="en-US" altLang="zh-CN"/>
              <a:t>buffer size = 100GB</a:t>
            </a:r>
            <a:endParaRPr lang="en-US" altLang="zh-CN"/>
          </a:p>
          <a:p>
            <a:pPr lvl="0"/>
            <a:r>
              <a:rPr lang="en-US" altLang="zh-CN"/>
              <a:t>risk rate = 10%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Gartner proposes HTAP</a:t>
            </a:r>
            <a:endParaRPr lang="en-US" altLang="zh-CN"/>
          </a:p>
          <a:p>
            <a:r>
              <a:rPr lang="en-US" altLang="zh-CN"/>
              <a:t>HTAP Databases surge: Oracle, HANA, Mysql heatwave, TiDB, Polar-imci</a:t>
            </a:r>
            <a:endParaRPr lang="en-US" altLang="zh-CN"/>
          </a:p>
          <a:p>
            <a:r>
              <a:rPr lang="zh-CN" altLang="en-US"/>
              <a:t>对于这些数据库，还没有一个</a:t>
            </a:r>
            <a:r>
              <a:rPr lang="en-US" altLang="zh-CN"/>
              <a:t>benchmark</a:t>
            </a:r>
            <a:r>
              <a:rPr lang="zh-CN" altLang="en-US"/>
              <a:t>能够同时探究这些数据库在复杂场景（</a:t>
            </a:r>
            <a:r>
              <a:rPr lang="en-US" altLang="zh-CN"/>
              <a:t>OLTP, OLAP, OLXP</a:t>
            </a:r>
            <a:r>
              <a:rPr lang="zh-CN" altLang="en-US"/>
              <a:t>）下的性能</a:t>
            </a:r>
            <a:r>
              <a:rPr lang="zh-CN" altLang="en-US"/>
              <a:t>表现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21081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Primary Row Store with Streaming Replication:</a:t>
            </a:r>
            <a:endParaRPr lang="en-US" altLang="zh-CN"/>
          </a:p>
          <a:p>
            <a:pPr lvl="1"/>
            <a:r>
              <a:rPr lang="en-US" altLang="zh-CN"/>
              <a:t>PostgreSQL-SR: </a:t>
            </a:r>
            <a:r>
              <a:rPr lang="zh-CN" altLang="en-US"/>
              <a:t>主存行存</a:t>
            </a:r>
            <a:r>
              <a:rPr lang="en-US" altLang="zh-CN"/>
              <a:t>+</a:t>
            </a:r>
            <a:r>
              <a:rPr lang="zh-CN" altLang="en-US"/>
              <a:t>行存副本</a:t>
            </a:r>
            <a:endParaRPr lang="en-US" altLang="zh-CN"/>
          </a:p>
          <a:p>
            <a:pPr lvl="0"/>
            <a:r>
              <a:rPr lang="en-US" altLang="zh-CN"/>
              <a:t>A1: Primary Row Store with In-Memory Column Store</a:t>
            </a:r>
            <a:endParaRPr lang="en-US" altLang="zh-CN"/>
          </a:p>
          <a:p>
            <a:pPr lvl="1"/>
            <a:r>
              <a:rPr lang="zh-CN" altLang="en-US"/>
              <a:t>磁盘主存是行存，实时</a:t>
            </a:r>
            <a:r>
              <a:rPr lang="en-US" altLang="zh-CN"/>
              <a:t>in-memory</a:t>
            </a:r>
            <a:r>
              <a:rPr lang="zh-CN" altLang="en-US"/>
              <a:t>列存</a:t>
            </a:r>
            <a:endParaRPr lang="en-US" altLang="zh-CN"/>
          </a:p>
          <a:p>
            <a:pPr lvl="1"/>
            <a:r>
              <a:rPr lang="zh-CN" altLang="en-US"/>
              <a:t>单机</a:t>
            </a:r>
            <a:endParaRPr lang="zh-CN" altLang="en-US"/>
          </a:p>
          <a:p>
            <a:pPr lvl="1"/>
            <a:r>
              <a:rPr lang="en-US" altLang="zh-CN"/>
              <a:t>Oracle Dual-Format, SQL Server, DB2</a:t>
            </a:r>
            <a:endParaRPr lang="en-US" altLang="zh-CN"/>
          </a:p>
          <a:p>
            <a:pPr lvl="0"/>
            <a:r>
              <a:rPr lang="en-US" altLang="zh-CN"/>
              <a:t>A2: Distributed Row Store with Column Replica:</a:t>
            </a:r>
            <a:endParaRPr lang="en-US" altLang="zh-CN"/>
          </a:p>
          <a:p>
            <a:pPr lvl="1"/>
            <a:r>
              <a:rPr lang="zh-CN" altLang="en-US"/>
              <a:t>分布式行存</a:t>
            </a:r>
            <a:r>
              <a:rPr lang="en-US" altLang="zh-CN"/>
              <a:t>+</a:t>
            </a:r>
            <a:r>
              <a:rPr lang="zh-CN" altLang="en-US"/>
              <a:t>列存</a:t>
            </a:r>
            <a:r>
              <a:rPr lang="zh-CN" altLang="en-US"/>
              <a:t>副本</a:t>
            </a:r>
            <a:endParaRPr lang="zh-CN" altLang="en-US"/>
          </a:p>
          <a:p>
            <a:pPr lvl="1"/>
            <a:r>
              <a:rPr lang="en-US" altLang="zh-CN"/>
              <a:t>TiDB, F1 Lightning</a:t>
            </a:r>
            <a:endParaRPr lang="en-US" altLang="zh-CN"/>
          </a:p>
          <a:p>
            <a:pPr lvl="0"/>
            <a:r>
              <a:rPr lang="en-US" altLang="zh-CN"/>
              <a:t>A3: Primary Row Store with Distributed In-Memory Column Store</a:t>
            </a:r>
            <a:endParaRPr lang="en-US" altLang="zh-CN"/>
          </a:p>
          <a:p>
            <a:pPr lvl="1"/>
            <a:r>
              <a:rPr lang="en-US" altLang="zh-CN"/>
              <a:t>cloud-based</a:t>
            </a:r>
            <a:endParaRPr lang="en-US" altLang="zh-CN"/>
          </a:p>
          <a:p>
            <a:pPr lvl="1"/>
            <a:r>
              <a:rPr lang="en-US" altLang="zh-CN"/>
              <a:t>AlloyDB, MySQL Heatwave</a:t>
            </a:r>
            <a:endParaRPr lang="en-US" altLang="zh-CN"/>
          </a:p>
          <a:p>
            <a:pPr lvl="0"/>
            <a:r>
              <a:rPr lang="en-US" altLang="zh-CN"/>
              <a:t>A4: Primary Column Store with Delta Row Store</a:t>
            </a:r>
            <a:endParaRPr lang="en-US" altLang="zh-CN"/>
          </a:p>
          <a:p>
            <a:pPr lvl="1"/>
            <a:r>
              <a:rPr lang="zh-CN" altLang="en-US"/>
              <a:t>主列存</a:t>
            </a:r>
            <a:r>
              <a:rPr lang="en-US" altLang="zh-CN"/>
              <a:t>+</a:t>
            </a:r>
            <a:r>
              <a:rPr lang="zh-CN" altLang="en-US"/>
              <a:t>行存的增量</a:t>
            </a:r>
            <a:r>
              <a:rPr lang="zh-CN" altLang="en-US"/>
              <a:t>存储</a:t>
            </a:r>
            <a:endParaRPr lang="zh-CN" altLang="en-US"/>
          </a:p>
          <a:p>
            <a:pPr lvl="1"/>
            <a:r>
              <a:rPr lang="en-US" altLang="zh-CN"/>
              <a:t>SAP HANA, Hyper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Overall Throughput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A4 </a:t>
            </a:r>
            <a:r>
              <a:rPr lang="zh-CN" altLang="en-US"/>
              <a:t>的总体性能是最强的，</a:t>
            </a:r>
            <a:r>
              <a:rPr lang="en-US" altLang="zh-CN"/>
              <a:t>QPS</a:t>
            </a:r>
            <a:r>
              <a:rPr lang="zh-CN" altLang="en-US"/>
              <a:t>和</a:t>
            </a:r>
            <a:r>
              <a:rPr lang="en-US" altLang="zh-CN"/>
              <a:t>TPS</a:t>
            </a:r>
            <a:r>
              <a:rPr lang="zh-CN" altLang="en-US"/>
              <a:t>在</a:t>
            </a:r>
            <a:r>
              <a:rPr lang="en-US" altLang="zh-CN"/>
              <a:t>SF=1/10</a:t>
            </a:r>
            <a:r>
              <a:rPr lang="zh-CN" altLang="en-US"/>
              <a:t>的时候表现也很强，但是</a:t>
            </a:r>
            <a:r>
              <a:rPr lang="en-US" altLang="zh-CN"/>
              <a:t>XPS</a:t>
            </a:r>
            <a:r>
              <a:rPr lang="zh-CN" altLang="en-US"/>
              <a:t>表现</a:t>
            </a:r>
            <a:r>
              <a:rPr lang="zh-CN" altLang="en-US"/>
              <a:t>不佳</a:t>
            </a:r>
            <a:endParaRPr lang="zh-CN" altLang="en-US"/>
          </a:p>
          <a:p>
            <a:r>
              <a:rPr lang="en-US" altLang="zh-CN"/>
              <a:t>A2 </a:t>
            </a:r>
            <a:r>
              <a:rPr lang="zh-CN" altLang="en-US"/>
              <a:t>取得了最高的平均性能，得益于分布式架构</a:t>
            </a:r>
            <a:r>
              <a:rPr lang="en-US" altLang="zh-CN"/>
              <a:t>QPS, TPS, XPS</a:t>
            </a:r>
            <a:r>
              <a:rPr lang="zh-CN" altLang="en-US"/>
              <a:t>都比较高，但是在小数据集上因为数据争用更明显，所以</a:t>
            </a:r>
            <a:r>
              <a:rPr lang="en-US" altLang="zh-CN"/>
              <a:t>TPS</a:t>
            </a:r>
            <a:r>
              <a:rPr lang="zh-CN" altLang="en-US"/>
              <a:t>稍弱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2823845"/>
            <a:ext cx="10818495" cy="3743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Overall Throughput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A3</a:t>
            </a:r>
            <a:r>
              <a:rPr lang="zh-CN" altLang="en-US"/>
              <a:t>的</a:t>
            </a:r>
            <a:r>
              <a:rPr lang="en-US" altLang="zh-CN"/>
              <a:t>QPS</a:t>
            </a:r>
            <a:r>
              <a:rPr lang="zh-CN" altLang="en-US"/>
              <a:t>性能几乎最差，主要原因是其在一半的分析查询上，</a:t>
            </a:r>
            <a:r>
              <a:rPr lang="en-US" altLang="zh-CN"/>
              <a:t>Hybrid Scan</a:t>
            </a:r>
            <a:r>
              <a:rPr lang="zh-CN" altLang="en-US"/>
              <a:t>性能比建了索引的纯行存扫描还要</a:t>
            </a:r>
            <a:r>
              <a:rPr lang="zh-CN" altLang="en-US"/>
              <a:t>慢</a:t>
            </a:r>
            <a:endParaRPr lang="zh-CN" altLang="en-US"/>
          </a:p>
          <a:p>
            <a:r>
              <a:rPr lang="en-US" altLang="zh-CN"/>
              <a:t>A1</a:t>
            </a:r>
            <a:r>
              <a:rPr lang="zh-CN" altLang="en-US"/>
              <a:t>的</a:t>
            </a:r>
            <a:r>
              <a:rPr lang="en-US" altLang="zh-CN"/>
              <a:t>TPS</a:t>
            </a:r>
            <a:r>
              <a:rPr lang="zh-CN" altLang="en-US"/>
              <a:t>很高，</a:t>
            </a:r>
            <a:r>
              <a:rPr lang="en-US" altLang="zh-CN"/>
              <a:t>in-memory column store</a:t>
            </a:r>
            <a:r>
              <a:rPr lang="zh-CN" altLang="en-US"/>
              <a:t>给</a:t>
            </a:r>
            <a:r>
              <a:rPr lang="en-US" altLang="zh-CN"/>
              <a:t>QPS</a:t>
            </a:r>
            <a:r>
              <a:rPr lang="zh-CN" altLang="en-US"/>
              <a:t>也带来了一定的</a:t>
            </a:r>
            <a:r>
              <a:rPr lang="zh-CN" altLang="en-US"/>
              <a:t>收益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2823845"/>
            <a:ext cx="10818495" cy="3743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Overall Scoring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A4</a:t>
            </a:r>
            <a:r>
              <a:rPr lang="zh-CN" altLang="en-US"/>
              <a:t>的数据新鲜度最差，原因是并发查询的时候，数据读取读的是不一致版本</a:t>
            </a:r>
            <a:r>
              <a:rPr lang="en-US" altLang="zh-CN"/>
              <a:t>delta store</a:t>
            </a:r>
            <a:endParaRPr lang="en-US" altLang="zh-CN"/>
          </a:p>
          <a:p>
            <a:r>
              <a:rPr lang="en-US" altLang="zh-CN"/>
              <a:t>A2</a:t>
            </a:r>
            <a:r>
              <a:rPr lang="zh-CN" altLang="en-US"/>
              <a:t>数据新鲜度几乎为</a:t>
            </a:r>
            <a:r>
              <a:rPr lang="en-US" altLang="zh-CN"/>
              <a:t>0</a:t>
            </a:r>
            <a:r>
              <a:rPr lang="zh-CN" altLang="en-US"/>
              <a:t>，因为读取全局保持</a:t>
            </a:r>
            <a:r>
              <a:rPr lang="zh-CN" altLang="en-US"/>
              <a:t>一致</a:t>
            </a:r>
            <a:endParaRPr lang="zh-CN" altLang="en-US"/>
          </a:p>
          <a:p>
            <a:r>
              <a:rPr lang="en-US" altLang="zh-CN"/>
              <a:t>A3</a:t>
            </a:r>
            <a:r>
              <a:rPr lang="zh-CN" altLang="en-US"/>
              <a:t>的数据新鲜度</a:t>
            </a:r>
            <a:r>
              <a:rPr lang="zh-CN" altLang="en-US"/>
              <a:t>也还可以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3183890"/>
            <a:ext cx="11806555" cy="361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Workload Isolation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A3</a:t>
            </a:r>
            <a:r>
              <a:rPr lang="zh-CN" altLang="en-US"/>
              <a:t>的隔离性最好，因为在不同的节点上做</a:t>
            </a:r>
            <a:r>
              <a:rPr lang="en-US" altLang="zh-CN"/>
              <a:t>TP</a:t>
            </a:r>
            <a:r>
              <a:rPr lang="zh-CN" altLang="en-US"/>
              <a:t>和</a:t>
            </a:r>
            <a:r>
              <a:rPr lang="en-US" altLang="zh-CN"/>
              <a:t>AP	</a:t>
            </a:r>
            <a:endParaRPr lang="en-US" altLang="zh-CN"/>
          </a:p>
          <a:p>
            <a:r>
              <a:rPr lang="en-US" altLang="zh-CN"/>
              <a:t>A2</a:t>
            </a:r>
            <a:r>
              <a:rPr lang="zh-CN" altLang="en-US"/>
              <a:t>虽然也可以将</a:t>
            </a:r>
            <a:r>
              <a:rPr lang="en-US" altLang="zh-CN"/>
              <a:t>AP</a:t>
            </a:r>
            <a:r>
              <a:rPr lang="zh-CN" altLang="en-US"/>
              <a:t>查询导航到</a:t>
            </a:r>
            <a:r>
              <a:rPr lang="en-US" altLang="zh-CN"/>
              <a:t>AP</a:t>
            </a:r>
            <a:r>
              <a:rPr lang="zh-CN" altLang="en-US"/>
              <a:t>节点，但是因为强制要求了数据读取的一致性，导致同步开销很大，隔离性不佳</a:t>
            </a:r>
            <a:endParaRPr lang="zh-CN" altLang="en-US"/>
          </a:p>
          <a:p>
            <a:r>
              <a:rPr lang="en-US" altLang="zh-CN"/>
              <a:t>A1</a:t>
            </a:r>
            <a:r>
              <a:rPr lang="zh-CN" altLang="en-US"/>
              <a:t>和</a:t>
            </a:r>
            <a:r>
              <a:rPr lang="en-US" altLang="zh-CN"/>
              <a:t>A4</a:t>
            </a:r>
            <a:r>
              <a:rPr lang="zh-CN" altLang="en-US"/>
              <a:t>都是单机数据库，共用一块内存，隔离性不佳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840" y="3249930"/>
            <a:ext cx="8014970" cy="3434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C1: HTAP workload Design</a:t>
            </a:r>
            <a:endParaRPr lang="en-US" altLang="zh-CN"/>
          </a:p>
          <a:p>
            <a:pPr lvl="1"/>
            <a:r>
              <a:rPr lang="en-US" altLang="zh-CN"/>
              <a:t>different workloads: OLTP, OLAP, OLXP</a:t>
            </a:r>
            <a:endParaRPr lang="en-US" altLang="zh-CN"/>
          </a:p>
          <a:p>
            <a:pPr lvl="1"/>
            <a:r>
              <a:rPr lang="zh-CN" altLang="en-US"/>
              <a:t>一方面需要模仿典型的操作</a:t>
            </a:r>
            <a:endParaRPr lang="en-US" altLang="zh-CN"/>
          </a:p>
          <a:p>
            <a:pPr lvl="0"/>
            <a:r>
              <a:rPr lang="en-US" altLang="zh-CN" sz="1800"/>
              <a:t>C2: Access Pattern Control</a:t>
            </a:r>
            <a:endParaRPr lang="en-US" altLang="zh-CN" sz="1800"/>
          </a:p>
          <a:p>
            <a:pPr lvl="1"/>
            <a:r>
              <a:rPr lang="zh-CN" altLang="en-US"/>
              <a:t>控制</a:t>
            </a:r>
            <a:r>
              <a:rPr lang="en-US" altLang="zh-CN"/>
              <a:t>workload</a:t>
            </a:r>
            <a:r>
              <a:rPr lang="zh-CN" altLang="en-US"/>
              <a:t>的访问模式（例如：访问分布，事务回滚率，数据</a:t>
            </a:r>
            <a:r>
              <a:rPr lang="zh-CN" altLang="en-US"/>
              <a:t>争用）是很有挑战性的</a:t>
            </a:r>
            <a:endParaRPr lang="zh-CN" altLang="en-US"/>
          </a:p>
          <a:p>
            <a:pPr lvl="1"/>
            <a:r>
              <a:rPr lang="zh-CN" altLang="en-US"/>
              <a:t>因为</a:t>
            </a:r>
            <a:r>
              <a:rPr lang="en-US" altLang="zh-CN"/>
              <a:t>HTAP workloads</a:t>
            </a:r>
            <a:r>
              <a:rPr lang="zh-CN" altLang="en-US"/>
              <a:t>包含复杂的依赖，例如一个</a:t>
            </a:r>
            <a:r>
              <a:rPr lang="en-US" altLang="zh-CN"/>
              <a:t>query</a:t>
            </a:r>
            <a:r>
              <a:rPr lang="zh-CN" altLang="en-US"/>
              <a:t>可能和多个</a:t>
            </a:r>
            <a:r>
              <a:rPr lang="en-US" altLang="zh-CN"/>
              <a:t>transactions</a:t>
            </a:r>
            <a:r>
              <a:rPr lang="zh-CN" altLang="en-US"/>
              <a:t>有关</a:t>
            </a:r>
            <a:endParaRPr lang="zh-CN" altLang="en-US"/>
          </a:p>
          <a:p>
            <a:pPr lvl="1"/>
            <a:r>
              <a:rPr lang="en-US" altLang="zh-CN"/>
              <a:t>query-driven anomaly generation  phase and a graph-based parameter curation method.</a:t>
            </a:r>
            <a:endParaRPr lang="en-US" altLang="zh-CN"/>
          </a:p>
          <a:p>
            <a:pPr lvl="0"/>
            <a:r>
              <a:rPr lang="en-US" altLang="zh-CN"/>
              <a:t>C3: Fressness Evaluation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benchmark</a:t>
            </a:r>
            <a:r>
              <a:rPr lang="zh-CN" altLang="en-US"/>
              <a:t>过程中衡量</a:t>
            </a:r>
            <a:r>
              <a:rPr lang="en-US" altLang="zh-CN"/>
              <a:t>freshness</a:t>
            </a:r>
            <a:r>
              <a:rPr lang="zh-CN" altLang="en-US"/>
              <a:t>会产生额外的开销，从而影响</a:t>
            </a:r>
            <a:r>
              <a:rPr lang="en-US" altLang="zh-CN"/>
              <a:t>throughput</a:t>
            </a:r>
            <a:r>
              <a:rPr lang="zh-CN" altLang="en-US"/>
              <a:t>结果的准确性</a:t>
            </a:r>
            <a:endParaRPr lang="zh-CN" altLang="en-US"/>
          </a:p>
          <a:p>
            <a:pPr lvl="1"/>
            <a:r>
              <a:rPr lang="zh-CN" altLang="en-US"/>
              <a:t>如果在</a:t>
            </a:r>
            <a:r>
              <a:rPr lang="en-US" altLang="zh-CN"/>
              <a:t>benchmark</a:t>
            </a:r>
            <a:r>
              <a:rPr lang="zh-CN" altLang="en-US"/>
              <a:t>之后再计算</a:t>
            </a:r>
            <a:r>
              <a:rPr lang="en-US" altLang="zh-CN"/>
              <a:t>freshness</a:t>
            </a:r>
            <a:r>
              <a:rPr lang="zh-CN" altLang="en-US"/>
              <a:t>则可能计算的不准确</a:t>
            </a:r>
            <a:endParaRPr lang="zh-CN" altLang="en-US"/>
          </a:p>
          <a:p>
            <a:pPr lvl="1"/>
            <a:r>
              <a:rPr lang="en-US" altLang="zh-CN"/>
              <a:t>non-intrusive and piggyback method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HyBench</a:t>
            </a:r>
            <a:endParaRPr lang="en-US" altLang="zh-CN"/>
          </a:p>
          <a:p>
            <a:pPr lvl="1"/>
            <a:r>
              <a:rPr lang="en-US" altLang="zh-CN"/>
              <a:t>a new benchmark based on a realistic HTAP application</a:t>
            </a:r>
            <a:endParaRPr lang="en-US" altLang="zh-CN"/>
          </a:p>
          <a:p>
            <a:pPr lvl="1"/>
            <a:r>
              <a:rPr lang="en-US" altLang="zh-CN"/>
              <a:t>data: data generator based on a time-dependent generation phase and an anomaly generation phase</a:t>
            </a:r>
            <a:endParaRPr lang="en-US" altLang="zh-CN"/>
          </a:p>
          <a:p>
            <a:pPr lvl="1"/>
            <a:r>
              <a:rPr lang="en-US" altLang="zh-CN"/>
              <a:t>workload: hybrid workload of OLTP, OLAP, OLXP, graph-based parameter curation method</a:t>
            </a:r>
            <a:endParaRPr lang="en-US" altLang="zh-CN"/>
          </a:p>
          <a:p>
            <a:pPr lvl="1"/>
            <a:r>
              <a:rPr lang="en-US" altLang="zh-CN"/>
              <a:t>unified metric to evaluate the holistic performance of HTAP databases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135" y="1490400"/>
            <a:ext cx="10969200" cy="4759200"/>
          </a:xfrm>
        </p:spPr>
        <p:txBody>
          <a:bodyPr/>
          <a:p>
            <a:r>
              <a:rPr lang="en-US" altLang="zh-CN"/>
              <a:t>Benchmark</a:t>
            </a:r>
            <a:r>
              <a:rPr lang="zh-CN" altLang="en-US"/>
              <a:t>作为衡量性能的工具，有三个关键：</a:t>
            </a:r>
            <a:r>
              <a:rPr lang="en-US" altLang="zh-CN"/>
              <a:t>data, workload</a:t>
            </a:r>
            <a:r>
              <a:rPr lang="zh-CN" altLang="en-US"/>
              <a:t>和</a:t>
            </a:r>
            <a:r>
              <a:rPr lang="en-US" altLang="zh-CN"/>
              <a:t>metric</a:t>
            </a:r>
            <a:endParaRPr lang="en-US" altLang="zh-CN"/>
          </a:p>
          <a:p>
            <a:r>
              <a:rPr lang="zh-CN" altLang="en-US"/>
              <a:t>不过目前的</a:t>
            </a:r>
            <a:r>
              <a:rPr lang="en-US" altLang="zh-CN"/>
              <a:t>Benchmark</a:t>
            </a:r>
            <a:r>
              <a:rPr lang="zh-CN" altLang="en-US"/>
              <a:t>（</a:t>
            </a:r>
            <a:r>
              <a:rPr lang="en-US" altLang="zh-CN"/>
              <a:t>CH-Benchmark, HTAPBench, OLxPBench</a:t>
            </a:r>
            <a:r>
              <a:rPr lang="zh-CN" altLang="en-US"/>
              <a:t>）离一个理想中的</a:t>
            </a:r>
            <a:r>
              <a:rPr lang="en-US" altLang="zh-CN"/>
              <a:t>HTAP Benchmark</a:t>
            </a:r>
            <a:r>
              <a:rPr lang="zh-CN" altLang="en-US"/>
              <a:t>还差的很远</a:t>
            </a:r>
            <a:endParaRPr lang="zh-CN" altLang="en-US"/>
          </a:p>
          <a:p>
            <a:r>
              <a:rPr lang="zh-CN" altLang="en-US"/>
              <a:t>因为这些</a:t>
            </a:r>
            <a:r>
              <a:rPr lang="en-US" altLang="zh-CN"/>
              <a:t>benchmark</a:t>
            </a:r>
            <a:r>
              <a:rPr lang="zh-CN" altLang="en-US"/>
              <a:t>都是从现有的</a:t>
            </a:r>
            <a:r>
              <a:rPr lang="en-US" altLang="zh-CN"/>
              <a:t>TP/AP Benchmark</a:t>
            </a:r>
            <a:r>
              <a:rPr lang="zh-CN" altLang="en-US"/>
              <a:t>修改得来，缺乏</a:t>
            </a:r>
            <a:r>
              <a:rPr lang="en-US" altLang="zh-CN"/>
              <a:t>HTAP</a:t>
            </a:r>
            <a:r>
              <a:rPr lang="zh-CN" altLang="en-US"/>
              <a:t>原生的</a:t>
            </a:r>
            <a:r>
              <a:rPr lang="en-US" altLang="zh-CN"/>
              <a:t>data, workload</a:t>
            </a:r>
            <a:r>
              <a:rPr lang="zh-CN" altLang="en-US"/>
              <a:t>和</a:t>
            </a:r>
            <a:r>
              <a:rPr lang="en-US" altLang="zh-CN"/>
              <a:t>metric</a:t>
            </a:r>
            <a:endParaRPr lang="en-US" altLang="zh-CN"/>
          </a:p>
          <a:p>
            <a:r>
              <a:rPr lang="zh-CN" altLang="en-US"/>
              <a:t>因此我们需要一个新的</a:t>
            </a:r>
            <a:r>
              <a:rPr lang="en-US" altLang="zh-CN"/>
              <a:t>HTAP Benchmark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Motivation 1: Data Generation</a:t>
            </a:r>
            <a:endParaRPr lang="en-US" altLang="zh-CN"/>
          </a:p>
          <a:p>
            <a:pPr lvl="1"/>
            <a:r>
              <a:rPr lang="zh-CN" altLang="en-US"/>
              <a:t>现有的</a:t>
            </a:r>
            <a:r>
              <a:rPr lang="en-US" altLang="zh-CN"/>
              <a:t>benchmark</a:t>
            </a:r>
            <a:r>
              <a:rPr lang="zh-CN" altLang="en-US"/>
              <a:t>和</a:t>
            </a:r>
            <a:r>
              <a:rPr lang="en-US" altLang="zh-CN"/>
              <a:t>HTAP</a:t>
            </a:r>
            <a:r>
              <a:rPr lang="zh-CN" altLang="en-US"/>
              <a:t>真实</a:t>
            </a:r>
            <a:r>
              <a:rPr lang="en-US" altLang="zh-CN"/>
              <a:t>application</a:t>
            </a:r>
            <a:r>
              <a:rPr lang="zh-CN" altLang="en-US"/>
              <a:t>的数据差异较</a:t>
            </a:r>
            <a:r>
              <a:rPr lang="zh-CN" altLang="en-US"/>
              <a:t>大</a:t>
            </a:r>
            <a:endParaRPr lang="zh-CN" altLang="en-US"/>
          </a:p>
          <a:p>
            <a:pPr lvl="1"/>
            <a:r>
              <a:rPr lang="en-US" altLang="zh-CN"/>
              <a:t>schema</a:t>
            </a:r>
            <a:r>
              <a:rPr lang="zh-CN" altLang="en-US"/>
              <a:t>直接从</a:t>
            </a:r>
            <a:r>
              <a:rPr lang="en-US" altLang="zh-CN"/>
              <a:t>TP</a:t>
            </a:r>
            <a:r>
              <a:rPr lang="zh-CN" altLang="en-US"/>
              <a:t>和</a:t>
            </a:r>
            <a:r>
              <a:rPr lang="en-US" altLang="zh-CN"/>
              <a:t>AP application</a:t>
            </a:r>
            <a:r>
              <a:rPr lang="zh-CN" altLang="en-US"/>
              <a:t>改过来</a:t>
            </a:r>
            <a:endParaRPr lang="zh-CN" altLang="en-US"/>
          </a:p>
          <a:p>
            <a:pPr lvl="1"/>
            <a:r>
              <a:rPr lang="en-US" altLang="zh-CN"/>
              <a:t>data distribution</a:t>
            </a:r>
            <a:r>
              <a:rPr lang="zh-CN" altLang="en-US"/>
              <a:t>和真实场景也想去</a:t>
            </a:r>
            <a:r>
              <a:rPr lang="zh-CN" altLang="en-US"/>
              <a:t>甚远</a:t>
            </a:r>
            <a:endParaRPr lang="zh-CN" altLang="en-US"/>
          </a:p>
          <a:p>
            <a:pPr lvl="0"/>
            <a:r>
              <a:rPr lang="en-US" altLang="zh-CN"/>
              <a:t>Motivation 2: HTAP Workload</a:t>
            </a:r>
            <a:endParaRPr lang="en-US" altLang="zh-CN"/>
          </a:p>
          <a:p>
            <a:pPr lvl="1"/>
            <a:r>
              <a:rPr lang="zh-CN" altLang="en-US"/>
              <a:t>现有的</a:t>
            </a:r>
            <a:r>
              <a:rPr lang="en-US" altLang="zh-CN"/>
              <a:t>benchmark</a:t>
            </a:r>
            <a:r>
              <a:rPr lang="zh-CN" altLang="en-US"/>
              <a:t>通常是将</a:t>
            </a:r>
            <a:r>
              <a:rPr lang="en-US" altLang="zh-CN"/>
              <a:t>OLTP</a:t>
            </a:r>
            <a:r>
              <a:rPr lang="zh-CN" altLang="en-US"/>
              <a:t>和</a:t>
            </a:r>
            <a:r>
              <a:rPr lang="en-US" altLang="zh-CN"/>
              <a:t>OLAP</a:t>
            </a:r>
            <a:r>
              <a:rPr lang="zh-CN" altLang="en-US"/>
              <a:t>的负载简单混合，缺乏真实的混合</a:t>
            </a:r>
            <a:r>
              <a:rPr lang="zh-CN" altLang="en-US"/>
              <a:t>负载。</a:t>
            </a:r>
            <a:endParaRPr lang="zh-CN" altLang="en-US"/>
          </a:p>
          <a:p>
            <a:pPr lvl="1"/>
            <a:r>
              <a:rPr lang="zh-CN" altLang="en-US"/>
              <a:t>现有</a:t>
            </a:r>
            <a:r>
              <a:rPr lang="en-US" altLang="zh-CN"/>
              <a:t>benchmark</a:t>
            </a:r>
            <a:r>
              <a:rPr lang="zh-CN" altLang="en-US"/>
              <a:t>不能控制</a:t>
            </a:r>
            <a:r>
              <a:rPr lang="en-US" altLang="zh-CN"/>
              <a:t>HTAP workload</a:t>
            </a:r>
            <a:r>
              <a:rPr lang="zh-CN" altLang="en-US"/>
              <a:t>的访问模式，例如控制数据</a:t>
            </a:r>
            <a:r>
              <a:rPr lang="en-US" altLang="zh-CN"/>
              <a:t>contention</a:t>
            </a:r>
            <a:r>
              <a:rPr lang="zh-CN" altLang="en-US"/>
              <a:t>等</a:t>
            </a:r>
            <a:endParaRPr lang="zh-CN" altLang="en-US"/>
          </a:p>
          <a:p>
            <a:pPr lvl="0"/>
            <a:r>
              <a:rPr lang="en-US" altLang="zh-CN"/>
              <a:t>Motivation 3: HTAP Metric</a:t>
            </a:r>
            <a:endParaRPr lang="en-US" altLang="zh-CN"/>
          </a:p>
          <a:p>
            <a:pPr lvl="1"/>
            <a:r>
              <a:rPr lang="zh-CN" altLang="en-US" sz="1600"/>
              <a:t>现有的</a:t>
            </a:r>
            <a:r>
              <a:rPr lang="en-US" altLang="zh-CN" sz="1600"/>
              <a:t>benchmark</a:t>
            </a:r>
            <a:r>
              <a:rPr lang="zh-CN" altLang="en-US" sz="1600"/>
              <a:t>缺少衡量</a:t>
            </a:r>
            <a:r>
              <a:rPr lang="en-US" altLang="zh-CN" sz="1600"/>
              <a:t>HTAP</a:t>
            </a:r>
            <a:r>
              <a:rPr lang="zh-CN" altLang="en-US" sz="1600"/>
              <a:t>数据库性能的有效指标</a:t>
            </a:r>
            <a:endParaRPr lang="zh-CN" altLang="en-US" sz="1600"/>
          </a:p>
          <a:p>
            <a:pPr lvl="1"/>
            <a:r>
              <a:rPr lang="zh-CN" altLang="en-US"/>
              <a:t>缺少一个统一的指标去衡量</a:t>
            </a:r>
            <a:r>
              <a:rPr lang="en-US" altLang="zh-CN"/>
              <a:t>TP</a:t>
            </a:r>
            <a:r>
              <a:rPr lang="zh-CN" altLang="en-US"/>
              <a:t>吞吐量</a:t>
            </a:r>
            <a:r>
              <a:rPr lang="en-US" altLang="zh-CN"/>
              <a:t>/AP</a:t>
            </a:r>
            <a:r>
              <a:rPr lang="zh-CN" altLang="en-US"/>
              <a:t>吞吐量，数据新鲜度以及负载隔离等</a:t>
            </a:r>
            <a:r>
              <a:rPr lang="zh-CN" altLang="en-US"/>
              <a:t>指标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Hybench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Hybench</a:t>
            </a:r>
            <a:r>
              <a:rPr lang="zh-CN" altLang="en-US"/>
              <a:t>是一个基于现实生活的</a:t>
            </a:r>
            <a:r>
              <a:rPr lang="en-US" altLang="zh-CN"/>
              <a:t>HTAP</a:t>
            </a:r>
            <a:r>
              <a:rPr lang="zh-CN" altLang="en-US"/>
              <a:t>应用的</a:t>
            </a:r>
            <a:r>
              <a:rPr lang="en-US" altLang="zh-CN"/>
              <a:t>Benchmark</a:t>
            </a:r>
            <a:endParaRPr lang="en-US" altLang="zh-CN"/>
          </a:p>
          <a:p>
            <a:pPr lvl="1"/>
            <a:r>
              <a:rPr lang="en-US" altLang="zh-CN"/>
              <a:t>data, workload</a:t>
            </a:r>
            <a:r>
              <a:rPr lang="zh-CN" altLang="en-US"/>
              <a:t>尽量贴近真实的</a:t>
            </a:r>
            <a:r>
              <a:rPr lang="en-US" altLang="zh-CN"/>
              <a:t>workload</a:t>
            </a:r>
            <a:endParaRPr lang="en-US" altLang="zh-CN"/>
          </a:p>
          <a:p>
            <a:pPr lvl="1"/>
            <a:r>
              <a:rPr lang="zh-CN" altLang="en-US"/>
              <a:t>具备数据访问控制的功能（可以通过参数调节数据争用率，事务回滚率</a:t>
            </a:r>
            <a:r>
              <a:rPr lang="zh-CN" altLang="en-US"/>
              <a:t>等等）</a:t>
            </a:r>
            <a:endParaRPr lang="zh-CN" altLang="en-US"/>
          </a:p>
          <a:p>
            <a:pPr lvl="1"/>
            <a:r>
              <a:rPr lang="zh-CN" altLang="en-US"/>
              <a:t>用有效的方式测试</a:t>
            </a:r>
            <a:r>
              <a:rPr lang="en-US" altLang="zh-CN"/>
              <a:t>HTAP</a:t>
            </a:r>
            <a:r>
              <a:rPr lang="zh-CN" altLang="en-US"/>
              <a:t>的各种指标（</a:t>
            </a:r>
            <a:r>
              <a:rPr lang="en-US" altLang="zh-CN"/>
              <a:t>fressness, data isolation, unified metric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380740"/>
            <a:ext cx="10968990" cy="2562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Schema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361940" cy="4759325"/>
          </a:xfrm>
        </p:spPr>
        <p:txBody>
          <a:bodyPr/>
          <a:p>
            <a:r>
              <a:rPr lang="zh-CN" altLang="en-US"/>
              <a:t>基于</a:t>
            </a:r>
            <a:r>
              <a:rPr lang="en-US" altLang="zh-CN"/>
              <a:t>Alipay</a:t>
            </a:r>
            <a:endParaRPr lang="en-US" altLang="zh-CN"/>
          </a:p>
          <a:p>
            <a:r>
              <a:rPr lang="en-US" altLang="zh-CN"/>
              <a:t>schema</a:t>
            </a:r>
            <a:endParaRPr lang="en-US" altLang="zh-CN"/>
          </a:p>
          <a:p>
            <a:pPr lvl="1"/>
            <a:r>
              <a:rPr lang="zh-CN" altLang="en-US"/>
              <a:t>实体：</a:t>
            </a:r>
            <a:r>
              <a:rPr lang="en-US" altLang="zh-CN"/>
              <a:t>customer, company</a:t>
            </a:r>
            <a:endParaRPr lang="en-US" altLang="zh-CN"/>
          </a:p>
          <a:p>
            <a:pPr lvl="1"/>
            <a:r>
              <a:rPr lang="zh-CN" altLang="en-US"/>
              <a:t>账户：</a:t>
            </a:r>
            <a:r>
              <a:rPr lang="en-US" altLang="zh-CN"/>
              <a:t>SavingAccount, CheckingAccount</a:t>
            </a:r>
            <a:endParaRPr lang="en-US" altLang="zh-CN"/>
          </a:p>
          <a:p>
            <a:pPr lvl="1"/>
            <a:r>
              <a:rPr lang="zh-CN" altLang="en-US"/>
              <a:t>转账：</a:t>
            </a:r>
            <a:r>
              <a:rPr lang="en-US" altLang="zh-CN"/>
              <a:t>transfer</a:t>
            </a:r>
            <a:endParaRPr lang="en-US" altLang="zh-CN"/>
          </a:p>
          <a:p>
            <a:pPr lvl="1"/>
            <a:r>
              <a:rPr lang="zh-CN" altLang="en-US"/>
              <a:t>支票：</a:t>
            </a:r>
            <a:r>
              <a:rPr lang="en-US" altLang="zh-CN"/>
              <a:t>checking</a:t>
            </a:r>
            <a:endParaRPr lang="en-US" altLang="zh-CN"/>
          </a:p>
          <a:p>
            <a:pPr lvl="1"/>
            <a:r>
              <a:rPr lang="zh-CN" altLang="en-US"/>
              <a:t>贷款：</a:t>
            </a:r>
            <a:r>
              <a:rPr lang="en-US" altLang="zh-CN"/>
              <a:t>loanApp, loan</a:t>
            </a:r>
            <a:endParaRPr lang="en-US" altLang="zh-CN"/>
          </a:p>
          <a:p>
            <a:pPr lvl="0"/>
            <a:r>
              <a:rPr lang="zh-CN" altLang="en-US"/>
              <a:t>注意：每张表上都有一个</a:t>
            </a:r>
            <a:r>
              <a:rPr lang="en-US" altLang="zh-CN"/>
              <a:t>fresh_ts</a:t>
            </a:r>
            <a:r>
              <a:rPr lang="zh-CN" altLang="en-US"/>
              <a:t>记录了每个</a:t>
            </a:r>
            <a:r>
              <a:rPr lang="en-US" altLang="zh-CN"/>
              <a:t>record</a:t>
            </a:r>
            <a:r>
              <a:rPr lang="zh-CN" altLang="en-US"/>
              <a:t>的最近修改时间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3110" y="608330"/>
            <a:ext cx="5946775" cy="6116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为了让生成的数据更接近于真实的数据，</a:t>
            </a:r>
            <a:r>
              <a:rPr lang="en-US" altLang="zh-CN"/>
              <a:t>Hybench</a:t>
            </a:r>
            <a:r>
              <a:rPr lang="zh-CN" altLang="en-US"/>
              <a:t>设计了</a:t>
            </a:r>
            <a:r>
              <a:rPr lang="en-US" altLang="zh-CN"/>
              <a:t>Skew Data Generator</a:t>
            </a:r>
            <a:endParaRPr lang="en-US" altLang="zh-CN"/>
          </a:p>
          <a:p>
            <a:pPr lvl="1"/>
            <a:r>
              <a:rPr lang="en-US" altLang="zh-CN"/>
              <a:t>generator</a:t>
            </a:r>
            <a:r>
              <a:rPr lang="zh-CN" altLang="en-US"/>
              <a:t>是基于幂律分布或者指数分布的</a:t>
            </a:r>
            <a:endParaRPr lang="en-US" altLang="zh-CN"/>
          </a:p>
          <a:p>
            <a:pPr lvl="1"/>
            <a:r>
              <a:rPr lang="zh-CN" altLang="en-US"/>
              <a:t>生成数据时还参考了真实的</a:t>
            </a:r>
            <a:r>
              <a:rPr lang="en-US" altLang="zh-CN"/>
              <a:t>GDP rank</a:t>
            </a:r>
            <a:r>
              <a:rPr lang="zh-CN" altLang="en-US"/>
              <a:t>，并基于这个</a:t>
            </a:r>
            <a:r>
              <a:rPr lang="en-US" altLang="zh-CN"/>
              <a:t>GDP rank</a:t>
            </a:r>
            <a:r>
              <a:rPr lang="zh-CN" altLang="en-US"/>
              <a:t>作为</a:t>
            </a:r>
            <a:r>
              <a:rPr lang="en-US" altLang="zh-CN"/>
              <a:t>generator</a:t>
            </a:r>
            <a:r>
              <a:rPr lang="zh-CN" altLang="en-US"/>
              <a:t>的参数生成</a:t>
            </a:r>
            <a:r>
              <a:rPr lang="zh-CN" altLang="en-US"/>
              <a:t>数据</a:t>
            </a:r>
            <a:endParaRPr lang="zh-CN" altLang="en-US"/>
          </a:p>
          <a:p>
            <a:pPr lvl="1"/>
            <a:r>
              <a:rPr lang="zh-CN" altLang="en-US"/>
              <a:t>利用</a:t>
            </a:r>
            <a:r>
              <a:rPr lang="zh-CN" altLang="en-US"/>
              <a:t>一些关联信息，例如：在同一个城市的</a:t>
            </a:r>
            <a:r>
              <a:rPr lang="en-US" altLang="zh-CN"/>
              <a:t>company</a:t>
            </a:r>
            <a:r>
              <a:rPr lang="zh-CN" altLang="en-US"/>
              <a:t>和</a:t>
            </a:r>
            <a:r>
              <a:rPr lang="en-US" altLang="zh-CN"/>
              <a:t>customers</a:t>
            </a:r>
            <a:r>
              <a:rPr lang="zh-CN" altLang="en-US"/>
              <a:t>更容易产生</a:t>
            </a:r>
            <a:r>
              <a:rPr lang="en-US" altLang="zh-CN"/>
              <a:t>transfers</a:t>
            </a:r>
            <a:endParaRPr lang="en-US" altLang="zh-CN"/>
          </a:p>
          <a:p>
            <a:pPr lvl="0"/>
            <a:r>
              <a:rPr lang="zh-CN" altLang="en-US" sz="1800"/>
              <a:t>数据生成分为三阶段</a:t>
            </a:r>
            <a:endParaRPr lang="zh-CN" altLang="en-US" sz="1800"/>
          </a:p>
          <a:p>
            <a:pPr lvl="1"/>
            <a:r>
              <a:rPr lang="zh-CN" altLang="en-US"/>
              <a:t>一阶段：</a:t>
            </a:r>
            <a:r>
              <a:rPr lang="en-US" altLang="zh-CN"/>
              <a:t>customer, company, saving account, checking account</a:t>
            </a:r>
            <a:endParaRPr lang="en-US" altLang="zh-CN"/>
          </a:p>
          <a:p>
            <a:pPr lvl="1"/>
            <a:r>
              <a:rPr lang="zh-CN" altLang="en-US" sz="1600"/>
              <a:t>二阶段：</a:t>
            </a:r>
            <a:r>
              <a:rPr lang="en-US" altLang="zh-CN" sz="1600"/>
              <a:t>transfer, checking</a:t>
            </a:r>
            <a:endParaRPr lang="en-US" altLang="zh-CN" sz="1600"/>
          </a:p>
          <a:p>
            <a:pPr lvl="1"/>
            <a:r>
              <a:rPr lang="zh-CN" altLang="en-US" sz="1600"/>
              <a:t>三阶段：</a:t>
            </a:r>
            <a:r>
              <a:rPr lang="en-US" altLang="zh-CN" sz="1600"/>
              <a:t>loan application, loan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异常数据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因为风险控制的时候需要一些异常数据（被冻结账户，转账异常，逾期贷款</a:t>
            </a:r>
            <a:r>
              <a:rPr lang="zh-CN" altLang="en-US"/>
              <a:t>等等）</a:t>
            </a:r>
            <a:endParaRPr lang="en-US" altLang="zh-CN"/>
          </a:p>
          <a:p>
            <a:r>
              <a:rPr lang="zh-CN" altLang="en-US"/>
              <a:t>需要故意生成一些异常数据</a:t>
            </a:r>
            <a:endParaRPr lang="zh-CN" altLang="en-US"/>
          </a:p>
          <a:p>
            <a:r>
              <a:rPr lang="en-US" altLang="zh-CN"/>
              <a:t>Query-driven method: </a:t>
            </a:r>
            <a:r>
              <a:rPr lang="zh-CN" altLang="en-US"/>
              <a:t>根据</a:t>
            </a:r>
            <a:r>
              <a:rPr lang="en-US" altLang="zh-CN"/>
              <a:t>workload</a:t>
            </a:r>
            <a:r>
              <a:rPr lang="zh-CN" altLang="en-US"/>
              <a:t>里的查询去生成异常数据</a:t>
            </a:r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Workload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三种</a:t>
            </a:r>
            <a:r>
              <a:rPr lang="en-US" altLang="zh-CN"/>
              <a:t>workload: OLTP, OLAP, OLXP</a:t>
            </a:r>
            <a:endParaRPr lang="en-US" altLang="zh-CN"/>
          </a:p>
          <a:p>
            <a:pPr lvl="1"/>
            <a:r>
              <a:rPr lang="zh-CN" altLang="en-US"/>
              <a:t>（独自</a:t>
            </a:r>
            <a:r>
              <a:rPr lang="zh-CN" altLang="en-US"/>
              <a:t>运行）</a:t>
            </a:r>
            <a:r>
              <a:rPr lang="en-US" altLang="zh-CN"/>
              <a:t>OLTP</a:t>
            </a:r>
            <a:r>
              <a:rPr lang="zh-CN" altLang="en-US"/>
              <a:t>，</a:t>
            </a:r>
            <a:r>
              <a:rPr lang="en-US" altLang="zh-CN"/>
              <a:t>OLAP</a:t>
            </a:r>
            <a:r>
              <a:rPr lang="zh-CN" altLang="en-US"/>
              <a:t>：现实场景中，</a:t>
            </a:r>
            <a:r>
              <a:rPr lang="en-US" altLang="zh-CN"/>
              <a:t>HTAP Databases</a:t>
            </a:r>
            <a:r>
              <a:rPr lang="zh-CN" altLang="en-US"/>
              <a:t>需要处理这两种</a:t>
            </a:r>
            <a:r>
              <a:rPr lang="en-US" altLang="zh-CN"/>
              <a:t>workloads</a:t>
            </a:r>
            <a:r>
              <a:rPr lang="zh-CN" altLang="en-US"/>
              <a:t>在不同的时间</a:t>
            </a:r>
            <a:r>
              <a:rPr lang="en-US" altLang="zh-CN"/>
              <a:t>range</a:t>
            </a:r>
            <a:r>
              <a:rPr lang="zh-CN" altLang="en-US"/>
              <a:t>中</a:t>
            </a:r>
            <a:endParaRPr lang="zh-CN" altLang="en-US"/>
          </a:p>
          <a:p>
            <a:pPr lvl="1"/>
            <a:r>
              <a:rPr lang="zh-CN" altLang="en-US"/>
              <a:t>（同时</a:t>
            </a:r>
            <a:r>
              <a:rPr lang="zh-CN" altLang="en-US"/>
              <a:t>运行）</a:t>
            </a:r>
            <a:r>
              <a:rPr lang="en-US" altLang="zh-CN"/>
              <a:t>OLXP</a:t>
            </a:r>
            <a:r>
              <a:rPr lang="zh-CN" altLang="en-US"/>
              <a:t>：通常是风险控制领域，转账和申请贷款时，需要同时分析数据并控制</a:t>
            </a:r>
            <a:r>
              <a:rPr lang="zh-CN" altLang="en-US"/>
              <a:t>风险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3791585"/>
            <a:ext cx="10798175" cy="2200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4285</Words>
  <Application>WPS 演示</Application>
  <PresentationFormat>宽屏</PresentationFormat>
  <Paragraphs>222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WPS</vt:lpstr>
      <vt:lpstr>Hybench</vt:lpstr>
      <vt:lpstr>Background</vt:lpstr>
      <vt:lpstr>Motivation</vt:lpstr>
      <vt:lpstr>Motivation</vt:lpstr>
      <vt:lpstr>Hybench</vt:lpstr>
      <vt:lpstr>Data</vt:lpstr>
      <vt:lpstr>Data</vt:lpstr>
      <vt:lpstr>Data</vt:lpstr>
      <vt:lpstr>Workload</vt:lpstr>
      <vt:lpstr>Workload</vt:lpstr>
      <vt:lpstr>OLAP</vt:lpstr>
      <vt:lpstr>Workload</vt:lpstr>
      <vt:lpstr>Workload</vt:lpstr>
      <vt:lpstr>Worker Manager</vt:lpstr>
      <vt:lpstr>HTAP Metrics</vt:lpstr>
      <vt:lpstr>HTAP Metrics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Overall Throughput</vt:lpstr>
      <vt:lpstr>PowerPoint 演示文稿</vt:lpstr>
      <vt:lpstr>PowerPoint 演示文稿</vt:lpstr>
      <vt:lpstr>PowerPoint 演示文稿</vt:lpstr>
      <vt:lpstr>PowerPoint 演示文稿</vt:lpstr>
      <vt:lpstr>Challenges</vt:lpstr>
      <vt:lpstr>Contribution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世明</cp:lastModifiedBy>
  <cp:revision>452</cp:revision>
  <dcterms:created xsi:type="dcterms:W3CDTF">2019-06-19T02:08:00Z</dcterms:created>
  <dcterms:modified xsi:type="dcterms:W3CDTF">2024-12-26T11:26:24Z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F48BFFA833D946A183DF5EB060D232BC_11</vt:lpwstr>
  </property>
</Properties>
</file>