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9" r:id="rId3"/>
    <p:sldId id="258" r:id="rId4"/>
    <p:sldId id="259" r:id="rId5"/>
    <p:sldId id="290" r:id="rId6"/>
    <p:sldId id="260" r:id="rId7"/>
    <p:sldId id="267" r:id="rId8"/>
    <p:sldId id="291" r:id="rId9"/>
    <p:sldId id="261" r:id="rId10"/>
    <p:sldId id="294" r:id="rId11"/>
    <p:sldId id="262" r:id="rId12"/>
    <p:sldId id="263" r:id="rId13"/>
    <p:sldId id="264" r:id="rId14"/>
    <p:sldId id="265" r:id="rId15"/>
    <p:sldId id="266" r:id="rId16"/>
    <p:sldId id="292" r:id="rId17"/>
    <p:sldId id="268" r:id="rId18"/>
    <p:sldId id="269" r:id="rId19"/>
    <p:sldId id="270" r:id="rId20"/>
    <p:sldId id="295" r:id="rId21"/>
    <p:sldId id="271" r:id="rId22"/>
    <p:sldId id="296" r:id="rId23"/>
    <p:sldId id="274" r:id="rId24"/>
    <p:sldId id="297" r:id="rId25"/>
    <p:sldId id="275" r:id="rId26"/>
    <p:sldId id="276" r:id="rId27"/>
    <p:sldId id="293" r:id="rId28"/>
    <p:sldId id="277" r:id="rId29"/>
    <p:sldId id="278" r:id="rId30"/>
    <p:sldId id="279" r:id="rId31"/>
    <p:sldId id="281" r:id="rId32"/>
    <p:sldId id="282" r:id="rId33"/>
    <p:sldId id="283" r:id="rId34"/>
    <p:sldId id="284" r:id="rId35"/>
    <p:sldId id="285" r:id="rId36"/>
    <p:sldId id="286" r:id="rId37"/>
    <p:sldId id="280" r:id="rId38"/>
    <p:sldId id="287" r:id="rId39"/>
    <p:sldId id="272" r:id="rId40"/>
    <p:sldId id="27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14321-53C5-4FD6-A42D-D7D6516BE0A9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6C847-1752-46B7-8EF3-54D160BA0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6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6C847-1752-46B7-8EF3-54D160BA0B5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B9B9-2B0B-20AE-1B52-48ADB1A87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4BDC1-ACB4-5EBA-8F07-43AE4C16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541BB-0453-443B-1384-FDD0DEC1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5A123-7939-4252-087E-4FC85D19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107E4-6D74-FF3D-0945-36DFFFA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FF944-1FA6-864A-B4E8-FD3F08F6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968CD-B1A8-ED69-B2B4-0B257E0E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EB28B-6257-FAE9-A6CC-2BEBEDEF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2171D-C880-1C01-5937-0AB30A3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A717F-8A80-27E1-93C3-675752B1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2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A3848-6B59-5699-0863-BFE85868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10F06-F579-45D0-A19E-3277B166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F4920-ADDD-D628-3730-ECC33E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08E85-987D-70BB-C949-05558783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12B9E-D08B-6EDA-CE83-00662803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E848-AE4B-B769-85B9-AD281EE2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84BF6-EF3E-D4FA-E22B-DF9FB8BF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72F51-315F-E0CE-0AB0-0BE34A91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36494-C6AC-F077-0C46-94E3A072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41572-EFF1-385E-983B-8A031B6F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FBC6-86DF-6A20-96FF-FC71C020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009C3-4873-AEFA-0333-47C36972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0C33B-5882-DFEF-CC5E-1B8BFC4C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C1545-E179-1EFE-23AC-A4995F58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467BA-8EF2-0661-A659-35076484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A924-351A-8B6B-93C0-D00B8052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C5832-8D3B-8E7B-2A5E-62D57656E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DB157-78A3-4EEC-5A84-D663B652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ECB15-5D83-33F9-1CC6-99E8B7CF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2F0D1-EA81-55C9-0B3A-82DAA4D7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BDA9C-7586-7453-0257-55BAFA66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5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9480F-9029-6106-D524-4CC0FF1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97DA0-5239-B559-7463-CF16D3B0D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C1F90-AD7F-3503-9BA8-22532155B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15BB0A-1842-3701-29DB-8EBDB7082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1179EC-C1E4-7303-D796-C51E32637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22783-2619-23D2-4D22-242E31B4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DE821-8B10-63E0-2E78-42F948F7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AB0F1-A3A6-CB23-F7F4-7EEEF77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F86D-D948-6B1B-24E8-9B89BF8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3492E-7CE0-F082-0B9D-49656559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3A8EF-7CA5-32D7-7BE1-DD816DBF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5BD93-C937-A21C-5CFF-9BEC4927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8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E1947-3FE2-2C1F-3C5C-EE76E3F5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A56C9-F893-772F-C1BF-55BADD50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A4B18-53C3-4FC0-6597-D29A793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4480-24ED-B13A-694C-7EFF31F2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13412-8410-6EFA-6C87-AAFDE650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10AC6-1A5E-D7D5-56FF-7870CFA5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7AF1E-B19C-12E9-E0D1-E72D7C46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9A528-4AF0-744C-D452-B18EBFD8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7CDDB-8B2E-4DB7-B8F1-A7395337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8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B190B-7B01-C679-D90C-73E81691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1ECE4-1E4C-EF57-B9C3-84A192E5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11799-BC25-23BE-AB35-AA8195EB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81AFE-FBD6-7C11-4F4A-CD1E0C8A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21432-212D-5EFF-E5D2-1B945168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7359D-0C30-1179-F3A6-6FDE9D55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A5115-A729-3A8F-D5FA-90F55FB7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C8301-18C1-4A00-D9A1-139D2C1A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F0EBF-31B4-4A74-D566-484F1D8C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E854-862B-4EC1-A0AB-4D097097DE33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801DE-CDC7-889A-3F03-F591D030D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9EA63-BE86-B8F6-4ECF-E91EAC442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6B3F-1417-4921-9BDE-8AD20D8BC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3A44B-7322-CEAC-542C-BB60AE44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960"/>
            <a:ext cx="12192000" cy="38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CB874-8161-0F35-FAF6-BE98E44F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B272EF-48ED-D879-7D56-F54AFDF2B7B8}"/>
              </a:ext>
            </a:extLst>
          </p:cNvPr>
          <p:cNvSpPr txBox="1"/>
          <p:nvPr/>
        </p:nvSpPr>
        <p:spPr>
          <a:xfrm>
            <a:off x="587141" y="490888"/>
            <a:ext cx="653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Query Planning Optimization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4E907C-7FAE-D420-DFCF-942E72B8C4DC}"/>
              </a:ext>
            </a:extLst>
          </p:cNvPr>
          <p:cNvSpPr txBox="1"/>
          <p:nvPr/>
        </p:nvSpPr>
        <p:spPr>
          <a:xfrm>
            <a:off x="587140" y="1229425"/>
            <a:ext cx="11604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Traditional optimizer</a:t>
            </a:r>
            <a:r>
              <a:rPr lang="en-US" altLang="zh-CN" sz="2800" dirty="0"/>
              <a:t> in database </a:t>
            </a:r>
            <a:r>
              <a:rPr lang="en-US" altLang="zh-CN" sz="2800" dirty="0">
                <a:solidFill>
                  <a:srgbClr val="FF0000"/>
                </a:solidFill>
              </a:rPr>
              <a:t>cannot handle</a:t>
            </a:r>
            <a:r>
              <a:rPr lang="en-US" altLang="zh-CN" sz="2800" dirty="0"/>
              <a:t> end-to-end ML scenarios.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8BC0B-56D7-B558-606B-014ACDE94583}"/>
              </a:ext>
            </a:extLst>
          </p:cNvPr>
          <p:cNvSpPr txBox="1"/>
          <p:nvPr/>
        </p:nvSpPr>
        <p:spPr>
          <a:xfrm>
            <a:off x="587138" y="1967962"/>
            <a:ext cx="116048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romanLcParenBoth" startAt="3"/>
            </a:pPr>
            <a:r>
              <a:rPr lang="en-US" altLang="zh-CN" sz="2400" dirty="0"/>
              <a:t>Traditional cardinality estimator </a:t>
            </a:r>
            <a:r>
              <a:rPr lang="en-US" altLang="zh-CN" sz="2400" dirty="0">
                <a:solidFill>
                  <a:srgbClr val="FF0000"/>
                </a:solidFill>
              </a:rPr>
              <a:t>cannot estimate the conjunctive predicates</a:t>
            </a:r>
            <a:r>
              <a:rPr lang="en-US" altLang="zh-CN" sz="2400" dirty="0"/>
              <a:t> with </a:t>
            </a:r>
          </a:p>
          <a:p>
            <a:r>
              <a:rPr lang="en-US" altLang="zh-CN" sz="2400" dirty="0"/>
              <a:t>      both ordinary conditions and </a:t>
            </a:r>
            <a:r>
              <a:rPr lang="en-US" altLang="zh-CN" sz="2400" dirty="0">
                <a:solidFill>
                  <a:srgbClr val="FF0000"/>
                </a:solidFill>
              </a:rPr>
              <a:t>database cannot catch correlations between model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labels and data in other columns</a:t>
            </a:r>
            <a:r>
              <a:rPr lang="en-US" altLang="zh-CN" sz="2400" dirty="0"/>
              <a:t> model prediction because. </a:t>
            </a:r>
          </a:p>
          <a:p>
            <a:pPr marL="571500" indent="-571500">
              <a:buAutoNum type="romanLcParenBoth"/>
            </a:pPr>
            <a:endParaRPr lang="en-US" altLang="zh-CN" sz="2400" dirty="0"/>
          </a:p>
          <a:p>
            <a:r>
              <a:rPr lang="en-US" altLang="zh-CN" sz="2400" dirty="0"/>
              <a:t>(iv) Database doesn’t have </a:t>
            </a:r>
            <a:r>
              <a:rPr lang="en-US" altLang="zh-CN" sz="2400" dirty="0">
                <a:solidFill>
                  <a:srgbClr val="FF0000"/>
                </a:solidFill>
              </a:rPr>
              <a:t>cost model for model prediction</a:t>
            </a:r>
            <a:r>
              <a:rPr lang="en-US" altLang="zh-CN" sz="2400" dirty="0"/>
              <a:t> expressions.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9E612B-78C0-023B-D6C9-4FABEBA1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90" y="3875016"/>
            <a:ext cx="2596420" cy="29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06129-872F-1B88-CB91-BF1D9C75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03DE60-BD54-A557-1C13-D4B52BE2A75C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ML-DB hybrid DDL(create) query planning</a:t>
            </a:r>
            <a:endParaRPr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71C25-20BB-9229-D918-39B26985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646" y="1014108"/>
            <a:ext cx="4862354" cy="36341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4364A47-A464-1CBF-AA70-3B83A809F2A8}"/>
              </a:ext>
            </a:extLst>
          </p:cNvPr>
          <p:cNvSpPr txBox="1"/>
          <p:nvPr/>
        </p:nvSpPr>
        <p:spPr>
          <a:xfrm>
            <a:off x="587141" y="1390561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② </a:t>
            </a:r>
            <a:r>
              <a:rPr lang="en-US" altLang="zh-CN" sz="2400" dirty="0"/>
              <a:t>If the data size is smaller than maximal process memory, then we </a:t>
            </a:r>
            <a:r>
              <a:rPr lang="en-US" altLang="zh-CN" sz="2400" dirty="0">
                <a:solidFill>
                  <a:srgbClr val="FF0000"/>
                </a:solidFill>
              </a:rPr>
              <a:t>materialize all the data in memory</a:t>
            </a:r>
            <a:r>
              <a:rPr lang="en-US" altLang="zh-CN" sz="2400" dirty="0"/>
              <a:t> and then do the shuffle and iterative training. </a:t>
            </a:r>
          </a:p>
          <a:p>
            <a:endParaRPr lang="en-US" altLang="zh-CN" sz="2400" dirty="0"/>
          </a:p>
          <a:p>
            <a:r>
              <a:rPr lang="zh-CN" altLang="en-US" sz="2400" dirty="0"/>
              <a:t>① </a:t>
            </a:r>
            <a:r>
              <a:rPr lang="en-US" altLang="zh-CN" sz="2400" dirty="0"/>
              <a:t>Otherwise, we </a:t>
            </a:r>
            <a:r>
              <a:rPr lang="en-US" altLang="zh-CN" sz="2400" dirty="0">
                <a:solidFill>
                  <a:srgbClr val="FF0000"/>
                </a:solidFill>
              </a:rPr>
              <a:t>shuffle the data blocks on disk first</a:t>
            </a:r>
            <a:r>
              <a:rPr lang="en-US" altLang="zh-CN" sz="2400" dirty="0"/>
              <a:t>, and then read and materialize each block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757154-437D-31D1-590D-EF750C09BE8B}"/>
              </a:ext>
            </a:extLst>
          </p:cNvPr>
          <p:cNvSpPr txBox="1"/>
          <p:nvPr/>
        </p:nvSpPr>
        <p:spPr>
          <a:xfrm>
            <a:off x="587141" y="5012895"/>
            <a:ext cx="9001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Statistic-based models generally need only a small sample of data. The </a:t>
            </a:r>
            <a:r>
              <a:rPr lang="en-US" altLang="zh-CN" sz="2400" dirty="0">
                <a:solidFill>
                  <a:srgbClr val="FF0000"/>
                </a:solidFill>
              </a:rPr>
              <a:t>sample data can be placed in the memory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4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E291-206F-629D-A5E9-D83AB0C5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1F388C-7ADF-8D8C-5D0E-848A82D3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315" y="1368456"/>
            <a:ext cx="3397782" cy="39179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1DED21-897D-8EF8-35C8-37D92AAD3A52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ML-DB hybrid DDL(create) query planning</a:t>
            </a:r>
            <a:endParaRPr lang="en-US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FB966F-9063-69B2-FB7D-9032730EC845}"/>
              </a:ext>
            </a:extLst>
          </p:cNvPr>
          <p:cNvSpPr txBox="1"/>
          <p:nvPr/>
        </p:nvSpPr>
        <p:spPr>
          <a:xfrm>
            <a:off x="587141" y="1368456"/>
            <a:ext cx="69280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If the input data comes from subquery with joins, the </a:t>
            </a:r>
            <a:r>
              <a:rPr lang="en-US" altLang="zh-CN" sz="2400" dirty="0">
                <a:solidFill>
                  <a:srgbClr val="FF0000"/>
                </a:solidFill>
              </a:rPr>
              <a:t>distance computation</a:t>
            </a:r>
            <a:r>
              <a:rPr lang="en-US" altLang="zh-CN" sz="2400" dirty="0"/>
              <a:t> can be divided into </a:t>
            </a:r>
            <a:r>
              <a:rPr lang="en-US" altLang="zh-CN" sz="2400" dirty="0">
                <a:solidFill>
                  <a:srgbClr val="FF0000"/>
                </a:solidFill>
              </a:rPr>
              <a:t>partial distance</a:t>
            </a:r>
            <a:r>
              <a:rPr lang="en-US" altLang="zh-CN" sz="2400" dirty="0"/>
              <a:t> OP and </a:t>
            </a:r>
            <a:r>
              <a:rPr lang="en-US" altLang="zh-CN" sz="2400" dirty="0">
                <a:solidFill>
                  <a:srgbClr val="FF0000"/>
                </a:solidFill>
              </a:rPr>
              <a:t>distance merge </a:t>
            </a:r>
            <a:r>
              <a:rPr lang="en-US" altLang="zh-CN" sz="2400" dirty="0"/>
              <a:t>OP to reduce join overhead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BD761-EB37-2C37-3C7C-4586921B7327}"/>
              </a:ext>
            </a:extLst>
          </p:cNvPr>
          <p:cNvSpPr txBox="1"/>
          <p:nvPr/>
        </p:nvSpPr>
        <p:spPr>
          <a:xfrm>
            <a:off x="587141" y="3919885"/>
            <a:ext cx="62518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Partial distance OP can be pushed down</a:t>
            </a:r>
            <a:r>
              <a:rPr lang="en-US" altLang="zh-CN" sz="2400" dirty="0"/>
              <a:t> to scan node.</a:t>
            </a:r>
            <a:endParaRPr lang="zh-CN" altLang="en-US" sz="2400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B20128D4-547C-C143-4C0C-ACC437B72DF0}"/>
              </a:ext>
            </a:extLst>
          </p:cNvPr>
          <p:cNvSpPr/>
          <p:nvPr/>
        </p:nvSpPr>
        <p:spPr>
          <a:xfrm>
            <a:off x="6610350" y="4086225"/>
            <a:ext cx="1295400" cy="20002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5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F7647-14F6-CFF0-FFAC-52FF4B2C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A70320-CC0D-9F59-2438-5CB484AA6532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B. </a:t>
            </a:r>
            <a:r>
              <a:rPr lang="en-US" altLang="zh-CN" sz="2800" dirty="0"/>
              <a:t>ML-DB hybrid DML query planning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4E5285-5071-F281-0FEC-EBAA6B5E1A23}"/>
              </a:ext>
            </a:extLst>
          </p:cNvPr>
          <p:cNvSpPr txBox="1"/>
          <p:nvPr/>
        </p:nvSpPr>
        <p:spPr>
          <a:xfrm>
            <a:off x="587141" y="1295058"/>
            <a:ext cx="10480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For each ML models, </a:t>
            </a:r>
            <a:r>
              <a:rPr lang="en-US" altLang="zh-CN" sz="2400" dirty="0" err="1"/>
              <a:t>GaussML</a:t>
            </a:r>
            <a:r>
              <a:rPr lang="en-US" altLang="zh-CN" sz="2400" dirty="0"/>
              <a:t> first </a:t>
            </a:r>
            <a:r>
              <a:rPr lang="en-US" altLang="zh-CN" sz="2400" dirty="0">
                <a:solidFill>
                  <a:srgbClr val="FF0000"/>
                </a:solidFill>
              </a:rPr>
              <a:t>estimates the input cardinality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computes the cost of predicting the model</a:t>
            </a:r>
            <a:r>
              <a:rPr lang="en-US" altLang="zh-CN" sz="2400" dirty="0"/>
              <a:t>, and then </a:t>
            </a:r>
            <a:r>
              <a:rPr lang="en-US" altLang="zh-CN" sz="2400" dirty="0" err="1"/>
              <a:t>GaussML</a:t>
            </a:r>
            <a:r>
              <a:rPr lang="en-US" altLang="zh-CN" sz="2400" dirty="0"/>
              <a:t> selects an execution plan with lower execution cost.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650DFE-1696-F4D6-92FB-71944D15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27" y="2638414"/>
            <a:ext cx="4310499" cy="34483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24FEB3-11CC-9B25-742E-C4BBB2FD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2865332"/>
            <a:ext cx="5191643" cy="32214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E097CB-9FE1-6D3D-8384-C3941888AA98}"/>
              </a:ext>
            </a:extLst>
          </p:cNvPr>
          <p:cNvSpPr txBox="1"/>
          <p:nvPr/>
        </p:nvSpPr>
        <p:spPr>
          <a:xfrm>
            <a:off x="918727" y="6087426"/>
            <a:ext cx="4720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① </a:t>
            </a:r>
            <a:r>
              <a:rPr lang="en-US" altLang="zh-CN" dirty="0">
                <a:solidFill>
                  <a:srgbClr val="0070C0"/>
                </a:solidFill>
              </a:rPr>
              <a:t>C(SEQSCAN)∗N+C(M1)∗</a:t>
            </a:r>
            <a:r>
              <a:rPr lang="en-US" altLang="zh-CN" dirty="0" err="1">
                <a:solidFill>
                  <a:srgbClr val="0070C0"/>
                </a:solidFill>
              </a:rPr>
              <a:t>n+C</a:t>
            </a:r>
            <a:r>
              <a:rPr lang="en-US" altLang="zh-CN" dirty="0">
                <a:solidFill>
                  <a:srgbClr val="0070C0"/>
                </a:solidFill>
              </a:rPr>
              <a:t>(M2)∗n∗s1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② </a:t>
            </a:r>
            <a:r>
              <a:rPr lang="pt-BR" altLang="zh-CN" dirty="0">
                <a:solidFill>
                  <a:srgbClr val="0070C0"/>
                </a:solidFill>
              </a:rPr>
              <a:t>C(SEQSCAN)∗N+C(M2)∗n+C(M1)∗n∗s2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F7DDB9-C1F0-B2D8-D263-6765D22E9ECB}"/>
              </a:ext>
            </a:extLst>
          </p:cNvPr>
          <p:cNvSpPr txBox="1"/>
          <p:nvPr/>
        </p:nvSpPr>
        <p:spPr>
          <a:xfrm>
            <a:off x="6962776" y="6087426"/>
            <a:ext cx="4042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① </a:t>
            </a:r>
            <a:r>
              <a:rPr lang="en-US" altLang="zh-CN" dirty="0">
                <a:solidFill>
                  <a:srgbClr val="0070C0"/>
                </a:solidFill>
              </a:rPr>
              <a:t>C(m2)∗N2+C(m1)∗N2∗s2∗N1∗s3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② </a:t>
            </a:r>
            <a:r>
              <a:rPr lang="pt-BR" altLang="zh-CN" dirty="0">
                <a:solidFill>
                  <a:srgbClr val="0070C0"/>
                </a:solidFill>
              </a:rPr>
              <a:t>C(m1)∗N1+C(m2)∗N1∗s1∗N2∗s4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1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BB07-31BB-391E-F3F6-3575504D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8E3E26-8D28-6FA3-AE5E-CB62D3559E84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C. </a:t>
            </a:r>
            <a:r>
              <a:rPr lang="en-US" altLang="zh-CN" sz="2800" dirty="0"/>
              <a:t>Selectivity estimation for ML predicates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F7ADFA-7B57-E3D3-E7E7-B7AFBA7C253D}"/>
              </a:ext>
            </a:extLst>
          </p:cNvPr>
          <p:cNvSpPr txBox="1"/>
          <p:nvPr/>
        </p:nvSpPr>
        <p:spPr>
          <a:xfrm>
            <a:off x="587140" y="1248460"/>
            <a:ext cx="10728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Definition</a:t>
            </a:r>
            <a:r>
              <a:rPr lang="en-US" altLang="zh-CN" dirty="0"/>
              <a:t>: Selectivity is the number of tuples selected by predicates divided by number of table tuples.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B6798E-AD50-9B77-61C5-0C36B54F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6" y="1617792"/>
            <a:ext cx="4461959" cy="52402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935D69-6D97-A5AE-E493-3910AAF5CE30}"/>
              </a:ext>
            </a:extLst>
          </p:cNvPr>
          <p:cNvSpPr txBox="1"/>
          <p:nvPr/>
        </p:nvSpPr>
        <p:spPr>
          <a:xfrm>
            <a:off x="587140" y="1791072"/>
            <a:ext cx="67523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Two challenges:</a:t>
            </a:r>
          </a:p>
          <a:p>
            <a:r>
              <a:rPr lang="en-US" altLang="zh-CN" sz="2000" dirty="0"/>
              <a:t>1. Statistics of labels produced model </a:t>
            </a:r>
            <a:r>
              <a:rPr lang="en-US" altLang="zh-CN" sz="2000" dirty="0">
                <a:solidFill>
                  <a:srgbClr val="FF0000"/>
                </a:solidFill>
              </a:rPr>
              <a:t>cannot be read directly</a:t>
            </a:r>
            <a:r>
              <a:rPr lang="en-US" altLang="zh-CN" sz="2000" dirty="0"/>
              <a:t>.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 </a:t>
            </a:r>
            <a:r>
              <a:rPr lang="en-US" altLang="zh-CN" sz="2000" dirty="0">
                <a:solidFill>
                  <a:srgbClr val="FF0000"/>
                </a:solidFill>
              </a:rPr>
              <a:t>Random sampling is hard to get conditional distribution</a:t>
            </a:r>
            <a:r>
              <a:rPr lang="en-US" altLang="zh-CN" sz="2000" dirty="0"/>
              <a:t> of data falling into the predicates.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83AC7-FCC2-5D02-A4FE-77E3826CDB37}"/>
              </a:ext>
            </a:extLst>
          </p:cNvPr>
          <p:cNvSpPr txBox="1"/>
          <p:nvPr/>
        </p:nvSpPr>
        <p:spPr>
          <a:xfrm>
            <a:off x="587140" y="3595568"/>
            <a:ext cx="67523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Methodology:</a:t>
            </a:r>
            <a:br>
              <a:rPr lang="en-US" altLang="zh-CN" dirty="0"/>
            </a:br>
            <a:r>
              <a:rPr lang="en-US" altLang="zh-CN" dirty="0"/>
              <a:t>Step 1. </a:t>
            </a:r>
            <a:r>
              <a:rPr lang="en-US" altLang="zh-CN" dirty="0">
                <a:solidFill>
                  <a:srgbClr val="FF0000"/>
                </a:solidFill>
              </a:rPr>
              <a:t>Analyze correlations</a:t>
            </a:r>
            <a:r>
              <a:rPr lang="en-US" altLang="zh-CN" dirty="0"/>
              <a:t> between columns on data samples.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Group correlated columns</a:t>
            </a:r>
            <a:r>
              <a:rPr lang="en-US" altLang="zh-CN" dirty="0"/>
              <a:t> together and </a:t>
            </a:r>
            <a:r>
              <a:rPr lang="en-US" altLang="zh-CN" dirty="0">
                <a:solidFill>
                  <a:srgbClr val="FF0000"/>
                </a:solidFill>
              </a:rPr>
              <a:t>select joint distribution model </a:t>
            </a:r>
            <a:r>
              <a:rPr lang="en-US" altLang="zh-CN" dirty="0"/>
              <a:t>within each group.</a:t>
            </a:r>
          </a:p>
          <a:p>
            <a:endParaRPr lang="en-US" altLang="zh-CN" dirty="0"/>
          </a:p>
          <a:p>
            <a:r>
              <a:rPr lang="en-US" altLang="zh-CN" dirty="0"/>
              <a:t>Step 2. </a:t>
            </a:r>
            <a:r>
              <a:rPr lang="en-US" altLang="zh-CN" dirty="0">
                <a:solidFill>
                  <a:srgbClr val="FF0000"/>
                </a:solidFill>
              </a:rPr>
              <a:t>Sample n rows of data</a:t>
            </a:r>
            <a:r>
              <a:rPr lang="en-US" altLang="zh-CN" dirty="0"/>
              <a:t> from predicates on feature columns progressively and </a:t>
            </a:r>
            <a:r>
              <a:rPr lang="en-US" altLang="zh-CN" dirty="0">
                <a:solidFill>
                  <a:srgbClr val="FF0000"/>
                </a:solidFill>
              </a:rPr>
              <a:t>compute probability</a:t>
            </a:r>
            <a:r>
              <a:rPr lang="en-US" altLang="zh-CN" dirty="0"/>
              <a:t> of each row.</a:t>
            </a:r>
          </a:p>
          <a:p>
            <a:endParaRPr lang="en-US" altLang="zh-CN" dirty="0"/>
          </a:p>
          <a:p>
            <a:r>
              <a:rPr lang="en-US" altLang="zh-CN" dirty="0"/>
              <a:t>Step 3. For each sample row, obtain the result by model predicting and estimate the target distribution in samples.</a:t>
            </a:r>
          </a:p>
        </p:txBody>
      </p:sp>
    </p:spTree>
    <p:extLst>
      <p:ext uri="{BB962C8B-B14F-4D97-AF65-F5344CB8AC3E}">
        <p14:creationId xmlns:p14="http://schemas.microsoft.com/office/powerpoint/2010/main" val="110280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96A3-E700-FC2B-A04E-A9057525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42A26-D3BD-08FA-4390-9B388D097A4A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D. </a:t>
            </a:r>
            <a:r>
              <a:rPr lang="en-US" altLang="zh-CN" sz="2800" dirty="0"/>
              <a:t>Cost estimation for ML inferences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E94FB7-94AD-7697-9B64-00DD8EA97389}"/>
              </a:ext>
            </a:extLst>
          </p:cNvPr>
          <p:cNvSpPr txBox="1"/>
          <p:nvPr/>
        </p:nvSpPr>
        <p:spPr>
          <a:xfrm>
            <a:off x="587140" y="1176635"/>
            <a:ext cx="11481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metrics related: dimension of features for ML model (denoted as D)</a:t>
            </a:r>
          </a:p>
          <a:p>
            <a:r>
              <a:rPr lang="en-US" altLang="zh-CN" dirty="0"/>
              <a:t>                            the estimated cardinality of precedent execution nodes (denoted as card) </a:t>
            </a:r>
          </a:p>
          <a:p>
            <a:r>
              <a:rPr lang="en-US" altLang="zh-CN" dirty="0"/>
              <a:t>                            model structures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6247E-AA3B-D70D-ED6F-760C3733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936"/>
            <a:ext cx="12192000" cy="48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0C97B-35E0-76B8-D2AC-9CDDC5CA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F7D495-2F24-C1B1-3868-E77AC9D26DA7}"/>
              </a:ext>
            </a:extLst>
          </p:cNvPr>
          <p:cNvSpPr txBox="1"/>
          <p:nvPr/>
        </p:nvSpPr>
        <p:spPr>
          <a:xfrm>
            <a:off x="587142" y="490888"/>
            <a:ext cx="452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669054-7374-02FD-146B-AFAAEBC2B832}"/>
              </a:ext>
            </a:extLst>
          </p:cNvPr>
          <p:cNvSpPr txBox="1"/>
          <p:nvPr/>
        </p:nvSpPr>
        <p:spPr>
          <a:xfrm>
            <a:off x="587142" y="1357162"/>
            <a:ext cx="10587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Overview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Planning Optimization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Query Execution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Model training (HPO Engine, Operators, parallel/distributed training)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Model Persistence &amp; Prediction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Data shuffle Operators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Data Processing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42171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5A27C-7A4E-34EC-2E8B-137515903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96F384-7271-DCCA-E32A-209EDE89B7D1}"/>
              </a:ext>
            </a:extLst>
          </p:cNvPr>
          <p:cNvSpPr txBox="1"/>
          <p:nvPr/>
        </p:nvSpPr>
        <p:spPr>
          <a:xfrm>
            <a:off x="587141" y="490888"/>
            <a:ext cx="9442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Query Execution</a:t>
            </a:r>
          </a:p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(Hyperparameter optimization engines)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50662-D949-2717-7FEF-10499EA9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687"/>
            <a:ext cx="12192000" cy="1873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90D539-D5E9-107D-1E9D-1F9979D7971C}"/>
              </a:ext>
            </a:extLst>
          </p:cNvPr>
          <p:cNvSpPr txBox="1"/>
          <p:nvPr/>
        </p:nvSpPr>
        <p:spPr>
          <a:xfrm>
            <a:off x="228600" y="398651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Hyperparameter optimization engines</a:t>
            </a:r>
            <a:r>
              <a:rPr lang="en-US" altLang="zh-CN" sz="2000" dirty="0"/>
              <a:t> first read a list of hyperparameters parsed from system catalog, and then train models with different hyperparameters in parallel.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GaussML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throws away hyperparameters with errors higher than the average</a:t>
            </a:r>
            <a:r>
              <a:rPr lang="en-US" altLang="zh-CN" sz="2000" dirty="0"/>
              <a:t> constantly until only one model left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46C79A-0754-BC41-812F-57A53853399A}"/>
              </a:ext>
            </a:extLst>
          </p:cNvPr>
          <p:cNvSpPr txBox="1"/>
          <p:nvPr/>
        </p:nvSpPr>
        <p:spPr>
          <a:xfrm>
            <a:off x="6324600" y="3986510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At last, executor trains the model on full data again until convergence, and then stores the model in the system.</a:t>
            </a:r>
            <a:endParaRPr lang="zh-CN" altLang="en-US" sz="20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BE69203-7718-98D9-9F48-295C614B2AF0}"/>
              </a:ext>
            </a:extLst>
          </p:cNvPr>
          <p:cNvSpPr/>
          <p:nvPr/>
        </p:nvSpPr>
        <p:spPr>
          <a:xfrm>
            <a:off x="3638550" y="3429000"/>
            <a:ext cx="209550" cy="557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3FDEA75-2B5E-1027-E597-611D35EBD8A5}"/>
              </a:ext>
            </a:extLst>
          </p:cNvPr>
          <p:cNvSpPr/>
          <p:nvPr/>
        </p:nvSpPr>
        <p:spPr>
          <a:xfrm>
            <a:off x="8963025" y="3429000"/>
            <a:ext cx="209550" cy="5575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0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3E23F-A4A9-AA63-3DCD-3A8071CED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FAC6E9-D735-44D1-229A-86F3DF627F6C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(Basic Training OPs)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6A2E1B-36C9-87BE-ABD9-E511113B9DE9}"/>
              </a:ext>
            </a:extLst>
          </p:cNvPr>
          <p:cNvSpPr txBox="1"/>
          <p:nvPr/>
        </p:nvSpPr>
        <p:spPr>
          <a:xfrm>
            <a:off x="587140" y="1377434"/>
            <a:ext cx="100618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Distance OP: Composed of </a:t>
            </a:r>
            <a:r>
              <a:rPr lang="en-US" altLang="zh-CN" sz="2400" dirty="0">
                <a:solidFill>
                  <a:srgbClr val="FF0000"/>
                </a:solidFill>
              </a:rPr>
              <a:t>distance compute</a:t>
            </a:r>
            <a:r>
              <a:rPr lang="en-US" altLang="zh-CN" sz="2400" dirty="0"/>
              <a:t> OP and </a:t>
            </a:r>
            <a:r>
              <a:rPr lang="en-US" altLang="zh-CN" sz="2400" dirty="0">
                <a:solidFill>
                  <a:srgbClr val="FF0000"/>
                </a:solidFill>
              </a:rPr>
              <a:t>distance merge</a:t>
            </a:r>
            <a:r>
              <a:rPr lang="en-US" altLang="zh-CN" sz="2400" dirty="0"/>
              <a:t> OP.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SGD OP: Update the model according to gradients. Control Materialize OP.</a:t>
            </a:r>
          </a:p>
          <a:p>
            <a:endParaRPr lang="en-US" altLang="zh-CN" sz="2400" dirty="0"/>
          </a:p>
          <a:p>
            <a:r>
              <a:rPr lang="en-US" altLang="zh-CN" sz="2400" dirty="0"/>
              <a:t>Matrix OP: Compute all kinds of matrix calculations. (SIMD accelerated)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854DFD-5126-A41B-159F-ECB0EBCB5650}"/>
              </a:ext>
            </a:extLst>
          </p:cNvPr>
          <p:cNvSpPr txBox="1"/>
          <p:nvPr/>
        </p:nvSpPr>
        <p:spPr>
          <a:xfrm>
            <a:off x="2295224" y="1743762"/>
            <a:ext cx="2686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(SIMD accelerated)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1FE609-B945-C4A1-2DB6-4A38CC98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64" y="3685759"/>
            <a:ext cx="2676107" cy="3085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13C30B-0691-9EDB-FF8C-17BA60E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03" y="3685758"/>
            <a:ext cx="2741435" cy="30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0D22-4390-FE91-51D3-D06F878E8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F5F946-5677-2A7C-F4CD-9CC7151938A1}"/>
              </a:ext>
            </a:extLst>
          </p:cNvPr>
          <p:cNvSpPr txBox="1"/>
          <p:nvPr/>
        </p:nvSpPr>
        <p:spPr>
          <a:xfrm>
            <a:off x="587141" y="490888"/>
            <a:ext cx="1036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SIMD (Single Instruction, Multiple Data</a:t>
            </a:r>
            <a:r>
              <a:rPr lang="zh-CN" altLang="en-US" sz="2800" b="1" dirty="0"/>
              <a:t>，单指令多数据流</a:t>
            </a:r>
            <a:r>
              <a:rPr lang="en-US" altLang="zh-CN" sz="2800" b="1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306F46-0F4A-8B84-67C7-0023A1FE95BF}"/>
              </a:ext>
            </a:extLst>
          </p:cNvPr>
          <p:cNvSpPr txBox="1"/>
          <p:nvPr/>
        </p:nvSpPr>
        <p:spPr>
          <a:xfrm>
            <a:off x="587141" y="1793320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SISD：</a:t>
            </a:r>
          </a:p>
          <a:p>
            <a:r>
              <a:rPr lang="zh-CN" altLang="en-US" sz="2000" dirty="0"/>
              <a:t>    Add a[0] to b[0] and store in c[0]</a:t>
            </a:r>
          </a:p>
          <a:p>
            <a:r>
              <a:rPr lang="zh-CN" altLang="en-US" sz="2000" dirty="0"/>
              <a:t>    Add a[1] to b[1] and store in c[1]</a:t>
            </a:r>
          </a:p>
          <a:p>
            <a:r>
              <a:rPr lang="zh-CN" altLang="en-US" sz="2000" dirty="0"/>
              <a:t>    Add a[2] to b[2] and store in c[2]</a:t>
            </a:r>
          </a:p>
          <a:p>
            <a:r>
              <a:rPr lang="zh-CN" altLang="en-US" sz="2000" dirty="0"/>
              <a:t>    Add a[3] to b[3] and store in c[3]</a:t>
            </a:r>
          </a:p>
          <a:p>
            <a:endParaRPr lang="zh-CN" altLang="en-US" sz="2000" dirty="0"/>
          </a:p>
          <a:p>
            <a:r>
              <a:rPr lang="zh-CN" altLang="en-US" sz="2000" dirty="0"/>
              <a:t>SIMD：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Pack a[0], a[1], a[2], a[3] in a single register</a:t>
            </a:r>
          </a:p>
          <a:p>
            <a:r>
              <a:rPr lang="zh-CN" altLang="en-US" sz="2000" dirty="0"/>
              <a:t>    Pack b[0], b[1], b[2], b[3] in a single register</a:t>
            </a:r>
          </a:p>
          <a:p>
            <a:r>
              <a:rPr lang="zh-CN" altLang="en-US" sz="2000" dirty="0"/>
              <a:t>    Perform single instruction add on packed data</a:t>
            </a:r>
          </a:p>
          <a:p>
            <a:r>
              <a:rPr lang="zh-CN" altLang="en-US" sz="2000" dirty="0"/>
              <a:t>    Store result in register holding c[0], c[1], c[2], c[3]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BE167-CCB5-FC77-3FA5-97F0E454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45" y="2054882"/>
            <a:ext cx="5596773" cy="27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7719C5-1FB7-B3C1-4DDE-2D4F99A8AA19}"/>
              </a:ext>
            </a:extLst>
          </p:cNvPr>
          <p:cNvSpPr txBox="1"/>
          <p:nvPr/>
        </p:nvSpPr>
        <p:spPr>
          <a:xfrm>
            <a:off x="587142" y="490888"/>
            <a:ext cx="452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29B35-87ED-D201-4C1A-9C1DC379659B}"/>
              </a:ext>
            </a:extLst>
          </p:cNvPr>
          <p:cNvSpPr txBox="1"/>
          <p:nvPr/>
        </p:nvSpPr>
        <p:spPr>
          <a:xfrm>
            <a:off x="587142" y="1357162"/>
            <a:ext cx="105877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In-DB ML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Problems &amp; How </a:t>
            </a:r>
            <a:r>
              <a:rPr lang="en-US" altLang="zh-CN" sz="2400" b="1" dirty="0" err="1"/>
              <a:t>GaussML</a:t>
            </a:r>
            <a:r>
              <a:rPr lang="en-US" altLang="zh-CN" sz="2400" b="1" dirty="0"/>
              <a:t> Solve them</a:t>
            </a:r>
          </a:p>
          <a:p>
            <a:pPr marL="342900" indent="-342900">
              <a:buFontTx/>
              <a:buChar char="-"/>
            </a:pPr>
            <a:endParaRPr lang="en-US" altLang="zh-CN" sz="2400" dirty="0"/>
          </a:p>
          <a:p>
            <a:r>
              <a:rPr lang="en-US" altLang="zh-CN" sz="2400" dirty="0"/>
              <a:t>Overview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Planning Optimization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Execution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04214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ABA30-A11D-78FA-FD2A-E4863596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EB3008-DC4D-1C88-DD99-60B2E29B2455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(Basic Training OPs)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08DA9F-0909-9BFC-5889-55BDB73F41F6}"/>
              </a:ext>
            </a:extLst>
          </p:cNvPr>
          <p:cNvSpPr txBox="1"/>
          <p:nvPr/>
        </p:nvSpPr>
        <p:spPr>
          <a:xfrm>
            <a:off x="587140" y="1377434"/>
            <a:ext cx="100618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Materialize OP: Responsible for </a:t>
            </a:r>
            <a:r>
              <a:rPr lang="en-US" altLang="zh-CN" sz="2400" dirty="0">
                <a:solidFill>
                  <a:srgbClr val="FF0000"/>
                </a:solidFill>
              </a:rPr>
              <a:t>loading data from disk into memory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Sample OP: Support </a:t>
            </a:r>
            <a:r>
              <a:rPr lang="en-US" altLang="zh-CN" sz="2400" dirty="0">
                <a:solidFill>
                  <a:srgbClr val="FF0000"/>
                </a:solidFill>
              </a:rPr>
              <a:t>sampling</a:t>
            </a:r>
            <a:r>
              <a:rPr lang="en-US" altLang="zh-CN" sz="2400" dirty="0"/>
              <a:t> based on number of rows or sample ratio.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Shuffle OP: </a:t>
            </a:r>
            <a:r>
              <a:rPr lang="en-US" altLang="zh-CN" sz="2400" dirty="0">
                <a:solidFill>
                  <a:srgbClr val="FF0000"/>
                </a:solidFill>
              </a:rPr>
              <a:t>First shuffle the blocks </a:t>
            </a:r>
            <a:r>
              <a:rPr lang="en-US" altLang="zh-CN" sz="2400" dirty="0"/>
              <a:t>and get a random page. </a:t>
            </a:r>
            <a:r>
              <a:rPr lang="en-US" altLang="zh-CN" sz="2400" dirty="0">
                <a:solidFill>
                  <a:srgbClr val="FF0000"/>
                </a:solidFill>
              </a:rPr>
              <a:t>Then shuffles the tuples</a:t>
            </a:r>
            <a:r>
              <a:rPr lang="en-US" altLang="zh-CN" sz="2400" dirty="0"/>
              <a:t> in the block before return the result.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91AF53-4260-6D02-A2AD-C5856039EA8D}"/>
              </a:ext>
            </a:extLst>
          </p:cNvPr>
          <p:cNvSpPr/>
          <p:nvPr/>
        </p:nvSpPr>
        <p:spPr>
          <a:xfrm>
            <a:off x="1636294" y="4475746"/>
            <a:ext cx="1309035" cy="1395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Disk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1BFF43-67FD-896A-B5C2-D328E23F3816}"/>
              </a:ext>
            </a:extLst>
          </p:cNvPr>
          <p:cNvSpPr/>
          <p:nvPr/>
        </p:nvSpPr>
        <p:spPr>
          <a:xfrm>
            <a:off x="4080510" y="4475746"/>
            <a:ext cx="1020278" cy="5197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5BF0BA8-F3E3-E064-009D-9192C4FF3234}"/>
              </a:ext>
            </a:extLst>
          </p:cNvPr>
          <p:cNvSpPr/>
          <p:nvPr/>
        </p:nvSpPr>
        <p:spPr>
          <a:xfrm>
            <a:off x="3060834" y="4687502"/>
            <a:ext cx="924026" cy="13475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6119B0-A284-A043-5F78-D63891CB4586}"/>
              </a:ext>
            </a:extLst>
          </p:cNvPr>
          <p:cNvSpPr/>
          <p:nvPr/>
        </p:nvSpPr>
        <p:spPr>
          <a:xfrm>
            <a:off x="6096000" y="4475746"/>
            <a:ext cx="1719714" cy="16362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EF262E-3412-4F7E-D658-E1B2A5CE11F9}"/>
              </a:ext>
            </a:extLst>
          </p:cNvPr>
          <p:cNvSpPr/>
          <p:nvPr/>
        </p:nvSpPr>
        <p:spPr>
          <a:xfrm>
            <a:off x="6173004" y="4600875"/>
            <a:ext cx="962527" cy="442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D02A45-A8F5-A321-9D44-70144E4CD84D}"/>
              </a:ext>
            </a:extLst>
          </p:cNvPr>
          <p:cNvSpPr/>
          <p:nvPr/>
        </p:nvSpPr>
        <p:spPr>
          <a:xfrm>
            <a:off x="6798646" y="5084325"/>
            <a:ext cx="962527" cy="442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62CA5A-9774-A28A-B18E-F7A108D37AE3}"/>
              </a:ext>
            </a:extLst>
          </p:cNvPr>
          <p:cNvSpPr/>
          <p:nvPr/>
        </p:nvSpPr>
        <p:spPr>
          <a:xfrm>
            <a:off x="6317382" y="5598183"/>
            <a:ext cx="962527" cy="442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5EA9FD-97D8-7D7B-1E2B-3E3D1FDA2994}"/>
              </a:ext>
            </a:extLst>
          </p:cNvPr>
          <p:cNvSpPr txBox="1"/>
          <p:nvPr/>
        </p:nvSpPr>
        <p:spPr>
          <a:xfrm>
            <a:off x="6002153" y="6133826"/>
            <a:ext cx="190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Block shuffle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D44D71-DB88-B62B-B8FD-F5BBB4E32AC1}"/>
              </a:ext>
            </a:extLst>
          </p:cNvPr>
          <p:cNvSpPr/>
          <p:nvPr/>
        </p:nvSpPr>
        <p:spPr>
          <a:xfrm>
            <a:off x="8463819" y="4475746"/>
            <a:ext cx="1719714" cy="16362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28CA069-608D-4054-32A2-886058B62764}"/>
              </a:ext>
            </a:extLst>
          </p:cNvPr>
          <p:cNvSpPr/>
          <p:nvPr/>
        </p:nvSpPr>
        <p:spPr>
          <a:xfrm>
            <a:off x="8540823" y="4600875"/>
            <a:ext cx="962527" cy="4427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Tuple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E6E49F-AEBB-F31B-E1B2-B937A3957326}"/>
              </a:ext>
            </a:extLst>
          </p:cNvPr>
          <p:cNvSpPr/>
          <p:nvPr/>
        </p:nvSpPr>
        <p:spPr>
          <a:xfrm>
            <a:off x="9166465" y="5084325"/>
            <a:ext cx="962527" cy="4427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Tuple 2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1351F2-AFCE-C284-DC1F-E9C88318C3D2}"/>
              </a:ext>
            </a:extLst>
          </p:cNvPr>
          <p:cNvSpPr/>
          <p:nvPr/>
        </p:nvSpPr>
        <p:spPr>
          <a:xfrm>
            <a:off x="8685201" y="5598183"/>
            <a:ext cx="962527" cy="4427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Tuple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695E7-E6AF-D9A4-00DD-B8E42CA15A29}"/>
              </a:ext>
            </a:extLst>
          </p:cNvPr>
          <p:cNvSpPr txBox="1"/>
          <p:nvPr/>
        </p:nvSpPr>
        <p:spPr>
          <a:xfrm>
            <a:off x="8369972" y="6133826"/>
            <a:ext cx="190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Tuple shuffle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65DC92-73B2-077B-627F-55A61496FB72}"/>
              </a:ext>
            </a:extLst>
          </p:cNvPr>
          <p:cNvSpPr txBox="1"/>
          <p:nvPr/>
        </p:nvSpPr>
        <p:spPr>
          <a:xfrm>
            <a:off x="2519410" y="5871410"/>
            <a:ext cx="1907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Materialize</a:t>
            </a:r>
          </a:p>
        </p:txBody>
      </p:sp>
    </p:spTree>
    <p:extLst>
      <p:ext uri="{BB962C8B-B14F-4D97-AF65-F5344CB8AC3E}">
        <p14:creationId xmlns:p14="http://schemas.microsoft.com/office/powerpoint/2010/main" val="369571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62C1A-802A-DC89-507A-238286AF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F4A44-8AA0-F364-A8E6-978600D1E1B1}"/>
              </a:ext>
            </a:extLst>
          </p:cNvPr>
          <p:cNvSpPr txBox="1"/>
          <p:nvPr/>
        </p:nvSpPr>
        <p:spPr>
          <a:xfrm>
            <a:off x="587141" y="490888"/>
            <a:ext cx="775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</a:t>
            </a:r>
            <a:r>
              <a:rPr lang="en-US" altLang="zh-CN" sz="2800" b="1" dirty="0"/>
              <a:t>(Parallel/Distributed Training)</a:t>
            </a:r>
          </a:p>
          <a:p>
            <a:r>
              <a:rPr lang="en-US" altLang="zh-CN" sz="2800" dirty="0"/>
              <a:t>(overview)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4782E-34E3-3661-3893-5A64542069CA}"/>
              </a:ext>
            </a:extLst>
          </p:cNvPr>
          <p:cNvSpPr txBox="1"/>
          <p:nvPr/>
        </p:nvSpPr>
        <p:spPr>
          <a:xfrm>
            <a:off x="587141" y="1910834"/>
            <a:ext cx="108142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Parallel Training on single node: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Each thread trains each </a:t>
            </a:r>
            <a:r>
              <a:rPr lang="en-US" altLang="zh-CN" sz="2400" dirty="0">
                <a:solidFill>
                  <a:srgbClr val="FF0000"/>
                </a:solidFill>
              </a:rPr>
              <a:t>iteration independently</a:t>
            </a:r>
            <a:r>
              <a:rPr lang="en-US" altLang="zh-CN" sz="2400" dirty="0"/>
              <a:t> on </a:t>
            </a:r>
            <a:r>
              <a:rPr lang="en-US" altLang="zh-CN" sz="2400" dirty="0">
                <a:solidFill>
                  <a:srgbClr val="FF0000"/>
                </a:solidFill>
              </a:rPr>
              <a:t>part of training data</a:t>
            </a:r>
            <a:r>
              <a:rPr lang="en-US" altLang="zh-CN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Broadcast parameters/gradients by </a:t>
            </a:r>
            <a:r>
              <a:rPr lang="en-US" altLang="zh-CN" sz="2400" dirty="0">
                <a:solidFill>
                  <a:srgbClr val="FF0000"/>
                </a:solidFill>
              </a:rPr>
              <a:t>global shared memory</a:t>
            </a:r>
            <a:r>
              <a:rPr lang="en-US" altLang="zh-CN" sz="2400" dirty="0"/>
              <a:t> after each iteration.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Each thread </a:t>
            </a:r>
            <a:r>
              <a:rPr lang="en-US" altLang="zh-CN" sz="2400" dirty="0">
                <a:solidFill>
                  <a:srgbClr val="FF0000"/>
                </a:solidFill>
              </a:rPr>
              <a:t>updates model</a:t>
            </a:r>
            <a:r>
              <a:rPr lang="en-US" altLang="zh-CN" sz="2400" dirty="0"/>
              <a:t> according to synchronized parameters/gradients</a:t>
            </a:r>
          </a:p>
          <a:p>
            <a:pPr marL="342900" indent="-342900">
              <a:buFontTx/>
              <a:buChar char="-"/>
            </a:pPr>
            <a:endParaRPr lang="en-US" altLang="zh-CN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C73ED85-74F3-A6E8-E0AC-DFD4429CD0C1}"/>
              </a:ext>
            </a:extLst>
          </p:cNvPr>
          <p:cNvSpPr/>
          <p:nvPr/>
        </p:nvSpPr>
        <p:spPr>
          <a:xfrm>
            <a:off x="856649" y="4289318"/>
            <a:ext cx="1145406" cy="1309035"/>
          </a:xfrm>
          <a:prstGeom prst="roundRect">
            <a:avLst>
              <a:gd name="adj" fmla="val 124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91598-40E1-9784-DCE1-3A8D9577D615}"/>
              </a:ext>
            </a:extLst>
          </p:cNvPr>
          <p:cNvSpPr/>
          <p:nvPr/>
        </p:nvSpPr>
        <p:spPr>
          <a:xfrm>
            <a:off x="2435192" y="4315665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B176F6-8BA7-8E4A-4458-B25CCB819EAD}"/>
              </a:ext>
            </a:extLst>
          </p:cNvPr>
          <p:cNvSpPr/>
          <p:nvPr/>
        </p:nvSpPr>
        <p:spPr>
          <a:xfrm>
            <a:off x="2435192" y="4803005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EE36A2-AAF5-18C5-8771-E90BACFC678B}"/>
              </a:ext>
            </a:extLst>
          </p:cNvPr>
          <p:cNvSpPr/>
          <p:nvPr/>
        </p:nvSpPr>
        <p:spPr>
          <a:xfrm>
            <a:off x="2435192" y="5290345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C9CC94-D75F-2FB1-3C13-8065282C984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088430" y="4434715"/>
            <a:ext cx="474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DFC75E6-E721-728C-3C60-14953AA8602D}"/>
              </a:ext>
            </a:extLst>
          </p:cNvPr>
          <p:cNvSpPr/>
          <p:nvPr/>
        </p:nvSpPr>
        <p:spPr>
          <a:xfrm>
            <a:off x="8562474" y="4280711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009851-F681-39AA-FFA0-1B70182A8906}"/>
              </a:ext>
            </a:extLst>
          </p:cNvPr>
          <p:cNvSpPr/>
          <p:nvPr/>
        </p:nvSpPr>
        <p:spPr>
          <a:xfrm>
            <a:off x="8562474" y="4768051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A3666A-FC2E-A713-8B39-A45A57FE4F51}"/>
              </a:ext>
            </a:extLst>
          </p:cNvPr>
          <p:cNvSpPr/>
          <p:nvPr/>
        </p:nvSpPr>
        <p:spPr>
          <a:xfrm>
            <a:off x="8562474" y="5255391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3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E70A55-E3C5-0CC0-4117-25AEBF08E0C9}"/>
              </a:ext>
            </a:extLst>
          </p:cNvPr>
          <p:cNvSpPr/>
          <p:nvPr/>
        </p:nvSpPr>
        <p:spPr>
          <a:xfrm>
            <a:off x="6947837" y="4292110"/>
            <a:ext cx="1145406" cy="1309035"/>
          </a:xfrm>
          <a:prstGeom prst="roundRect">
            <a:avLst>
              <a:gd name="adj" fmla="val 1246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System</a:t>
            </a:r>
          </a:p>
          <a:p>
            <a:pPr algn="ctr"/>
            <a:r>
              <a:rPr lang="en-US" altLang="zh-CN" dirty="0"/>
              <a:t>Global</a:t>
            </a:r>
          </a:p>
          <a:p>
            <a:pPr algn="ctr"/>
            <a:r>
              <a:rPr lang="en-US" altLang="zh-CN" dirty="0"/>
              <a:t>Area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9AAC3E-E730-9EB7-D228-A92ADCC196D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02054" y="4469669"/>
            <a:ext cx="433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F0F551-4C29-10E2-BE53-B87BA59A7B16}"/>
              </a:ext>
            </a:extLst>
          </p:cNvPr>
          <p:cNvCxnSpPr>
            <a:cxnSpLocks/>
          </p:cNvCxnSpPr>
          <p:nvPr/>
        </p:nvCxnSpPr>
        <p:spPr>
          <a:xfrm flipH="1">
            <a:off x="8088430" y="4922055"/>
            <a:ext cx="474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B7016CF-797B-35A8-952F-4B52EF3154A8}"/>
              </a:ext>
            </a:extLst>
          </p:cNvPr>
          <p:cNvCxnSpPr>
            <a:cxnSpLocks/>
          </p:cNvCxnSpPr>
          <p:nvPr/>
        </p:nvCxnSpPr>
        <p:spPr>
          <a:xfrm flipH="1">
            <a:off x="8088430" y="5409395"/>
            <a:ext cx="474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EA5334-597E-F934-FE8F-18E5FE62C33D}"/>
              </a:ext>
            </a:extLst>
          </p:cNvPr>
          <p:cNvCxnSpPr>
            <a:cxnSpLocks/>
          </p:cNvCxnSpPr>
          <p:nvPr/>
        </p:nvCxnSpPr>
        <p:spPr>
          <a:xfrm>
            <a:off x="2002053" y="4974653"/>
            <a:ext cx="433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509767F-0DC8-FC38-2787-7CB9A2F24EAB}"/>
              </a:ext>
            </a:extLst>
          </p:cNvPr>
          <p:cNvCxnSpPr>
            <a:cxnSpLocks/>
          </p:cNvCxnSpPr>
          <p:nvPr/>
        </p:nvCxnSpPr>
        <p:spPr>
          <a:xfrm>
            <a:off x="2002053" y="5419945"/>
            <a:ext cx="433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00EE-7DF1-EE74-DCB6-D6E3E9A07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F1228A-86D2-A391-AEC6-9A541CD9D299}"/>
              </a:ext>
            </a:extLst>
          </p:cNvPr>
          <p:cNvSpPr txBox="1"/>
          <p:nvPr/>
        </p:nvSpPr>
        <p:spPr>
          <a:xfrm>
            <a:off x="587141" y="490888"/>
            <a:ext cx="775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</a:t>
            </a:r>
            <a:r>
              <a:rPr lang="en-US" altLang="zh-CN" sz="2800" b="1" dirty="0"/>
              <a:t>(Parallel/Distributed Training)</a:t>
            </a:r>
          </a:p>
          <a:p>
            <a:r>
              <a:rPr lang="en-US" altLang="zh-CN" sz="2800" dirty="0"/>
              <a:t>(overview)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B05D49-F1FD-E072-A0B0-934EED929CCA}"/>
              </a:ext>
            </a:extLst>
          </p:cNvPr>
          <p:cNvSpPr txBox="1"/>
          <p:nvPr/>
        </p:nvSpPr>
        <p:spPr>
          <a:xfrm>
            <a:off x="587141" y="1910834"/>
            <a:ext cx="108142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Distributed training: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Each executor trains model on its </a:t>
            </a:r>
            <a:r>
              <a:rPr lang="en-US" altLang="zh-CN" sz="2400" dirty="0">
                <a:solidFill>
                  <a:srgbClr val="FF0000"/>
                </a:solidFill>
              </a:rPr>
              <a:t>local data</a:t>
            </a:r>
            <a:r>
              <a:rPr lang="en-US" altLang="zh-CN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Use </a:t>
            </a:r>
            <a:r>
              <a:rPr lang="en-US" altLang="zh-CN" sz="2400" dirty="0">
                <a:solidFill>
                  <a:srgbClr val="FF0000"/>
                </a:solidFill>
              </a:rPr>
              <a:t>streaming OPs </a:t>
            </a:r>
            <a:r>
              <a:rPr lang="en-US" altLang="zh-CN" sz="2400" dirty="0"/>
              <a:t>on all data nodes to exchange parameters/gradients between executors.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/>
              <a:t>Each data node should </a:t>
            </a:r>
            <a:r>
              <a:rPr lang="en-US" altLang="zh-CN" sz="2400" dirty="0">
                <a:solidFill>
                  <a:srgbClr val="FF0000"/>
                </a:solidFill>
              </a:rPr>
              <a:t>receive updated models from all other nodes </a:t>
            </a:r>
            <a:r>
              <a:rPr lang="en-US" altLang="zh-CN" sz="2400" dirty="0"/>
              <a:t>before starting a new training iterations</a:t>
            </a:r>
            <a:endParaRPr lang="zh-CN" altLang="en-US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ABD6147-AC63-3331-6314-1D3FD7C8E13D}"/>
              </a:ext>
            </a:extLst>
          </p:cNvPr>
          <p:cNvSpPr/>
          <p:nvPr/>
        </p:nvSpPr>
        <p:spPr>
          <a:xfrm>
            <a:off x="885525" y="4597327"/>
            <a:ext cx="1164656" cy="308008"/>
          </a:xfrm>
          <a:prstGeom prst="roundRect">
            <a:avLst>
              <a:gd name="adj" fmla="val 124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BAE87-5F4B-1726-3C08-4240BD7D7CD0}"/>
              </a:ext>
            </a:extLst>
          </p:cNvPr>
          <p:cNvSpPr/>
          <p:nvPr/>
        </p:nvSpPr>
        <p:spPr>
          <a:xfrm>
            <a:off x="2425567" y="4597327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F5C475-5708-AA27-AF04-B1F08206D726}"/>
              </a:ext>
            </a:extLst>
          </p:cNvPr>
          <p:cNvSpPr/>
          <p:nvPr/>
        </p:nvSpPr>
        <p:spPr>
          <a:xfrm>
            <a:off x="2425567" y="5084667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5490E-3148-47F6-A965-4C86CBD1F336}"/>
              </a:ext>
            </a:extLst>
          </p:cNvPr>
          <p:cNvSpPr/>
          <p:nvPr/>
        </p:nvSpPr>
        <p:spPr>
          <a:xfrm>
            <a:off x="2425567" y="5572007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3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4C79DB-06E9-268C-C0A9-2FDF5598DCF9}"/>
              </a:ext>
            </a:extLst>
          </p:cNvPr>
          <p:cNvSpPr/>
          <p:nvPr/>
        </p:nvSpPr>
        <p:spPr>
          <a:xfrm>
            <a:off x="885525" y="5084667"/>
            <a:ext cx="1164656" cy="308008"/>
          </a:xfrm>
          <a:prstGeom prst="roundRect">
            <a:avLst>
              <a:gd name="adj" fmla="val 124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CD38B71-B635-87CE-D2F5-08AA8A0B86D5}"/>
              </a:ext>
            </a:extLst>
          </p:cNvPr>
          <p:cNvSpPr/>
          <p:nvPr/>
        </p:nvSpPr>
        <p:spPr>
          <a:xfrm>
            <a:off x="885525" y="5572007"/>
            <a:ext cx="1164656" cy="308008"/>
          </a:xfrm>
          <a:prstGeom prst="roundRect">
            <a:avLst>
              <a:gd name="adj" fmla="val 124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94A484-03D0-3254-BCAC-FEB7FF0205F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50181" y="4751331"/>
            <a:ext cx="37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0ED923-C95D-D12A-7CBE-5F45974A0E17}"/>
              </a:ext>
            </a:extLst>
          </p:cNvPr>
          <p:cNvCxnSpPr>
            <a:cxnSpLocks/>
          </p:cNvCxnSpPr>
          <p:nvPr/>
        </p:nvCxnSpPr>
        <p:spPr>
          <a:xfrm>
            <a:off x="2050181" y="5259865"/>
            <a:ext cx="37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8B83B8-D165-B4DE-34ED-64C29E178E90}"/>
              </a:ext>
            </a:extLst>
          </p:cNvPr>
          <p:cNvCxnSpPr>
            <a:cxnSpLocks/>
          </p:cNvCxnSpPr>
          <p:nvPr/>
        </p:nvCxnSpPr>
        <p:spPr>
          <a:xfrm>
            <a:off x="2050181" y="5721879"/>
            <a:ext cx="37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0271053-86C7-468F-7C4A-7699974172FD}"/>
              </a:ext>
            </a:extLst>
          </p:cNvPr>
          <p:cNvSpPr/>
          <p:nvPr/>
        </p:nvSpPr>
        <p:spPr>
          <a:xfrm>
            <a:off x="7902340" y="4597327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4E73DC-AC1B-B976-9AE8-AE19A9CA4A10}"/>
              </a:ext>
            </a:extLst>
          </p:cNvPr>
          <p:cNvSpPr/>
          <p:nvPr/>
        </p:nvSpPr>
        <p:spPr>
          <a:xfrm>
            <a:off x="7902340" y="5084667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7A8DB2-35D9-7550-B211-6980B4F1522F}"/>
              </a:ext>
            </a:extLst>
          </p:cNvPr>
          <p:cNvSpPr/>
          <p:nvPr/>
        </p:nvSpPr>
        <p:spPr>
          <a:xfrm>
            <a:off x="7902340" y="5572007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3</a:t>
            </a:r>
            <a:endParaRPr lang="zh-CN" altLang="en-US" dirty="0"/>
          </a:p>
        </p:txBody>
      </p:sp>
      <p:sp>
        <p:nvSpPr>
          <p:cNvPr id="18" name="箭头: 左弧形 17">
            <a:extLst>
              <a:ext uri="{FF2B5EF4-FFF2-40B4-BE49-F238E27FC236}">
                <a16:creationId xmlns:a16="http://schemas.microsoft.com/office/drawing/2014/main" id="{AC36F9A0-FB39-EF67-0A39-D13F468DC588}"/>
              </a:ext>
            </a:extLst>
          </p:cNvPr>
          <p:cNvSpPr/>
          <p:nvPr/>
        </p:nvSpPr>
        <p:spPr>
          <a:xfrm>
            <a:off x="7642459" y="4751331"/>
            <a:ext cx="259881" cy="53217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46D4D06A-19A4-8B27-6A31-7EE87C1347B6}"/>
              </a:ext>
            </a:extLst>
          </p:cNvPr>
          <p:cNvSpPr/>
          <p:nvPr/>
        </p:nvSpPr>
        <p:spPr>
          <a:xfrm>
            <a:off x="7392202" y="4751331"/>
            <a:ext cx="510137" cy="1043077"/>
          </a:xfrm>
          <a:prstGeom prst="curvedRightArrow">
            <a:avLst>
              <a:gd name="adj1" fmla="val 9789"/>
              <a:gd name="adj2" fmla="val 29165"/>
              <a:gd name="adj3" fmla="val 174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81DE5209-BBB6-C642-AA12-BAF6EC21730F}"/>
              </a:ext>
            </a:extLst>
          </p:cNvPr>
          <p:cNvSpPr/>
          <p:nvPr/>
        </p:nvSpPr>
        <p:spPr>
          <a:xfrm>
            <a:off x="7642458" y="5259865"/>
            <a:ext cx="259881" cy="54517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88717988-2CA8-914A-4613-ACED304266CB}"/>
              </a:ext>
            </a:extLst>
          </p:cNvPr>
          <p:cNvSpPr/>
          <p:nvPr/>
        </p:nvSpPr>
        <p:spPr>
          <a:xfrm flipH="1" flipV="1">
            <a:off x="10141818" y="4684996"/>
            <a:ext cx="327259" cy="59850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F00BE1B4-B055-0E54-A94E-1F3DE85BF13D}"/>
              </a:ext>
            </a:extLst>
          </p:cNvPr>
          <p:cNvSpPr/>
          <p:nvPr/>
        </p:nvSpPr>
        <p:spPr>
          <a:xfrm flipH="1" flipV="1">
            <a:off x="10141818" y="5183088"/>
            <a:ext cx="327259" cy="59850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左弧形 26">
            <a:extLst>
              <a:ext uri="{FF2B5EF4-FFF2-40B4-BE49-F238E27FC236}">
                <a16:creationId xmlns:a16="http://schemas.microsoft.com/office/drawing/2014/main" id="{ABF02E92-70FF-2615-60DC-12511DA48CC9}"/>
              </a:ext>
            </a:extLst>
          </p:cNvPr>
          <p:cNvSpPr/>
          <p:nvPr/>
        </p:nvSpPr>
        <p:spPr>
          <a:xfrm flipH="1" flipV="1">
            <a:off x="10141816" y="4684996"/>
            <a:ext cx="619228" cy="1096598"/>
          </a:xfrm>
          <a:prstGeom prst="curvedRightArrow">
            <a:avLst>
              <a:gd name="adj1" fmla="val 9095"/>
              <a:gd name="adj2" fmla="val 27786"/>
              <a:gd name="adj3" fmla="val 119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298C-E1D5-ED4E-BCFD-102A1E44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C9B235-C6A4-D43B-422D-A999C9F798F0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B. Model Persistence &amp; C. Model Prediction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44BE3-1A3F-900F-F2D0-6D1483CC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786" y="4130997"/>
            <a:ext cx="4238891" cy="1952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C02CA9-6DB0-F902-58A8-2D410F4B69D7}"/>
              </a:ext>
            </a:extLst>
          </p:cNvPr>
          <p:cNvSpPr txBox="1"/>
          <p:nvPr/>
        </p:nvSpPr>
        <p:spPr>
          <a:xfrm>
            <a:off x="587140" y="1352549"/>
            <a:ext cx="110905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Save the trained model in system table </a:t>
            </a:r>
            <a:r>
              <a:rPr lang="en-US" altLang="zh-CN" sz="2400" i="1" dirty="0" err="1">
                <a:solidFill>
                  <a:srgbClr val="0070C0"/>
                </a:solidFill>
              </a:rPr>
              <a:t>gs_model_warehouse</a:t>
            </a:r>
            <a:r>
              <a:rPr lang="en-US" altLang="zh-CN" sz="2400" i="1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 structural data</a:t>
            </a:r>
            <a:r>
              <a:rPr lang="en-US" altLang="zh-CN" sz="2400" dirty="0"/>
              <a:t>.</a:t>
            </a:r>
          </a:p>
          <a:p>
            <a:endParaRPr lang="en-US" altLang="zh-CN" sz="2400" i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Model parameters are stored as a </a:t>
            </a:r>
            <a:r>
              <a:rPr lang="en-US" altLang="zh-CN" sz="2400" dirty="0">
                <a:solidFill>
                  <a:srgbClr val="FF0000"/>
                </a:solidFill>
              </a:rPr>
              <a:t>binary sequence</a:t>
            </a:r>
            <a:r>
              <a:rPr lang="en-US" altLang="zh-CN" sz="2400" dirty="0"/>
              <a:t> where all parameters are arranged one by one in a </a:t>
            </a:r>
            <a:r>
              <a:rPr lang="en-US" altLang="zh-CN" sz="2400" dirty="0">
                <a:solidFill>
                  <a:srgbClr val="FF0000"/>
                </a:solidFill>
              </a:rPr>
              <a:t>predefined structure</a:t>
            </a:r>
            <a:r>
              <a:rPr lang="en-US" altLang="zh-CN" sz="2400" dirty="0"/>
              <a:t>.</a:t>
            </a:r>
          </a:p>
          <a:p>
            <a:endParaRPr lang="en-US" altLang="zh-CN" sz="2400" i="1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Indexes built for object id and name</a:t>
            </a:r>
            <a:r>
              <a:rPr lang="en-US" altLang="zh-CN" sz="2400" dirty="0"/>
              <a:t> of each model to accelerate the model search.</a:t>
            </a:r>
          </a:p>
          <a:p>
            <a:endParaRPr lang="en-US" altLang="zh-CN" sz="2400" i="1" dirty="0"/>
          </a:p>
          <a:p>
            <a:r>
              <a:rPr lang="en-US" altLang="zh-CN" sz="2400" dirty="0"/>
              <a:t>Cache the deserialized model for avoiding repeated </a:t>
            </a:r>
          </a:p>
          <a:p>
            <a:r>
              <a:rPr lang="en-US" altLang="zh-CN" sz="2400" dirty="0"/>
              <a:t>costly model loading process</a:t>
            </a:r>
          </a:p>
          <a:p>
            <a:endParaRPr lang="en-US" altLang="zh-CN" sz="2400" i="1" dirty="0"/>
          </a:p>
          <a:p>
            <a:r>
              <a:rPr lang="en-US" altLang="zh-CN" sz="2400" dirty="0"/>
              <a:t>If the model is not found in memory,</a:t>
            </a:r>
          </a:p>
          <a:p>
            <a:r>
              <a:rPr lang="en-US" altLang="zh-CN" sz="2400" dirty="0"/>
              <a:t>executor searches the system table </a:t>
            </a:r>
          </a:p>
          <a:p>
            <a:r>
              <a:rPr lang="en-US" altLang="zh-CN" sz="2400" i="1" dirty="0" err="1">
                <a:solidFill>
                  <a:srgbClr val="0070C0"/>
                </a:solidFill>
              </a:rPr>
              <a:t>gs_model_warehouse</a:t>
            </a:r>
            <a:r>
              <a:rPr lang="en-US" altLang="zh-CN" sz="2400" i="1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by name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866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B1A3-5621-97DC-8A81-C473B25E2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9499CC-B453-5D20-ED30-5189257E8B8D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D. Data Shuffle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CEED14-8E51-3530-9C6B-A74A9376D1A5}"/>
              </a:ext>
            </a:extLst>
          </p:cNvPr>
          <p:cNvSpPr txBox="1"/>
          <p:nvPr/>
        </p:nvSpPr>
        <p:spPr>
          <a:xfrm>
            <a:off x="587141" y="1190536"/>
            <a:ext cx="10242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Data shuffle not only is vital to </a:t>
            </a:r>
            <a:r>
              <a:rPr lang="en-US" altLang="zh-CN" sz="2000" dirty="0">
                <a:solidFill>
                  <a:srgbClr val="FF0000"/>
                </a:solidFill>
              </a:rPr>
              <a:t>convergence speed </a:t>
            </a:r>
            <a:r>
              <a:rPr lang="en-US" altLang="zh-CN" sz="2000" dirty="0"/>
              <a:t>of machine learning optimizer like SGD, but also </a:t>
            </a:r>
            <a:r>
              <a:rPr lang="en-US" altLang="zh-CN" sz="2000" dirty="0">
                <a:solidFill>
                  <a:srgbClr val="FF0000"/>
                </a:solidFill>
              </a:rPr>
              <a:t>balance the data distribution </a:t>
            </a:r>
            <a:r>
              <a:rPr lang="en-US" altLang="zh-CN" sz="2000" dirty="0"/>
              <a:t>between different data partitions.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41ABE8-091F-586F-24F2-7E2487801DDB}"/>
              </a:ext>
            </a:extLst>
          </p:cNvPr>
          <p:cNvSpPr txBox="1"/>
          <p:nvPr/>
        </p:nvSpPr>
        <p:spPr>
          <a:xfrm>
            <a:off x="587140" y="2074850"/>
            <a:ext cx="110619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Local Shuffle OP</a:t>
            </a:r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supports </a:t>
            </a:r>
            <a:r>
              <a:rPr lang="en-US" altLang="zh-CN" sz="2400" dirty="0">
                <a:solidFill>
                  <a:srgbClr val="FF0000"/>
                </a:solidFill>
              </a:rPr>
              <a:t>tuple shuffle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block shuffle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- Block ids are shuffled within each page </a:t>
            </a:r>
            <a:r>
              <a:rPr lang="en-US" altLang="zh-CN" sz="2400" dirty="0">
                <a:solidFill>
                  <a:srgbClr val="FF0000"/>
                </a:solidFill>
              </a:rPr>
              <a:t>read by heap scan function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- Tuple shuffle node </a:t>
            </a:r>
            <a:r>
              <a:rPr lang="en-US" altLang="zh-CN" sz="2400" dirty="0">
                <a:solidFill>
                  <a:srgbClr val="FF0000"/>
                </a:solidFill>
              </a:rPr>
              <a:t>fetches tuples into buffer from precedent nodes</a:t>
            </a:r>
            <a:r>
              <a:rPr lang="en-US" altLang="zh-CN" sz="2400" dirty="0"/>
              <a:t>, and shuffles tuple ids in buffer.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CBA312-1D26-CC5B-553B-D64526A74313}"/>
              </a:ext>
            </a:extLst>
          </p:cNvPr>
          <p:cNvSpPr/>
          <p:nvPr/>
        </p:nvSpPr>
        <p:spPr>
          <a:xfrm>
            <a:off x="1870308" y="4222892"/>
            <a:ext cx="84702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Block</a:t>
            </a:r>
          </a:p>
          <a:p>
            <a:pPr algn="ctr"/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CC0CB6-5B0F-37F2-0D8A-D0C3E945A0AD}"/>
              </a:ext>
            </a:extLst>
          </p:cNvPr>
          <p:cNvSpPr/>
          <p:nvPr/>
        </p:nvSpPr>
        <p:spPr>
          <a:xfrm>
            <a:off x="2994860" y="4222892"/>
            <a:ext cx="84702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Block</a:t>
            </a:r>
          </a:p>
          <a:p>
            <a:pPr algn="ctr"/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D855F2-C9A9-F882-8E35-0D76D3853907}"/>
              </a:ext>
            </a:extLst>
          </p:cNvPr>
          <p:cNvSpPr/>
          <p:nvPr/>
        </p:nvSpPr>
        <p:spPr>
          <a:xfrm>
            <a:off x="4217268" y="4222892"/>
            <a:ext cx="84702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Block</a:t>
            </a:r>
          </a:p>
          <a:p>
            <a:pPr algn="ctr"/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2029E0D-A92A-33F7-1785-967A934715A6}"/>
              </a:ext>
            </a:extLst>
          </p:cNvPr>
          <p:cNvSpPr/>
          <p:nvPr/>
        </p:nvSpPr>
        <p:spPr>
          <a:xfrm>
            <a:off x="1953728" y="4670467"/>
            <a:ext cx="683394" cy="34322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D0EEE5-BB32-CC9E-49E9-6C203914F8E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95425" y="5013696"/>
            <a:ext cx="0" cy="486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08E028E-83F6-D839-8C7D-91F892B8345D}"/>
              </a:ext>
            </a:extLst>
          </p:cNvPr>
          <p:cNvSpPr txBox="1"/>
          <p:nvPr/>
        </p:nvSpPr>
        <p:spPr>
          <a:xfrm>
            <a:off x="1764429" y="5461271"/>
            <a:ext cx="28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that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47BD82C-0E53-D93E-B90C-E3C09BE56BAA}"/>
              </a:ext>
            </a:extLst>
          </p:cNvPr>
          <p:cNvSpPr/>
          <p:nvPr/>
        </p:nvSpPr>
        <p:spPr>
          <a:xfrm>
            <a:off x="1820577" y="5870636"/>
            <a:ext cx="1289785" cy="2839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Block ID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090578-2395-811A-822E-1D2AFD27A8FE}"/>
              </a:ext>
            </a:extLst>
          </p:cNvPr>
          <p:cNvSpPr/>
          <p:nvPr/>
        </p:nvSpPr>
        <p:spPr>
          <a:xfrm>
            <a:off x="3397516" y="5870636"/>
            <a:ext cx="1289785" cy="2839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Block ID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29C55B3-BC5B-A915-041A-6D7E4ACA66C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110362" y="6012609"/>
            <a:ext cx="287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4254D5-295E-BFB1-A1E6-19DD7124230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87301" y="6012609"/>
            <a:ext cx="287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227492-833D-55BB-8C4C-6A1C02E9E256}"/>
              </a:ext>
            </a:extLst>
          </p:cNvPr>
          <p:cNvSpPr txBox="1"/>
          <p:nvPr/>
        </p:nvSpPr>
        <p:spPr>
          <a:xfrm>
            <a:off x="4974455" y="5830603"/>
            <a:ext cx="2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BF5952C-385C-3BD5-75D1-FD56C062A194}"/>
              </a:ext>
            </a:extLst>
          </p:cNvPr>
          <p:cNvSpPr/>
          <p:nvPr/>
        </p:nvSpPr>
        <p:spPr>
          <a:xfrm>
            <a:off x="7164805" y="4222892"/>
            <a:ext cx="1179095" cy="85169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Page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32B20E-38F3-F372-159B-A29893AF44B3}"/>
              </a:ext>
            </a:extLst>
          </p:cNvPr>
          <p:cNvSpPr/>
          <p:nvPr/>
        </p:nvSpPr>
        <p:spPr>
          <a:xfrm>
            <a:off x="7239400" y="4559076"/>
            <a:ext cx="1029904" cy="4174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Tuple</a:t>
            </a:r>
            <a:endParaRPr lang="zh-CN" altLang="en-US" sz="16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47EF9-C95D-37B4-8AF9-0E884A322514}"/>
              </a:ext>
            </a:extLst>
          </p:cNvPr>
          <p:cNvSpPr/>
          <p:nvPr/>
        </p:nvSpPr>
        <p:spPr>
          <a:xfrm>
            <a:off x="9047748" y="4148632"/>
            <a:ext cx="1179090" cy="1238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Buffer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CBCF21-D3D6-5EC6-92E3-E0340650394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269304" y="4767821"/>
            <a:ext cx="7784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9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34B93-3256-8B91-757A-73D108C5F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D75F7B-5A4E-CE44-8CA1-7F945B3EC42D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D. Data Shuffle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FBF1C5-ADAE-BB1B-BE3A-990B67745547}"/>
              </a:ext>
            </a:extLst>
          </p:cNvPr>
          <p:cNvSpPr txBox="1"/>
          <p:nvPr/>
        </p:nvSpPr>
        <p:spPr>
          <a:xfrm>
            <a:off x="587141" y="1120676"/>
            <a:ext cx="110619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Cross-node Shuffle OP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Labels are likely to be bias</a:t>
            </a:r>
            <a:r>
              <a:rPr lang="en-US" altLang="zh-CN" sz="2400" dirty="0"/>
              <a:t> according to time/nodes.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Full Redistribution</a:t>
            </a:r>
          </a:p>
          <a:p>
            <a:r>
              <a:rPr lang="en-US" altLang="zh-CN" sz="2400" dirty="0"/>
              <a:t>The query optimizer in </a:t>
            </a:r>
            <a:r>
              <a:rPr lang="en-US" altLang="zh-CN" sz="2400" dirty="0" err="1"/>
              <a:t>GaussML</a:t>
            </a:r>
            <a:r>
              <a:rPr lang="en-US" altLang="zh-CN" sz="2400" dirty="0"/>
              <a:t> will check the bias of training labels according to the </a:t>
            </a:r>
            <a:r>
              <a:rPr lang="en-US" altLang="zh-CN" sz="2400" dirty="0">
                <a:solidFill>
                  <a:srgbClr val="FF0000"/>
                </a:solidFill>
              </a:rPr>
              <a:t>partition-level statistics</a:t>
            </a:r>
            <a:r>
              <a:rPr lang="en-US" altLang="zh-CN" sz="2400" dirty="0"/>
              <a:t> in system table </a:t>
            </a:r>
            <a:r>
              <a:rPr lang="en-US" altLang="zh-CN" sz="2400" dirty="0" err="1"/>
              <a:t>gs_statistic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Redistribution when Fine-tuning</a:t>
            </a:r>
          </a:p>
          <a:p>
            <a:r>
              <a:rPr lang="en-US" altLang="zh-CN" sz="2400" dirty="0"/>
              <a:t>When training, streaming (broadcast) OP is used for </a:t>
            </a:r>
            <a:r>
              <a:rPr lang="en-US" altLang="zh-CN" sz="2400" dirty="0">
                <a:solidFill>
                  <a:srgbClr val="FF0000"/>
                </a:solidFill>
              </a:rPr>
              <a:t>sharing a small set of sampled data</a:t>
            </a:r>
            <a:r>
              <a:rPr lang="en-US" altLang="zh-CN" sz="2400" dirty="0"/>
              <a:t> with the updated model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D4D87B-5B8A-7D96-85F3-AE0E3067E4A9}"/>
              </a:ext>
            </a:extLst>
          </p:cNvPr>
          <p:cNvSpPr/>
          <p:nvPr/>
        </p:nvSpPr>
        <p:spPr>
          <a:xfrm>
            <a:off x="2690660" y="5077843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C16D29-6762-4D09-AEA7-A914E484C054}"/>
              </a:ext>
            </a:extLst>
          </p:cNvPr>
          <p:cNvSpPr/>
          <p:nvPr/>
        </p:nvSpPr>
        <p:spPr>
          <a:xfrm>
            <a:off x="2690660" y="5565183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06DC3-3FF4-85BE-1B83-DDEB657A1AF9}"/>
              </a:ext>
            </a:extLst>
          </p:cNvPr>
          <p:cNvSpPr/>
          <p:nvPr/>
        </p:nvSpPr>
        <p:spPr>
          <a:xfrm>
            <a:off x="2690660" y="6052523"/>
            <a:ext cx="2239479" cy="3080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3</a:t>
            </a:r>
            <a:endParaRPr lang="zh-CN" altLang="en-US" dirty="0"/>
          </a:p>
        </p:txBody>
      </p:sp>
      <p:sp>
        <p:nvSpPr>
          <p:cNvPr id="8" name="箭头: 左弧形 7">
            <a:extLst>
              <a:ext uri="{FF2B5EF4-FFF2-40B4-BE49-F238E27FC236}">
                <a16:creationId xmlns:a16="http://schemas.microsoft.com/office/drawing/2014/main" id="{A921C886-0951-1CCB-D157-6D53A3D29DFE}"/>
              </a:ext>
            </a:extLst>
          </p:cNvPr>
          <p:cNvSpPr/>
          <p:nvPr/>
        </p:nvSpPr>
        <p:spPr>
          <a:xfrm>
            <a:off x="2430779" y="5231847"/>
            <a:ext cx="259881" cy="53217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左弧形 8">
            <a:extLst>
              <a:ext uri="{FF2B5EF4-FFF2-40B4-BE49-F238E27FC236}">
                <a16:creationId xmlns:a16="http://schemas.microsoft.com/office/drawing/2014/main" id="{3E6A00D9-542C-343E-E934-20BE90295EC1}"/>
              </a:ext>
            </a:extLst>
          </p:cNvPr>
          <p:cNvSpPr/>
          <p:nvPr/>
        </p:nvSpPr>
        <p:spPr>
          <a:xfrm>
            <a:off x="2180522" y="5231847"/>
            <a:ext cx="510137" cy="1043077"/>
          </a:xfrm>
          <a:prstGeom prst="curvedRightArrow">
            <a:avLst>
              <a:gd name="adj1" fmla="val 9789"/>
              <a:gd name="adj2" fmla="val 29165"/>
              <a:gd name="adj3" fmla="val 174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BE7B9969-8BA4-14EE-3295-8084AED93981}"/>
              </a:ext>
            </a:extLst>
          </p:cNvPr>
          <p:cNvSpPr/>
          <p:nvPr/>
        </p:nvSpPr>
        <p:spPr>
          <a:xfrm>
            <a:off x="2430778" y="5740381"/>
            <a:ext cx="259881" cy="54517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左弧形 10">
            <a:extLst>
              <a:ext uri="{FF2B5EF4-FFF2-40B4-BE49-F238E27FC236}">
                <a16:creationId xmlns:a16="http://schemas.microsoft.com/office/drawing/2014/main" id="{8CD958A5-6037-8B6C-74D7-15F0B81CD037}"/>
              </a:ext>
            </a:extLst>
          </p:cNvPr>
          <p:cNvSpPr/>
          <p:nvPr/>
        </p:nvSpPr>
        <p:spPr>
          <a:xfrm flipH="1" flipV="1">
            <a:off x="4930138" y="5165512"/>
            <a:ext cx="327259" cy="59850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CA593563-EFD7-2E29-9494-D597B6A02C7E}"/>
              </a:ext>
            </a:extLst>
          </p:cNvPr>
          <p:cNvSpPr/>
          <p:nvPr/>
        </p:nvSpPr>
        <p:spPr>
          <a:xfrm flipH="1" flipV="1">
            <a:off x="4930138" y="5663604"/>
            <a:ext cx="327259" cy="59850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3096A893-7B29-1F17-F992-BDCA05B63A71}"/>
              </a:ext>
            </a:extLst>
          </p:cNvPr>
          <p:cNvSpPr/>
          <p:nvPr/>
        </p:nvSpPr>
        <p:spPr>
          <a:xfrm flipH="1" flipV="1">
            <a:off x="4930136" y="5165512"/>
            <a:ext cx="619228" cy="1096598"/>
          </a:xfrm>
          <a:prstGeom prst="curvedRightArrow">
            <a:avLst>
              <a:gd name="adj1" fmla="val 9095"/>
              <a:gd name="adj2" fmla="val 27786"/>
              <a:gd name="adj3" fmla="val 119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300933-666E-22C1-9FF1-47290A04B870}"/>
              </a:ext>
            </a:extLst>
          </p:cNvPr>
          <p:cNvSpPr/>
          <p:nvPr/>
        </p:nvSpPr>
        <p:spPr>
          <a:xfrm>
            <a:off x="6572851" y="4936020"/>
            <a:ext cx="1771049" cy="16026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Broadcast Items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1B30F59-5F93-AA6A-C91A-37A7F15F7FA6}"/>
              </a:ext>
            </a:extLst>
          </p:cNvPr>
          <p:cNvSpPr/>
          <p:nvPr/>
        </p:nvSpPr>
        <p:spPr>
          <a:xfrm>
            <a:off x="6993154" y="5270235"/>
            <a:ext cx="972151" cy="277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3F8D4BC-0635-B6CD-C197-CB4C957CCFF4}"/>
              </a:ext>
            </a:extLst>
          </p:cNvPr>
          <p:cNvSpPr/>
          <p:nvPr/>
        </p:nvSpPr>
        <p:spPr>
          <a:xfrm>
            <a:off x="6728458" y="5623779"/>
            <a:ext cx="1501541" cy="58598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Underfitting tuples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DEF122-884A-0A16-4855-F2EBCFA8D901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flipV="1">
            <a:off x="5549364" y="5737324"/>
            <a:ext cx="1023487" cy="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6284A4B-B370-861D-EDA5-D20DA1A73C35}"/>
              </a:ext>
            </a:extLst>
          </p:cNvPr>
          <p:cNvSpPr/>
          <p:nvPr/>
        </p:nvSpPr>
        <p:spPr>
          <a:xfrm>
            <a:off x="9393051" y="5648497"/>
            <a:ext cx="1116529" cy="53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Data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41095A-C5C2-2B90-9D3C-022380DD604A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>
            <a:off x="8229999" y="5916772"/>
            <a:ext cx="11630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A837B4B-7963-9855-2EB7-BB8125B7918A}"/>
              </a:ext>
            </a:extLst>
          </p:cNvPr>
          <p:cNvSpPr txBox="1"/>
          <p:nvPr/>
        </p:nvSpPr>
        <p:spPr>
          <a:xfrm>
            <a:off x="8385607" y="5569548"/>
            <a:ext cx="111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with received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72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A25D9-6C6F-5AE8-9307-5A8BFD0E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B12408-D79B-371C-2EEE-4EF49F0D01A8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E. Data Processing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7836C6-0152-3F80-FB4F-60FD51A26F31}"/>
              </a:ext>
            </a:extLst>
          </p:cNvPr>
          <p:cNvSpPr txBox="1"/>
          <p:nvPr/>
        </p:nvSpPr>
        <p:spPr>
          <a:xfrm>
            <a:off x="587141" y="1548884"/>
            <a:ext cx="103761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Normalization: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Related information (like max, min, μ,</a:t>
            </a:r>
            <a:r>
              <a:rPr lang="zh-CN" altLang="en-US" sz="2400" dirty="0"/>
              <a:t> </a:t>
            </a:r>
            <a:r>
              <a:rPr lang="en-US" altLang="zh-CN" sz="2400" dirty="0"/>
              <a:t>σ) is  </a:t>
            </a:r>
            <a:r>
              <a:rPr lang="en-US" altLang="zh-CN" sz="2400" dirty="0">
                <a:solidFill>
                  <a:srgbClr val="FF0000"/>
                </a:solidFill>
              </a:rPr>
              <a:t>stored in system table </a:t>
            </a:r>
            <a:r>
              <a:rPr lang="en-US" altLang="zh-CN" sz="2400" dirty="0" err="1"/>
              <a:t>gs_statistic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Missing Value Imputation: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utilizes the distribution of the column </a:t>
            </a:r>
            <a:r>
              <a:rPr lang="en-US" altLang="zh-CN" sz="2400" dirty="0"/>
              <a:t>or the whole dataset for missing value inference.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29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8EE2-3293-1FEE-4397-AA0F2F3C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F5013A-C744-903B-4061-459A5D39A52D}"/>
              </a:ext>
            </a:extLst>
          </p:cNvPr>
          <p:cNvSpPr txBox="1"/>
          <p:nvPr/>
        </p:nvSpPr>
        <p:spPr>
          <a:xfrm>
            <a:off x="587142" y="490888"/>
            <a:ext cx="452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06094-EEBB-5CF1-225E-6814927D3A2E}"/>
              </a:ext>
            </a:extLst>
          </p:cNvPr>
          <p:cNvSpPr txBox="1"/>
          <p:nvPr/>
        </p:nvSpPr>
        <p:spPr>
          <a:xfrm>
            <a:off x="587142" y="1357162"/>
            <a:ext cx="10587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Overview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Planning Optimization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Execution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Experiment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Overview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Exp on different models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Exp on different components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Ablation study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2801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2497-D1A2-DE45-86BD-EDF54F1BE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2B4477-5CCF-E569-2E05-3F3BA74631A7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Experiment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624EB-1B49-3CFD-CED2-D41BB54B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93" y="3429000"/>
            <a:ext cx="6005014" cy="26148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C2D1F1-958C-9933-393B-916C3AA96C17}"/>
              </a:ext>
            </a:extLst>
          </p:cNvPr>
          <p:cNvSpPr txBox="1"/>
          <p:nvPr/>
        </p:nvSpPr>
        <p:spPr>
          <a:xfrm>
            <a:off x="587139" y="1377434"/>
            <a:ext cx="11271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Methods: </a:t>
            </a:r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(this paper), </a:t>
            </a:r>
            <a:r>
              <a:rPr lang="en-US" altLang="zh-CN" sz="2400" dirty="0">
                <a:solidFill>
                  <a:srgbClr val="FF0000"/>
                </a:solidFill>
              </a:rPr>
              <a:t>build in native </a:t>
            </a:r>
            <a:r>
              <a:rPr lang="en-US" altLang="zh-CN" sz="2400" dirty="0" err="1">
                <a:solidFill>
                  <a:srgbClr val="FF0000"/>
                </a:solidFill>
              </a:rPr>
              <a:t>openGauss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MADlib</a:t>
            </a:r>
            <a:r>
              <a:rPr lang="en-US" altLang="zh-CN" sz="2400" dirty="0"/>
              <a:t> (</a:t>
            </a:r>
            <a:r>
              <a:rPr lang="en-US" altLang="zh-CN" sz="2400" dirty="0">
                <a:solidFill>
                  <a:srgbClr val="FF0000"/>
                </a:solidFill>
              </a:rPr>
              <a:t>UDF-based</a:t>
            </a:r>
            <a:r>
              <a:rPr lang="en-US" altLang="zh-CN" sz="2400" dirty="0"/>
              <a:t>), related functions are integrated</a:t>
            </a:r>
          </a:p>
          <a:p>
            <a:r>
              <a:rPr lang="en-US" altLang="zh-CN" sz="2400" dirty="0"/>
              <a:t>ML-A (</a:t>
            </a:r>
            <a:r>
              <a:rPr lang="en-US" altLang="zh-CN" sz="2400" dirty="0">
                <a:solidFill>
                  <a:srgbClr val="FF0000"/>
                </a:solidFill>
              </a:rPr>
              <a:t>API-based</a:t>
            </a:r>
            <a:r>
              <a:rPr lang="en-US" altLang="zh-CN" sz="2400" dirty="0"/>
              <a:t>), implemented by using Python script with </a:t>
            </a:r>
            <a:r>
              <a:rPr lang="en-US" altLang="zh-CN" sz="2400" dirty="0" err="1"/>
              <a:t>openGauss</a:t>
            </a:r>
            <a:r>
              <a:rPr lang="en-US" altLang="zh-CN" sz="2400" dirty="0"/>
              <a:t> connector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419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AEBE0-20C4-A854-8300-7CF788E7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85E5CE-0338-D54C-FC33-8C1F09E4A561}"/>
              </a:ext>
            </a:extLst>
          </p:cNvPr>
          <p:cNvSpPr txBox="1"/>
          <p:nvPr/>
        </p:nvSpPr>
        <p:spPr>
          <a:xfrm>
            <a:off x="587141" y="490888"/>
            <a:ext cx="1138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Exp1-2: Training time </a:t>
            </a:r>
            <a:r>
              <a:rPr lang="en-US" altLang="zh-CN" sz="2400" dirty="0"/>
              <a:t>(less training time for big cache, similar prediction time)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9AD8D-BB8C-62F2-FFA2-E2F8ECDF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071258"/>
            <a:ext cx="9886950" cy="3053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A3A54B-B41C-0AC6-38A1-1745F898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4416573"/>
            <a:ext cx="10067925" cy="24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198A-C0C6-6143-9F02-988529C7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A04BDE-6797-D352-FA69-4F2A8E16A3B0}"/>
              </a:ext>
            </a:extLst>
          </p:cNvPr>
          <p:cNvSpPr txBox="1"/>
          <p:nvPr/>
        </p:nvSpPr>
        <p:spPr>
          <a:xfrm>
            <a:off x="587142" y="490888"/>
            <a:ext cx="452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Introduction on In-DB ML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C00A7-1825-9001-F82A-E4FAFECE3BD9}"/>
              </a:ext>
            </a:extLst>
          </p:cNvPr>
          <p:cNvSpPr txBox="1"/>
          <p:nvPr/>
        </p:nvSpPr>
        <p:spPr>
          <a:xfrm>
            <a:off x="1336210" y="1289182"/>
            <a:ext cx="185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API-based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A42586-8FCC-DDF4-F148-C446C765E63A}"/>
              </a:ext>
            </a:extLst>
          </p:cNvPr>
          <p:cNvSpPr txBox="1"/>
          <p:nvPr/>
        </p:nvSpPr>
        <p:spPr>
          <a:xfrm>
            <a:off x="5108458" y="1289182"/>
            <a:ext cx="197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UDF-based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7F9038-902B-F403-D3B2-8424351B3AD2}"/>
              </a:ext>
            </a:extLst>
          </p:cNvPr>
          <p:cNvSpPr txBox="1"/>
          <p:nvPr/>
        </p:nvSpPr>
        <p:spPr>
          <a:xfrm>
            <a:off x="9077323" y="1289182"/>
            <a:ext cx="197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SQL-native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3335F9-AEB6-8E63-066A-598E3724C983}"/>
              </a:ext>
            </a:extLst>
          </p:cNvPr>
          <p:cNvSpPr txBox="1"/>
          <p:nvPr/>
        </p:nvSpPr>
        <p:spPr>
          <a:xfrm>
            <a:off x="307510" y="1936498"/>
            <a:ext cx="3908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and ML framework are </a:t>
            </a:r>
            <a:r>
              <a:rPr lang="en-US" altLang="zh-CN" dirty="0">
                <a:solidFill>
                  <a:srgbClr val="FF0000"/>
                </a:solidFill>
              </a:rPr>
              <a:t>uncoupled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ML framework </a:t>
            </a:r>
            <a:r>
              <a:rPr lang="en-US" altLang="zh-CN" dirty="0">
                <a:solidFill>
                  <a:srgbClr val="FF0000"/>
                </a:solidFill>
              </a:rPr>
              <a:t>gets data with API </a:t>
            </a:r>
            <a:r>
              <a:rPr lang="en-US" altLang="zh-CN" dirty="0"/>
              <a:t>given by DB.</a:t>
            </a:r>
          </a:p>
          <a:p>
            <a:endParaRPr lang="en-US" altLang="zh-CN" dirty="0"/>
          </a:p>
          <a:p>
            <a:r>
              <a:rPr lang="en-US" altLang="zh-CN" dirty="0"/>
              <a:t>In OS perspective, 2 processes run data management and ML separately.</a:t>
            </a:r>
          </a:p>
          <a:p>
            <a:endParaRPr lang="en-US" altLang="zh-CN" dirty="0"/>
          </a:p>
          <a:p>
            <a:r>
              <a:rPr lang="en-US" altLang="zh-CN" dirty="0"/>
              <a:t>In DB perspective, someone unknown </a:t>
            </a:r>
            <a:r>
              <a:rPr lang="en-US" altLang="zh-CN" dirty="0" err="1"/>
              <a:t>directively</a:t>
            </a:r>
            <a:r>
              <a:rPr lang="en-US" altLang="zh-CN" dirty="0"/>
              <a:t> extracts the data.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F09484-403F-29FA-E30E-6BB8660ABD4A}"/>
              </a:ext>
            </a:extLst>
          </p:cNvPr>
          <p:cNvSpPr txBox="1"/>
          <p:nvPr/>
        </p:nvSpPr>
        <p:spPr>
          <a:xfrm>
            <a:off x="4216167" y="1936498"/>
            <a:ext cx="4067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FF0000"/>
                </a:solidFill>
              </a:rPr>
              <a:t>no ML framework outside DB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DB supports UDFs that can run ML task.</a:t>
            </a:r>
          </a:p>
          <a:p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UDFs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language.</a:t>
            </a:r>
          </a:p>
          <a:p>
            <a:endParaRPr lang="en-US" altLang="zh-CN" dirty="0"/>
          </a:p>
          <a:p>
            <a:r>
              <a:rPr lang="en-US" altLang="zh-CN" dirty="0"/>
              <a:t>In OS perspective, 1 process only.</a:t>
            </a:r>
          </a:p>
          <a:p>
            <a:r>
              <a:rPr lang="en-US" altLang="zh-CN" dirty="0"/>
              <a:t>When executing ML task, an additional thread is created for UDF execution.</a:t>
            </a:r>
          </a:p>
          <a:p>
            <a:endParaRPr lang="en-US" altLang="zh-CN" dirty="0"/>
          </a:p>
          <a:p>
            <a:r>
              <a:rPr lang="en-US" altLang="zh-CN" dirty="0"/>
              <a:t>In DB perspective, it treats the UDF as a </a:t>
            </a:r>
            <a:r>
              <a:rPr lang="en-US" altLang="zh-CN" dirty="0">
                <a:solidFill>
                  <a:srgbClr val="FF0000"/>
                </a:solidFill>
              </a:rPr>
              <a:t>black box </a:t>
            </a:r>
            <a:r>
              <a:rPr lang="en-US" altLang="zh-CN" dirty="0"/>
              <a:t>with formatted output.</a:t>
            </a:r>
          </a:p>
          <a:p>
            <a:r>
              <a:rPr lang="en-US" altLang="zh-CN" dirty="0"/>
              <a:t>What is going on inside the UDF is unknown.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E8109-C514-91C4-E216-5BDC182B64CB}"/>
              </a:ext>
            </a:extLst>
          </p:cNvPr>
          <p:cNvSpPr txBox="1"/>
          <p:nvPr/>
        </p:nvSpPr>
        <p:spPr>
          <a:xfrm>
            <a:off x="8283342" y="1936498"/>
            <a:ext cx="39086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 tasks are </a:t>
            </a:r>
            <a:r>
              <a:rPr lang="en-US" altLang="zh-CN" dirty="0">
                <a:solidFill>
                  <a:srgbClr val="FF0000"/>
                </a:solidFill>
              </a:rPr>
              <a:t>write and compiled in DB source code language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DB related optimization can be applied to ML operators.</a:t>
            </a:r>
          </a:p>
          <a:p>
            <a:endParaRPr lang="en-US" altLang="zh-CN" dirty="0"/>
          </a:p>
          <a:p>
            <a:r>
              <a:rPr lang="en-US" altLang="zh-CN" dirty="0"/>
              <a:t>In OS perspective, there is </a:t>
            </a:r>
            <a:r>
              <a:rPr lang="en-US" altLang="zh-CN" dirty="0">
                <a:solidFill>
                  <a:srgbClr val="FF0000"/>
                </a:solidFill>
              </a:rPr>
              <a:t>no difference</a:t>
            </a:r>
            <a:r>
              <a:rPr lang="en-US" altLang="zh-CN" dirty="0"/>
              <a:t> whether or not DB runs a ML task.</a:t>
            </a:r>
          </a:p>
          <a:p>
            <a:endParaRPr lang="en-US" altLang="zh-CN" dirty="0"/>
          </a:p>
          <a:p>
            <a:r>
              <a:rPr lang="en-US" altLang="zh-CN" dirty="0"/>
              <a:t>In DB perspective, ML related operators can be adjusted with SPJ or other parts of a query. 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AFD16D-081D-42F1-3004-7FF07CAC19F3}"/>
              </a:ext>
            </a:extLst>
          </p:cNvPr>
          <p:cNvSpPr/>
          <p:nvPr/>
        </p:nvSpPr>
        <p:spPr>
          <a:xfrm>
            <a:off x="400050" y="5629817"/>
            <a:ext cx="3648075" cy="73729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7E662D-16DE-FFAA-AA18-96ECFDE14FDF}"/>
              </a:ext>
            </a:extLst>
          </p:cNvPr>
          <p:cNvSpPr/>
          <p:nvPr/>
        </p:nvSpPr>
        <p:spPr>
          <a:xfrm>
            <a:off x="4369593" y="5629817"/>
            <a:ext cx="3648075" cy="73729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3744C6-0991-6D69-5D23-68E3828C935E}"/>
              </a:ext>
            </a:extLst>
          </p:cNvPr>
          <p:cNvSpPr/>
          <p:nvPr/>
        </p:nvSpPr>
        <p:spPr>
          <a:xfrm>
            <a:off x="8339136" y="5616421"/>
            <a:ext cx="3648075" cy="73729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091503-9148-96B7-2855-93CF3FB2DF71}"/>
              </a:ext>
            </a:extLst>
          </p:cNvPr>
          <p:cNvSpPr/>
          <p:nvPr/>
        </p:nvSpPr>
        <p:spPr>
          <a:xfrm>
            <a:off x="587142" y="5719412"/>
            <a:ext cx="3299058" cy="228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F13BE0-1A7E-C93A-9068-76FC1BEF4F94}"/>
              </a:ext>
            </a:extLst>
          </p:cNvPr>
          <p:cNvSpPr/>
          <p:nvPr/>
        </p:nvSpPr>
        <p:spPr>
          <a:xfrm>
            <a:off x="587142" y="6021384"/>
            <a:ext cx="3299058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C415A3-07A1-1DC8-78F0-7424A40EDE4D}"/>
              </a:ext>
            </a:extLst>
          </p:cNvPr>
          <p:cNvSpPr/>
          <p:nvPr/>
        </p:nvSpPr>
        <p:spPr>
          <a:xfrm>
            <a:off x="4544101" y="5719412"/>
            <a:ext cx="3299058" cy="228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22070C-749C-288B-1B44-41E4C30CA0E6}"/>
              </a:ext>
            </a:extLst>
          </p:cNvPr>
          <p:cNvSpPr/>
          <p:nvPr/>
        </p:nvSpPr>
        <p:spPr>
          <a:xfrm>
            <a:off x="5108458" y="6037607"/>
            <a:ext cx="2734701" cy="212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BD2C74FD-E2FC-B8A4-2A39-93C5D754AB40}"/>
              </a:ext>
            </a:extLst>
          </p:cNvPr>
          <p:cNvSpPr/>
          <p:nvPr/>
        </p:nvSpPr>
        <p:spPr>
          <a:xfrm rot="5400000">
            <a:off x="4836280" y="5969482"/>
            <a:ext cx="270572" cy="22763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7A7D49-6A3C-8CE9-60B8-304F259FDBE1}"/>
              </a:ext>
            </a:extLst>
          </p:cNvPr>
          <p:cNvSpPr/>
          <p:nvPr/>
        </p:nvSpPr>
        <p:spPr>
          <a:xfrm>
            <a:off x="8492892" y="5756468"/>
            <a:ext cx="3299058" cy="4621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260BCC-8A74-276D-6008-43B4AD9E0EA0}"/>
              </a:ext>
            </a:extLst>
          </p:cNvPr>
          <p:cNvSpPr/>
          <p:nvPr/>
        </p:nvSpPr>
        <p:spPr>
          <a:xfrm>
            <a:off x="9782175" y="5833340"/>
            <a:ext cx="1927458" cy="310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76AB4E-882D-B6EF-0A98-F7E0D2774055}"/>
              </a:ext>
            </a:extLst>
          </p:cNvPr>
          <p:cNvSpPr/>
          <p:nvPr/>
        </p:nvSpPr>
        <p:spPr>
          <a:xfrm>
            <a:off x="9264417" y="6493763"/>
            <a:ext cx="374883" cy="1644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878993-8D27-7B64-5E54-9D17E7136BE0}"/>
              </a:ext>
            </a:extLst>
          </p:cNvPr>
          <p:cNvSpPr/>
          <p:nvPr/>
        </p:nvSpPr>
        <p:spPr>
          <a:xfrm>
            <a:off x="10371021" y="6493762"/>
            <a:ext cx="374883" cy="1644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CE8FD1-79DF-F643-A575-8C607651544C}"/>
              </a:ext>
            </a:extLst>
          </p:cNvPr>
          <p:cNvSpPr txBox="1"/>
          <p:nvPr/>
        </p:nvSpPr>
        <p:spPr>
          <a:xfrm>
            <a:off x="9707330" y="6389528"/>
            <a:ext cx="5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537411-8B21-8FEE-CD27-B4A44643D5D6}"/>
              </a:ext>
            </a:extLst>
          </p:cNvPr>
          <p:cNvSpPr txBox="1"/>
          <p:nvPr/>
        </p:nvSpPr>
        <p:spPr>
          <a:xfrm>
            <a:off x="10879254" y="6389528"/>
            <a:ext cx="5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617EAA-1CCC-FA8E-52A6-A9C5578C50B2}"/>
              </a:ext>
            </a:extLst>
          </p:cNvPr>
          <p:cNvSpPr txBox="1"/>
          <p:nvPr/>
        </p:nvSpPr>
        <p:spPr>
          <a:xfrm>
            <a:off x="1332599" y="1701689"/>
            <a:ext cx="185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(not strictly in-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E5F08E-632B-F181-855C-4667E4FF2ECC}"/>
              </a:ext>
            </a:extLst>
          </p:cNvPr>
          <p:cNvSpPr txBox="1"/>
          <p:nvPr/>
        </p:nvSpPr>
        <p:spPr>
          <a:xfrm>
            <a:off x="9139235" y="1701689"/>
            <a:ext cx="185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(This paper)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4822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F2E3-139F-CD4C-0A0A-78B80072B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9C88E0-64E8-9DB2-C756-5A8A20BB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" y="2043770"/>
            <a:ext cx="11604859" cy="30359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63A5B4-E9D8-4DDF-556D-59696FF67B08}"/>
              </a:ext>
            </a:extLst>
          </p:cNvPr>
          <p:cNvSpPr txBox="1"/>
          <p:nvPr/>
        </p:nvSpPr>
        <p:spPr>
          <a:xfrm>
            <a:off x="587141" y="490888"/>
            <a:ext cx="1138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Exp3: MSE</a:t>
            </a:r>
            <a:r>
              <a:rPr lang="en-US" altLang="zh-CN" sz="2400" dirty="0"/>
              <a:t>(shuffle OP works well)</a:t>
            </a:r>
          </a:p>
        </p:txBody>
      </p:sp>
    </p:spTree>
    <p:extLst>
      <p:ext uri="{BB962C8B-B14F-4D97-AF65-F5344CB8AC3E}">
        <p14:creationId xmlns:p14="http://schemas.microsoft.com/office/powerpoint/2010/main" val="112827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9ECB-859A-1543-C3EA-B0E79868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FCCBEB-1933-098F-2823-10A935055C3E}"/>
              </a:ext>
            </a:extLst>
          </p:cNvPr>
          <p:cNvSpPr txBox="1"/>
          <p:nvPr/>
        </p:nvSpPr>
        <p:spPr>
          <a:xfrm>
            <a:off x="587141" y="490888"/>
            <a:ext cx="113857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Exp4-5: Training time</a:t>
            </a:r>
          </a:p>
          <a:p>
            <a:r>
              <a:rPr lang="en-US" altLang="zh-CN" sz="2400" dirty="0"/>
              <a:t>(single-thread model training in </a:t>
            </a:r>
            <a:r>
              <a:rPr lang="en-US" altLang="zh-CN" sz="2400" dirty="0" err="1"/>
              <a:t>GaussML</a:t>
            </a:r>
            <a:r>
              <a:rPr lang="en-US" altLang="zh-CN" sz="2400" dirty="0"/>
              <a:t> is faster than other systems for all ML tasks)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2AFE7-3575-1110-3ED3-7F627699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" y="2208746"/>
            <a:ext cx="5217425" cy="2440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AA257A-0541-637D-D015-2E4BCFA7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984" y="2170449"/>
            <a:ext cx="5217426" cy="24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2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A894DD-412B-945C-1A56-52A0E2C221C4}"/>
              </a:ext>
            </a:extLst>
          </p:cNvPr>
          <p:cNvSpPr txBox="1"/>
          <p:nvPr/>
        </p:nvSpPr>
        <p:spPr>
          <a:xfrm>
            <a:off x="587141" y="490888"/>
            <a:ext cx="113857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Exp6: Query Optimization Techniques</a:t>
            </a:r>
          </a:p>
          <a:p>
            <a:r>
              <a:rPr lang="en-US" altLang="zh-CN" sz="2400" dirty="0"/>
              <a:t>(ML-aware query optimizer in </a:t>
            </a:r>
            <a:r>
              <a:rPr lang="en-US" altLang="zh-CN" sz="2400" dirty="0" err="1"/>
              <a:t>GaussML</a:t>
            </a:r>
            <a:r>
              <a:rPr lang="en-US" altLang="zh-CN" sz="2400" dirty="0"/>
              <a:t> can generate better execution plan)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44269-7EFE-6190-D10D-76135476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3215504"/>
            <a:ext cx="5449060" cy="33723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6426AD-FFA0-3243-5AC1-DAEE236BB24A}"/>
              </a:ext>
            </a:extLst>
          </p:cNvPr>
          <p:cNvSpPr txBox="1"/>
          <p:nvPr/>
        </p:nvSpPr>
        <p:spPr>
          <a:xfrm>
            <a:off x="587141" y="1706334"/>
            <a:ext cx="11271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WL1: complex data preprocessing (union, join)</a:t>
            </a:r>
          </a:p>
          <a:p>
            <a:r>
              <a:rPr lang="en-US" altLang="zh-CN" sz="2400" dirty="0"/>
              <a:t>WL2: multiple ML filter conditions</a:t>
            </a:r>
          </a:p>
          <a:p>
            <a:r>
              <a:rPr lang="en-US" altLang="zh-CN" sz="2400" dirty="0"/>
              <a:t>WL3 &amp; WL4: hybrid workloads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4395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3D896-022C-AEE4-D991-672B5C3D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B98C5C-4A90-C5D2-EDBF-8D72D43BC1EA}"/>
              </a:ext>
            </a:extLst>
          </p:cNvPr>
          <p:cNvSpPr txBox="1"/>
          <p:nvPr/>
        </p:nvSpPr>
        <p:spPr>
          <a:xfrm>
            <a:off x="587141" y="490888"/>
            <a:ext cx="11385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Exp7: HPO Engine Test</a:t>
            </a:r>
          </a:p>
          <a:p>
            <a:r>
              <a:rPr lang="en-US" altLang="zh-CN" sz="2400" dirty="0"/>
              <a:t>(Hyperband strategy outperforms Random in training efficiency by 1 order of magnitude)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A599F5-FF01-E72C-5CAA-E10C0BD8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71" y="2842261"/>
            <a:ext cx="6920457" cy="35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34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2DE83-F45A-A97D-1B03-C6036A44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C3882B-760F-D1B4-F713-96C7FB526F39}"/>
              </a:ext>
            </a:extLst>
          </p:cNvPr>
          <p:cNvSpPr txBox="1"/>
          <p:nvPr/>
        </p:nvSpPr>
        <p:spPr>
          <a:xfrm>
            <a:off x="587141" y="490888"/>
            <a:ext cx="11385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Exp8: </a:t>
            </a:r>
            <a:r>
              <a:rPr lang="en-US" altLang="zh-CN" sz="2800" b="1" dirty="0" err="1"/>
              <a:t>GaussML</a:t>
            </a:r>
            <a:r>
              <a:rPr lang="en-US" altLang="zh-CN" sz="2800" b="1" dirty="0"/>
              <a:t> with multiple nodes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With the number of data nodes increasing, the training time decreases significantly.</a:t>
            </a:r>
          </a:p>
          <a:p>
            <a:r>
              <a:rPr lang="en-US" altLang="zh-CN" sz="2800" dirty="0"/>
              <a:t>Training time becomes stable after 8 data nodes.</a:t>
            </a:r>
          </a:p>
          <a:p>
            <a:r>
              <a:rPr lang="en-US" altLang="zh-CN" sz="2800" dirty="0"/>
              <a:t>(redistribution/communication)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16B4F-A716-14E3-DA48-84697928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97" y="3689457"/>
            <a:ext cx="643027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6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80F5-4B05-475A-1BB8-83C0066F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18FAF-DE1F-9193-3E88-508A83FD9A19}"/>
              </a:ext>
            </a:extLst>
          </p:cNvPr>
          <p:cNvSpPr txBox="1"/>
          <p:nvPr/>
        </p:nvSpPr>
        <p:spPr>
          <a:xfrm>
            <a:off x="587141" y="490888"/>
            <a:ext cx="11385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Exp9: Shuffle methods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(Note that shuffle is faster than redistribution)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17D7A-FA02-C44B-484C-B196CDB6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49" y="3325948"/>
            <a:ext cx="639216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8FA0-C589-41A5-CF3F-BBAE2AA6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3E56A8-F0BB-6227-E787-D356B201B093}"/>
              </a:ext>
            </a:extLst>
          </p:cNvPr>
          <p:cNvSpPr txBox="1"/>
          <p:nvPr/>
        </p:nvSpPr>
        <p:spPr>
          <a:xfrm>
            <a:off x="587141" y="490888"/>
            <a:ext cx="11385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Exp10: Ablation Study on Time 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Shuffle technique decreases training time by 15-45%.</a:t>
            </a:r>
          </a:p>
          <a:p>
            <a:r>
              <a:rPr lang="en-US" altLang="zh-CN" sz="2800" dirty="0"/>
              <a:t>Data materialize decreases training time by another 40-70%.</a:t>
            </a:r>
          </a:p>
          <a:p>
            <a:r>
              <a:rPr lang="en-US" altLang="zh-CN" sz="2800" dirty="0"/>
              <a:t>SIMD/parallel technique makes training time to halve further.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466191-DFD3-D14E-5314-361FAD98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92" y="2933686"/>
            <a:ext cx="596348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41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2CDD-E05B-AC5B-21B3-459DA850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A45EEE-AE97-D1CF-FD20-A4F187B278EF}"/>
              </a:ext>
            </a:extLst>
          </p:cNvPr>
          <p:cNvSpPr txBox="1"/>
          <p:nvPr/>
        </p:nvSpPr>
        <p:spPr>
          <a:xfrm>
            <a:off x="587141" y="490888"/>
            <a:ext cx="77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Summary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8EF60F-3833-F8C2-0AA5-7CAE2A64C328}"/>
              </a:ext>
            </a:extLst>
          </p:cNvPr>
          <p:cNvSpPr txBox="1"/>
          <p:nvPr/>
        </p:nvSpPr>
        <p:spPr>
          <a:xfrm>
            <a:off x="587140" y="1386959"/>
            <a:ext cx="114540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GaussML</a:t>
            </a:r>
            <a:r>
              <a:rPr lang="en-US" altLang="zh-CN" sz="2400" dirty="0"/>
              <a:t> takes advantage of </a:t>
            </a:r>
            <a:r>
              <a:rPr lang="en-US" altLang="zh-CN" sz="2400" dirty="0">
                <a:solidFill>
                  <a:srgbClr val="FF0000"/>
                </a:solidFill>
              </a:rPr>
              <a:t>native SQL </a:t>
            </a:r>
            <a:r>
              <a:rPr lang="en-US" altLang="zh-CN" sz="2400" dirty="0"/>
              <a:t>and designs in-DB ML optimization.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 query planning:</a:t>
            </a:r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introduces </a:t>
            </a:r>
            <a:r>
              <a:rPr lang="en-US" altLang="zh-CN" sz="2400" dirty="0">
                <a:solidFill>
                  <a:srgbClr val="FF0000"/>
                </a:solidFill>
              </a:rPr>
              <a:t>ML-DB hybrid query planning optimization </a:t>
            </a:r>
            <a:r>
              <a:rPr lang="en-US" altLang="zh-CN" sz="2400" dirty="0"/>
              <a:t>and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specific ML selectivity &amp; cost estimation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 query execution:</a:t>
            </a:r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supports </a:t>
            </a:r>
            <a:r>
              <a:rPr lang="en-US" altLang="zh-CN" sz="2400" dirty="0">
                <a:solidFill>
                  <a:srgbClr val="FF0000"/>
                </a:solidFill>
              </a:rPr>
              <a:t>4 types of ML models </a:t>
            </a:r>
            <a:r>
              <a:rPr lang="en-US" altLang="zh-CN" sz="2400" dirty="0"/>
              <a:t>based on </a:t>
            </a:r>
            <a:r>
              <a:rPr lang="en-US" altLang="zh-CN" sz="2400" dirty="0">
                <a:solidFill>
                  <a:srgbClr val="FF0000"/>
                </a:solidFill>
              </a:rPr>
              <a:t>well-designed OP</a:t>
            </a:r>
            <a:r>
              <a:rPr lang="en-US" altLang="zh-CN" sz="2400" dirty="0"/>
              <a:t>s.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SIMD</a:t>
            </a:r>
            <a:r>
              <a:rPr lang="en-US" altLang="zh-CN" sz="2400" dirty="0"/>
              <a:t> technique is used for acceleration.</a:t>
            </a:r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also supports </a:t>
            </a:r>
            <a:r>
              <a:rPr lang="en-US" altLang="zh-CN" sz="2400" dirty="0">
                <a:solidFill>
                  <a:srgbClr val="FF0000"/>
                </a:solidFill>
              </a:rPr>
              <a:t>multiple nodes training</a:t>
            </a:r>
            <a:r>
              <a:rPr lang="en-US" altLang="zh-CN" sz="2400" dirty="0"/>
              <a:t>, with a series of </a:t>
            </a:r>
            <a:r>
              <a:rPr lang="en-US" altLang="zh-CN" sz="2400" dirty="0">
                <a:solidFill>
                  <a:srgbClr val="FF0000"/>
                </a:solidFill>
              </a:rPr>
              <a:t>shuffle/redistribution </a:t>
            </a:r>
            <a:r>
              <a:rPr lang="en-US" altLang="zh-CN" sz="2400" dirty="0"/>
              <a:t>methods.</a:t>
            </a:r>
          </a:p>
          <a:p>
            <a:r>
              <a:rPr lang="en-US" altLang="zh-CN" sz="2400" dirty="0" err="1"/>
              <a:t>GaussML</a:t>
            </a:r>
            <a:r>
              <a:rPr lang="en-US" altLang="zh-CN" sz="2400" dirty="0"/>
              <a:t> introduces a </a:t>
            </a:r>
            <a:r>
              <a:rPr lang="en-US" altLang="zh-CN" sz="2400" dirty="0">
                <a:solidFill>
                  <a:srgbClr val="FF0000"/>
                </a:solidFill>
              </a:rPr>
              <a:t>Hyperparameter optimization engine </a:t>
            </a:r>
            <a:r>
              <a:rPr lang="en-US" altLang="zh-CN" sz="2400" dirty="0"/>
              <a:t>to select optimal models.</a:t>
            </a:r>
          </a:p>
        </p:txBody>
      </p:sp>
    </p:spTree>
    <p:extLst>
      <p:ext uri="{BB962C8B-B14F-4D97-AF65-F5344CB8AC3E}">
        <p14:creationId xmlns:p14="http://schemas.microsoft.com/office/powerpoint/2010/main" val="1891348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8A8552-134C-3F67-72ED-193ADCBBFA76}"/>
              </a:ext>
            </a:extLst>
          </p:cNvPr>
          <p:cNvSpPr txBox="1"/>
          <p:nvPr/>
        </p:nvSpPr>
        <p:spPr>
          <a:xfrm>
            <a:off x="2294021" y="2921168"/>
            <a:ext cx="7603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/>
              <a:t>Thank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19909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7B2BA-D6EF-3883-41A6-D1D2BA3A2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9C30A8-23D9-DDCA-5DE8-19C079B314E7}"/>
              </a:ext>
            </a:extLst>
          </p:cNvPr>
          <p:cNvSpPr txBox="1"/>
          <p:nvPr/>
        </p:nvSpPr>
        <p:spPr>
          <a:xfrm>
            <a:off x="587141" y="490888"/>
            <a:ext cx="775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</a:t>
            </a:r>
            <a:r>
              <a:rPr lang="en-US" altLang="zh-CN" sz="2800" b="1" dirty="0"/>
              <a:t>(Parallel/Distributed Training)</a:t>
            </a:r>
          </a:p>
          <a:p>
            <a:r>
              <a:rPr lang="en-US" altLang="zh-CN" sz="2800" dirty="0"/>
              <a:t>(detail)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AE6616-3558-B044-2468-0C8038C86B82}"/>
              </a:ext>
            </a:extLst>
          </p:cNvPr>
          <p:cNvSpPr txBox="1"/>
          <p:nvPr/>
        </p:nvSpPr>
        <p:spPr>
          <a:xfrm>
            <a:off x="587141" y="1606034"/>
            <a:ext cx="1081428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Parallel SGD</a:t>
            </a:r>
          </a:p>
          <a:p>
            <a:r>
              <a:rPr lang="en-US" altLang="zh-CN" sz="2400" dirty="0"/>
              <a:t>- Each thread firstly </a:t>
            </a:r>
            <a:r>
              <a:rPr lang="en-US" altLang="zh-CN" sz="2400" dirty="0">
                <a:solidFill>
                  <a:srgbClr val="FF0000"/>
                </a:solidFill>
              </a:rPr>
              <a:t>fetches one part of data in mini-batches</a:t>
            </a:r>
            <a:r>
              <a:rPr lang="en-US" altLang="zh-CN" sz="2400" dirty="0"/>
              <a:t> and shuffles them, and then computes local gradients of model.</a:t>
            </a:r>
          </a:p>
          <a:p>
            <a:r>
              <a:rPr lang="en-US" altLang="zh-CN" sz="2400" dirty="0"/>
              <a:t>- In the distribute phase, each thread </a:t>
            </a:r>
            <a:r>
              <a:rPr lang="en-US" altLang="zh-CN" sz="2400" dirty="0">
                <a:solidFill>
                  <a:srgbClr val="FF0000"/>
                </a:solidFill>
              </a:rPr>
              <a:t>sends local model gradients to other threads </a:t>
            </a:r>
            <a:r>
              <a:rPr lang="en-US" altLang="zh-CN" sz="2400" dirty="0"/>
              <a:t>in each iteration.</a:t>
            </a:r>
          </a:p>
          <a:p>
            <a:r>
              <a:rPr lang="en-US" altLang="zh-CN" sz="2400" dirty="0"/>
              <a:t>- In the merge phase, each thread </a:t>
            </a:r>
            <a:r>
              <a:rPr lang="en-US" altLang="zh-CN" sz="2400" dirty="0">
                <a:solidFill>
                  <a:srgbClr val="FF0000"/>
                </a:solidFill>
              </a:rPr>
              <a:t>updates the model parameters by gradients produced by all threads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KMeans</a:t>
            </a:r>
            <a:endParaRPr lang="en-US" altLang="zh-CN" sz="2400" dirty="0"/>
          </a:p>
          <a:p>
            <a:r>
              <a:rPr lang="en-US" altLang="zh-CN" sz="2400" dirty="0"/>
              <a:t>- Guarantee the </a:t>
            </a:r>
            <a:r>
              <a:rPr lang="en-US" altLang="zh-CN" sz="2400" dirty="0">
                <a:solidFill>
                  <a:srgbClr val="FF0000"/>
                </a:solidFill>
              </a:rPr>
              <a:t>consistency of the initial centroids </a:t>
            </a:r>
            <a:r>
              <a:rPr lang="en-US" altLang="zh-CN" sz="2400" dirty="0"/>
              <a:t>in different threads.</a:t>
            </a:r>
          </a:p>
          <a:p>
            <a:r>
              <a:rPr lang="en-US" altLang="zh-CN" sz="2400" dirty="0"/>
              <a:t>- Each thread </a:t>
            </a:r>
            <a:r>
              <a:rPr lang="en-US" altLang="zh-CN" sz="2400" dirty="0">
                <a:solidFill>
                  <a:srgbClr val="FF0000"/>
                </a:solidFill>
              </a:rPr>
              <a:t>obtains centroids from other threads </a:t>
            </a:r>
            <a:r>
              <a:rPr lang="en-US" altLang="zh-CN" sz="2400" dirty="0"/>
              <a:t>and computes the mean as new centroids.</a:t>
            </a:r>
          </a:p>
          <a:p>
            <a:r>
              <a:rPr lang="en-US" altLang="zh-CN" sz="2400" dirty="0"/>
              <a:t>- Each thread re-clusters </a:t>
            </a:r>
            <a:r>
              <a:rPr lang="en-US" altLang="zh-CN" sz="2400" dirty="0">
                <a:solidFill>
                  <a:srgbClr val="FF0000"/>
                </a:solidFill>
              </a:rPr>
              <a:t>local data </a:t>
            </a:r>
            <a:r>
              <a:rPr lang="en-US" altLang="zh-CN" sz="2400" dirty="0"/>
              <a:t>and calculates centroids and exchanges them.</a:t>
            </a:r>
          </a:p>
        </p:txBody>
      </p:sp>
    </p:spTree>
    <p:extLst>
      <p:ext uri="{BB962C8B-B14F-4D97-AF65-F5344CB8AC3E}">
        <p14:creationId xmlns:p14="http://schemas.microsoft.com/office/powerpoint/2010/main" val="194234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1702-C573-9A1A-89D9-221EBDA98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0721C5-C86E-4825-C6E1-E8F92F35CAA7}"/>
              </a:ext>
            </a:extLst>
          </p:cNvPr>
          <p:cNvSpPr txBox="1"/>
          <p:nvPr/>
        </p:nvSpPr>
        <p:spPr>
          <a:xfrm>
            <a:off x="587141" y="490888"/>
            <a:ext cx="653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Problems &amp; How </a:t>
            </a:r>
            <a:r>
              <a:rPr lang="en-US" altLang="zh-CN" sz="2800" b="1" dirty="0" err="1"/>
              <a:t>GaussML</a:t>
            </a:r>
            <a:r>
              <a:rPr lang="en-US" altLang="zh-CN" sz="2800" b="1" dirty="0"/>
              <a:t> Solve Them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2B5E1A-D883-F6B6-95B9-A51203F41A6B}"/>
              </a:ext>
            </a:extLst>
          </p:cNvPr>
          <p:cNvSpPr txBox="1"/>
          <p:nvPr/>
        </p:nvSpPr>
        <p:spPr>
          <a:xfrm>
            <a:off x="587141" y="1471060"/>
            <a:ext cx="1160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UDF-based approaches suffer from </a:t>
            </a:r>
            <a:r>
              <a:rPr lang="en-US" altLang="zh-CN" sz="2800" dirty="0">
                <a:solidFill>
                  <a:srgbClr val="FF0000"/>
                </a:solidFill>
              </a:rPr>
              <a:t>Security risks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FF0000"/>
                </a:solidFill>
              </a:rPr>
              <a:t> efficiency limitations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116786-44C7-3678-A8F4-CC6CD8B58F3E}"/>
              </a:ext>
            </a:extLst>
          </p:cNvPr>
          <p:cNvSpPr txBox="1"/>
          <p:nvPr/>
        </p:nvSpPr>
        <p:spPr>
          <a:xfrm>
            <a:off x="587141" y="2189622"/>
            <a:ext cx="112514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2800" dirty="0" err="1"/>
              <a:t>GaussML</a:t>
            </a:r>
            <a:r>
              <a:rPr lang="en-US" altLang="zh-CN" sz="2800" dirty="0"/>
              <a:t> designs </a:t>
            </a:r>
            <a:r>
              <a:rPr lang="en-US" altLang="zh-CN" sz="2800" dirty="0">
                <a:solidFill>
                  <a:srgbClr val="FF0000"/>
                </a:solidFill>
              </a:rPr>
              <a:t>native executors</a:t>
            </a:r>
            <a:r>
              <a:rPr lang="en-US" altLang="zh-CN" sz="2800" dirty="0"/>
              <a:t> to avoid data transfer.</a:t>
            </a:r>
          </a:p>
          <a:p>
            <a:pPr marL="457200" indent="-457200">
              <a:buFontTx/>
              <a:buChar char="-"/>
            </a:pPr>
            <a:endParaRPr lang="en-US" altLang="zh-CN" sz="2800" dirty="0"/>
          </a:p>
          <a:p>
            <a:pPr marL="457200" indent="-457200">
              <a:buFontTx/>
              <a:buChar char="-"/>
            </a:pPr>
            <a:r>
              <a:rPr lang="en-US" altLang="zh-CN" sz="2800" dirty="0" err="1"/>
              <a:t>GaussML</a:t>
            </a:r>
            <a:r>
              <a:rPr lang="en-US" altLang="zh-CN" sz="2800" dirty="0"/>
              <a:t> can make </a:t>
            </a:r>
            <a:r>
              <a:rPr lang="en-US" altLang="zh-CN" sz="2800" dirty="0">
                <a:solidFill>
                  <a:srgbClr val="FF0000"/>
                </a:solidFill>
              </a:rPr>
              <a:t>co-optimization</a:t>
            </a:r>
            <a:r>
              <a:rPr lang="en-US" altLang="zh-CN" sz="2800" dirty="0"/>
              <a:t> on traditional query execution path and machine learning operators.</a:t>
            </a:r>
          </a:p>
          <a:p>
            <a:pPr marL="457200" indent="-457200">
              <a:buFontTx/>
              <a:buChar char="-"/>
            </a:pPr>
            <a:endParaRPr lang="en-US" altLang="zh-CN" sz="2800" dirty="0"/>
          </a:p>
          <a:p>
            <a:pPr marL="457200" indent="-457200">
              <a:buFontTx/>
              <a:buChar char="-"/>
            </a:pPr>
            <a:r>
              <a:rPr lang="en-US" altLang="zh-CN" sz="2800" dirty="0" err="1"/>
              <a:t>GaussML</a:t>
            </a:r>
            <a:r>
              <a:rPr lang="en-US" altLang="zh-CN" sz="2800" dirty="0"/>
              <a:t> contains </a:t>
            </a:r>
            <a:r>
              <a:rPr lang="en-US" altLang="zh-CN" sz="2800" dirty="0">
                <a:solidFill>
                  <a:srgbClr val="FF0000"/>
                </a:solidFill>
              </a:rPr>
              <a:t>specific optimizations for ML operators</a:t>
            </a:r>
            <a:r>
              <a:rPr lang="en-US" altLang="zh-CN" sz="2800" dirty="0"/>
              <a:t> like SIMD and data </a:t>
            </a:r>
            <a:r>
              <a:rPr lang="en-US" altLang="zh-CN" sz="2800" dirty="0" err="1"/>
              <a:t>prefeching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BE066995-D928-851E-F9F5-5AE407E99ABC}"/>
              </a:ext>
            </a:extLst>
          </p:cNvPr>
          <p:cNvSpPr/>
          <p:nvPr/>
        </p:nvSpPr>
        <p:spPr>
          <a:xfrm>
            <a:off x="7652084" y="1915427"/>
            <a:ext cx="279133" cy="36576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8C8946FE-7C24-5A0E-E0BF-4B5D43CCBAA3}"/>
              </a:ext>
            </a:extLst>
          </p:cNvPr>
          <p:cNvSpPr/>
          <p:nvPr/>
        </p:nvSpPr>
        <p:spPr>
          <a:xfrm>
            <a:off x="10047171" y="1933194"/>
            <a:ext cx="279133" cy="10987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DBA23A35-5BF2-D23A-0955-C3A8FB548542}"/>
              </a:ext>
            </a:extLst>
          </p:cNvPr>
          <p:cNvSpPr/>
          <p:nvPr/>
        </p:nvSpPr>
        <p:spPr>
          <a:xfrm>
            <a:off x="11325726" y="1913943"/>
            <a:ext cx="279133" cy="233079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1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31B10-79F1-EB0B-8795-4357B101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42B85E-CF16-95F0-6DC0-5A3241683A8F}"/>
              </a:ext>
            </a:extLst>
          </p:cNvPr>
          <p:cNvSpPr txBox="1"/>
          <p:nvPr/>
        </p:nvSpPr>
        <p:spPr>
          <a:xfrm>
            <a:off x="587141" y="490888"/>
            <a:ext cx="7756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A. </a:t>
            </a:r>
            <a:r>
              <a:rPr lang="en-US" altLang="zh-CN" sz="2800" dirty="0"/>
              <a:t>Model Training </a:t>
            </a:r>
            <a:r>
              <a:rPr lang="en-US" altLang="zh-CN" sz="2800" b="1" dirty="0"/>
              <a:t>(Parallel/Distributed Training)</a:t>
            </a:r>
          </a:p>
          <a:p>
            <a:r>
              <a:rPr lang="en-US" altLang="zh-CN" sz="2800" dirty="0"/>
              <a:t>(detail)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415DD5-C189-4773-6647-ED0F04D4F3A9}"/>
              </a:ext>
            </a:extLst>
          </p:cNvPr>
          <p:cNvSpPr txBox="1"/>
          <p:nvPr/>
        </p:nvSpPr>
        <p:spPr>
          <a:xfrm>
            <a:off x="587141" y="1606034"/>
            <a:ext cx="108142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Bayes Related</a:t>
            </a:r>
          </a:p>
          <a:p>
            <a:r>
              <a:rPr lang="en-US" altLang="zh-CN" sz="2400" dirty="0"/>
              <a:t>- Each thread </a:t>
            </a:r>
            <a:r>
              <a:rPr lang="en-US" altLang="zh-CN" sz="2400" dirty="0">
                <a:solidFill>
                  <a:srgbClr val="FF0000"/>
                </a:solidFill>
              </a:rPr>
              <a:t>generates data distribution</a:t>
            </a:r>
            <a:r>
              <a:rPr lang="en-US" altLang="zh-CN" sz="2400" dirty="0"/>
              <a:t> table for its </a:t>
            </a:r>
            <a:r>
              <a:rPr lang="en-US" altLang="zh-CN" sz="2400" dirty="0">
                <a:solidFill>
                  <a:srgbClr val="FF0000"/>
                </a:solidFill>
              </a:rPr>
              <a:t>local data </a:t>
            </a:r>
            <a:r>
              <a:rPr lang="en-US" altLang="zh-CN" sz="2400" dirty="0"/>
              <a:t>in parallel.</a:t>
            </a:r>
          </a:p>
          <a:p>
            <a:r>
              <a:rPr lang="en-US" altLang="zh-CN" sz="2400" dirty="0"/>
              <a:t>- </a:t>
            </a:r>
            <a:r>
              <a:rPr lang="en-US" altLang="zh-CN" sz="2400" dirty="0">
                <a:solidFill>
                  <a:srgbClr val="FF0000"/>
                </a:solidFill>
              </a:rPr>
              <a:t>Aggregates the frequencies and computes the probabilities</a:t>
            </a:r>
            <a:r>
              <a:rPr lang="en-US" altLang="zh-CN" sz="2400" dirty="0"/>
              <a:t> for each Bayes node in merge phase.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KNN</a:t>
            </a:r>
          </a:p>
          <a:p>
            <a:r>
              <a:rPr lang="en-US" altLang="zh-CN" sz="2400" dirty="0"/>
              <a:t>- Each thread receives the current </a:t>
            </a:r>
            <a:r>
              <a:rPr lang="en-US" altLang="zh-CN" sz="2400" dirty="0">
                <a:solidFill>
                  <a:srgbClr val="FF0000"/>
                </a:solidFill>
              </a:rPr>
              <a:t>distance upper bound</a:t>
            </a:r>
          </a:p>
          <a:p>
            <a:r>
              <a:rPr lang="en-US" altLang="zh-CN" sz="2400" dirty="0"/>
              <a:t>- Finds the nearest tuple whose distance to the query is smaller than bound</a:t>
            </a:r>
          </a:p>
          <a:p>
            <a:r>
              <a:rPr lang="en-US" altLang="zh-CN" sz="2400" dirty="0"/>
              <a:t>- Shares the top-k smallest distances in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40329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3E579-E28D-7FCA-5D3B-33B85877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0E72A8-EB7A-5CAB-E66D-2F244CDC312A}"/>
              </a:ext>
            </a:extLst>
          </p:cNvPr>
          <p:cNvSpPr txBox="1"/>
          <p:nvPr/>
        </p:nvSpPr>
        <p:spPr>
          <a:xfrm>
            <a:off x="587142" y="490888"/>
            <a:ext cx="452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98D84C-62BD-B5F4-16AC-1EDF3749BAE0}"/>
              </a:ext>
            </a:extLst>
          </p:cNvPr>
          <p:cNvSpPr txBox="1"/>
          <p:nvPr/>
        </p:nvSpPr>
        <p:spPr>
          <a:xfrm>
            <a:off x="587142" y="1357162"/>
            <a:ext cx="105877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Overview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 err="1"/>
              <a:t>GaussML</a:t>
            </a:r>
            <a:r>
              <a:rPr lang="en-US" altLang="zh-CN" sz="2400" b="1" dirty="0"/>
              <a:t> Architecture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Query Planning Optimization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Execution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5098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39AAA-934F-6B26-80C3-53F00D6E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42AB5D-D078-BEF9-5EFE-41625FC7A293}"/>
              </a:ext>
            </a:extLst>
          </p:cNvPr>
          <p:cNvSpPr txBox="1"/>
          <p:nvPr/>
        </p:nvSpPr>
        <p:spPr>
          <a:xfrm>
            <a:off x="587141" y="490888"/>
            <a:ext cx="653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GaussML</a:t>
            </a:r>
            <a:r>
              <a:rPr lang="en-US" altLang="zh-CN" sz="2800" b="1" dirty="0"/>
              <a:t> Architecture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181AA5-A0BB-C29D-103B-888DBB79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" y="1014108"/>
            <a:ext cx="4436281" cy="5843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2C1437-863F-E467-B06E-FD1678AE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19" y="1014108"/>
            <a:ext cx="4632452" cy="3022871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823B1C3-4204-E0FB-30FB-C7C802A52B6C}"/>
              </a:ext>
            </a:extLst>
          </p:cNvPr>
          <p:cNvSpPr/>
          <p:nvPr/>
        </p:nvSpPr>
        <p:spPr>
          <a:xfrm>
            <a:off x="5023422" y="1578543"/>
            <a:ext cx="1553697" cy="1347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B4A90B-35D9-8D7D-A5F4-33DCCC36AB3F}"/>
              </a:ext>
            </a:extLst>
          </p:cNvPr>
          <p:cNvCxnSpPr>
            <a:cxnSpLocks/>
          </p:cNvCxnSpPr>
          <p:nvPr/>
        </p:nvCxnSpPr>
        <p:spPr>
          <a:xfrm>
            <a:off x="5023422" y="2525543"/>
            <a:ext cx="7768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5C7D7CD-E1FD-7331-F4B6-E7103E5FB0E1}"/>
              </a:ext>
            </a:extLst>
          </p:cNvPr>
          <p:cNvCxnSpPr>
            <a:cxnSpLocks/>
          </p:cNvCxnSpPr>
          <p:nvPr/>
        </p:nvCxnSpPr>
        <p:spPr>
          <a:xfrm>
            <a:off x="5800270" y="2498725"/>
            <a:ext cx="0" cy="2429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77F4A8-51DA-88A7-1ECF-1AE29C15F378}"/>
              </a:ext>
            </a:extLst>
          </p:cNvPr>
          <p:cNvCxnSpPr>
            <a:cxnSpLocks/>
          </p:cNvCxnSpPr>
          <p:nvPr/>
        </p:nvCxnSpPr>
        <p:spPr>
          <a:xfrm>
            <a:off x="5800270" y="4918509"/>
            <a:ext cx="889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2B0345C-F0B8-609D-D3CE-291E88845CB8}"/>
              </a:ext>
            </a:extLst>
          </p:cNvPr>
          <p:cNvSpPr txBox="1"/>
          <p:nvPr/>
        </p:nvSpPr>
        <p:spPr>
          <a:xfrm>
            <a:off x="6689558" y="4219320"/>
            <a:ext cx="491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Model-aware </a:t>
            </a:r>
            <a:r>
              <a:rPr lang="en-US" altLang="zh-CN" dirty="0">
                <a:solidFill>
                  <a:srgbClr val="FF0000"/>
                </a:solidFill>
              </a:rPr>
              <a:t>cost estimator </a:t>
            </a:r>
            <a:r>
              <a:rPr lang="en-US" altLang="zh-CN" dirty="0"/>
              <a:t>to find optimal data visit path and model prediction orders.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Interleaving </a:t>
            </a:r>
            <a:r>
              <a:rPr lang="en-US" altLang="zh-CN" dirty="0">
                <a:solidFill>
                  <a:srgbClr val="FF0000"/>
                </a:solidFill>
              </a:rPr>
              <a:t>optimizations between</a:t>
            </a:r>
            <a:r>
              <a:rPr lang="en-US" altLang="zh-CN" dirty="0"/>
              <a:t> data visit operators and model training operators.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In-database </a:t>
            </a:r>
            <a:r>
              <a:rPr lang="en-US" altLang="zh-CN" dirty="0">
                <a:solidFill>
                  <a:srgbClr val="FF0000"/>
                </a:solidFill>
              </a:rPr>
              <a:t>cardinality estimation </a:t>
            </a:r>
            <a:r>
              <a:rPr lang="en-US" altLang="zh-CN" dirty="0"/>
              <a:t>(</a:t>
            </a:r>
            <a:r>
              <a:rPr lang="zh-CN" altLang="en-US" dirty="0"/>
              <a:t>基数估计</a:t>
            </a:r>
            <a:r>
              <a:rPr lang="en-US" altLang="zh-CN" dirty="0"/>
              <a:t>) component customized for ML operations.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84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B3D91-0725-3EEC-041D-55CE50FE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506B2-9124-47DC-72CD-0C90A716E6A8}"/>
              </a:ext>
            </a:extLst>
          </p:cNvPr>
          <p:cNvSpPr txBox="1"/>
          <p:nvPr/>
        </p:nvSpPr>
        <p:spPr>
          <a:xfrm>
            <a:off x="587141" y="490888"/>
            <a:ext cx="653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GaussML</a:t>
            </a:r>
            <a:r>
              <a:rPr lang="en-US" altLang="zh-CN" sz="2800" b="1" dirty="0"/>
              <a:t> Architecture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1EF22-38FE-B2D8-F80B-85DEC61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" y="1014108"/>
            <a:ext cx="4436281" cy="5843892"/>
          </a:xfrm>
          <a:prstGeom prst="rect">
            <a:avLst/>
          </a:prstGeom>
        </p:spPr>
      </p:pic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BE8E385-3A27-9D09-0BA3-8D93490F822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023422" y="2860768"/>
            <a:ext cx="1403946" cy="10752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BBFC-7BF9-43E9-EE49-DC62681EA8F4}"/>
              </a:ext>
            </a:extLst>
          </p:cNvPr>
          <p:cNvSpPr txBox="1"/>
          <p:nvPr/>
        </p:nvSpPr>
        <p:spPr>
          <a:xfrm>
            <a:off x="6427368" y="1014108"/>
            <a:ext cx="5574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basic OPs divided by computing method:</a:t>
            </a:r>
          </a:p>
          <a:p>
            <a:r>
              <a:rPr lang="en-US" altLang="zh-CN" dirty="0"/>
              <a:t>- Matrix computation OP</a:t>
            </a:r>
          </a:p>
          <a:p>
            <a:r>
              <a:rPr lang="en-US" altLang="zh-CN" dirty="0"/>
              <a:t>- Statistic OP</a:t>
            </a:r>
          </a:p>
          <a:p>
            <a:r>
              <a:rPr lang="en-US" altLang="zh-CN" dirty="0"/>
              <a:t>- </a:t>
            </a:r>
            <a:r>
              <a:rPr lang="en-US" altLang="zh-CN" dirty="0">
                <a:solidFill>
                  <a:srgbClr val="FF0000"/>
                </a:solidFill>
              </a:rPr>
              <a:t>Gradient descent</a:t>
            </a:r>
            <a:r>
              <a:rPr lang="en-US" altLang="zh-CN" dirty="0"/>
              <a:t> OP</a:t>
            </a:r>
          </a:p>
          <a:p>
            <a:r>
              <a:rPr lang="en-US" altLang="zh-CN" dirty="0"/>
              <a:t>- Distance computation OP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Parallel training </a:t>
            </a:r>
            <a:r>
              <a:rPr lang="en-US" altLang="zh-CN" dirty="0"/>
              <a:t>(on single instance or distributed)</a:t>
            </a:r>
          </a:p>
          <a:p>
            <a:endParaRPr lang="en-US" altLang="zh-CN" dirty="0"/>
          </a:p>
          <a:p>
            <a:r>
              <a:rPr lang="en-US" altLang="zh-CN" dirty="0"/>
              <a:t>Auxiliary OPs to optimize training process:</a:t>
            </a:r>
          </a:p>
          <a:p>
            <a:r>
              <a:rPr lang="en-US" altLang="zh-CN" dirty="0"/>
              <a:t>- </a:t>
            </a:r>
            <a:r>
              <a:rPr lang="en-US" altLang="zh-CN" dirty="0">
                <a:solidFill>
                  <a:srgbClr val="FF0000"/>
                </a:solidFill>
              </a:rPr>
              <a:t>Shuffle OP</a:t>
            </a:r>
            <a:r>
              <a:rPr lang="en-US" altLang="zh-CN" dirty="0"/>
              <a:t> for accelerating SGD</a:t>
            </a:r>
          </a:p>
          <a:p>
            <a:r>
              <a:rPr lang="en-US" altLang="zh-CN" dirty="0"/>
              <a:t>- </a:t>
            </a:r>
            <a:r>
              <a:rPr lang="en-US" altLang="zh-CN" dirty="0">
                <a:solidFill>
                  <a:srgbClr val="FF0000"/>
                </a:solidFill>
              </a:rPr>
              <a:t>Materialized OP </a:t>
            </a:r>
            <a:r>
              <a:rPr lang="en-US" altLang="zh-CN" dirty="0"/>
              <a:t>(</a:t>
            </a:r>
            <a:r>
              <a:rPr lang="zh-CN" altLang="en-US" dirty="0"/>
              <a:t>物化视图</a:t>
            </a:r>
            <a:r>
              <a:rPr lang="en-US" altLang="zh-CN" dirty="0"/>
              <a:t>) for reducing IO overhead</a:t>
            </a:r>
          </a:p>
          <a:p>
            <a:endParaRPr lang="en-US" altLang="zh-CN" dirty="0"/>
          </a:p>
          <a:p>
            <a:r>
              <a:rPr lang="en-US" altLang="zh-CN" dirty="0"/>
              <a:t>Data preprocessing OPs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15AE80-E07C-5404-6C82-D01FDC2A00FD}"/>
              </a:ext>
            </a:extLst>
          </p:cNvPr>
          <p:cNvSpPr txBox="1"/>
          <p:nvPr/>
        </p:nvSpPr>
        <p:spPr>
          <a:xfrm>
            <a:off x="10334625" y="12155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 = operator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552C56-37DC-E78E-F311-7C4B874A9553}"/>
              </a:ext>
            </a:extLst>
          </p:cNvPr>
          <p:cNvCxnSpPr/>
          <p:nvPr/>
        </p:nvCxnSpPr>
        <p:spPr>
          <a:xfrm>
            <a:off x="4933950" y="5286375"/>
            <a:ext cx="14934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051134C-AD51-9B1B-D151-A7B65B16AC7F}"/>
              </a:ext>
            </a:extLst>
          </p:cNvPr>
          <p:cNvSpPr txBox="1"/>
          <p:nvPr/>
        </p:nvSpPr>
        <p:spPr>
          <a:xfrm>
            <a:off x="6427368" y="5101709"/>
            <a:ext cx="557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Cross-nodes</a:t>
            </a:r>
            <a:r>
              <a:rPr lang="en-US" altLang="zh-CN" dirty="0"/>
              <a:t> data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02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0D6D4-CE41-DDF3-779E-717E6986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05CDD5-B363-F957-865A-967D4EC6B56F}"/>
              </a:ext>
            </a:extLst>
          </p:cNvPr>
          <p:cNvSpPr txBox="1"/>
          <p:nvPr/>
        </p:nvSpPr>
        <p:spPr>
          <a:xfrm>
            <a:off x="587142" y="490888"/>
            <a:ext cx="452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4F7E6-4FB7-456E-C907-C969130F8B4B}"/>
              </a:ext>
            </a:extLst>
          </p:cNvPr>
          <p:cNvSpPr txBox="1"/>
          <p:nvPr/>
        </p:nvSpPr>
        <p:spPr>
          <a:xfrm>
            <a:off x="587142" y="1357162"/>
            <a:ext cx="10587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Introduction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Overview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Query Planning Optimization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Traditional backwards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ML-DB hybrid DDL(create) query planning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ML-DB hybrid DML query planning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Selectivity estimation for ML predicates</a:t>
            </a:r>
          </a:p>
          <a:p>
            <a:pPr marL="342900" indent="-342900">
              <a:buFontTx/>
              <a:buChar char="-"/>
            </a:pPr>
            <a:r>
              <a:rPr lang="en-US" altLang="zh-CN" sz="2400" b="1" dirty="0"/>
              <a:t>Cost estimation for ML inferences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Query Execution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58998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62DE-3987-327B-39A4-94070C77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37DBE8-DAC7-05BF-E2BF-0F6076845A96}"/>
              </a:ext>
            </a:extLst>
          </p:cNvPr>
          <p:cNvSpPr txBox="1"/>
          <p:nvPr/>
        </p:nvSpPr>
        <p:spPr>
          <a:xfrm>
            <a:off x="587141" y="490888"/>
            <a:ext cx="653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Query Planning Optimization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69858-D036-DA8D-C712-A861DF5C7A47}"/>
              </a:ext>
            </a:extLst>
          </p:cNvPr>
          <p:cNvSpPr txBox="1"/>
          <p:nvPr/>
        </p:nvSpPr>
        <p:spPr>
          <a:xfrm>
            <a:off x="587140" y="1229425"/>
            <a:ext cx="11604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Traditional optimizer</a:t>
            </a:r>
            <a:r>
              <a:rPr lang="en-US" altLang="zh-CN" sz="2800" dirty="0"/>
              <a:t> in database </a:t>
            </a:r>
            <a:r>
              <a:rPr lang="en-US" altLang="zh-CN" sz="2800" dirty="0">
                <a:solidFill>
                  <a:srgbClr val="FF0000"/>
                </a:solidFill>
              </a:rPr>
              <a:t>cannot handle</a:t>
            </a:r>
            <a:r>
              <a:rPr lang="en-US" altLang="zh-CN" sz="2800" dirty="0"/>
              <a:t> end-to-end ML scenarios.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7F9ACC-4531-8A0C-6DA2-0AB34F08CDD4}"/>
              </a:ext>
            </a:extLst>
          </p:cNvPr>
          <p:cNvSpPr txBox="1"/>
          <p:nvPr/>
        </p:nvSpPr>
        <p:spPr>
          <a:xfrm>
            <a:off x="587141" y="1967962"/>
            <a:ext cx="116048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AutoNum type="romanLcParenBoth"/>
            </a:pPr>
            <a:r>
              <a:rPr lang="en-US" altLang="zh-CN" sz="2400" dirty="0"/>
              <a:t>Traditional query planner cannot </a:t>
            </a:r>
            <a:r>
              <a:rPr lang="en-US" altLang="zh-CN" sz="2400" dirty="0">
                <a:solidFill>
                  <a:srgbClr val="FF0000"/>
                </a:solidFill>
              </a:rPr>
              <a:t>mount ML OPs on the plan tree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FF0000"/>
                </a:solidFill>
              </a:rPr>
              <a:t>make related performance optimal</a:t>
            </a:r>
            <a:r>
              <a:rPr lang="en-US" altLang="zh-CN" sz="2400" dirty="0"/>
              <a:t>. </a:t>
            </a:r>
          </a:p>
          <a:p>
            <a:pPr marL="571500" indent="-571500">
              <a:buAutoNum type="romanLcParenBoth"/>
            </a:pPr>
            <a:endParaRPr lang="en-US" altLang="zh-CN" sz="2400" dirty="0"/>
          </a:p>
          <a:p>
            <a:pPr marL="571500" indent="-571500">
              <a:buAutoNum type="romanLcParenBoth"/>
            </a:pPr>
            <a:r>
              <a:rPr lang="en-US" altLang="zh-CN" sz="2400" dirty="0"/>
              <a:t>Traditional query planner does not reorder the execution order of traditional predicates on one relation based on cost because the performance gain is little.</a:t>
            </a:r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1CBD02-A433-9EC5-DFDF-9CB1AAB5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338" y="4018019"/>
            <a:ext cx="2310348" cy="266401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980AC1-806D-F4CF-48FF-AEA0EEBB05FA}"/>
              </a:ext>
            </a:extLst>
          </p:cNvPr>
          <p:cNvSpPr/>
          <p:nvPr/>
        </p:nvSpPr>
        <p:spPr>
          <a:xfrm>
            <a:off x="1501265" y="4811670"/>
            <a:ext cx="3648075" cy="73729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261C9-E4B8-744C-D4B6-9143B9D6E994}"/>
              </a:ext>
            </a:extLst>
          </p:cNvPr>
          <p:cNvSpPr/>
          <p:nvPr/>
        </p:nvSpPr>
        <p:spPr>
          <a:xfrm>
            <a:off x="1675773" y="4901265"/>
            <a:ext cx="3299058" cy="2286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12B246-366E-5F3F-D907-3A15B696AA4D}"/>
              </a:ext>
            </a:extLst>
          </p:cNvPr>
          <p:cNvSpPr/>
          <p:nvPr/>
        </p:nvSpPr>
        <p:spPr>
          <a:xfrm>
            <a:off x="2240130" y="5219460"/>
            <a:ext cx="2734701" cy="212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7A3373A5-C1EC-BF9F-EC0A-C6FF3FBFC82E}"/>
              </a:ext>
            </a:extLst>
          </p:cNvPr>
          <p:cNvSpPr/>
          <p:nvPr/>
        </p:nvSpPr>
        <p:spPr>
          <a:xfrm rot="5400000">
            <a:off x="1967952" y="5151335"/>
            <a:ext cx="270572" cy="227632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2C70B4-B3AF-EF28-05C8-B3ADA5DADE52}"/>
              </a:ext>
            </a:extLst>
          </p:cNvPr>
          <p:cNvSpPr txBox="1"/>
          <p:nvPr/>
        </p:nvSpPr>
        <p:spPr>
          <a:xfrm>
            <a:off x="1501265" y="5638560"/>
            <a:ext cx="364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UDF-Based In-DB 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2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2327</Words>
  <Application>Microsoft Office PowerPoint</Application>
  <PresentationFormat>宽屏</PresentationFormat>
  <Paragraphs>361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honglin tao</dc:creator>
  <cp:lastModifiedBy>honglin tao</cp:lastModifiedBy>
  <cp:revision>150</cp:revision>
  <dcterms:created xsi:type="dcterms:W3CDTF">2024-11-04T07:04:51Z</dcterms:created>
  <dcterms:modified xsi:type="dcterms:W3CDTF">2024-11-07T07:43:53Z</dcterms:modified>
</cp:coreProperties>
</file>