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heme/theme3.xml" ContentType="application/vnd.openxmlformats-officedocument.them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2.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3.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4.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5.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6.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7.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8.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9.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10.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11.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2.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13.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14.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5.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16.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1465" r:id="rId4"/>
    <p:sldId id="1466" r:id="rId5"/>
    <p:sldId id="1467" r:id="rId6"/>
    <p:sldId id="1468" r:id="rId7"/>
    <p:sldId id="1485" r:id="rId8"/>
    <p:sldId id="1484" r:id="rId9"/>
    <p:sldId id="1486" r:id="rId10"/>
    <p:sldId id="1469" r:id="rId11"/>
    <p:sldId id="1470" r:id="rId12"/>
    <p:sldId id="1471" r:id="rId13"/>
    <p:sldId id="1473" r:id="rId14"/>
    <p:sldId id="1475" r:id="rId15"/>
    <p:sldId id="1487" r:id="rId16"/>
    <p:sldId id="1488" r:id="rId17"/>
    <p:sldId id="1476" r:id="rId18"/>
    <p:sldId id="1489" r:id="rId19"/>
    <p:sldId id="1477"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7CA"/>
    <a:srgbClr val="3B6A70"/>
    <a:srgbClr val="4E707C"/>
    <a:srgbClr val="AF7E5E"/>
    <a:srgbClr val="78815A"/>
    <a:srgbClr val="C7D3D2"/>
    <a:srgbClr val="E6EBF0"/>
    <a:srgbClr val="506F67"/>
    <a:srgbClr val="B15E6A"/>
    <a:srgbClr val="2C64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2" autoAdjust="0"/>
    <p:restoredTop sz="94660"/>
  </p:normalViewPr>
  <p:slideViewPr>
    <p:cSldViewPr snapToGrid="0" showGuides="1">
      <p:cViewPr varScale="1">
        <p:scale>
          <a:sx n="121" d="100"/>
          <a:sy n="121" d="100"/>
        </p:scale>
        <p:origin x="168" y="3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5F77B-7D4F-452D-AF38-76E47CE76F70}" type="datetimeFigureOut">
              <a:rPr lang="zh-CN" altLang="en-US" smtClean="0"/>
              <a:t>2024/11/6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9333B-8320-484D-AAB2-B8CCB8FA812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66487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5395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95749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51904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6780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2.xml"/><Relationship Id="rId5" Type="http://schemas.openxmlformats.org/officeDocument/2006/relationships/tags" Target="../tags/tag25.xml"/><Relationship Id="rId4" Type="http://schemas.openxmlformats.org/officeDocument/2006/relationships/tags" Target="../tags/tag2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2.xml"/><Relationship Id="rId4" Type="http://schemas.openxmlformats.org/officeDocument/2006/relationships/tags" Target="../tags/tag4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2.xml"/><Relationship Id="rId5" Type="http://schemas.openxmlformats.org/officeDocument/2006/relationships/tags" Target="../tags/tag63.xml"/><Relationship Id="rId4" Type="http://schemas.openxmlformats.org/officeDocument/2006/relationships/tags" Target="../tags/tag6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slideMaster" Target="../slideMasters/slideMaster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slideMaster" Target="../slideMasters/slideMaster2.xml"/><Relationship Id="rId4" Type="http://schemas.openxmlformats.org/officeDocument/2006/relationships/tags" Target="../tags/tag101.xml"/><Relationship Id="rId9" Type="http://schemas.openxmlformats.org/officeDocument/2006/relationships/tags" Target="../tags/tag106.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9"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10" Type="http://schemas.openxmlformats.org/officeDocument/2006/relationships/slideMaster" Target="../slideMasters/slideMaster2.xml"/><Relationship Id="rId4" Type="http://schemas.openxmlformats.org/officeDocument/2006/relationships/tags" Target="../tags/tag118.xml"/><Relationship Id="rId9" Type="http://schemas.openxmlformats.org/officeDocument/2006/relationships/tags" Target="../tags/tag1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slideMaster" Target="../slideMasters/slideMaster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1"/>
            <a:ext cx="6319132" cy="6858000"/>
          </a:xfrm>
          <a:custGeom>
            <a:avLst/>
            <a:gdLst>
              <a:gd name="connsiteX0" fmla="*/ 0 w 6338397"/>
              <a:gd name="connsiteY0" fmla="*/ 0 h 6884303"/>
              <a:gd name="connsiteX1" fmla="*/ 6338397 w 6338397"/>
              <a:gd name="connsiteY1" fmla="*/ 0 h 6884303"/>
              <a:gd name="connsiteX2" fmla="*/ 6338397 w 6338397"/>
              <a:gd name="connsiteY2" fmla="*/ 6884303 h 6884303"/>
              <a:gd name="connsiteX3" fmla="*/ 0 w 6338397"/>
              <a:gd name="connsiteY3" fmla="*/ 6884303 h 6884303"/>
            </a:gdLst>
            <a:ahLst/>
            <a:cxnLst>
              <a:cxn ang="0">
                <a:pos x="connsiteX0" y="connsiteY0"/>
              </a:cxn>
              <a:cxn ang="0">
                <a:pos x="connsiteX1" y="connsiteY1"/>
              </a:cxn>
              <a:cxn ang="0">
                <a:pos x="connsiteX2" y="connsiteY2"/>
              </a:cxn>
              <a:cxn ang="0">
                <a:pos x="connsiteX3" y="connsiteY3"/>
              </a:cxn>
            </a:cxnLst>
            <a:rect l="l" t="t" r="r" b="b"/>
            <a:pathLst>
              <a:path w="6338397" h="6884303">
                <a:moveTo>
                  <a:pt x="0" y="0"/>
                </a:moveTo>
                <a:lnTo>
                  <a:pt x="6338397" y="0"/>
                </a:lnTo>
                <a:lnTo>
                  <a:pt x="6338397" y="6884303"/>
                </a:lnTo>
                <a:lnTo>
                  <a:pt x="0" y="6884303"/>
                </a:lnTo>
                <a:close/>
              </a:path>
            </a:pathLst>
          </a:custGeom>
        </p:spPr>
        <p:txBody>
          <a:bodyPr wrap="square">
            <a:noAutofit/>
          </a:bodyPr>
          <a:lstStyle>
            <a:lvl1pPr marL="0" indent="0">
              <a:buNone/>
              <a:defRPr sz="1400"/>
            </a:lvl1pPr>
          </a:lstStyle>
          <a:p>
            <a:endParaRPr lang="id-ID"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2"/>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3"/>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4"/>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5"/>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6"/>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7"/>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t>2024/11/6</a:t>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11"/>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9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12"/>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5" name="文本占位符 4"/>
          <p:cNvSpPr>
            <a:spLocks noGrp="1"/>
          </p:cNvSpPr>
          <p:nvPr>
            <p:ph type="body" sz="quarter" idx="13" hasCustomPrompt="1"/>
            <p:custDataLst>
              <p:tags r:id="rId13"/>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90204" pitchFamily="34" charset="0"/>
              </a:defRPr>
            </a:lvl1pPr>
          </a:lstStyle>
          <a:p>
            <a:pPr lvl="0"/>
            <a:r>
              <a:rPr lang="zh-CN" altLang="en-US" dirty="0"/>
              <a:t>编辑文本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90204" pitchFamily="34" charset="0"/>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2024/11/6</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90204" pitchFamily="34" charset="0"/>
                <a:ea typeface="微软雅黑" panose="020B0503020204020204" charset="-122"/>
              </a:defRPr>
            </a:lvl1pPr>
            <a:lvl2pPr>
              <a:defRPr sz="1600" baseline="0">
                <a:solidFill>
                  <a:schemeClr val="tx1">
                    <a:lumMod val="75000"/>
                    <a:lumOff val="25000"/>
                  </a:schemeClr>
                </a:solidFill>
                <a:latin typeface="Arial" panose="020B0604020202090204" pitchFamily="34" charset="0"/>
                <a:ea typeface="微软雅黑" panose="020B0503020204020204" charset="-122"/>
              </a:defRPr>
            </a:lvl2pPr>
            <a:lvl3pPr>
              <a:defRPr sz="1600" baseline="0">
                <a:solidFill>
                  <a:schemeClr val="tx1">
                    <a:lumMod val="75000"/>
                    <a:lumOff val="25000"/>
                  </a:schemeClr>
                </a:solidFill>
                <a:latin typeface="Arial" panose="020B0604020202090204" pitchFamily="34" charset="0"/>
                <a:ea typeface="微软雅黑" panose="020B0503020204020204" charset="-122"/>
              </a:defRPr>
            </a:lvl3pPr>
            <a:lvl4pPr>
              <a:defRPr sz="1600" baseline="0">
                <a:solidFill>
                  <a:schemeClr val="tx1">
                    <a:lumMod val="75000"/>
                    <a:lumOff val="25000"/>
                  </a:schemeClr>
                </a:solidFill>
                <a:latin typeface="Arial" panose="020B0604020202090204" pitchFamily="34" charset="0"/>
                <a:ea typeface="微软雅黑" panose="020B0503020204020204" charset="-122"/>
              </a:defRPr>
            </a:lvl4pPr>
            <a:lvl5pPr>
              <a:defRPr sz="1600"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2024/11/6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9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2024/11/6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2024/11/6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2024/11/6</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90204" pitchFamily="34" charset="0"/>
              </a:defRPr>
            </a:lvl1pPr>
            <a:lvl2pPr>
              <a:defRPr baseline="0">
                <a:solidFill>
                  <a:schemeClr val="tx1">
                    <a:lumMod val="75000"/>
                    <a:lumOff val="25000"/>
                  </a:schemeClr>
                </a:solidFill>
                <a:latin typeface="Arial" panose="020B0604020202090204" pitchFamily="34" charset="0"/>
              </a:defRPr>
            </a:lvl2pPr>
            <a:lvl3pPr>
              <a:defRPr baseline="0">
                <a:solidFill>
                  <a:schemeClr val="tx1">
                    <a:lumMod val="75000"/>
                    <a:lumOff val="25000"/>
                  </a:schemeClr>
                </a:solidFill>
                <a:latin typeface="Arial" panose="020B0604020202090204" pitchFamily="34" charset="0"/>
              </a:defRPr>
            </a:lvl3pPr>
            <a:lvl4pPr>
              <a:defRPr baseline="0">
                <a:solidFill>
                  <a:schemeClr val="tx1">
                    <a:lumMod val="75000"/>
                    <a:lumOff val="25000"/>
                  </a:schemeClr>
                </a:solidFill>
                <a:latin typeface="Arial" panose="020B0604020202090204" pitchFamily="34" charset="0"/>
              </a:defRPr>
            </a:lvl4pPr>
            <a:lvl5pPr>
              <a:defRPr baseline="0">
                <a:solidFill>
                  <a:schemeClr val="tx1">
                    <a:lumMod val="75000"/>
                    <a:lumOff val="25000"/>
                  </a:schemeClr>
                </a:solidFill>
                <a:latin typeface="Arial" panose="020B060402020209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9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9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9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9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9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9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9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vl2pPr>
              <a:defRPr baseline="0">
                <a:solidFill>
                  <a:schemeClr val="tx1">
                    <a:lumMod val="75000"/>
                    <a:lumOff val="25000"/>
                  </a:schemeClr>
                </a:solidFill>
                <a:latin typeface="Arial" panose="020B0604020202090204" pitchFamily="34" charset="0"/>
                <a:ea typeface="微软雅黑" panose="020B0503020204020204" charset="-122"/>
              </a:defRPr>
            </a:lvl2pPr>
            <a:lvl3pPr>
              <a:defRPr baseline="0">
                <a:solidFill>
                  <a:schemeClr val="tx1">
                    <a:lumMod val="75000"/>
                    <a:lumOff val="25000"/>
                  </a:schemeClr>
                </a:solidFill>
                <a:latin typeface="Arial" panose="020B0604020202090204" pitchFamily="34" charset="0"/>
                <a:ea typeface="微软雅黑" panose="020B0503020204020204" charset="-122"/>
              </a:defRPr>
            </a:lvl3pPr>
            <a:lvl4pPr>
              <a:defRPr baseline="0">
                <a:solidFill>
                  <a:schemeClr val="tx1">
                    <a:lumMod val="75000"/>
                    <a:lumOff val="25000"/>
                  </a:schemeClr>
                </a:solidFill>
                <a:latin typeface="Arial" panose="020B0604020202090204" pitchFamily="34" charset="0"/>
                <a:ea typeface="微软雅黑" panose="020B0503020204020204" charset="-122"/>
              </a:defRPr>
            </a:lvl4pPr>
            <a:lvl5pPr>
              <a:defRPr baseline="0">
                <a:solidFill>
                  <a:schemeClr val="tx1">
                    <a:lumMod val="75000"/>
                    <a:lumOff val="25000"/>
                  </a:schemeClr>
                </a:solidFill>
                <a:latin typeface="Arial" panose="020B060402020209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9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2024/11/6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9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B1752E-18FA-4932-B8B8-A03432A3A8A5}" type="datetimeFigureOut">
              <a:rPr lang="zh-CN" altLang="en-US" smtClean="0"/>
              <a:t>2024/11/6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2C666-96E4-4FFB-9889-0D273B7938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ags" Target="../tags/tag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ags" Target="../tags/tag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ags" Target="../tags/tag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ags" Target="../tags/tag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ags" Target="../tags/tag5.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5DEE7">
            <a:alpha val="2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1752E-18FA-4932-B8B8-A03432A3A8A5}" type="datetimeFigureOut">
              <a:rPr lang="zh-CN" altLang="en-US" smtClean="0"/>
              <a:t>2024/11/6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2C666-96E4-4FFB-9889-0D273B7938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2024/11/6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9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Arial" panose="020B060402020209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30.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73.xml"/><Relationship Id="rId7" Type="http://schemas.openxmlformats.org/officeDocument/2006/relationships/notesSlide" Target="../notesSlides/notesSlide9.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slideLayout" Target="../slideLayouts/slideLayout19.xml"/><Relationship Id="rId5" Type="http://schemas.openxmlformats.org/officeDocument/2006/relationships/tags" Target="../tags/tag175.xml"/><Relationship Id="rId4" Type="http://schemas.openxmlformats.org/officeDocument/2006/relationships/tags" Target="../tags/tag174.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78.xml"/><Relationship Id="rId7" Type="http://schemas.openxmlformats.org/officeDocument/2006/relationships/notesSlide" Target="../notesSlides/notesSlide10.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slideLayout" Target="../slideLayouts/slideLayout19.xml"/><Relationship Id="rId5" Type="http://schemas.openxmlformats.org/officeDocument/2006/relationships/tags" Target="../tags/tag180.xml"/><Relationship Id="rId4" Type="http://schemas.openxmlformats.org/officeDocument/2006/relationships/tags" Target="../tags/tag179.xml"/></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83.xml"/><Relationship Id="rId7" Type="http://schemas.openxmlformats.org/officeDocument/2006/relationships/notesSlide" Target="../notesSlides/notesSlide11.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Layout" Target="../slideLayouts/slideLayout19.xml"/><Relationship Id="rId5" Type="http://schemas.openxmlformats.org/officeDocument/2006/relationships/tags" Target="../tags/tag185.xml"/><Relationship Id="rId4" Type="http://schemas.openxmlformats.org/officeDocument/2006/relationships/tags" Target="../tags/tag184.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88.xml"/><Relationship Id="rId7" Type="http://schemas.openxmlformats.org/officeDocument/2006/relationships/notesSlide" Target="../notesSlides/notesSlide1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19.xml"/><Relationship Id="rId5" Type="http://schemas.openxmlformats.org/officeDocument/2006/relationships/tags" Target="../tags/tag190.xml"/><Relationship Id="rId10" Type="http://schemas.openxmlformats.org/officeDocument/2006/relationships/image" Target="../media/image12.png"/><Relationship Id="rId4" Type="http://schemas.openxmlformats.org/officeDocument/2006/relationships/tags" Target="../tags/tag189.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93.xml"/><Relationship Id="rId7" Type="http://schemas.openxmlformats.org/officeDocument/2006/relationships/notesSlide" Target="../notesSlides/notesSlide1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19.xml"/><Relationship Id="rId5" Type="http://schemas.openxmlformats.org/officeDocument/2006/relationships/tags" Target="../tags/tag195.xml"/><Relationship Id="rId4" Type="http://schemas.openxmlformats.org/officeDocument/2006/relationships/tags" Target="../tags/tag194.xml"/><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98.xml"/><Relationship Id="rId7" Type="http://schemas.openxmlformats.org/officeDocument/2006/relationships/notesSlide" Target="../notesSlides/notesSlide14.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19.xml"/><Relationship Id="rId5" Type="http://schemas.openxmlformats.org/officeDocument/2006/relationships/tags" Target="../tags/tag200.xml"/><Relationship Id="rId4" Type="http://schemas.openxmlformats.org/officeDocument/2006/relationships/tags" Target="../tags/tag199.xml"/><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03.xml"/><Relationship Id="rId7" Type="http://schemas.openxmlformats.org/officeDocument/2006/relationships/notesSlide" Target="../notesSlides/notesSlide15.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Layout" Target="../slideLayouts/slideLayout19.xml"/><Relationship Id="rId5" Type="http://schemas.openxmlformats.org/officeDocument/2006/relationships/tags" Target="../tags/tag205.xml"/><Relationship Id="rId4" Type="http://schemas.openxmlformats.org/officeDocument/2006/relationships/tags" Target="../tags/tag204.xml"/><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08.xml"/><Relationship Id="rId7" Type="http://schemas.openxmlformats.org/officeDocument/2006/relationships/notesSlide" Target="../notesSlides/notesSlide16.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19.xml"/><Relationship Id="rId5" Type="http://schemas.openxmlformats.org/officeDocument/2006/relationships/tags" Target="../tags/tag210.xml"/><Relationship Id="rId10" Type="http://schemas.openxmlformats.org/officeDocument/2006/relationships/image" Target="../media/image17.png"/><Relationship Id="rId4" Type="http://schemas.openxmlformats.org/officeDocument/2006/relationships/tags" Target="../tags/tag209.xml"/><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13.xml"/><Relationship Id="rId7" Type="http://schemas.openxmlformats.org/officeDocument/2006/relationships/notesSlide" Target="../notesSlides/notesSlide17.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19.xml"/><Relationship Id="rId5" Type="http://schemas.openxmlformats.org/officeDocument/2006/relationships/tags" Target="../tags/tag215.xml"/><Relationship Id="rId4" Type="http://schemas.openxmlformats.org/officeDocument/2006/relationships/tags" Target="../tags/tag214.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3.xml"/><Relationship Id="rId7" Type="http://schemas.openxmlformats.org/officeDocument/2006/relationships/notesSlide" Target="../notesSlides/notesSlide1.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Layout" Target="../slideLayouts/slideLayout19.xml"/><Relationship Id="rId5" Type="http://schemas.openxmlformats.org/officeDocument/2006/relationships/tags" Target="../tags/tag135.xml"/><Relationship Id="rId4" Type="http://schemas.openxmlformats.org/officeDocument/2006/relationships/tags" Target="../tags/tag134.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8.xml"/><Relationship Id="rId7" Type="http://schemas.openxmlformats.org/officeDocument/2006/relationships/notesSlide" Target="../notesSlides/notesSlide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slideLayout" Target="../slideLayouts/slideLayout19.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43.xml"/><Relationship Id="rId7" Type="http://schemas.openxmlformats.org/officeDocument/2006/relationships/notesSlide" Target="../notesSlides/notesSlide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19.xml"/><Relationship Id="rId5" Type="http://schemas.openxmlformats.org/officeDocument/2006/relationships/tags" Target="../tags/tag145.xml"/><Relationship Id="rId4" Type="http://schemas.openxmlformats.org/officeDocument/2006/relationships/tags" Target="../tags/tag144.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48.xml"/><Relationship Id="rId7" Type="http://schemas.openxmlformats.org/officeDocument/2006/relationships/notesSlide" Target="../notesSlides/notesSlide4.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slideLayout" Target="../slideLayouts/slideLayout19.xml"/><Relationship Id="rId5" Type="http://schemas.openxmlformats.org/officeDocument/2006/relationships/tags" Target="../tags/tag150.xml"/><Relationship Id="rId4" Type="http://schemas.openxmlformats.org/officeDocument/2006/relationships/tags" Target="../tags/tag149.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53.xml"/><Relationship Id="rId7" Type="http://schemas.openxmlformats.org/officeDocument/2006/relationships/notesSlide" Target="../notesSlides/notesSlide5.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slideLayout" Target="../slideLayouts/slideLayout19.xml"/><Relationship Id="rId5" Type="http://schemas.openxmlformats.org/officeDocument/2006/relationships/tags" Target="../tags/tag155.xml"/><Relationship Id="rId10" Type="http://schemas.openxmlformats.org/officeDocument/2006/relationships/image" Target="../media/image6.png"/><Relationship Id="rId4" Type="http://schemas.openxmlformats.org/officeDocument/2006/relationships/tags" Target="../tags/tag154.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58.xml"/><Relationship Id="rId7" Type="http://schemas.openxmlformats.org/officeDocument/2006/relationships/notesSlide" Target="../notesSlides/notesSlide6.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slideLayout" Target="../slideLayouts/slideLayout19.xml"/><Relationship Id="rId5" Type="http://schemas.openxmlformats.org/officeDocument/2006/relationships/tags" Target="../tags/tag160.xml"/><Relationship Id="rId4" Type="http://schemas.openxmlformats.org/officeDocument/2006/relationships/tags" Target="../tags/tag159.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63.xml"/><Relationship Id="rId7" Type="http://schemas.openxmlformats.org/officeDocument/2006/relationships/notesSlide" Target="../notesSlides/notesSlide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19.xml"/><Relationship Id="rId5" Type="http://schemas.openxmlformats.org/officeDocument/2006/relationships/tags" Target="../tags/tag165.xml"/><Relationship Id="rId4" Type="http://schemas.openxmlformats.org/officeDocument/2006/relationships/tags" Target="../tags/tag164.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68.xml"/><Relationship Id="rId7" Type="http://schemas.openxmlformats.org/officeDocument/2006/relationships/notesSlide" Target="../notesSlides/notesSlide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slideLayout" Target="../slideLayouts/slideLayout19.xml"/><Relationship Id="rId5" Type="http://schemas.openxmlformats.org/officeDocument/2006/relationships/tags" Target="../tags/tag170.xml"/><Relationship Id="rId4" Type="http://schemas.openxmlformats.org/officeDocument/2006/relationships/tags" Target="../tags/tag169.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15185" y="1431925"/>
            <a:ext cx="7707630" cy="3970020"/>
          </a:xfrm>
          <a:prstGeom prst="rect">
            <a:avLst/>
          </a:prstGeom>
          <a:solidFill>
            <a:schemeClr val="tx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2181561" y="2105485"/>
            <a:ext cx="7395903" cy="2862322"/>
          </a:xfrm>
          <a:prstGeom prst="rect">
            <a:avLst/>
          </a:prstGeom>
          <a:noFill/>
        </p:spPr>
        <p:txBody>
          <a:bodyPr wrap="square" rtlCol="0">
            <a:spAutoFit/>
          </a:bodyPr>
          <a:lstStyle/>
          <a:p>
            <a:pPr algn="ctr"/>
            <a:r>
              <a:rPr lang="en-US" altLang="zh-CN" sz="3600" dirty="0" err="1">
                <a:solidFill>
                  <a:srgbClr val="2C6479"/>
                </a:solidFill>
                <a:latin typeface="微软雅黑" panose="020B0503020204020204" charset="-122"/>
                <a:ea typeface="汉仪昌黎宋刻本(原版)W" panose="00020600040101010101" charset="-122"/>
                <a:cs typeface="微软雅黑" panose="020B0503020204020204" charset="-122"/>
              </a:rPr>
              <a:t>KnobCF</a:t>
            </a:r>
            <a:r>
              <a:rPr lang="en-US" altLang="zh-CN" sz="3600" dirty="0">
                <a:solidFill>
                  <a:srgbClr val="2C6479"/>
                </a:solidFill>
                <a:latin typeface="微软雅黑" panose="020B0503020204020204" charset="-122"/>
                <a:ea typeface="汉仪昌黎宋刻本(原版)W" panose="00020600040101010101" charset="-122"/>
                <a:cs typeface="微软雅黑" panose="020B0503020204020204" charset="-122"/>
              </a:rPr>
              <a:t>: Uncertainty-aware Knob Tuning</a:t>
            </a:r>
          </a:p>
          <a:p>
            <a:pPr algn="ctr"/>
            <a:endParaRPr lang="en-US" altLang="zh-CN" sz="3600" dirty="0">
              <a:solidFill>
                <a:srgbClr val="2C6479"/>
              </a:solidFill>
              <a:latin typeface="微软雅黑" panose="020B0503020204020204" charset="-122"/>
              <a:ea typeface="汉仪昌黎宋刻本(原版)W" panose="00020600040101010101" charset="-122"/>
              <a:cs typeface="微软雅黑" panose="020B0503020204020204" charset="-122"/>
            </a:endParaRPr>
          </a:p>
          <a:p>
            <a:pPr algn="ctr"/>
            <a:r>
              <a:rPr lang="en-US" altLang="zh-CN" sz="3600" dirty="0" err="1">
                <a:solidFill>
                  <a:srgbClr val="2C6479"/>
                </a:solidFill>
                <a:latin typeface="微软雅黑" panose="020B0503020204020204" charset="-122"/>
                <a:ea typeface="汉仪昌黎宋刻本(原版)W" panose="00020600040101010101" charset="-122"/>
                <a:cs typeface="微软雅黑" panose="020B0503020204020204" charset="-122"/>
              </a:rPr>
              <a:t>arXiv</a:t>
            </a:r>
            <a:r>
              <a:rPr lang="en-US" altLang="zh-CN" sz="3600" dirty="0">
                <a:solidFill>
                  <a:srgbClr val="2C6479"/>
                </a:solidFill>
                <a:latin typeface="微软雅黑" panose="020B0503020204020204" charset="-122"/>
                <a:ea typeface="汉仪昌黎宋刻本(原版)W" panose="00020600040101010101" charset="-122"/>
                <a:cs typeface="微软雅黑" panose="020B0503020204020204" charset="-122"/>
              </a:rPr>
              <a:t> 2024</a:t>
            </a:r>
          </a:p>
          <a:p>
            <a:pPr algn="ctr"/>
            <a:endParaRPr lang="en-US" altLang="zh-CN" sz="3600" dirty="0">
              <a:solidFill>
                <a:srgbClr val="2C6479"/>
              </a:solidFill>
              <a:latin typeface="微软雅黑" panose="020B0503020204020204" charset="-122"/>
              <a:ea typeface="汉仪昌黎宋刻本(原版)W" panose="00020600040101010101" charset="-122"/>
              <a:cs typeface="微软雅黑" panose="020B0503020204020204" charset="-122"/>
            </a:endParaRPr>
          </a:p>
        </p:txBody>
      </p:sp>
      <p:pic>
        <p:nvPicPr>
          <p:cNvPr id="7" name="图片 6" descr="图层 yingwe1"/>
          <p:cNvPicPr>
            <a:picLocks noChangeAspect="1"/>
          </p:cNvPicPr>
          <p:nvPr>
            <p:custDataLst>
              <p:tags r:id="rId1"/>
            </p:custDataLst>
          </p:nvPr>
        </p:nvPicPr>
        <p:blipFill>
          <a:blip r:embed="rId3"/>
          <a:stretch>
            <a:fillRect/>
          </a:stretch>
        </p:blipFill>
        <p:spPr>
          <a:xfrm>
            <a:off x="5257165" y="6021070"/>
            <a:ext cx="1677035" cy="3384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不确定性感知旋钮调优</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991539" y="1259849"/>
            <a:ext cx="6353372" cy="5424729"/>
          </a:xfrm>
          <a:prstGeom prst="rect">
            <a:avLst/>
          </a:prstGeom>
          <a:noFill/>
        </p:spPr>
        <p:txBody>
          <a:bodyPr wrap="square" rtlCol="0">
            <a:noAutofit/>
          </a:bodyPr>
          <a:lstStyle/>
          <a:p>
            <a:pPr>
              <a:lnSpc>
                <a:spcPts val="2660"/>
              </a:lnSpc>
            </a:pPr>
            <a:r>
              <a:rPr lang="zh-CN" altLang="en-US" dirty="0"/>
              <a:t>输入：工作负载</a:t>
            </a:r>
            <a:r>
              <a:rPr lang="en-US" altLang="zh-CN" dirty="0"/>
              <a:t>W</a:t>
            </a:r>
            <a:r>
              <a:rPr lang="zh-CN" altLang="en-US" dirty="0"/>
              <a:t>，迭代次数</a:t>
            </a:r>
            <a:r>
              <a:rPr lang="en-US" altLang="zh-CN" dirty="0"/>
              <a:t>N</a:t>
            </a:r>
            <a:r>
              <a:rPr lang="zh-CN" altLang="en-US" dirty="0"/>
              <a:t>，旋钮空间</a:t>
            </a:r>
            <a:r>
              <a:rPr lang="en-US" altLang="zh-CN" dirty="0"/>
              <a:t>S</a:t>
            </a:r>
            <a:r>
              <a:rPr lang="zh-CN" altLang="en-US" dirty="0"/>
              <a:t>，和不确定性感知旋钮分类器</a:t>
            </a:r>
            <a:r>
              <a:rPr lang="en-US" altLang="zh-CN" dirty="0" err="1"/>
              <a:t>KnobCF</a:t>
            </a:r>
            <a:endParaRPr lang="en-US" altLang="zh-CN" dirty="0"/>
          </a:p>
          <a:p>
            <a:pPr>
              <a:lnSpc>
                <a:spcPct val="150000"/>
              </a:lnSpc>
            </a:pPr>
            <a:r>
              <a:rPr lang="zh-CN" altLang="en-US" dirty="0"/>
              <a:t>初始化阶段：</a:t>
            </a:r>
            <a:endParaRPr lang="en-US" altLang="zh-CN" dirty="0"/>
          </a:p>
          <a:p>
            <a:pPr marL="285750" indent="-285750">
              <a:lnSpc>
                <a:spcPts val="2660"/>
              </a:lnSpc>
              <a:buFont typeface="Arial" panose="020B0604020202020204" pitchFamily="34" charset="0"/>
              <a:buChar char="•"/>
            </a:pPr>
            <a:r>
              <a:rPr lang="zh-CN" altLang="en-US" sz="1600" dirty="0"/>
              <a:t>使用拉丁超立方抽样生成初始旋钮配置点，对初始配置进行单点评估，并为每个查询预测类别标签，记录每个配置点的查询性能和类别标签。</a:t>
            </a:r>
            <a:endParaRPr lang="en-US" altLang="zh-CN" sz="1600" dirty="0"/>
          </a:p>
          <a:p>
            <a:pPr marL="285750" indent="-285750">
              <a:lnSpc>
                <a:spcPts val="2660"/>
              </a:lnSpc>
              <a:buFont typeface="Arial" panose="020B0604020202020204" pitchFamily="34" charset="0"/>
              <a:buChar char="•"/>
            </a:pPr>
            <a:r>
              <a:rPr lang="zh-CN" altLang="en-US" sz="1600" dirty="0"/>
              <a:t>利用初始配置点初始化旋钮调优模型</a:t>
            </a:r>
            <a:endParaRPr lang="en-US" altLang="zh-CN" sz="1600" dirty="0"/>
          </a:p>
          <a:p>
            <a:pPr>
              <a:lnSpc>
                <a:spcPct val="150000"/>
              </a:lnSpc>
            </a:pPr>
            <a:r>
              <a:rPr lang="zh-CN" altLang="en-US" dirty="0"/>
              <a:t>迭代调优阶段：</a:t>
            </a:r>
            <a:endParaRPr lang="en-US" altLang="zh-CN" dirty="0"/>
          </a:p>
          <a:p>
            <a:pPr marL="285750" indent="-285750">
              <a:lnSpc>
                <a:spcPts val="2660"/>
              </a:lnSpc>
              <a:buFont typeface="Arial" panose="020B0604020202020204" pitchFamily="34" charset="0"/>
              <a:buChar char="•"/>
            </a:pPr>
            <a:r>
              <a:rPr lang="zh-CN" altLang="en-US" sz="1600" dirty="0"/>
              <a:t>推荐配置：调优模型推荐下一个旋钮配置，</a:t>
            </a:r>
            <a:endParaRPr lang="en-US" altLang="zh-CN" sz="1600" dirty="0"/>
          </a:p>
          <a:p>
            <a:pPr marL="285750" indent="-285750">
              <a:lnSpc>
                <a:spcPts val="2660"/>
              </a:lnSpc>
              <a:buFont typeface="Arial" panose="020B0604020202020204" pitchFamily="34" charset="0"/>
              <a:buChar char="•"/>
            </a:pPr>
            <a:r>
              <a:rPr lang="zh-CN" altLang="en-US" sz="1600" dirty="0"/>
              <a:t>标签预测：对于推荐的配置，使用</a:t>
            </a:r>
            <a:r>
              <a:rPr lang="en-US" altLang="zh-CN" sz="1600" dirty="0" err="1"/>
              <a:t>KnobCF</a:t>
            </a:r>
            <a:r>
              <a:rPr lang="zh-CN" altLang="en-US" sz="1600" dirty="0"/>
              <a:t>预测其类别标签；</a:t>
            </a:r>
            <a:endParaRPr lang="en-US" altLang="zh-CN" sz="1600" dirty="0"/>
          </a:p>
          <a:p>
            <a:pPr marL="285750" indent="-285750">
              <a:lnSpc>
                <a:spcPts val="2660"/>
              </a:lnSpc>
              <a:buFont typeface="Arial" panose="020B0604020202020204" pitchFamily="34" charset="0"/>
              <a:buChar char="•"/>
            </a:pPr>
            <a:r>
              <a:rPr lang="zh-CN" altLang="en-US" sz="1600" dirty="0"/>
              <a:t>性能估计：如果标签在历史评估中出现过，则直接使用历史评估的平均值来估计当前配置的性能；如果标签未在历史评估中出现过，则实际执行查询，更新标签集和性能数据集。</a:t>
            </a:r>
            <a:endParaRPr lang="en-US" altLang="zh-CN" sz="1600" dirty="0"/>
          </a:p>
          <a:p>
            <a:pPr marL="285750" indent="-285750">
              <a:lnSpc>
                <a:spcPts val="2660"/>
              </a:lnSpc>
              <a:buFont typeface="Arial" panose="020B0604020202020204" pitchFamily="34" charset="0"/>
              <a:buChar char="•"/>
            </a:pPr>
            <a:r>
              <a:rPr lang="zh-CN" altLang="en-US" sz="1600" dirty="0"/>
              <a:t>模型更新：旋钮配置和性能来更新调优模型</a:t>
            </a:r>
            <a:endParaRPr lang="en-US" altLang="zh-CN" sz="1600" dirty="0"/>
          </a:p>
          <a:p>
            <a:pPr>
              <a:lnSpc>
                <a:spcPct val="150000"/>
              </a:lnSpc>
            </a:pPr>
            <a:r>
              <a:rPr lang="zh-CN" altLang="en-US" dirty="0"/>
              <a:t>输出：具有最小延迟的最优旋钮配置</a:t>
            </a:r>
          </a:p>
        </p:txBody>
      </p:sp>
      <p:pic>
        <p:nvPicPr>
          <p:cNvPr id="3" name="图片 2">
            <a:extLst>
              <a:ext uri="{FF2B5EF4-FFF2-40B4-BE49-F238E27FC236}">
                <a16:creationId xmlns:a16="http://schemas.microsoft.com/office/drawing/2014/main" id="{F34961B3-030D-666C-F104-BB227A7FA4FF}"/>
              </a:ext>
            </a:extLst>
          </p:cNvPr>
          <p:cNvPicPr>
            <a:picLocks noChangeAspect="1"/>
          </p:cNvPicPr>
          <p:nvPr/>
        </p:nvPicPr>
        <p:blipFill>
          <a:blip r:embed="rId9"/>
          <a:stretch>
            <a:fillRect/>
          </a:stretch>
        </p:blipFill>
        <p:spPr>
          <a:xfrm>
            <a:off x="422516" y="1108710"/>
            <a:ext cx="3721300" cy="5790662"/>
          </a:xfrm>
          <a:prstGeom prst="rect">
            <a:avLst/>
          </a:prstGeom>
        </p:spPr>
      </p:pic>
      <p:sp>
        <p:nvSpPr>
          <p:cNvPr id="4" name="矩形 3">
            <a:extLst>
              <a:ext uri="{FF2B5EF4-FFF2-40B4-BE49-F238E27FC236}">
                <a16:creationId xmlns:a16="http://schemas.microsoft.com/office/drawing/2014/main" id="{7B14BE7F-C409-E556-A219-2637259033F5}"/>
              </a:ext>
            </a:extLst>
          </p:cNvPr>
          <p:cNvSpPr/>
          <p:nvPr/>
        </p:nvSpPr>
        <p:spPr>
          <a:xfrm>
            <a:off x="533404" y="1746819"/>
            <a:ext cx="3610412" cy="21976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DCE3D0D2-44D0-E16C-9206-E2296A6C0CDF}"/>
              </a:ext>
            </a:extLst>
          </p:cNvPr>
          <p:cNvSpPr/>
          <p:nvPr/>
        </p:nvSpPr>
        <p:spPr>
          <a:xfrm>
            <a:off x="533404" y="4042279"/>
            <a:ext cx="3610412" cy="264229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模型迁移</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D2A8AAE-7A74-851B-5315-6BDD4CBBA735}"/>
              </a:ext>
            </a:extLst>
          </p:cNvPr>
          <p:cNvSpPr txBox="1"/>
          <p:nvPr/>
        </p:nvSpPr>
        <p:spPr>
          <a:xfrm>
            <a:off x="384678" y="1357632"/>
            <a:ext cx="11515134" cy="4244111"/>
          </a:xfrm>
          <a:prstGeom prst="rect">
            <a:avLst/>
          </a:prstGeom>
          <a:noFill/>
        </p:spPr>
        <p:txBody>
          <a:bodyPr wrap="square" rtlCol="0">
            <a:spAutoFit/>
          </a:bodyPr>
          <a:lstStyle/>
          <a:p>
            <a:r>
              <a:rPr kumimoji="1" lang="zh-CN" altLang="en-US" dirty="0"/>
              <a:t>模型迁移允许模型在一个或多个历史调优任务上预训练，并在新的调优任务上进行微调，以适应新环境。</a:t>
            </a:r>
            <a:endParaRPr kumimoji="1" lang="en-US" altLang="zh-CN" dirty="0"/>
          </a:p>
          <a:p>
            <a:endParaRPr kumimoji="1" lang="en-US" altLang="zh-CN" dirty="0"/>
          </a:p>
          <a:p>
            <a:r>
              <a:rPr kumimoji="1" lang="zh-CN" altLang="en-US" dirty="0"/>
              <a:t>使用少样本模型迁移方法</a:t>
            </a:r>
            <a:endParaRPr kumimoji="1" lang="en-US" altLang="zh-CN" dirty="0"/>
          </a:p>
          <a:p>
            <a:pPr marL="285750" indent="-285750">
              <a:lnSpc>
                <a:spcPct val="150000"/>
              </a:lnSpc>
              <a:buFont typeface="Arial" panose="020B0604020202020204" pitchFamily="34" charset="0"/>
              <a:buChar char="•"/>
            </a:pPr>
            <a:r>
              <a:rPr kumimoji="1" lang="zh-CN" altLang="en-US" dirty="0"/>
              <a:t>特征表示学习：负责处理多样化的查询并获得高质量的嵌入特征，需要足够的训练数据，因此不需要调整</a:t>
            </a:r>
            <a:endParaRPr kumimoji="1" lang="en-US" altLang="zh-CN" dirty="0"/>
          </a:p>
          <a:p>
            <a:pPr marL="285750" indent="-285750">
              <a:lnSpc>
                <a:spcPct val="150000"/>
              </a:lnSpc>
              <a:buFont typeface="Arial" panose="020B0604020202020204" pitchFamily="34" charset="0"/>
              <a:buChar char="•"/>
            </a:pPr>
            <a:r>
              <a:rPr kumimoji="1" lang="zh-CN" altLang="en-US" dirty="0"/>
              <a:t>不确定性预测模型：足够轻量，可以进行多次训练。</a:t>
            </a:r>
            <a:endParaRPr kumimoji="1" lang="en-US" altLang="zh-CN" dirty="0"/>
          </a:p>
          <a:p>
            <a:pPr>
              <a:lnSpc>
                <a:spcPct val="150000"/>
              </a:lnSpc>
            </a:pPr>
            <a:r>
              <a:rPr kumimoji="1" lang="zh-CN" altLang="en-US" dirty="0"/>
              <a:t>使用历史数据进行预训练，利用初始化配置和前几次迭代来微调不确定性预测模型</a:t>
            </a:r>
            <a:endParaRPr kumimoji="1" lang="en-US" altLang="zh-CN" dirty="0"/>
          </a:p>
          <a:p>
            <a:pPr marL="285750" indent="-285750">
              <a:lnSpc>
                <a:spcPct val="150000"/>
              </a:lnSpc>
              <a:buFont typeface="Arial" panose="020B0604020202020204" pitchFamily="34" charset="0"/>
              <a:buChar char="•"/>
            </a:pPr>
            <a:endParaRPr kumimoji="1" lang="en-US" altLang="zh-CN" dirty="0"/>
          </a:p>
          <a:p>
            <a:pPr>
              <a:lnSpc>
                <a:spcPct val="150000"/>
              </a:lnSpc>
            </a:pPr>
            <a:r>
              <a:rPr kumimoji="1" lang="en-US" altLang="zh-CN" sz="2000" dirty="0">
                <a:latin typeface="Times New Roman" panose="02020603050405020304" pitchFamily="18" charset="0"/>
                <a:cs typeface="Times New Roman" panose="02020603050405020304" pitchFamily="18" charset="0"/>
              </a:rPr>
              <a:t>Example:</a:t>
            </a:r>
          </a:p>
          <a:p>
            <a:pPr>
              <a:lnSpc>
                <a:spcPct val="150000"/>
              </a:lnSpc>
            </a:pPr>
            <a:r>
              <a:rPr kumimoji="1" lang="zh-CN" altLang="en-US" dirty="0"/>
              <a:t>       给定两个历史调整任务，利用这两个调优任务的数据集，完成对</a:t>
            </a:r>
            <a:r>
              <a:rPr kumimoji="1" lang="en-US" altLang="zh-CN" dirty="0" err="1"/>
              <a:t>KnobCF</a:t>
            </a:r>
            <a:r>
              <a:rPr kumimoji="1" lang="zh-CN" altLang="en-US" dirty="0"/>
              <a:t>的预训练，包括特征表示学习和不确定性预测模型。对于当前调优任务，收集初始化阶段和前</a:t>
            </a:r>
            <a:r>
              <a:rPr kumimoji="1" lang="en-US" altLang="zh-CN" dirty="0"/>
              <a:t>30</a:t>
            </a:r>
            <a:r>
              <a:rPr kumimoji="1" lang="zh-CN" altLang="en-US" dirty="0"/>
              <a:t>次迭代的评估数据，利用这些数据对不确定性预测模型进行微调。</a:t>
            </a:r>
            <a:endParaRPr kumimoji="1" lang="en-US" altLang="zh-CN"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实验</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537CAFF-5671-2AFC-2AC8-AA7141D71042}"/>
              </a:ext>
            </a:extLst>
          </p:cNvPr>
          <p:cNvSpPr txBox="1"/>
          <p:nvPr/>
        </p:nvSpPr>
        <p:spPr>
          <a:xfrm>
            <a:off x="580172" y="1178566"/>
            <a:ext cx="10714245" cy="5724644"/>
          </a:xfrm>
          <a:prstGeom prst="rect">
            <a:avLst/>
          </a:prstGeom>
          <a:noFill/>
        </p:spPr>
        <p:txBody>
          <a:bodyPr wrap="square" rtlCol="0">
            <a:spAutoFit/>
          </a:bodyPr>
          <a:lstStyle/>
          <a:p>
            <a:pPr>
              <a:lnSpc>
                <a:spcPct val="150000"/>
              </a:lnSpc>
            </a:pPr>
            <a:r>
              <a:rPr kumimoji="1" lang="zh-CN" altLang="en-US" dirty="0"/>
              <a:t>工作负载：</a:t>
            </a:r>
            <a:r>
              <a:rPr kumimoji="1" lang="en-US" altLang="zh-CN" dirty="0"/>
              <a:t>TPCH</a:t>
            </a:r>
            <a:r>
              <a:rPr kumimoji="1" lang="zh-CN" altLang="en-US" dirty="0"/>
              <a:t>、</a:t>
            </a:r>
            <a:r>
              <a:rPr kumimoji="1" lang="en-US" altLang="zh-CN" dirty="0"/>
              <a:t>JOB-light</a:t>
            </a:r>
            <a:r>
              <a:rPr kumimoji="1" lang="zh-CN" altLang="en-US" dirty="0"/>
              <a:t>、</a:t>
            </a:r>
            <a:r>
              <a:rPr kumimoji="1" lang="en-US" altLang="zh-CN" dirty="0"/>
              <a:t>YCSB</a:t>
            </a:r>
            <a:r>
              <a:rPr kumimoji="1" lang="zh-CN" altLang="en-US" dirty="0"/>
              <a:t>、</a:t>
            </a:r>
            <a:r>
              <a:rPr kumimoji="1" lang="en-US" altLang="zh-CN" dirty="0"/>
              <a:t>TPCC</a:t>
            </a:r>
          </a:p>
          <a:p>
            <a:pPr>
              <a:lnSpc>
                <a:spcPct val="150000"/>
              </a:lnSpc>
            </a:pPr>
            <a:endParaRPr kumimoji="1" lang="en-US" altLang="zh-CN" dirty="0"/>
          </a:p>
          <a:p>
            <a:pPr>
              <a:lnSpc>
                <a:spcPct val="150000"/>
              </a:lnSpc>
            </a:pPr>
            <a:r>
              <a:rPr kumimoji="1" lang="zh-CN" altLang="en-US" sz="2000" dirty="0"/>
              <a:t>不确定性感知旋钮分类器的评估：</a:t>
            </a:r>
            <a:endParaRPr kumimoji="1" lang="en-US" altLang="zh-CN" sz="2000" dirty="0"/>
          </a:p>
          <a:p>
            <a:pPr marL="285750" indent="-285750">
              <a:lnSpc>
                <a:spcPct val="150000"/>
              </a:lnSpc>
              <a:buFont typeface="Arial" panose="020B0604020202020204" pitchFamily="34" charset="0"/>
              <a:buChar char="•"/>
            </a:pPr>
            <a:r>
              <a:rPr kumimoji="1" lang="en-US" altLang="zh-CN" dirty="0"/>
              <a:t>Baseline</a:t>
            </a:r>
            <a:r>
              <a:rPr kumimoji="1" lang="zh-CN" altLang="en-US" dirty="0"/>
              <a:t>：用现有的查询编码方法替换查询嵌入模型</a:t>
            </a:r>
            <a:r>
              <a:rPr kumimoji="1" lang="en-US" altLang="zh-CN" dirty="0"/>
              <a:t>Knob(</a:t>
            </a:r>
            <a:r>
              <a:rPr kumimoji="1" lang="en-US" altLang="zh-CN" dirty="0" err="1"/>
              <a:t>QueryFormer</a:t>
            </a:r>
            <a:r>
              <a:rPr kumimoji="1" lang="en-US" altLang="zh-CN" dirty="0"/>
              <a:t>)</a:t>
            </a:r>
          </a:p>
          <a:p>
            <a:pPr marL="285750" indent="-285750">
              <a:lnSpc>
                <a:spcPct val="150000"/>
              </a:lnSpc>
              <a:buFont typeface="Arial" panose="020B0604020202020204" pitchFamily="34" charset="0"/>
              <a:buChar char="•"/>
            </a:pPr>
            <a:r>
              <a:rPr kumimoji="1" lang="zh-CN" altLang="en-US" dirty="0"/>
              <a:t>评估指标：准确率、精确度、回召率、时间消耗、推理效率</a:t>
            </a:r>
            <a:endParaRPr kumimoji="1" lang="en-US" altLang="zh-CN" dirty="0"/>
          </a:p>
          <a:p>
            <a:pPr>
              <a:lnSpc>
                <a:spcPct val="150000"/>
              </a:lnSpc>
            </a:pPr>
            <a:endParaRPr kumimoji="1" lang="en-US" altLang="zh-CN" dirty="0"/>
          </a:p>
          <a:p>
            <a:pPr>
              <a:lnSpc>
                <a:spcPct val="150000"/>
              </a:lnSpc>
            </a:pPr>
            <a:r>
              <a:rPr kumimoji="1" lang="zh-CN" altLang="en-US" sz="2000" dirty="0"/>
              <a:t>不确定性感知旋钮调优的评估：</a:t>
            </a:r>
            <a:endParaRPr kumimoji="1" lang="en-US" altLang="zh-CN" sz="2000" dirty="0"/>
          </a:p>
          <a:p>
            <a:pPr marL="285750" indent="-285750">
              <a:lnSpc>
                <a:spcPct val="150000"/>
              </a:lnSpc>
              <a:buFont typeface="Arial" panose="020B0604020202020204" pitchFamily="34" charset="0"/>
              <a:buChar char="•"/>
            </a:pPr>
            <a:r>
              <a:rPr kumimoji="1" lang="en-US" altLang="zh-CN" dirty="0"/>
              <a:t>Workload</a:t>
            </a:r>
            <a:r>
              <a:rPr kumimoji="1" lang="zh-CN" altLang="en-US" dirty="0"/>
              <a:t>：</a:t>
            </a:r>
            <a:r>
              <a:rPr kumimoji="1" lang="en-US" altLang="zh-CN" dirty="0"/>
              <a:t>YCSB-a</a:t>
            </a:r>
            <a:r>
              <a:rPr kumimoji="1" lang="zh-CN" altLang="en-US" dirty="0"/>
              <a:t>、</a:t>
            </a:r>
            <a:r>
              <a:rPr kumimoji="1" lang="en-US" altLang="zh-CN" dirty="0"/>
              <a:t>TPCH</a:t>
            </a:r>
          </a:p>
          <a:p>
            <a:pPr marL="285750" indent="-285750">
              <a:lnSpc>
                <a:spcPct val="150000"/>
              </a:lnSpc>
              <a:buFont typeface="Arial" panose="020B0604020202020204" pitchFamily="34" charset="0"/>
              <a:buChar char="•"/>
            </a:pPr>
            <a:r>
              <a:rPr kumimoji="1" lang="en-US" altLang="zh-CN" dirty="0"/>
              <a:t>Baseline</a:t>
            </a:r>
            <a:r>
              <a:rPr kumimoji="1" lang="zh-CN" altLang="en-US" dirty="0"/>
              <a:t>：</a:t>
            </a:r>
            <a:r>
              <a:rPr kumimoji="1" lang="en-US" altLang="zh-CN" dirty="0"/>
              <a:t>BO(SMAC3)</a:t>
            </a:r>
            <a:r>
              <a:rPr kumimoji="1" lang="zh-CN" altLang="en-US" dirty="0"/>
              <a:t>、</a:t>
            </a:r>
            <a:r>
              <a:rPr kumimoji="1" lang="en-US" altLang="zh-CN" dirty="0"/>
              <a:t>DDPG(</a:t>
            </a:r>
            <a:r>
              <a:rPr kumimoji="1" lang="en-US" altLang="zh-CN" dirty="0" err="1"/>
              <a:t>llamatune</a:t>
            </a:r>
            <a:r>
              <a:rPr kumimoji="1" lang="en-US" altLang="zh-CN" dirty="0"/>
              <a:t>)</a:t>
            </a:r>
            <a:r>
              <a:rPr kumimoji="1" lang="zh-CN" altLang="en-US" dirty="0"/>
              <a:t>、</a:t>
            </a:r>
            <a:r>
              <a:rPr kumimoji="1" lang="en-US" altLang="zh-CN" dirty="0"/>
              <a:t>DDPG(</a:t>
            </a:r>
            <a:r>
              <a:rPr kumimoji="1" lang="en-US" altLang="zh-CN" dirty="0" err="1"/>
              <a:t>KnobCF</a:t>
            </a:r>
            <a:r>
              <a:rPr kumimoji="1" lang="en-US" altLang="zh-CN" dirty="0"/>
              <a:t>)</a:t>
            </a:r>
            <a:r>
              <a:rPr kumimoji="1" lang="zh-CN" altLang="en-US" dirty="0"/>
              <a:t>静态不确定性感知旋钮调优和</a:t>
            </a:r>
            <a:r>
              <a:rPr kumimoji="1" lang="en" altLang="zh-CN" dirty="0"/>
              <a:t>DDPG(few-shot)</a:t>
            </a:r>
            <a:r>
              <a:rPr kumimoji="1" lang="zh-CN" altLang="en" dirty="0"/>
              <a:t>少样本</a:t>
            </a:r>
            <a:r>
              <a:rPr kumimoji="1" lang="zh-CN" altLang="en-US" dirty="0"/>
              <a:t>迁移旋钮调优。</a:t>
            </a:r>
            <a:r>
              <a:rPr kumimoji="1" lang="en-US" altLang="zh-CN" dirty="0"/>
              <a:t>DDPG</a:t>
            </a:r>
            <a:r>
              <a:rPr kumimoji="1" lang="en" altLang="zh-CN" dirty="0"/>
              <a:t> (few-shot)</a:t>
            </a:r>
            <a:r>
              <a:rPr kumimoji="1" lang="zh-CN" altLang="en" dirty="0"/>
              <a:t>在</a:t>
            </a:r>
            <a:r>
              <a:rPr kumimoji="1" lang="en-US" altLang="zh-CN" dirty="0"/>
              <a:t>TPCH/YCSB-a</a:t>
            </a:r>
            <a:r>
              <a:rPr kumimoji="1" lang="zh-CN" altLang="en-US" dirty="0"/>
              <a:t>、</a:t>
            </a:r>
            <a:r>
              <a:rPr kumimoji="1" lang="en-US" altLang="zh-CN" dirty="0"/>
              <a:t>TPCC</a:t>
            </a:r>
            <a:r>
              <a:rPr kumimoji="1" lang="zh-CN" altLang="en-US" dirty="0"/>
              <a:t>和</a:t>
            </a:r>
            <a:r>
              <a:rPr kumimoji="1" lang="en-US" altLang="zh-CN" dirty="0"/>
              <a:t>Job-light</a:t>
            </a:r>
            <a:r>
              <a:rPr kumimoji="1" lang="zh-CN" altLang="en-US" dirty="0"/>
              <a:t>的历史调优任务中进行预训练，然后通过</a:t>
            </a:r>
            <a:r>
              <a:rPr kumimoji="1" lang="en-US" altLang="zh-CN" dirty="0"/>
              <a:t>YCSB-a/TPCH</a:t>
            </a:r>
            <a:r>
              <a:rPr kumimoji="1" lang="zh-CN" altLang="en-US" dirty="0"/>
              <a:t>中前</a:t>
            </a:r>
            <a:r>
              <a:rPr kumimoji="1" lang="en-US" altLang="zh-CN" dirty="0"/>
              <a:t>30</a:t>
            </a:r>
            <a:r>
              <a:rPr kumimoji="1" lang="zh-CN" altLang="en-US" dirty="0"/>
              <a:t>次迭代的评估进行微调。</a:t>
            </a:r>
            <a:endParaRPr kumimoji="1" lang="en-US" altLang="zh-CN" dirty="0"/>
          </a:p>
          <a:p>
            <a:pPr marL="285750" indent="-285750">
              <a:lnSpc>
                <a:spcPct val="150000"/>
              </a:lnSpc>
              <a:buFont typeface="Arial" panose="020B0604020202020204" pitchFamily="34" charset="0"/>
              <a:buChar char="•"/>
            </a:pPr>
            <a:r>
              <a:rPr kumimoji="1" lang="zh-CN" altLang="en-US" dirty="0"/>
              <a:t>评估指标：</a:t>
            </a:r>
            <a:r>
              <a:rPr kumimoji="1" lang="en-US" altLang="zh-CN" dirty="0"/>
              <a:t>DBMS</a:t>
            </a:r>
            <a:r>
              <a:rPr kumimoji="1" lang="zh-CN" altLang="en-US" dirty="0"/>
              <a:t>的吞吐量、不确定性延迟、每次迭代的平均时间</a:t>
            </a:r>
            <a:endParaRPr kumimoji="1" lang="en-US" altLang="zh-CN" dirty="0"/>
          </a:p>
          <a:p>
            <a:endParaRPr kumimoji="1" lang="en-US" altLang="zh-CN" dirty="0"/>
          </a:p>
          <a:p>
            <a:endParaRPr kumimoji="1"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实验</a:t>
            </a:r>
            <a:r>
              <a:rPr lang="en-US" altLang="zh-CN" sz="3600" b="0" dirty="0">
                <a:solidFill>
                  <a:schemeClr val="tx1"/>
                </a:solidFill>
                <a:effectLst>
                  <a:outerShdw blurRad="38100" dist="19050" dir="2700000" algn="tl" rotWithShape="0">
                    <a:schemeClr val="dk1">
                      <a:alpha val="40000"/>
                      <a:alpha val="40000"/>
                    </a:schemeClr>
                  </a:outerShdw>
                </a:effectLst>
                <a:sym typeface="+mn-lt"/>
              </a:rPr>
              <a:t>-</a:t>
            </a:r>
            <a:r>
              <a:rPr lang="zh-CN" altLang="en-US" sz="3600" b="0" dirty="0">
                <a:solidFill>
                  <a:schemeClr val="tx1"/>
                </a:solidFill>
                <a:effectLst>
                  <a:outerShdw blurRad="38100" dist="19050" dir="2700000" algn="tl" rotWithShape="0">
                    <a:schemeClr val="dk1">
                      <a:alpha val="40000"/>
                      <a:alpha val="40000"/>
                    </a:schemeClr>
                  </a:outerShdw>
                </a:effectLst>
                <a:sym typeface="+mn-lt"/>
              </a:rPr>
              <a:t>不确定性感知旋钮分类器</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E41169C-D9FF-A893-DBFD-66CE80F9F9F2}"/>
              </a:ext>
            </a:extLst>
          </p:cNvPr>
          <p:cNvPicPr>
            <a:picLocks noChangeAspect="1"/>
          </p:cNvPicPr>
          <p:nvPr/>
        </p:nvPicPr>
        <p:blipFill>
          <a:blip r:embed="rId9"/>
          <a:stretch>
            <a:fillRect/>
          </a:stretch>
        </p:blipFill>
        <p:spPr>
          <a:xfrm>
            <a:off x="533404" y="3978275"/>
            <a:ext cx="5041900" cy="2514600"/>
          </a:xfrm>
          <a:prstGeom prst="rect">
            <a:avLst/>
          </a:prstGeom>
        </p:spPr>
      </p:pic>
      <p:sp>
        <p:nvSpPr>
          <p:cNvPr id="5" name="文本框 4">
            <a:extLst>
              <a:ext uri="{FF2B5EF4-FFF2-40B4-BE49-F238E27FC236}">
                <a16:creationId xmlns:a16="http://schemas.microsoft.com/office/drawing/2014/main" id="{EECA31A9-DDA3-98F9-02E8-0686D1EBEF07}"/>
              </a:ext>
            </a:extLst>
          </p:cNvPr>
          <p:cNvSpPr txBox="1"/>
          <p:nvPr/>
        </p:nvSpPr>
        <p:spPr>
          <a:xfrm>
            <a:off x="63061" y="1303783"/>
            <a:ext cx="6032939" cy="22647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 altLang="zh-CN" sz="1600" dirty="0" err="1">
                <a:latin typeface="Times New Roman" panose="02020603050405020304" pitchFamily="18" charset="0"/>
                <a:cs typeface="Times New Roman" panose="02020603050405020304" pitchFamily="18" charset="0"/>
              </a:rPr>
              <a:t>KnobCF</a:t>
            </a:r>
            <a:r>
              <a:rPr kumimoji="1" lang="en" altLang="zh-CN" sz="1600" dirty="0">
                <a:latin typeface="Times New Roman" panose="02020603050405020304" pitchFamily="18" charset="0"/>
                <a:cs typeface="Times New Roman" panose="02020603050405020304" pitchFamily="18" charset="0"/>
              </a:rPr>
              <a:t> </a:t>
            </a:r>
            <a:r>
              <a:rPr kumimoji="1" lang="zh-CN" altLang="en-US" sz="1600" dirty="0">
                <a:latin typeface="Times New Roman" panose="02020603050405020304" pitchFamily="18" charset="0"/>
                <a:cs typeface="Times New Roman" panose="02020603050405020304" pitchFamily="18" charset="0"/>
              </a:rPr>
              <a:t>的平均准确度为 </a:t>
            </a:r>
            <a:r>
              <a:rPr kumimoji="1" lang="en-US" altLang="zh-CN" sz="1600" dirty="0">
                <a:latin typeface="Times New Roman" panose="02020603050405020304" pitchFamily="18" charset="0"/>
                <a:cs typeface="Times New Roman" panose="02020603050405020304" pitchFamily="18" charset="0"/>
              </a:rPr>
              <a:t>0.921</a:t>
            </a:r>
            <a:r>
              <a:rPr kumimoji="1" lang="zh-CN" altLang="en-US" sz="1600" dirty="0">
                <a:latin typeface="Times New Roman" panose="02020603050405020304" pitchFamily="18" charset="0"/>
                <a:cs typeface="Times New Roman" panose="02020603050405020304" pitchFamily="18" charset="0"/>
              </a:rPr>
              <a:t>，平均精度为 </a:t>
            </a:r>
            <a:r>
              <a:rPr kumimoji="1" lang="en-US" altLang="zh-CN" sz="1600" dirty="0">
                <a:latin typeface="Times New Roman" panose="02020603050405020304" pitchFamily="18" charset="0"/>
                <a:cs typeface="Times New Roman" panose="02020603050405020304" pitchFamily="18" charset="0"/>
              </a:rPr>
              <a:t>0.911</a:t>
            </a:r>
            <a:r>
              <a:rPr kumimoji="1" lang="zh-CN" altLang="en-US" sz="1600" dirty="0">
                <a:latin typeface="Times New Roman" panose="02020603050405020304" pitchFamily="18" charset="0"/>
                <a:cs typeface="Times New Roman" panose="02020603050405020304" pitchFamily="18" charset="0"/>
              </a:rPr>
              <a:t>，平均召回率为 </a:t>
            </a:r>
            <a:r>
              <a:rPr kumimoji="1" lang="en-US" altLang="zh-CN" sz="1600" dirty="0">
                <a:latin typeface="Times New Roman" panose="02020603050405020304" pitchFamily="18" charset="0"/>
                <a:cs typeface="Times New Roman" panose="02020603050405020304" pitchFamily="18" charset="0"/>
              </a:rPr>
              <a:t>0.811</a:t>
            </a:r>
            <a:r>
              <a:rPr kumimoji="1" lang="zh-CN" altLang="en-US" sz="1600" dirty="0">
                <a:latin typeface="Times New Roman" panose="02020603050405020304" pitchFamily="18" charset="0"/>
                <a:cs typeface="Times New Roman" panose="02020603050405020304" pitchFamily="18" charset="0"/>
              </a:rPr>
              <a:t>，</a:t>
            </a:r>
            <a:r>
              <a:rPr kumimoji="1" lang="en" altLang="zh-CN" sz="1600" dirty="0" err="1">
                <a:latin typeface="Times New Roman" panose="02020603050405020304" pitchFamily="18" charset="0"/>
                <a:cs typeface="Times New Roman" panose="02020603050405020304" pitchFamily="18" charset="0"/>
              </a:rPr>
              <a:t>KnobCF</a:t>
            </a:r>
            <a:r>
              <a:rPr kumimoji="1" lang="en" altLang="zh-CN" sz="1600" dirty="0">
                <a:latin typeface="Times New Roman" panose="02020603050405020304" pitchFamily="18" charset="0"/>
                <a:cs typeface="Times New Roman" panose="02020603050405020304" pitchFamily="18" charset="0"/>
              </a:rPr>
              <a:t>(</a:t>
            </a:r>
            <a:r>
              <a:rPr kumimoji="1" lang="en" altLang="zh-CN" sz="1600" dirty="0" err="1">
                <a:latin typeface="Times New Roman" panose="02020603050405020304" pitchFamily="18" charset="0"/>
                <a:cs typeface="Times New Roman" panose="02020603050405020304" pitchFamily="18" charset="0"/>
              </a:rPr>
              <a:t>QueryFormer</a:t>
            </a:r>
            <a:r>
              <a:rPr kumimoji="1" lang="en" altLang="zh-CN" sz="1600" dirty="0">
                <a:latin typeface="Times New Roman" panose="02020603050405020304" pitchFamily="18" charset="0"/>
                <a:cs typeface="Times New Roman" panose="02020603050405020304" pitchFamily="18" charset="0"/>
              </a:rPr>
              <a:t>) </a:t>
            </a:r>
            <a:r>
              <a:rPr kumimoji="1" lang="zh-CN" altLang="en-US" sz="1600" dirty="0">
                <a:latin typeface="Times New Roman" panose="02020603050405020304" pitchFamily="18" charset="0"/>
                <a:cs typeface="Times New Roman" panose="02020603050405020304" pitchFamily="18" charset="0"/>
              </a:rPr>
              <a:t>分别达到 </a:t>
            </a:r>
            <a:r>
              <a:rPr kumimoji="1" lang="en-US" altLang="zh-CN" sz="1600" dirty="0">
                <a:latin typeface="Times New Roman" panose="02020603050405020304" pitchFamily="18" charset="0"/>
                <a:cs typeface="Times New Roman" panose="02020603050405020304" pitchFamily="18" charset="0"/>
              </a:rPr>
              <a:t>0.920</a:t>
            </a:r>
            <a:r>
              <a:rPr kumimoji="1" lang="zh-CN" altLang="en-US" sz="1600" dirty="0">
                <a:latin typeface="Times New Roman" panose="02020603050405020304" pitchFamily="18" charset="0"/>
                <a:cs typeface="Times New Roman" panose="02020603050405020304" pitchFamily="18" charset="0"/>
              </a:rPr>
              <a:t>、</a:t>
            </a:r>
            <a:r>
              <a:rPr kumimoji="1" lang="en-US" altLang="zh-CN" sz="1600" dirty="0">
                <a:latin typeface="Times New Roman" panose="02020603050405020304" pitchFamily="18" charset="0"/>
                <a:cs typeface="Times New Roman" panose="02020603050405020304" pitchFamily="18" charset="0"/>
              </a:rPr>
              <a:t>0.941 </a:t>
            </a:r>
            <a:r>
              <a:rPr kumimoji="1" lang="zh-CN" altLang="en-US" sz="1600" dirty="0">
                <a:latin typeface="Times New Roman" panose="02020603050405020304" pitchFamily="18" charset="0"/>
                <a:cs typeface="Times New Roman" panose="02020603050405020304" pitchFamily="18" charset="0"/>
              </a:rPr>
              <a:t>和 </a:t>
            </a:r>
            <a:r>
              <a:rPr kumimoji="1" lang="en-US" altLang="zh-CN" sz="1600" dirty="0">
                <a:latin typeface="Times New Roman" panose="02020603050405020304" pitchFamily="18" charset="0"/>
                <a:cs typeface="Times New Roman" panose="02020603050405020304" pitchFamily="18" charset="0"/>
              </a:rPr>
              <a:t>0.738</a:t>
            </a:r>
            <a:r>
              <a:rPr kumimoji="1" lang="zh-CN" altLang="en-US" sz="1600" dirty="0">
                <a:latin typeface="Times New Roman" panose="02020603050405020304" pitchFamily="18" charset="0"/>
                <a:cs typeface="Times New Roman" panose="02020603050405020304" pitchFamily="18" charset="0"/>
              </a:rPr>
              <a:t>。</a:t>
            </a:r>
            <a:r>
              <a:rPr kumimoji="1" lang="en" altLang="zh-CN" sz="1600" b="1" dirty="0" err="1">
                <a:latin typeface="Times New Roman" panose="02020603050405020304" pitchFamily="18" charset="0"/>
                <a:cs typeface="Times New Roman" panose="02020603050405020304" pitchFamily="18" charset="0"/>
              </a:rPr>
              <a:t>KnobCF</a:t>
            </a:r>
            <a:r>
              <a:rPr kumimoji="1" lang="en" altLang="zh-CN" sz="1600" b="1" dirty="0">
                <a:latin typeface="Times New Roman" panose="02020603050405020304" pitchFamily="18" charset="0"/>
                <a:cs typeface="Times New Roman" panose="02020603050405020304" pitchFamily="18" charset="0"/>
              </a:rPr>
              <a:t> </a:t>
            </a:r>
            <a:r>
              <a:rPr kumimoji="1" lang="zh-CN" altLang="en-US" sz="1600" b="1" dirty="0">
                <a:latin typeface="Times New Roman" panose="02020603050405020304" pitchFamily="18" charset="0"/>
                <a:cs typeface="Times New Roman" panose="02020603050405020304" pitchFamily="18" charset="0"/>
              </a:rPr>
              <a:t>方法略优于 </a:t>
            </a:r>
            <a:r>
              <a:rPr kumimoji="1" lang="en" altLang="zh-CN" sz="1600" b="1" dirty="0" err="1">
                <a:latin typeface="Times New Roman" panose="02020603050405020304" pitchFamily="18" charset="0"/>
                <a:cs typeface="Times New Roman" panose="02020603050405020304" pitchFamily="18" charset="0"/>
              </a:rPr>
              <a:t>KnobCF</a:t>
            </a:r>
            <a:r>
              <a:rPr kumimoji="1" lang="en" altLang="zh-CN" sz="1600" b="1" dirty="0">
                <a:latin typeface="Times New Roman" panose="02020603050405020304" pitchFamily="18" charset="0"/>
                <a:cs typeface="Times New Roman" panose="02020603050405020304" pitchFamily="18" charset="0"/>
              </a:rPr>
              <a:t>(</a:t>
            </a:r>
            <a:r>
              <a:rPr kumimoji="1" lang="en" altLang="zh-CN" sz="1600" b="1" dirty="0" err="1">
                <a:latin typeface="Times New Roman" panose="02020603050405020304" pitchFamily="18" charset="0"/>
                <a:cs typeface="Times New Roman" panose="02020603050405020304" pitchFamily="18" charset="0"/>
              </a:rPr>
              <a:t>QueryFormer</a:t>
            </a:r>
            <a:r>
              <a:rPr kumimoji="1" lang="en" altLang="zh-CN" sz="1600" b="1" dirty="0">
                <a:latin typeface="Times New Roman" panose="02020603050405020304" pitchFamily="18" charset="0"/>
                <a:cs typeface="Times New Roman" panose="02020603050405020304" pitchFamily="18" charset="0"/>
              </a:rPr>
              <a:t>) </a:t>
            </a:r>
            <a:r>
              <a:rPr kumimoji="1" lang="zh-CN" altLang="en-US" sz="1600" b="1" dirty="0">
                <a:latin typeface="Times New Roman" panose="02020603050405020304" pitchFamily="18" charset="0"/>
                <a:cs typeface="Times New Roman" panose="02020603050405020304" pitchFamily="18" charset="0"/>
              </a:rPr>
              <a:t>方法；</a:t>
            </a:r>
            <a:endParaRPr kumimoji="1" lang="en-US" altLang="zh-CN" sz="16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kumimoji="1" lang="en" altLang="zh-CN" sz="1600" dirty="0" err="1">
                <a:latin typeface="Times New Roman" panose="02020603050405020304" pitchFamily="18" charset="0"/>
                <a:cs typeface="Times New Roman" panose="02020603050405020304" pitchFamily="18" charset="0"/>
              </a:rPr>
              <a:t>KnobCF</a:t>
            </a:r>
            <a:r>
              <a:rPr kumimoji="1" lang="zh-CN" altLang="en-US" sz="1600" dirty="0">
                <a:latin typeface="Times New Roman" panose="02020603050405020304" pitchFamily="18" charset="0"/>
                <a:cs typeface="Times New Roman" panose="02020603050405020304" pitchFamily="18" charset="0"/>
              </a:rPr>
              <a:t>的平均训练时间为</a:t>
            </a:r>
            <a:r>
              <a:rPr kumimoji="1" lang="en-US" altLang="zh-CN" sz="1600" dirty="0">
                <a:latin typeface="Times New Roman" panose="02020603050405020304" pitchFamily="18" charset="0"/>
                <a:cs typeface="Times New Roman" panose="02020603050405020304" pitchFamily="18" charset="0"/>
              </a:rPr>
              <a:t>68.8</a:t>
            </a:r>
            <a:r>
              <a:rPr kumimoji="1" lang="zh-CN" altLang="en-US" sz="1600" dirty="0">
                <a:latin typeface="Times New Roman" panose="02020603050405020304" pitchFamily="18" charset="0"/>
                <a:cs typeface="Times New Roman" panose="02020603050405020304" pitchFamily="18" charset="0"/>
              </a:rPr>
              <a:t>秒，与</a:t>
            </a:r>
            <a:r>
              <a:rPr kumimoji="1" lang="en" altLang="zh-CN" sz="1600" dirty="0" err="1">
                <a:latin typeface="Times New Roman" panose="02020603050405020304" pitchFamily="18" charset="0"/>
                <a:cs typeface="Times New Roman" panose="02020603050405020304" pitchFamily="18" charset="0"/>
              </a:rPr>
              <a:t>KnobCF</a:t>
            </a:r>
            <a:r>
              <a:rPr kumimoji="1" lang="en" altLang="zh-CN" sz="1600" dirty="0">
                <a:latin typeface="Times New Roman" panose="02020603050405020304" pitchFamily="18" charset="0"/>
                <a:cs typeface="Times New Roman" panose="02020603050405020304" pitchFamily="18" charset="0"/>
              </a:rPr>
              <a:t>(</a:t>
            </a:r>
            <a:r>
              <a:rPr kumimoji="1" lang="en" altLang="zh-CN" sz="1600" dirty="0" err="1">
                <a:latin typeface="Times New Roman" panose="02020603050405020304" pitchFamily="18" charset="0"/>
                <a:cs typeface="Times New Roman" panose="02020603050405020304" pitchFamily="18" charset="0"/>
              </a:rPr>
              <a:t>QueryFormer</a:t>
            </a:r>
            <a:r>
              <a:rPr kumimoji="1" lang="en" altLang="zh-C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的</a:t>
            </a:r>
            <a:r>
              <a:rPr kumimoji="1" lang="en-US" altLang="zh-CN" sz="1600" dirty="0">
                <a:latin typeface="Times New Roman" panose="02020603050405020304" pitchFamily="18" charset="0"/>
                <a:cs typeface="Times New Roman" panose="02020603050405020304" pitchFamily="18" charset="0"/>
              </a:rPr>
              <a:t>71.4</a:t>
            </a:r>
            <a:r>
              <a:rPr kumimoji="1" lang="zh-CN" altLang="en-US" sz="1600" dirty="0">
                <a:latin typeface="Times New Roman" panose="02020603050405020304" pitchFamily="18" charset="0"/>
                <a:cs typeface="Times New Roman" panose="02020603050405020304" pitchFamily="18" charset="0"/>
              </a:rPr>
              <a:t>秒的训练时间相似。</a:t>
            </a:r>
            <a:r>
              <a:rPr kumimoji="1" lang="en" altLang="zh-CN" sz="1600" b="1" dirty="0" err="1">
                <a:latin typeface="Times New Roman" panose="02020603050405020304" pitchFamily="18" charset="0"/>
                <a:cs typeface="Times New Roman" panose="02020603050405020304" pitchFamily="18" charset="0"/>
              </a:rPr>
              <a:t>KnobCF</a:t>
            </a:r>
            <a:r>
              <a:rPr kumimoji="1" lang="en" altLang="zh-CN" sz="1600" b="1" dirty="0">
                <a:latin typeface="Times New Roman" panose="02020603050405020304" pitchFamily="18" charset="0"/>
                <a:cs typeface="Times New Roman" panose="02020603050405020304" pitchFamily="18" charset="0"/>
              </a:rPr>
              <a:t> </a:t>
            </a:r>
            <a:r>
              <a:rPr kumimoji="1" lang="zh-CN" altLang="en-US" sz="1600" b="1" dirty="0">
                <a:latin typeface="Times New Roman" panose="02020603050405020304" pitchFamily="18" charset="0"/>
                <a:cs typeface="Times New Roman" panose="02020603050405020304" pitchFamily="18" charset="0"/>
              </a:rPr>
              <a:t>可以达到秒级的训练时间，这为实际调优任务带来了很高的时间效率。</a:t>
            </a:r>
          </a:p>
        </p:txBody>
      </p:sp>
      <p:pic>
        <p:nvPicPr>
          <p:cNvPr id="10" name="图片 9">
            <a:extLst>
              <a:ext uri="{FF2B5EF4-FFF2-40B4-BE49-F238E27FC236}">
                <a16:creationId xmlns:a16="http://schemas.microsoft.com/office/drawing/2014/main" id="{A46F6358-4CCD-146B-FE2D-A80497C62D21}"/>
              </a:ext>
            </a:extLst>
          </p:cNvPr>
          <p:cNvPicPr>
            <a:picLocks noChangeAspect="1"/>
          </p:cNvPicPr>
          <p:nvPr/>
        </p:nvPicPr>
        <p:blipFill>
          <a:blip r:embed="rId10"/>
          <a:stretch>
            <a:fillRect/>
          </a:stretch>
        </p:blipFill>
        <p:spPr>
          <a:xfrm>
            <a:off x="6803785" y="3914338"/>
            <a:ext cx="5054600" cy="2641600"/>
          </a:xfrm>
          <a:prstGeom prst="rect">
            <a:avLst/>
          </a:prstGeom>
        </p:spPr>
      </p:pic>
      <p:sp>
        <p:nvSpPr>
          <p:cNvPr id="11" name="文本框 10">
            <a:extLst>
              <a:ext uri="{FF2B5EF4-FFF2-40B4-BE49-F238E27FC236}">
                <a16:creationId xmlns:a16="http://schemas.microsoft.com/office/drawing/2014/main" id="{88338BB3-96B6-3FE2-2584-1C7EB3F675CE}"/>
              </a:ext>
            </a:extLst>
          </p:cNvPr>
          <p:cNvSpPr txBox="1"/>
          <p:nvPr/>
        </p:nvSpPr>
        <p:spPr>
          <a:xfrm>
            <a:off x="6400187" y="1357632"/>
            <a:ext cx="5253071" cy="18953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600" dirty="0">
                <a:latin typeface="Times New Roman" panose="02020603050405020304" pitchFamily="18" charset="0"/>
                <a:cs typeface="Times New Roman" panose="02020603050405020304" pitchFamily="18" charset="0"/>
              </a:rPr>
              <a:t>查询嵌入推理吞吐量与查询结构复杂性直接相关。但查询嵌入向量可以重复用于不同的旋钮配置，大大减少了查询嵌入的时间消耗。</a:t>
            </a:r>
            <a:endParaRPr kumimoji="1"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kumimoji="1" lang="zh-CN" altLang="en-US" sz="1600" dirty="0">
                <a:latin typeface="Times New Roman" panose="02020603050405020304" pitchFamily="18" charset="0"/>
                <a:cs typeface="Times New Roman" panose="02020603050405020304" pitchFamily="18" charset="0"/>
              </a:rPr>
              <a:t>不确定性类别推理吞吐量对于广泛的工作负载来说是稳定的。</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实验</a:t>
            </a:r>
            <a:r>
              <a:rPr lang="en-US" altLang="zh-CN" sz="3600" b="0" dirty="0">
                <a:solidFill>
                  <a:schemeClr val="tx1"/>
                </a:solidFill>
                <a:effectLst>
                  <a:outerShdw blurRad="38100" dist="19050" dir="2700000" algn="tl" rotWithShape="0">
                    <a:schemeClr val="dk1">
                      <a:alpha val="40000"/>
                      <a:alpha val="40000"/>
                    </a:schemeClr>
                  </a:outerShdw>
                </a:effectLst>
                <a:sym typeface="+mn-lt"/>
              </a:rPr>
              <a:t>-</a:t>
            </a:r>
            <a:r>
              <a:rPr lang="zh-CN" altLang="en-US" sz="3600" b="0" dirty="0">
                <a:solidFill>
                  <a:schemeClr val="tx1"/>
                </a:solidFill>
                <a:effectLst>
                  <a:outerShdw blurRad="38100" dist="19050" dir="2700000" algn="tl" rotWithShape="0">
                    <a:schemeClr val="dk1">
                      <a:alpha val="40000"/>
                      <a:alpha val="40000"/>
                    </a:schemeClr>
                  </a:outerShdw>
                </a:effectLst>
                <a:sym typeface="+mn-lt"/>
              </a:rPr>
              <a:t>不确定性感知旋钮调优</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4CCC233-B867-3AA4-A497-1C6C067766B9}"/>
              </a:ext>
            </a:extLst>
          </p:cNvPr>
          <p:cNvPicPr>
            <a:picLocks noChangeAspect="1"/>
          </p:cNvPicPr>
          <p:nvPr/>
        </p:nvPicPr>
        <p:blipFill>
          <a:blip r:embed="rId9"/>
          <a:stretch>
            <a:fillRect/>
          </a:stretch>
        </p:blipFill>
        <p:spPr>
          <a:xfrm>
            <a:off x="6362963" y="1582931"/>
            <a:ext cx="4810679" cy="4799696"/>
          </a:xfrm>
          <a:prstGeom prst="rect">
            <a:avLst/>
          </a:prstGeom>
        </p:spPr>
      </p:pic>
      <p:sp>
        <p:nvSpPr>
          <p:cNvPr id="5" name="文本框 4">
            <a:extLst>
              <a:ext uri="{FF2B5EF4-FFF2-40B4-BE49-F238E27FC236}">
                <a16:creationId xmlns:a16="http://schemas.microsoft.com/office/drawing/2014/main" id="{B83C963C-66C8-8AB8-C5C5-141B58A0225C}"/>
              </a:ext>
            </a:extLst>
          </p:cNvPr>
          <p:cNvSpPr txBox="1"/>
          <p:nvPr/>
        </p:nvSpPr>
        <p:spPr>
          <a:xfrm>
            <a:off x="379953" y="2190140"/>
            <a:ext cx="5716047" cy="30033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 sz="1600" dirty="0">
                <a:latin typeface="Times New Roman" panose="02020603050405020304" pitchFamily="18" charset="0"/>
                <a:cs typeface="Times New Roman" panose="02020603050405020304" pitchFamily="18" charset="0"/>
              </a:rPr>
              <a:t>在</a:t>
            </a:r>
            <a:r>
              <a:rPr kumimoji="1" lang="zh-CN" altLang="en-US" sz="1600" dirty="0">
                <a:latin typeface="Times New Roman" panose="02020603050405020304" pitchFamily="18" charset="0"/>
                <a:cs typeface="Times New Roman" panose="02020603050405020304" pitchFamily="18" charset="0"/>
              </a:rPr>
              <a:t>两种负载上，</a:t>
            </a:r>
            <a:r>
              <a:rPr kumimoji="1" lang="en" altLang="zh-CN" sz="1600" dirty="0">
                <a:latin typeface="Times New Roman" panose="02020603050405020304" pitchFamily="18" charset="0"/>
                <a:cs typeface="Times New Roman" panose="02020603050405020304" pitchFamily="18" charset="0"/>
              </a:rPr>
              <a:t>DDPG(</a:t>
            </a:r>
            <a:r>
              <a:rPr kumimoji="1" lang="en" altLang="zh-CN" sz="1600" dirty="0" err="1">
                <a:latin typeface="Times New Roman" panose="02020603050405020304" pitchFamily="18" charset="0"/>
                <a:cs typeface="Times New Roman" panose="02020603050405020304" pitchFamily="18" charset="0"/>
              </a:rPr>
              <a:t>KnobCF</a:t>
            </a:r>
            <a:r>
              <a:rPr kumimoji="1" lang="en" altLang="zh-CN" sz="1600" dirty="0">
                <a:latin typeface="Times New Roman" panose="02020603050405020304" pitchFamily="18" charset="0"/>
                <a:cs typeface="Times New Roman" panose="02020603050405020304" pitchFamily="18" charset="0"/>
              </a:rPr>
              <a:t>) </a:t>
            </a:r>
            <a:r>
              <a:rPr kumimoji="1" lang="zh-CN" altLang="en-US" sz="1600" dirty="0">
                <a:latin typeface="Times New Roman" panose="02020603050405020304" pitchFamily="18" charset="0"/>
                <a:cs typeface="Times New Roman" panose="02020603050405020304" pitchFamily="18" charset="0"/>
              </a:rPr>
              <a:t>和 </a:t>
            </a:r>
            <a:r>
              <a:rPr kumimoji="1" lang="en" altLang="zh-CN" sz="1600" dirty="0">
                <a:latin typeface="Times New Roman" panose="02020603050405020304" pitchFamily="18" charset="0"/>
                <a:cs typeface="Times New Roman" panose="02020603050405020304" pitchFamily="18" charset="0"/>
              </a:rPr>
              <a:t>DDPG(few-shot) </a:t>
            </a:r>
            <a:r>
              <a:rPr kumimoji="1" lang="zh-CN" altLang="en-US" sz="1600" dirty="0">
                <a:latin typeface="Times New Roman" panose="02020603050405020304" pitchFamily="18" charset="0"/>
                <a:cs typeface="Times New Roman" panose="02020603050405020304" pitchFamily="18" charset="0"/>
              </a:rPr>
              <a:t>的平均延迟均低于 </a:t>
            </a:r>
            <a:r>
              <a:rPr kumimoji="1" lang="en" altLang="zh-CN" sz="1600" dirty="0">
                <a:latin typeface="Times New Roman" panose="02020603050405020304" pitchFamily="18" charset="0"/>
                <a:cs typeface="Times New Roman" panose="02020603050405020304" pitchFamily="18" charset="0"/>
              </a:rPr>
              <a:t>DDPG </a:t>
            </a:r>
            <a:r>
              <a:rPr kumimoji="1" lang="zh-CN" altLang="en-US" sz="1600" dirty="0">
                <a:latin typeface="Times New Roman" panose="02020603050405020304" pitchFamily="18" charset="0"/>
                <a:cs typeface="Times New Roman" panose="02020603050405020304" pitchFamily="18" charset="0"/>
              </a:rPr>
              <a:t>和 </a:t>
            </a:r>
            <a:r>
              <a:rPr kumimoji="1" lang="en" altLang="zh-CN" sz="1600" dirty="0">
                <a:latin typeface="Times New Roman" panose="02020603050405020304" pitchFamily="18" charset="0"/>
                <a:cs typeface="Times New Roman" panose="02020603050405020304" pitchFamily="18" charset="0"/>
              </a:rPr>
              <a:t>BO </a:t>
            </a:r>
            <a:r>
              <a:rPr kumimoji="1" lang="zh-CN" altLang="en-US" sz="1600" dirty="0">
                <a:latin typeface="Times New Roman" panose="02020603050405020304" pitchFamily="18" charset="0"/>
                <a:cs typeface="Times New Roman" panose="02020603050405020304" pitchFamily="18" charset="0"/>
              </a:rPr>
              <a:t>的 平均延迟。这</a:t>
            </a:r>
            <a:r>
              <a:rPr kumimoji="1" lang="zh-CN" altLang="en-US" sz="1600" b="1" dirty="0">
                <a:latin typeface="Times New Roman" panose="02020603050405020304" pitchFamily="18" charset="0"/>
                <a:cs typeface="Times New Roman" panose="02020603050405020304" pitchFamily="18" charset="0"/>
              </a:rPr>
              <a:t>表明</a:t>
            </a:r>
            <a:r>
              <a:rPr kumimoji="1" lang="en" altLang="zh-CN" sz="1600" b="1" dirty="0" err="1">
                <a:latin typeface="Times New Roman" panose="02020603050405020304" pitchFamily="18" charset="0"/>
                <a:cs typeface="Times New Roman" panose="02020603050405020304" pitchFamily="18" charset="0"/>
              </a:rPr>
              <a:t>KnobCF</a:t>
            </a:r>
            <a:r>
              <a:rPr kumimoji="1" lang="en" altLang="zh-CN" sz="1600" b="1" dirty="0">
                <a:latin typeface="Times New Roman" panose="02020603050405020304" pitchFamily="18" charset="0"/>
                <a:cs typeface="Times New Roman" panose="02020603050405020304" pitchFamily="18" charset="0"/>
              </a:rPr>
              <a:t> </a:t>
            </a:r>
            <a:r>
              <a:rPr kumimoji="1" lang="zh-CN" altLang="en-US" sz="1600" b="1" dirty="0">
                <a:latin typeface="Times New Roman" panose="02020603050405020304" pitchFamily="18" charset="0"/>
                <a:cs typeface="Times New Roman" panose="02020603050405020304" pitchFamily="18" charset="0"/>
              </a:rPr>
              <a:t>实现了更准确的延迟估计，带来了更低的工作负载延迟。</a:t>
            </a:r>
            <a:endParaRPr kumimoji="1" lang="en-US" altLang="zh-CN" sz="1600" b="1" dirty="0">
              <a:latin typeface="Times New Roman" panose="02020603050405020304" pitchFamily="18" charset="0"/>
              <a:cs typeface="Times New Roman" panose="02020603050405020304" pitchFamily="18" charset="0"/>
            </a:endParaRPr>
          </a:p>
          <a:p>
            <a:pPr>
              <a:lnSpc>
                <a:spcPct val="150000"/>
              </a:lnSpc>
            </a:pPr>
            <a:endParaRPr kumimoji="1" lang="en-US" altLang="zh-CN" sz="16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kumimoji="1" lang="zh-CN" altLang="en-US" sz="1600" dirty="0">
                <a:latin typeface="Times New Roman" panose="02020603050405020304" pitchFamily="18" charset="0"/>
                <a:cs typeface="Times New Roman" panose="02020603050405020304" pitchFamily="18" charset="0"/>
              </a:rPr>
              <a:t>在两种负载上，</a:t>
            </a:r>
            <a:r>
              <a:rPr kumimoji="1" lang="en" altLang="zh-CN" sz="1600" dirty="0">
                <a:latin typeface="Times New Roman" panose="02020603050405020304" pitchFamily="18" charset="0"/>
                <a:cs typeface="Times New Roman" panose="02020603050405020304" pitchFamily="18" charset="0"/>
              </a:rPr>
              <a:t> DDPG(</a:t>
            </a:r>
            <a:r>
              <a:rPr kumimoji="1" lang="en" altLang="zh-CN" sz="1600" dirty="0" err="1">
                <a:latin typeface="Times New Roman" panose="02020603050405020304" pitchFamily="18" charset="0"/>
                <a:cs typeface="Times New Roman" panose="02020603050405020304" pitchFamily="18" charset="0"/>
              </a:rPr>
              <a:t>KnobCF</a:t>
            </a:r>
            <a:r>
              <a:rPr kumimoji="1" lang="en" altLang="zh-CN" sz="1600" dirty="0">
                <a:latin typeface="Times New Roman" panose="02020603050405020304" pitchFamily="18" charset="0"/>
                <a:cs typeface="Times New Roman" panose="02020603050405020304" pitchFamily="18" charset="0"/>
              </a:rPr>
              <a:t>) </a:t>
            </a:r>
            <a:r>
              <a:rPr kumimoji="1" lang="zh-CN" altLang="en-US" sz="1600" dirty="0">
                <a:latin typeface="Times New Roman" panose="02020603050405020304" pitchFamily="18" charset="0"/>
                <a:cs typeface="Times New Roman" panose="02020603050405020304" pitchFamily="18" charset="0"/>
              </a:rPr>
              <a:t>和 </a:t>
            </a:r>
            <a:r>
              <a:rPr kumimoji="1" lang="en" altLang="zh-CN" sz="1600" dirty="0">
                <a:latin typeface="Times New Roman" panose="02020603050405020304" pitchFamily="18" charset="0"/>
                <a:cs typeface="Times New Roman" panose="02020603050405020304" pitchFamily="18" charset="0"/>
              </a:rPr>
              <a:t>DDPG(few-shot)</a:t>
            </a:r>
            <a:r>
              <a:rPr kumimoji="1" lang="zh-CN" altLang="en" sz="1600" dirty="0">
                <a:latin typeface="Times New Roman" panose="02020603050405020304" pitchFamily="18" charset="0"/>
                <a:cs typeface="Times New Roman" panose="02020603050405020304" pitchFamily="18" charset="0"/>
              </a:rPr>
              <a:t>的</a:t>
            </a:r>
            <a:r>
              <a:rPr kumimoji="1" lang="zh-CN" altLang="en-US" sz="1600" dirty="0">
                <a:latin typeface="Times New Roman" panose="02020603050405020304" pitchFamily="18" charset="0"/>
                <a:cs typeface="Times New Roman" panose="02020603050405020304" pitchFamily="18" charset="0"/>
              </a:rPr>
              <a:t>最佳平均每次迭代时间明显优于</a:t>
            </a:r>
            <a:r>
              <a:rPr kumimoji="1" lang="en-US" altLang="zh-CN" sz="1600" dirty="0">
                <a:latin typeface="Times New Roman" panose="02020603050405020304" pitchFamily="18" charset="0"/>
                <a:cs typeface="Times New Roman" panose="02020603050405020304" pitchFamily="18" charset="0"/>
              </a:rPr>
              <a:t>DDPG</a:t>
            </a:r>
            <a:r>
              <a:rPr kumimoji="1" lang="zh-CN" altLang="en-US" sz="1600" dirty="0">
                <a:latin typeface="Times New Roman" panose="02020603050405020304" pitchFamily="18" charset="0"/>
                <a:cs typeface="Times New Roman" panose="02020603050405020304" pitchFamily="18" charset="0"/>
              </a:rPr>
              <a:t>和</a:t>
            </a:r>
            <a:r>
              <a:rPr kumimoji="1" lang="en-US" altLang="zh-CN" sz="1600" dirty="0">
                <a:latin typeface="Times New Roman" panose="02020603050405020304" pitchFamily="18" charset="0"/>
                <a:cs typeface="Times New Roman" panose="02020603050405020304" pitchFamily="18" charset="0"/>
              </a:rPr>
              <a:t>BO</a:t>
            </a:r>
            <a:r>
              <a:rPr kumimoji="1" lang="zh-CN" altLang="en-US" sz="1600" dirty="0">
                <a:latin typeface="Times New Roman" panose="02020603050405020304" pitchFamily="18" charset="0"/>
                <a:cs typeface="Times New Roman" panose="02020603050405020304" pitchFamily="18" charset="0"/>
              </a:rPr>
              <a:t>，</a:t>
            </a:r>
            <a:r>
              <a:rPr kumimoji="1" lang="zh-CN" altLang="en-US" sz="1600" b="1" dirty="0">
                <a:latin typeface="Times New Roman" panose="02020603050405020304" pitchFamily="18" charset="0"/>
                <a:cs typeface="Times New Roman" panose="02020603050405020304" pitchFamily="18" charset="0"/>
              </a:rPr>
              <a:t>表明 </a:t>
            </a:r>
            <a:r>
              <a:rPr kumimoji="1" lang="en" altLang="zh-CN" sz="1600" b="1" dirty="0" err="1">
                <a:latin typeface="Times New Roman" panose="02020603050405020304" pitchFamily="18" charset="0"/>
                <a:cs typeface="Times New Roman" panose="02020603050405020304" pitchFamily="18" charset="0"/>
              </a:rPr>
              <a:t>KnobCF</a:t>
            </a:r>
            <a:r>
              <a:rPr kumimoji="1" lang="en" altLang="zh-CN" sz="1600" b="1" dirty="0">
                <a:latin typeface="Times New Roman" panose="02020603050405020304" pitchFamily="18" charset="0"/>
                <a:cs typeface="Times New Roman" panose="02020603050405020304" pitchFamily="18" charset="0"/>
              </a:rPr>
              <a:t> </a:t>
            </a:r>
            <a:r>
              <a:rPr kumimoji="1" lang="zh-CN" altLang="en-US" sz="1600" b="1" dirty="0">
                <a:latin typeface="Times New Roman" panose="02020603050405020304" pitchFamily="18" charset="0"/>
                <a:cs typeface="Times New Roman" panose="02020603050405020304" pitchFamily="18" charset="0"/>
              </a:rPr>
              <a:t>可以快速完成延迟预测，为实际调优任务带来很高的时间效率。</a:t>
            </a:r>
          </a:p>
        </p:txBody>
      </p:sp>
    </p:spTree>
    <p:custDataLst>
      <p:tags r:id="rId1"/>
    </p:custDataLst>
    <p:extLst>
      <p:ext uri="{BB962C8B-B14F-4D97-AF65-F5344CB8AC3E}">
        <p14:creationId xmlns:p14="http://schemas.microsoft.com/office/powerpoint/2010/main" val="1925983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实验</a:t>
            </a:r>
            <a:r>
              <a:rPr lang="en-US" altLang="zh-CN" sz="3600" b="0" dirty="0">
                <a:solidFill>
                  <a:schemeClr val="tx1"/>
                </a:solidFill>
                <a:effectLst>
                  <a:outerShdw blurRad="38100" dist="19050" dir="2700000" algn="tl" rotWithShape="0">
                    <a:schemeClr val="dk1">
                      <a:alpha val="40000"/>
                      <a:alpha val="40000"/>
                    </a:schemeClr>
                  </a:outerShdw>
                </a:effectLst>
                <a:sym typeface="+mn-lt"/>
              </a:rPr>
              <a:t>-</a:t>
            </a:r>
            <a:r>
              <a:rPr lang="zh-CN" altLang="en-US" sz="3600" b="0" dirty="0">
                <a:solidFill>
                  <a:schemeClr val="tx1"/>
                </a:solidFill>
                <a:effectLst>
                  <a:outerShdw blurRad="38100" dist="19050" dir="2700000" algn="tl" rotWithShape="0">
                    <a:schemeClr val="dk1">
                      <a:alpha val="40000"/>
                      <a:alpha val="40000"/>
                    </a:schemeClr>
                  </a:outerShdw>
                </a:effectLst>
                <a:sym typeface="+mn-lt"/>
              </a:rPr>
              <a:t>不确定性感知旋钮调优</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B83C963C-66C8-8AB8-C5C5-141B58A0225C}"/>
              </a:ext>
            </a:extLst>
          </p:cNvPr>
          <p:cNvSpPr txBox="1"/>
          <p:nvPr/>
        </p:nvSpPr>
        <p:spPr>
          <a:xfrm>
            <a:off x="372067" y="1816188"/>
            <a:ext cx="5793302" cy="3003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600" dirty="0">
                <a:latin typeface="Times New Roman" panose="02020603050405020304" pitchFamily="18" charset="0"/>
                <a:cs typeface="Times New Roman" panose="02020603050405020304" pitchFamily="18" charset="0"/>
              </a:rPr>
              <a:t>在两种负载中，我们观察到 </a:t>
            </a:r>
            <a:r>
              <a:rPr kumimoji="1" lang="en" altLang="zh-CN" sz="1600" dirty="0">
                <a:latin typeface="Times New Roman" panose="02020603050405020304" pitchFamily="18" charset="0"/>
                <a:cs typeface="Times New Roman" panose="02020603050405020304" pitchFamily="18" charset="0"/>
              </a:rPr>
              <a:t>DDPG(</a:t>
            </a:r>
            <a:r>
              <a:rPr kumimoji="1" lang="en" altLang="zh-CN" sz="1600" dirty="0" err="1">
                <a:latin typeface="Times New Roman" panose="02020603050405020304" pitchFamily="18" charset="0"/>
                <a:cs typeface="Times New Roman" panose="02020603050405020304" pitchFamily="18" charset="0"/>
              </a:rPr>
              <a:t>KnobCF</a:t>
            </a:r>
            <a:r>
              <a:rPr kumimoji="1" lang="en" altLang="zh-CN" sz="1600" dirty="0">
                <a:latin typeface="Times New Roman" panose="02020603050405020304" pitchFamily="18" charset="0"/>
                <a:cs typeface="Times New Roman" panose="02020603050405020304" pitchFamily="18" charset="0"/>
              </a:rPr>
              <a:t>) </a:t>
            </a:r>
            <a:r>
              <a:rPr kumimoji="1" lang="zh-CN" altLang="en-US" sz="1600" dirty="0">
                <a:latin typeface="Times New Roman" panose="02020603050405020304" pitchFamily="18" charset="0"/>
                <a:cs typeface="Times New Roman" panose="02020603050405020304" pitchFamily="18" charset="0"/>
              </a:rPr>
              <a:t>和 </a:t>
            </a:r>
            <a:r>
              <a:rPr kumimoji="1" lang="en" altLang="zh-CN" sz="1600" dirty="0">
                <a:latin typeface="Times New Roman" panose="02020603050405020304" pitchFamily="18" charset="0"/>
                <a:cs typeface="Times New Roman" panose="02020603050405020304" pitchFamily="18" charset="0"/>
              </a:rPr>
              <a:t>DDPG(few-shot) </a:t>
            </a:r>
            <a:r>
              <a:rPr kumimoji="1" lang="zh-CN" altLang="en-US" sz="1600" dirty="0">
                <a:latin typeface="Times New Roman" panose="02020603050405020304" pitchFamily="18" charset="0"/>
                <a:cs typeface="Times New Roman" panose="02020603050405020304" pitchFamily="18" charset="0"/>
              </a:rPr>
              <a:t>以较低的时间消耗（大约 </a:t>
            </a:r>
            <a:r>
              <a:rPr kumimoji="1" lang="en-US" altLang="zh-CN" sz="1600" dirty="0">
                <a:latin typeface="Times New Roman" panose="02020603050405020304" pitchFamily="18" charset="0"/>
                <a:cs typeface="Times New Roman" panose="02020603050405020304" pitchFamily="18" charset="0"/>
              </a:rPr>
              <a:t>80%-85%</a:t>
            </a:r>
            <a:r>
              <a:rPr kumimoji="1" lang="zh-CN" altLang="en-US" sz="1600" dirty="0">
                <a:latin typeface="Times New Roman" panose="02020603050405020304" pitchFamily="18" charset="0"/>
                <a:cs typeface="Times New Roman" panose="02020603050405020304" pitchFamily="18" charset="0"/>
              </a:rPr>
              <a:t>或者</a:t>
            </a:r>
            <a:r>
              <a:rPr kumimoji="1" lang="en-US" altLang="zh-CN" sz="1600" dirty="0">
                <a:latin typeface="Times New Roman" panose="02020603050405020304" pitchFamily="18" charset="0"/>
                <a:cs typeface="Times New Roman" panose="02020603050405020304" pitchFamily="18" charset="0"/>
              </a:rPr>
              <a:t>60%-70%</a:t>
            </a:r>
            <a:r>
              <a:rPr kumimoji="1" lang="zh-CN" altLang="en-US" sz="1600" dirty="0">
                <a:latin typeface="Times New Roman" panose="02020603050405020304" pitchFamily="18" charset="0"/>
                <a:cs typeface="Times New Roman" panose="02020603050405020304" pitchFamily="18" charset="0"/>
              </a:rPr>
              <a:t>）实现了与 </a:t>
            </a:r>
            <a:r>
              <a:rPr kumimoji="1" lang="en" altLang="zh-CN" sz="1600" dirty="0">
                <a:latin typeface="Times New Roman" panose="02020603050405020304" pitchFamily="18" charset="0"/>
                <a:cs typeface="Times New Roman" panose="02020603050405020304" pitchFamily="18" charset="0"/>
              </a:rPr>
              <a:t>DDPG </a:t>
            </a:r>
            <a:r>
              <a:rPr kumimoji="1" lang="zh-CN" altLang="en-US" sz="1600" dirty="0">
                <a:latin typeface="Times New Roman" panose="02020603050405020304" pitchFamily="18" charset="0"/>
                <a:cs typeface="Times New Roman" panose="02020603050405020304" pitchFamily="18" charset="0"/>
              </a:rPr>
              <a:t>和 </a:t>
            </a:r>
            <a:r>
              <a:rPr kumimoji="1" lang="en" altLang="zh-CN" sz="1600" dirty="0">
                <a:latin typeface="Times New Roman" panose="02020603050405020304" pitchFamily="18" charset="0"/>
                <a:cs typeface="Times New Roman" panose="02020603050405020304" pitchFamily="18" charset="0"/>
              </a:rPr>
              <a:t>BO </a:t>
            </a:r>
            <a:r>
              <a:rPr kumimoji="1" lang="zh-CN" altLang="en-US" sz="1600" dirty="0">
                <a:latin typeface="Times New Roman" panose="02020603050405020304" pitchFamily="18" charset="0"/>
                <a:cs typeface="Times New Roman" panose="02020603050405020304" pitchFamily="18" charset="0"/>
              </a:rPr>
              <a:t>方法竞争的最大吞吐量。</a:t>
            </a:r>
            <a:r>
              <a:rPr kumimoji="1" lang="zh-CN" altLang="en-US" sz="1600" b="1" dirty="0">
                <a:latin typeface="Times New Roman" panose="02020603050405020304" pitchFamily="18" charset="0"/>
                <a:cs typeface="Times New Roman" panose="02020603050405020304" pitchFamily="18" charset="0"/>
              </a:rPr>
              <a:t>表明</a:t>
            </a:r>
            <a:r>
              <a:rPr kumimoji="1" lang="en" altLang="zh-CN" sz="1600" b="1" dirty="0" err="1">
                <a:latin typeface="Times New Roman" panose="02020603050405020304" pitchFamily="18" charset="0"/>
                <a:cs typeface="Times New Roman" panose="02020603050405020304" pitchFamily="18" charset="0"/>
              </a:rPr>
              <a:t>KnobCF</a:t>
            </a:r>
            <a:r>
              <a:rPr kumimoji="1" lang="en" altLang="zh-CN" sz="1600" b="1" dirty="0">
                <a:latin typeface="Times New Roman" panose="02020603050405020304" pitchFamily="18" charset="0"/>
                <a:cs typeface="Times New Roman" panose="02020603050405020304" pitchFamily="18" charset="0"/>
              </a:rPr>
              <a:t> </a:t>
            </a:r>
            <a:r>
              <a:rPr kumimoji="1" lang="zh-CN" altLang="en-US" sz="1600" b="1" dirty="0">
                <a:latin typeface="Times New Roman" panose="02020603050405020304" pitchFamily="18" charset="0"/>
                <a:cs typeface="Times New Roman" panose="02020603050405020304" pitchFamily="18" charset="0"/>
              </a:rPr>
              <a:t>可以有效减少旋钮调优评估的时间消耗，同时保持旋钮调优结果。</a:t>
            </a:r>
            <a:endParaRPr kumimoji="1" lang="en-US" altLang="zh-CN" sz="16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kumimoji="1" lang="zh-CN" altLang="en-US" sz="1600" dirty="0">
                <a:latin typeface="Times New Roman" panose="02020603050405020304" pitchFamily="18" charset="0"/>
                <a:cs typeface="Times New Roman" panose="02020603050405020304" pitchFamily="18" charset="0"/>
              </a:rPr>
              <a:t>时间效率得益于</a:t>
            </a:r>
            <a:r>
              <a:rPr kumimoji="1" lang="en" altLang="zh-CN" sz="1600" dirty="0" err="1">
                <a:latin typeface="Times New Roman" panose="02020603050405020304" pitchFamily="18" charset="0"/>
                <a:cs typeface="Times New Roman" panose="02020603050405020304" pitchFamily="18" charset="0"/>
              </a:rPr>
              <a:t>KnobCF</a:t>
            </a:r>
            <a:r>
              <a:rPr kumimoji="1" lang="zh-CN" altLang="en-US" sz="1600" dirty="0">
                <a:latin typeface="Times New Roman" panose="02020603050405020304" pitchFamily="18" charset="0"/>
                <a:cs typeface="Times New Roman" panose="02020603050405020304" pitchFamily="18" charset="0"/>
              </a:rPr>
              <a:t>可以根据历史评估有效地预测查询延迟分布，而不是重复执行查询。并且传统的旋钮调优器通常会重复执行所有查询，而不考虑不确定性分布。</a:t>
            </a:r>
          </a:p>
        </p:txBody>
      </p:sp>
      <p:pic>
        <p:nvPicPr>
          <p:cNvPr id="4" name="图片 3">
            <a:extLst>
              <a:ext uri="{FF2B5EF4-FFF2-40B4-BE49-F238E27FC236}">
                <a16:creationId xmlns:a16="http://schemas.microsoft.com/office/drawing/2014/main" id="{0557CAD4-3DAB-877B-E085-89601A8F322C}"/>
              </a:ext>
            </a:extLst>
          </p:cNvPr>
          <p:cNvPicPr>
            <a:picLocks noChangeAspect="1"/>
          </p:cNvPicPr>
          <p:nvPr/>
        </p:nvPicPr>
        <p:blipFill>
          <a:blip r:embed="rId9"/>
          <a:stretch>
            <a:fillRect/>
          </a:stretch>
        </p:blipFill>
        <p:spPr>
          <a:xfrm>
            <a:off x="6570235" y="1178566"/>
            <a:ext cx="5118100" cy="5308600"/>
          </a:xfrm>
          <a:prstGeom prst="rect">
            <a:avLst/>
          </a:prstGeom>
        </p:spPr>
      </p:pic>
    </p:spTree>
    <p:custDataLst>
      <p:tags r:id="rId1"/>
    </p:custDataLst>
    <p:extLst>
      <p:ext uri="{BB962C8B-B14F-4D97-AF65-F5344CB8AC3E}">
        <p14:creationId xmlns:p14="http://schemas.microsoft.com/office/powerpoint/2010/main" val="282385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实验</a:t>
            </a:r>
            <a:r>
              <a:rPr lang="en-US" altLang="zh-CN" sz="3600" b="0" dirty="0">
                <a:solidFill>
                  <a:schemeClr val="tx1"/>
                </a:solidFill>
                <a:effectLst>
                  <a:outerShdw blurRad="38100" dist="19050" dir="2700000" algn="tl" rotWithShape="0">
                    <a:schemeClr val="dk1">
                      <a:alpha val="40000"/>
                      <a:alpha val="40000"/>
                    </a:schemeClr>
                  </a:outerShdw>
                </a:effectLst>
                <a:sym typeface="+mn-lt"/>
              </a:rPr>
              <a:t>-</a:t>
            </a:r>
            <a:r>
              <a:rPr lang="zh-CN" altLang="en-US" sz="3600" b="0" dirty="0">
                <a:solidFill>
                  <a:schemeClr val="tx1"/>
                </a:solidFill>
                <a:effectLst>
                  <a:outerShdw blurRad="38100" dist="19050" dir="2700000" algn="tl" rotWithShape="0">
                    <a:schemeClr val="dk1">
                      <a:alpha val="40000"/>
                      <a:alpha val="40000"/>
                    </a:schemeClr>
                  </a:outerShdw>
                </a:effectLst>
                <a:sym typeface="+mn-lt"/>
              </a:rPr>
              <a:t>鲁棒性分析</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5073" y="1376053"/>
            <a:ext cx="6433382" cy="4036695"/>
          </a:xfrm>
          <a:prstGeom prst="rect">
            <a:avLst/>
          </a:prstGeom>
          <a:noFill/>
        </p:spPr>
        <p:txBody>
          <a:bodyPr wrap="square" rtlCol="0">
            <a:noAutofit/>
          </a:bodyPr>
          <a:lstStyle/>
          <a:p>
            <a:pPr>
              <a:lnSpc>
                <a:spcPct val="150000"/>
              </a:lnSpc>
            </a:pPr>
            <a:r>
              <a:rPr lang="zh-CN" altLang="en-US" dirty="0">
                <a:latin typeface="Times New Roman" panose="02020603050405020304" pitchFamily="18" charset="0"/>
                <a:cs typeface="Times New Roman" panose="02020603050405020304" pitchFamily="18" charset="0"/>
              </a:rPr>
              <a:t>不同分类器输出维度下</a:t>
            </a:r>
            <a:r>
              <a:rPr lang="en-US" altLang="zh-CN" dirty="0" err="1">
                <a:latin typeface="Times New Roman" panose="02020603050405020304" pitchFamily="18" charset="0"/>
                <a:cs typeface="Times New Roman" panose="02020603050405020304" pitchFamily="18" charset="0"/>
              </a:rPr>
              <a:t>KnobCF</a:t>
            </a:r>
            <a:r>
              <a:rPr lang="zh-CN" altLang="en-US" dirty="0">
                <a:latin typeface="Times New Roman" panose="02020603050405020304" pitchFamily="18" charset="0"/>
                <a:cs typeface="Times New Roman" panose="02020603050405020304" pitchFamily="18" charset="0"/>
              </a:rPr>
              <a:t>的有效性</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 sz="1600" dirty="0" err="1">
                <a:latin typeface="Times New Roman" panose="02020603050405020304" pitchFamily="18" charset="0"/>
                <a:cs typeface="Times New Roman" panose="02020603050405020304" pitchFamily="18" charset="0"/>
              </a:rPr>
              <a:t>KnobCF</a:t>
            </a:r>
            <a:r>
              <a:rPr lang="en" sz="1600" dirty="0">
                <a:latin typeface="Times New Roman" panose="02020603050405020304" pitchFamily="18" charset="0"/>
                <a:cs typeface="Times New Roman" panose="02020603050405020304" pitchFamily="18" charset="0"/>
              </a:rPr>
              <a:t>(few-shot) </a:t>
            </a:r>
            <a:r>
              <a:rPr lang="zh-CN" altLang="en-US" sz="1600" dirty="0">
                <a:latin typeface="Times New Roman" panose="02020603050405020304" pitchFamily="18" charset="0"/>
                <a:cs typeface="Times New Roman" panose="02020603050405020304" pitchFamily="18" charset="0"/>
              </a:rPr>
              <a:t>在各种输出维度上都保持了 </a:t>
            </a:r>
            <a:r>
              <a:rPr lang="en-US" altLang="zh-CN" sz="1600" dirty="0">
                <a:latin typeface="Times New Roman" panose="02020603050405020304" pitchFamily="18" charset="0"/>
                <a:cs typeface="Times New Roman" panose="02020603050405020304" pitchFamily="18" charset="0"/>
              </a:rPr>
              <a:t>0.9 </a:t>
            </a:r>
            <a:r>
              <a:rPr lang="zh-CN" altLang="en-US" sz="1600" dirty="0">
                <a:latin typeface="Times New Roman" panose="02020603050405020304" pitchFamily="18" charset="0"/>
                <a:cs typeface="Times New Roman" panose="02020603050405020304" pitchFamily="18" charset="0"/>
              </a:rPr>
              <a:t>以上的高预测精度。</a:t>
            </a:r>
            <a:r>
              <a:rPr lang="zh-CN" altLang="en-US" sz="1600" b="1" dirty="0">
                <a:latin typeface="Times New Roman" panose="02020603050405020304" pitchFamily="18" charset="0"/>
                <a:cs typeface="Times New Roman" panose="02020603050405020304" pitchFamily="18" charset="0"/>
              </a:rPr>
              <a:t>表明</a:t>
            </a:r>
            <a:r>
              <a:rPr lang="en" altLang="zh-CN" sz="1600" b="1" dirty="0" err="1">
                <a:latin typeface="Times New Roman" panose="02020603050405020304" pitchFamily="18" charset="0"/>
                <a:cs typeface="Times New Roman" panose="02020603050405020304" pitchFamily="18" charset="0"/>
              </a:rPr>
              <a:t>KnobCF</a:t>
            </a:r>
            <a:r>
              <a:rPr lang="en" altLang="zh-CN" sz="1600" b="1" dirty="0">
                <a:latin typeface="Times New Roman" panose="02020603050405020304" pitchFamily="18" charset="0"/>
                <a:cs typeface="Times New Roman" panose="02020603050405020304" pitchFamily="18" charset="0"/>
              </a:rPr>
              <a:t>(few-shot) </a:t>
            </a:r>
            <a:r>
              <a:rPr lang="zh-CN" altLang="en-US" sz="1600" b="1" dirty="0">
                <a:latin typeface="Times New Roman" panose="02020603050405020304" pitchFamily="18" charset="0"/>
                <a:cs typeface="Times New Roman" panose="02020603050405020304" pitchFamily="18" charset="0"/>
              </a:rPr>
              <a:t>在各种不同的维度上都实现了稳定可靠的预测性能。</a:t>
            </a:r>
            <a:endParaRPr lang="en-US" altLang="zh-CN" sz="1600" b="1" dirty="0">
              <a:latin typeface="Times New Roman" panose="02020603050405020304" pitchFamily="18" charset="0"/>
              <a:cs typeface="Times New Roman" panose="02020603050405020304" pitchFamily="18" charset="0"/>
            </a:endParaRPr>
          </a:p>
          <a:p>
            <a:pPr>
              <a:lnSpc>
                <a:spcPct val="150000"/>
              </a:lnSpc>
            </a:pPr>
            <a:endParaRPr lang="en-US" altLang="zh-CN" sz="16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 sz="1600" dirty="0">
                <a:latin typeface="Times New Roman" panose="02020603050405020304" pitchFamily="18" charset="0"/>
                <a:cs typeface="Times New Roman" panose="02020603050405020304" pitchFamily="18" charset="0"/>
              </a:rPr>
              <a:t> </a:t>
            </a:r>
            <a:r>
              <a:rPr lang="en" sz="1600" dirty="0" err="1">
                <a:latin typeface="Times New Roman" panose="02020603050405020304" pitchFamily="18" charset="0"/>
                <a:cs typeface="Times New Roman" panose="02020603050405020304" pitchFamily="18" charset="0"/>
              </a:rPr>
              <a:t>KnobCF</a:t>
            </a:r>
            <a:r>
              <a:rPr lang="en" sz="1600" dirty="0">
                <a:latin typeface="Times New Roman" panose="02020603050405020304" pitchFamily="18" charset="0"/>
                <a:cs typeface="Times New Roman" panose="02020603050405020304" pitchFamily="18" charset="0"/>
              </a:rPr>
              <a:t>(few-shot) </a:t>
            </a:r>
            <a:r>
              <a:rPr lang="zh-CN" altLang="en-US" sz="1600" dirty="0">
                <a:latin typeface="Times New Roman" panose="02020603050405020304" pitchFamily="18" charset="0"/>
                <a:cs typeface="Times New Roman" panose="02020603050405020304" pitchFamily="18" charset="0"/>
              </a:rPr>
              <a:t>的平均训练时间（</a:t>
            </a:r>
            <a:r>
              <a:rPr lang="en-US" altLang="zh-CN" sz="1600" dirty="0">
                <a:latin typeface="Times New Roman" panose="02020603050405020304" pitchFamily="18" charset="0"/>
                <a:cs typeface="Times New Roman" panose="02020603050405020304" pitchFamily="18" charset="0"/>
              </a:rPr>
              <a:t>13 </a:t>
            </a:r>
            <a:r>
              <a:rPr lang="zh-CN" altLang="en-US" sz="1600" dirty="0">
                <a:latin typeface="Times New Roman" panose="02020603050405020304" pitchFamily="18" charset="0"/>
                <a:cs typeface="Times New Roman" panose="02020603050405020304" pitchFamily="18" charset="0"/>
              </a:rPr>
              <a:t>秒）明显短于一般 </a:t>
            </a:r>
            <a:r>
              <a:rPr lang="en" sz="1600" dirty="0" err="1">
                <a:latin typeface="Times New Roman" panose="02020603050405020304" pitchFamily="18" charset="0"/>
                <a:cs typeface="Times New Roman" panose="02020603050405020304" pitchFamily="18" charset="0"/>
              </a:rPr>
              <a:t>KnobCF</a:t>
            </a:r>
            <a:r>
              <a:rPr lang="e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表 </a:t>
            </a:r>
            <a:r>
              <a:rPr lang="en-US" altLang="zh-CN" sz="1600" dirty="0">
                <a:latin typeface="Times New Roman" panose="02020603050405020304" pitchFamily="18" charset="0"/>
                <a:cs typeface="Times New Roman" panose="02020603050405020304" pitchFamily="18" charset="0"/>
              </a:rPr>
              <a:t>1 </a:t>
            </a:r>
            <a:r>
              <a:rPr lang="zh-CN" altLang="en-US" sz="1600" dirty="0">
                <a:latin typeface="Times New Roman" panose="02020603050405020304" pitchFamily="18" charset="0"/>
                <a:cs typeface="Times New Roman" panose="02020603050405020304" pitchFamily="18" charset="0"/>
              </a:rPr>
              <a:t>中的 </a:t>
            </a:r>
            <a:r>
              <a:rPr lang="en-US" altLang="zh-CN" sz="1600" dirty="0">
                <a:latin typeface="Times New Roman" panose="02020603050405020304" pitchFamily="18" charset="0"/>
                <a:cs typeface="Times New Roman" panose="02020603050405020304" pitchFamily="18" charset="0"/>
              </a:rPr>
              <a:t>160 </a:t>
            </a:r>
            <a:r>
              <a:rPr lang="zh-CN" altLang="en-US" sz="1600" dirty="0">
                <a:latin typeface="Times New Roman" panose="02020603050405020304" pitchFamily="18" charset="0"/>
                <a:cs typeface="Times New Roman" panose="02020603050405020304" pitchFamily="18" charset="0"/>
              </a:rPr>
              <a:t>秒），任何维度上都在</a:t>
            </a:r>
            <a:r>
              <a:rPr lang="en-US" altLang="zh-CN" sz="1600" dirty="0">
                <a:latin typeface="Times New Roman" panose="02020603050405020304" pitchFamily="18" charset="0"/>
                <a:cs typeface="Times New Roman" panose="02020603050405020304" pitchFamily="18" charset="0"/>
              </a:rPr>
              <a:t>20</a:t>
            </a:r>
            <a:r>
              <a:rPr lang="zh-CN" altLang="en-US" sz="1600" dirty="0">
                <a:latin typeface="Times New Roman" panose="02020603050405020304" pitchFamily="18" charset="0"/>
                <a:cs typeface="Times New Roman" panose="02020603050405020304" pitchFamily="18" charset="0"/>
              </a:rPr>
              <a:t>秒以下。</a:t>
            </a:r>
            <a:r>
              <a:rPr lang="zh-CN" altLang="en-US" sz="1600" b="1" dirty="0">
                <a:latin typeface="Times New Roman" panose="02020603050405020304" pitchFamily="18" charset="0"/>
                <a:cs typeface="Times New Roman" panose="02020603050405020304" pitchFamily="18" charset="0"/>
              </a:rPr>
              <a:t>稳定的训练时间使得</a:t>
            </a:r>
            <a:r>
              <a:rPr lang="en" altLang="zh-CN" sz="1600" b="1" dirty="0" err="1">
                <a:latin typeface="Times New Roman" panose="02020603050405020304" pitchFamily="18" charset="0"/>
                <a:cs typeface="Times New Roman" panose="02020603050405020304" pitchFamily="18" charset="0"/>
              </a:rPr>
              <a:t>KnobCF</a:t>
            </a:r>
            <a:r>
              <a:rPr lang="en" altLang="zh-CN" sz="1600" b="1" dirty="0">
                <a:latin typeface="Times New Roman" panose="02020603050405020304" pitchFamily="18" charset="0"/>
                <a:cs typeface="Times New Roman" panose="02020603050405020304" pitchFamily="18" charset="0"/>
              </a:rPr>
              <a:t>(few-shot)</a:t>
            </a:r>
            <a:r>
              <a:rPr lang="zh-CN" altLang="en-US" sz="1600" b="1" dirty="0">
                <a:latin typeface="Times New Roman" panose="02020603050405020304" pitchFamily="18" charset="0"/>
                <a:cs typeface="Times New Roman" panose="02020603050405020304" pitchFamily="18" charset="0"/>
              </a:rPr>
              <a:t>在实际的旋钮调优任务中更加高效实用。</a:t>
            </a:r>
            <a:endParaRPr lang="en-US" altLang="zh-CN" sz="1600" b="1" dirty="0">
              <a:latin typeface="Times New Roman" panose="02020603050405020304" pitchFamily="18" charset="0"/>
              <a:cs typeface="Times New Roman" panose="02020603050405020304" pitchFamily="18" charset="0"/>
            </a:endParaRPr>
          </a:p>
          <a:p>
            <a:pPr>
              <a:lnSpc>
                <a:spcPct val="150000"/>
              </a:lnSpc>
            </a:pPr>
            <a:endParaRPr lang="en-US" altLang="zh-CN" sz="16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推理吞吐量随着输出维度的增加而下降，但</a:t>
            </a:r>
            <a:r>
              <a:rPr lang="en" altLang="zh-CN" sz="1600" dirty="0" err="1">
                <a:latin typeface="Times New Roman" panose="02020603050405020304" pitchFamily="18" charset="0"/>
                <a:cs typeface="Times New Roman" panose="02020603050405020304" pitchFamily="18" charset="0"/>
              </a:rPr>
              <a:t>KnobCF</a:t>
            </a:r>
            <a:r>
              <a:rPr lang="en" altLang="zh-CN" sz="1600" dirty="0">
                <a:latin typeface="Times New Roman" panose="02020603050405020304" pitchFamily="18" charset="0"/>
                <a:cs typeface="Times New Roman" panose="02020603050405020304" pitchFamily="18" charset="0"/>
              </a:rPr>
              <a:t>(</a:t>
            </a:r>
            <a:r>
              <a:rPr lang="en" altLang="zh-CN" sz="1600" dirty="0" err="1">
                <a:latin typeface="Times New Roman" panose="02020603050405020304" pitchFamily="18" charset="0"/>
                <a:cs typeface="Times New Roman" panose="02020603050405020304" pitchFamily="18" charset="0"/>
              </a:rPr>
              <a:t>fewshot</a:t>
            </a:r>
            <a:r>
              <a:rPr lang="en"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仍然实现了每秒 </a:t>
            </a:r>
            <a:r>
              <a:rPr lang="en-US" altLang="zh-CN" sz="1600" dirty="0">
                <a:latin typeface="Times New Roman" panose="02020603050405020304" pitchFamily="18" charset="0"/>
                <a:cs typeface="Times New Roman" panose="02020603050405020304" pitchFamily="18" charset="0"/>
              </a:rPr>
              <a:t>17000 </a:t>
            </a:r>
            <a:r>
              <a:rPr lang="zh-CN" altLang="en-US" sz="1600" dirty="0">
                <a:latin typeface="Times New Roman" panose="02020603050405020304" pitchFamily="18" charset="0"/>
                <a:cs typeface="Times New Roman" panose="02020603050405020304" pitchFamily="18" charset="0"/>
              </a:rPr>
              <a:t>次查询以上的高推理吞吐量。此外，该推理时间明显低于查询执行时间，</a:t>
            </a:r>
            <a:r>
              <a:rPr lang="en" altLang="zh-CN" sz="1600" dirty="0">
                <a:latin typeface="Times New Roman" panose="02020603050405020304" pitchFamily="18" charset="0"/>
                <a:cs typeface="Times New Roman" panose="02020603050405020304" pitchFamily="18" charset="0"/>
              </a:rPr>
              <a:t>GPU </a:t>
            </a:r>
            <a:r>
              <a:rPr lang="zh-CN" altLang="en-US" sz="1600" dirty="0">
                <a:latin typeface="Times New Roman" panose="02020603050405020304" pitchFamily="18" charset="0"/>
                <a:cs typeface="Times New Roman" panose="02020603050405020304" pitchFamily="18" charset="0"/>
              </a:rPr>
              <a:t>可以进一步加速查询执行时间。</a:t>
            </a:r>
            <a:endParaRPr sz="1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624AA90-D5AC-CE59-BB55-83A8A8ABF144}"/>
              </a:ext>
            </a:extLst>
          </p:cNvPr>
          <p:cNvPicPr>
            <a:picLocks noChangeAspect="1"/>
          </p:cNvPicPr>
          <p:nvPr/>
        </p:nvPicPr>
        <p:blipFill>
          <a:blip r:embed="rId9"/>
          <a:stretch>
            <a:fillRect/>
          </a:stretch>
        </p:blipFill>
        <p:spPr>
          <a:xfrm>
            <a:off x="6845262" y="2152110"/>
            <a:ext cx="5346738" cy="3172938"/>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实验</a:t>
            </a:r>
            <a:r>
              <a:rPr lang="en-US" altLang="zh-CN" sz="3600" b="0" dirty="0">
                <a:solidFill>
                  <a:schemeClr val="tx1"/>
                </a:solidFill>
                <a:effectLst>
                  <a:outerShdw blurRad="38100" dist="19050" dir="2700000" algn="tl" rotWithShape="0">
                    <a:schemeClr val="dk1">
                      <a:alpha val="40000"/>
                      <a:alpha val="40000"/>
                    </a:schemeClr>
                  </a:outerShdw>
                </a:effectLst>
                <a:sym typeface="+mn-lt"/>
              </a:rPr>
              <a:t>-</a:t>
            </a:r>
            <a:r>
              <a:rPr lang="zh-CN" altLang="en-US" sz="3600" b="0" dirty="0">
                <a:solidFill>
                  <a:schemeClr val="tx1"/>
                </a:solidFill>
                <a:effectLst>
                  <a:outerShdw blurRad="38100" dist="19050" dir="2700000" algn="tl" rotWithShape="0">
                    <a:schemeClr val="dk1">
                      <a:alpha val="40000"/>
                      <a:alpha val="40000"/>
                    </a:schemeClr>
                  </a:outerShdw>
                </a:effectLst>
                <a:sym typeface="+mn-lt"/>
              </a:rPr>
              <a:t>鲁棒性分析</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1379" y="1187454"/>
            <a:ext cx="5373940" cy="4036695"/>
          </a:xfrm>
          <a:prstGeom prst="rect">
            <a:avLst/>
          </a:prstGeom>
          <a:noFill/>
        </p:spPr>
        <p:txBody>
          <a:bodyPr wrap="square" rtlCol="0">
            <a:noAutofit/>
          </a:bodyPr>
          <a:lstStyle/>
          <a:p>
            <a:pPr>
              <a:lnSpc>
                <a:spcPct val="150000"/>
              </a:lnSpc>
            </a:pPr>
            <a:r>
              <a:rPr lang="zh-CN" altLang="en-US" dirty="0">
                <a:latin typeface="Times New Roman" panose="02020603050405020304" pitchFamily="18" charset="0"/>
                <a:cs typeface="Times New Roman" panose="02020603050405020304" pitchFamily="18" charset="0"/>
              </a:rPr>
              <a:t>不同分类器输出维度下旋钮调优的有效性</a:t>
            </a:r>
          </a:p>
          <a:p>
            <a:pPr marL="285750" indent="-285750">
              <a:lnSpc>
                <a:spcPct val="150000"/>
              </a:lnSpc>
              <a:buFont typeface="Arial" panose="020B0604020202020204" pitchFamily="34" charset="0"/>
              <a:buChar char="•"/>
            </a:pPr>
            <a:r>
              <a:rPr lang="en" altLang="zh-CN" sz="1600" dirty="0">
                <a:latin typeface="Times New Roman" panose="02020603050405020304" pitchFamily="18" charset="0"/>
                <a:cs typeface="Times New Roman" panose="02020603050405020304" pitchFamily="18" charset="0"/>
              </a:rPr>
              <a:t> DDPG (few-shot)</a:t>
            </a:r>
            <a:r>
              <a:rPr lang="zh-CN" altLang="en" sz="1600" dirty="0">
                <a:latin typeface="Times New Roman" panose="02020603050405020304" pitchFamily="18" charset="0"/>
                <a:cs typeface="Times New Roman" panose="02020603050405020304" pitchFamily="18" charset="0"/>
              </a:rPr>
              <a:t>在</a:t>
            </a:r>
            <a:r>
              <a:rPr lang="zh-CN" altLang="en-US" sz="1600" dirty="0">
                <a:latin typeface="Times New Roman" panose="02020603050405020304" pitchFamily="18" charset="0"/>
                <a:cs typeface="Times New Roman" panose="02020603050405020304" pitchFamily="18" charset="0"/>
              </a:rPr>
              <a:t>不同纬度上实现了类似的不确定性工作负载延迟，且调整迭代的平均运行时间在不同的输出维度上是稳定的。</a:t>
            </a:r>
            <a:r>
              <a:rPr lang="zh-CN" altLang="en-US" sz="1600" b="1" dirty="0">
                <a:latin typeface="Times New Roman" panose="02020603050405020304" pitchFamily="18" charset="0"/>
                <a:cs typeface="Times New Roman" panose="02020603050405020304" pitchFamily="18" charset="0"/>
              </a:rPr>
              <a:t>表明</a:t>
            </a:r>
            <a:r>
              <a:rPr lang="en" altLang="zh-CN" sz="1600" b="1" dirty="0" err="1">
                <a:latin typeface="Times New Roman" panose="02020603050405020304" pitchFamily="18" charset="0"/>
                <a:cs typeface="Times New Roman" panose="02020603050405020304" pitchFamily="18" charset="0"/>
              </a:rPr>
              <a:t>KnobCF</a:t>
            </a:r>
            <a:r>
              <a:rPr lang="en" altLang="zh-CN" sz="1600" b="1" dirty="0">
                <a:latin typeface="Times New Roman" panose="02020603050405020304" pitchFamily="18" charset="0"/>
                <a:cs typeface="Times New Roman" panose="02020603050405020304" pitchFamily="18" charset="0"/>
              </a:rPr>
              <a:t>(few</a:t>
            </a:r>
            <a:r>
              <a:rPr lang="en-US" altLang="zh-CN" sz="1600" b="1" dirty="0">
                <a:latin typeface="Times New Roman" panose="02020603050405020304" pitchFamily="18" charset="0"/>
                <a:cs typeface="Times New Roman" panose="02020603050405020304" pitchFamily="18" charset="0"/>
              </a:rPr>
              <a:t>-</a:t>
            </a:r>
            <a:r>
              <a:rPr lang="en" altLang="zh-CN" sz="1600" b="1" dirty="0">
                <a:latin typeface="Times New Roman" panose="02020603050405020304" pitchFamily="18" charset="0"/>
                <a:cs typeface="Times New Roman" panose="02020603050405020304" pitchFamily="18" charset="0"/>
              </a:rPr>
              <a:t>shot) </a:t>
            </a:r>
            <a:r>
              <a:rPr lang="zh-CN" altLang="en-US" sz="1600" b="1" dirty="0">
                <a:latin typeface="Times New Roman" panose="02020603050405020304" pitchFamily="18" charset="0"/>
                <a:cs typeface="Times New Roman" panose="02020603050405020304" pitchFamily="18" charset="0"/>
              </a:rPr>
              <a:t>做出了稳定的不确定性预测，以增强旋钮调优。</a:t>
            </a:r>
          </a:p>
        </p:txBody>
      </p:sp>
      <p:pic>
        <p:nvPicPr>
          <p:cNvPr id="3" name="图片 2">
            <a:extLst>
              <a:ext uri="{FF2B5EF4-FFF2-40B4-BE49-F238E27FC236}">
                <a16:creationId xmlns:a16="http://schemas.microsoft.com/office/drawing/2014/main" id="{A4C77D0B-017E-FC94-E4C3-1BB8A22C6603}"/>
              </a:ext>
            </a:extLst>
          </p:cNvPr>
          <p:cNvPicPr>
            <a:picLocks noChangeAspect="1"/>
          </p:cNvPicPr>
          <p:nvPr/>
        </p:nvPicPr>
        <p:blipFill>
          <a:blip r:embed="rId9"/>
          <a:stretch>
            <a:fillRect/>
          </a:stretch>
        </p:blipFill>
        <p:spPr>
          <a:xfrm>
            <a:off x="533404" y="3678446"/>
            <a:ext cx="5168900" cy="2641600"/>
          </a:xfrm>
          <a:prstGeom prst="rect">
            <a:avLst/>
          </a:prstGeom>
        </p:spPr>
      </p:pic>
      <p:sp>
        <p:nvSpPr>
          <p:cNvPr id="5" name="文本框 4">
            <a:extLst>
              <a:ext uri="{FF2B5EF4-FFF2-40B4-BE49-F238E27FC236}">
                <a16:creationId xmlns:a16="http://schemas.microsoft.com/office/drawing/2014/main" id="{E417B157-A5A1-C13E-F6F8-DBED030BA8A3}"/>
              </a:ext>
            </a:extLst>
          </p:cNvPr>
          <p:cNvSpPr txBox="1"/>
          <p:nvPr/>
        </p:nvSpPr>
        <p:spPr>
          <a:xfrm>
            <a:off x="6248450" y="1660098"/>
            <a:ext cx="5373940" cy="403669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在不同的输出维度上，</a:t>
            </a:r>
            <a:r>
              <a:rPr lang="en" altLang="zh-CN" sz="1600" dirty="0">
                <a:latin typeface="Times New Roman" panose="02020603050405020304" pitchFamily="18" charset="0"/>
                <a:cs typeface="Times New Roman" panose="02020603050405020304" pitchFamily="18" charset="0"/>
              </a:rPr>
              <a:t>DDPG</a:t>
            </a:r>
            <a:r>
              <a:rPr lang="zh-CN" altLang="en" sz="1600" dirty="0">
                <a:latin typeface="Times New Roman" panose="02020603050405020304" pitchFamily="18" charset="0"/>
                <a:cs typeface="Times New Roman" panose="02020603050405020304" pitchFamily="18" charset="0"/>
              </a:rPr>
              <a:t>（</a:t>
            </a:r>
            <a:r>
              <a:rPr lang="en" altLang="zh-CN" sz="1600" dirty="0">
                <a:latin typeface="Times New Roman" panose="02020603050405020304" pitchFamily="18" charset="0"/>
                <a:cs typeface="Times New Roman" panose="02020603050405020304" pitchFamily="18" charset="0"/>
              </a:rPr>
              <a:t>few-shot</a:t>
            </a:r>
            <a:r>
              <a:rPr lang="zh-CN" altLang="e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的吞吐量随时间消耗的增加。</a:t>
            </a:r>
            <a:r>
              <a:rPr lang="zh-CN" altLang="en-US" sz="1600" b="1" dirty="0">
                <a:latin typeface="Times New Roman" panose="02020603050405020304" pitchFamily="18" charset="0"/>
                <a:cs typeface="Times New Roman" panose="02020603050405020304" pitchFamily="18" charset="0"/>
              </a:rPr>
              <a:t>表明有限的输出维度足以表示旋钮配置的不确定性分布并进行有效的旋钮调优</a:t>
            </a:r>
            <a:r>
              <a:rPr lang="zh-CN" altLang="en-US" sz="1600" dirty="0">
                <a:latin typeface="Times New Roman" panose="02020603050405020304" pitchFamily="18" charset="0"/>
                <a:cs typeface="Times New Roman" panose="02020603050405020304" pitchFamily="18" charset="0"/>
              </a:rPr>
              <a:t>。</a:t>
            </a:r>
          </a:p>
        </p:txBody>
      </p:sp>
      <p:pic>
        <p:nvPicPr>
          <p:cNvPr id="8" name="图片 7">
            <a:extLst>
              <a:ext uri="{FF2B5EF4-FFF2-40B4-BE49-F238E27FC236}">
                <a16:creationId xmlns:a16="http://schemas.microsoft.com/office/drawing/2014/main" id="{FC98F59E-F96C-861B-DB0D-061B24915263}"/>
              </a:ext>
            </a:extLst>
          </p:cNvPr>
          <p:cNvPicPr>
            <a:picLocks noChangeAspect="1"/>
          </p:cNvPicPr>
          <p:nvPr/>
        </p:nvPicPr>
        <p:blipFill>
          <a:blip r:embed="rId10"/>
          <a:stretch>
            <a:fillRect/>
          </a:stretch>
        </p:blipFill>
        <p:spPr>
          <a:xfrm>
            <a:off x="6389494" y="3196196"/>
            <a:ext cx="5134267" cy="3245244"/>
          </a:xfrm>
          <a:prstGeom prst="rect">
            <a:avLst/>
          </a:prstGeom>
        </p:spPr>
      </p:pic>
    </p:spTree>
    <p:custDataLst>
      <p:tags r:id="rId1"/>
    </p:custDataLst>
    <p:extLst>
      <p:ext uri="{BB962C8B-B14F-4D97-AF65-F5344CB8AC3E}">
        <p14:creationId xmlns:p14="http://schemas.microsoft.com/office/powerpoint/2010/main" val="381541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b="0" dirty="0">
                <a:solidFill>
                  <a:schemeClr val="tx1"/>
                </a:solidFill>
                <a:effectLst>
                  <a:outerShdw blurRad="38100" dist="19050" dir="2700000" algn="tl" rotWithShape="0">
                    <a:schemeClr val="dk1">
                      <a:alpha val="40000"/>
                      <a:alpha val="40000"/>
                    </a:schemeClr>
                  </a:outerShdw>
                </a:effectLst>
                <a:sym typeface="+mn-lt"/>
              </a:rPr>
              <a:t>总结</a:t>
            </a:r>
            <a:endParaRPr lang="zh-CN" altLang="en-US" sz="3600" b="0" dirty="0">
              <a:solidFill>
                <a:schemeClr val="tx1"/>
              </a:solidFill>
              <a:effectLst>
                <a:outerShdw blurRad="38100" dist="19050" dir="2700000" algn="tl" rotWithShape="0">
                  <a:schemeClr val="dk1">
                    <a:alpha val="40000"/>
                    <a:alpha val="40000"/>
                  </a:schemeClr>
                </a:outerShdw>
              </a:effectLst>
              <a:sym typeface="+mn-lt"/>
            </a:endParaRP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17857" y="1586800"/>
            <a:ext cx="9611710" cy="3593465"/>
          </a:xfrm>
          <a:prstGeom prst="rect">
            <a:avLst/>
          </a:prstGeom>
        </p:spPr>
        <p:txBody>
          <a:bodyPr>
            <a:noAutofit/>
          </a:bodyPr>
          <a:lstStyle/>
          <a:p>
            <a:pPr marL="342900" indent="-342900">
              <a:lnSpc>
                <a:spcPct val="150000"/>
              </a:lnSpc>
              <a:spcAft>
                <a:spcPct val="0"/>
              </a:spcAft>
              <a:buFont typeface="Arial" panose="020B0604020202020204" pitchFamily="34" charset="0"/>
              <a:buChar char="•"/>
            </a:pPr>
            <a:r>
              <a:rPr lang="zh-CN" altLang="en-US" sz="2000" b="0" i="0" dirty="0"/>
              <a:t>无用的评估：提出了不确定性感知旋钮分类器来根据历史评估预测特定旋钮配置的类别标签。</a:t>
            </a:r>
            <a:endParaRPr lang="en-US" altLang="zh-CN" sz="2000" b="0" i="0" dirty="0"/>
          </a:p>
          <a:p>
            <a:pPr marL="342900" indent="-342900">
              <a:lnSpc>
                <a:spcPct val="150000"/>
              </a:lnSpc>
              <a:spcAft>
                <a:spcPct val="0"/>
              </a:spcAft>
              <a:buFont typeface="Arial" panose="020B0604020202020204" pitchFamily="34" charset="0"/>
              <a:buChar char="•"/>
            </a:pPr>
            <a:r>
              <a:rPr lang="zh-CN" altLang="en-US" sz="2000" dirty="0"/>
              <a:t>高估和低估：对旋钮配置的联合性能分布进行建模，而不是单点估计。</a:t>
            </a:r>
            <a:endParaRPr lang="en-US" altLang="zh-CN" sz="2000" dirty="0"/>
          </a:p>
          <a:p>
            <a:pPr marL="342900" indent="-342900">
              <a:lnSpc>
                <a:spcPct val="150000"/>
              </a:lnSpc>
              <a:spcAft>
                <a:spcPct val="0"/>
              </a:spcAft>
              <a:buFont typeface="Arial" panose="020B0604020202020204" pitchFamily="34" charset="0"/>
              <a:buChar char="•"/>
            </a:pPr>
            <a:r>
              <a:rPr lang="en-US" altLang="zh-CN" sz="2000" b="0" i="0" dirty="0" err="1"/>
              <a:t>KnobCF</a:t>
            </a:r>
            <a:r>
              <a:rPr lang="zh-CN" altLang="en-US" sz="2000" b="0" i="0" dirty="0"/>
              <a:t>基于可迁移特征表示学习，为不同的调优任务带来有效的模型迁移。</a:t>
            </a:r>
            <a:endParaRPr sz="2000" b="0" i="0"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旋钮调优</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94688" y="1362361"/>
            <a:ext cx="9865354" cy="1704954"/>
          </a:xfrm>
          <a:prstGeom prst="rect">
            <a:avLst/>
          </a:prstGeom>
          <a:noFill/>
        </p:spPr>
        <p:txBody>
          <a:bodyPr wrap="square" rtlCol="0">
            <a:spAutoFit/>
          </a:bodyPr>
          <a:lstStyle/>
          <a:p>
            <a:pPr>
              <a:lnSpc>
                <a:spcPct val="150000"/>
              </a:lnSpc>
            </a:pPr>
            <a:r>
              <a:rPr lang="en-US" altLang="zh-CN" dirty="0"/>
              <a:t>Knob</a:t>
            </a:r>
            <a:r>
              <a:rPr lang="zh-CN" altLang="en-US" dirty="0"/>
              <a:t> </a:t>
            </a:r>
            <a:r>
              <a:rPr lang="en-US" altLang="zh-CN" dirty="0"/>
              <a:t>Tuning</a:t>
            </a:r>
            <a:r>
              <a:rPr lang="zh-CN" altLang="en-US" dirty="0"/>
              <a:t>，旋钮调优（参数调优）。目的是通过搜索特定工作负载下最有效的旋钮配置来优化数据库性能。</a:t>
            </a:r>
            <a:endParaRPr lang="en-US" altLang="zh-CN" dirty="0"/>
          </a:p>
          <a:p>
            <a:pPr>
              <a:lnSpc>
                <a:spcPct val="150000"/>
              </a:lnSpc>
            </a:pPr>
            <a:r>
              <a:rPr lang="zh-CN" altLang="en-US" dirty="0"/>
              <a:t>配置推荐：根据启发式规则、贝叶斯优化模型、强化学习代理等搜索旋钮配置</a:t>
            </a:r>
            <a:endParaRPr lang="en-US" altLang="zh-CN" dirty="0"/>
          </a:p>
          <a:p>
            <a:pPr>
              <a:lnSpc>
                <a:spcPct val="150000"/>
              </a:lnSpc>
            </a:pPr>
            <a:r>
              <a:rPr lang="zh-CN" altLang="en-US" dirty="0"/>
              <a:t>工作负载评估：根据选定的旋钮配置评估工作负载性能。</a:t>
            </a:r>
            <a:r>
              <a:rPr lang="en-US" altLang="zh-CN" dirty="0"/>
              <a:t>【</a:t>
            </a:r>
            <a:r>
              <a:rPr lang="zh-CN" altLang="en-US" dirty="0"/>
              <a:t>耗时</a:t>
            </a:r>
            <a:r>
              <a:rPr lang="en-US" altLang="zh-CN" dirty="0"/>
              <a:t>】</a:t>
            </a:r>
            <a:endParaRPr lang="zh-CN" altLang="en-US" dirty="0"/>
          </a:p>
        </p:txBody>
      </p:sp>
      <p:pic>
        <p:nvPicPr>
          <p:cNvPr id="3" name="图片 2">
            <a:extLst>
              <a:ext uri="{FF2B5EF4-FFF2-40B4-BE49-F238E27FC236}">
                <a16:creationId xmlns:a16="http://schemas.microsoft.com/office/drawing/2014/main" id="{3F13082B-7604-4930-3233-7475FD5F34F7}"/>
              </a:ext>
            </a:extLst>
          </p:cNvPr>
          <p:cNvPicPr>
            <a:picLocks noChangeAspect="1"/>
          </p:cNvPicPr>
          <p:nvPr/>
        </p:nvPicPr>
        <p:blipFill>
          <a:blip r:embed="rId9"/>
          <a:stretch>
            <a:fillRect/>
          </a:stretch>
        </p:blipFill>
        <p:spPr>
          <a:xfrm>
            <a:off x="296131" y="3623939"/>
            <a:ext cx="6966202" cy="2673077"/>
          </a:xfrm>
          <a:prstGeom prst="rect">
            <a:avLst/>
          </a:prstGeom>
        </p:spPr>
      </p:pic>
      <p:sp>
        <p:nvSpPr>
          <p:cNvPr id="4" name="文本框 3">
            <a:extLst>
              <a:ext uri="{FF2B5EF4-FFF2-40B4-BE49-F238E27FC236}">
                <a16:creationId xmlns:a16="http://schemas.microsoft.com/office/drawing/2014/main" id="{C645A478-60B7-BCAF-D011-55D31AA2EFF9}"/>
              </a:ext>
            </a:extLst>
          </p:cNvPr>
          <p:cNvSpPr txBox="1"/>
          <p:nvPr/>
        </p:nvSpPr>
        <p:spPr>
          <a:xfrm>
            <a:off x="7155575" y="4069258"/>
            <a:ext cx="4740294" cy="166199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1400" dirty="0"/>
              <a:t>可调旋钮空间：由特定的数据库环境和工作负载确定</a:t>
            </a:r>
            <a:endParaRPr kumimoji="1" lang="en-US" altLang="zh-CN" sz="1400" dirty="0"/>
          </a:p>
          <a:p>
            <a:pPr marL="342900" indent="-342900">
              <a:lnSpc>
                <a:spcPct val="150000"/>
              </a:lnSpc>
              <a:buFont typeface="Arial" panose="020B0604020202020204" pitchFamily="34" charset="0"/>
              <a:buChar char="•"/>
            </a:pPr>
            <a:r>
              <a:rPr kumimoji="1" lang="zh-CN" altLang="en-US" sz="1400" dirty="0"/>
              <a:t>搜索模型：基于规则的启发式搜索模型、基于</a:t>
            </a:r>
            <a:r>
              <a:rPr kumimoji="1" lang="en-US" altLang="zh-CN" sz="1400" dirty="0"/>
              <a:t>RL</a:t>
            </a:r>
            <a:r>
              <a:rPr kumimoji="1" lang="zh-CN" altLang="en-US" sz="1400" dirty="0"/>
              <a:t>搜索模型和基于</a:t>
            </a:r>
            <a:r>
              <a:rPr kumimoji="1" lang="en-US" altLang="zh-CN" sz="1400" dirty="0"/>
              <a:t>BO</a:t>
            </a:r>
            <a:r>
              <a:rPr kumimoji="1" lang="zh-CN" altLang="en-US" sz="1400" dirty="0"/>
              <a:t>的搜索模型</a:t>
            </a:r>
            <a:endParaRPr kumimoji="1" lang="en-US" altLang="zh-CN" sz="1400" dirty="0"/>
          </a:p>
          <a:p>
            <a:pPr marL="342900" indent="-342900">
              <a:lnSpc>
                <a:spcPct val="150000"/>
              </a:lnSpc>
              <a:buFont typeface="Arial" panose="020B0604020202020204" pitchFamily="34" charset="0"/>
              <a:buChar char="•"/>
            </a:pPr>
            <a:r>
              <a:rPr kumimoji="1" lang="zh-CN" altLang="en-US" sz="1400" dirty="0"/>
              <a:t>评估：一次评估、多次评估或不确定性评估</a:t>
            </a:r>
            <a:endParaRPr kumimoji="1" lang="en-US" altLang="zh-CN" sz="1400" dirty="0"/>
          </a:p>
          <a:p>
            <a:endParaRPr kumimoji="1"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挑战</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7811" y="1412875"/>
            <a:ext cx="9911514" cy="1427480"/>
          </a:xfrm>
          <a:prstGeom prst="rect">
            <a:avLst/>
          </a:prstGeom>
          <a:noFill/>
        </p:spPr>
        <p:txBody>
          <a:bodyPr wrap="square" rtlCol="0">
            <a:noAutofit/>
          </a:bodyPr>
          <a:lstStyle/>
          <a:p>
            <a:pPr marL="457200" indent="-457200">
              <a:lnSpc>
                <a:spcPct val="150000"/>
              </a:lnSpc>
              <a:buAutoNum type="arabicPeriod"/>
            </a:pPr>
            <a:r>
              <a:rPr lang="zh-CN" altLang="en-US" dirty="0"/>
              <a:t>调优过程中存在多个相似甚至无用的评估，时间效率低下。</a:t>
            </a:r>
            <a:endParaRPr lang="en-US" altLang="zh-CN" dirty="0"/>
          </a:p>
          <a:p>
            <a:pPr marL="457200" indent="-457200">
              <a:lnSpc>
                <a:spcPct val="150000"/>
              </a:lnSpc>
              <a:buAutoNum type="arabicPeriod"/>
            </a:pPr>
            <a:r>
              <a:rPr lang="zh-CN" altLang="en-US" dirty="0"/>
              <a:t>一次评估可以节省时间消耗，但可能由于噪声影响导致低估或高估，从而导致错误的调优策略；多次评估会带来更准确和更鲁棒的旋钮调优结果，但会导致大量时间消耗。</a:t>
            </a:r>
            <a:endParaRPr lang="en-US" altLang="zh-CN" dirty="0"/>
          </a:p>
          <a:p>
            <a:pPr marL="457200" indent="-457200">
              <a:lnSpc>
                <a:spcPct val="150000"/>
              </a:lnSpc>
              <a:buAutoNum type="arabicPeriod"/>
            </a:pPr>
            <a:endParaRPr lang="en-US" altLang="zh-CN" dirty="0"/>
          </a:p>
          <a:p>
            <a:pPr>
              <a:lnSpc>
                <a:spcPct val="150000"/>
              </a:lnSpc>
            </a:pPr>
            <a:r>
              <a:rPr lang="zh-CN" altLang="en-US" sz="2000" dirty="0">
                <a:solidFill>
                  <a:srgbClr val="FF0000"/>
                </a:solidFill>
              </a:rPr>
              <a:t>如何对旋钮配置进行有效的评估</a:t>
            </a:r>
            <a:endParaRPr lang="en-US" altLang="zh-CN" sz="2000" dirty="0">
              <a:solidFill>
                <a:srgbClr val="FF0000"/>
              </a:solidFill>
            </a:endParaRPr>
          </a:p>
          <a:p>
            <a:pPr>
              <a:lnSpc>
                <a:spcPct val="150000"/>
              </a:lnSpc>
            </a:pPr>
            <a:r>
              <a:rPr lang="zh-CN" altLang="en-US" dirty="0"/>
              <a:t>解决第一个问题：考虑对旋钮配置的性能分布进行建模</a:t>
            </a:r>
            <a:endParaRPr lang="en-US" altLang="zh-CN" dirty="0"/>
          </a:p>
          <a:p>
            <a:pPr>
              <a:lnSpc>
                <a:spcPct val="150000"/>
              </a:lnSpc>
            </a:pPr>
            <a:r>
              <a:rPr lang="zh-CN" altLang="en-US" dirty="0"/>
              <a:t>解决第二个问题：将不确定性分布与性能建模相结合</a:t>
            </a:r>
            <a:endParaRPr lang="en-US" altLang="zh-CN" dirty="0"/>
          </a:p>
          <a:p>
            <a:pPr>
              <a:lnSpc>
                <a:spcPct val="150000"/>
              </a:lnSpc>
            </a:pPr>
            <a:endParaRPr lang="en-US" altLang="zh-CN" dirty="0"/>
          </a:p>
          <a:p>
            <a:pPr>
              <a:lnSpc>
                <a:spcPct val="150000"/>
              </a:lnSpc>
            </a:pPr>
            <a:endParaRPr lang="en-US" altLang="zh-CN" dirty="0"/>
          </a:p>
          <a:p>
            <a:pPr marL="457200" indent="-457200">
              <a:lnSpc>
                <a:spcPct val="150000"/>
              </a:lnSpc>
              <a:buAutoNum type="arabicPeriod"/>
            </a:pPr>
            <a:endParaRPr lang="en-US" altLang="zh-CN" dirty="0"/>
          </a:p>
          <a:p>
            <a:pPr>
              <a:lnSpc>
                <a:spcPct val="150000"/>
              </a:lnSpc>
            </a:pPr>
            <a:endParaRPr lang="en-US" altLang="zh-CN" dirty="0"/>
          </a:p>
          <a:p>
            <a:pPr marL="457200" indent="-457200">
              <a:buAutoNum type="arabicPeriod"/>
            </a:pPr>
            <a:endParaRPr lang="zh-CN" altLang="en-US" sz="2000" dirty="0"/>
          </a:p>
        </p:txBody>
      </p:sp>
      <p:pic>
        <p:nvPicPr>
          <p:cNvPr id="13" name="图片 12">
            <a:extLst>
              <a:ext uri="{FF2B5EF4-FFF2-40B4-BE49-F238E27FC236}">
                <a16:creationId xmlns:a16="http://schemas.microsoft.com/office/drawing/2014/main" id="{4E0BF8D5-5D1C-B512-5CC8-27588B72131C}"/>
              </a:ext>
            </a:extLst>
          </p:cNvPr>
          <p:cNvPicPr>
            <a:picLocks noChangeAspect="1"/>
          </p:cNvPicPr>
          <p:nvPr/>
        </p:nvPicPr>
        <p:blipFill>
          <a:blip r:embed="rId9"/>
          <a:stretch>
            <a:fillRect/>
          </a:stretch>
        </p:blipFill>
        <p:spPr>
          <a:xfrm>
            <a:off x="7539528" y="3018396"/>
            <a:ext cx="4508772" cy="3719100"/>
          </a:xfrm>
          <a:prstGeom prst="rect">
            <a:avLst/>
          </a:prstGeom>
        </p:spPr>
      </p:pic>
      <p:sp>
        <p:nvSpPr>
          <p:cNvPr id="3" name="文本框 2">
            <a:extLst>
              <a:ext uri="{FF2B5EF4-FFF2-40B4-BE49-F238E27FC236}">
                <a16:creationId xmlns:a16="http://schemas.microsoft.com/office/drawing/2014/main" id="{06491115-7F89-3822-1B6B-42D22C386B76}"/>
              </a:ext>
            </a:extLst>
          </p:cNvPr>
          <p:cNvSpPr txBox="1"/>
          <p:nvPr/>
        </p:nvSpPr>
        <p:spPr>
          <a:xfrm>
            <a:off x="533404" y="4666594"/>
            <a:ext cx="6760775" cy="2446824"/>
          </a:xfrm>
          <a:prstGeom prst="rect">
            <a:avLst/>
          </a:prstGeom>
          <a:noFill/>
        </p:spPr>
        <p:txBody>
          <a:bodyPr wrap="square" rtlCol="0">
            <a:spAutoFit/>
          </a:bodyPr>
          <a:lstStyle/>
          <a:p>
            <a:pPr>
              <a:lnSpc>
                <a:spcPct val="150000"/>
              </a:lnSpc>
            </a:pPr>
            <a:r>
              <a:rPr lang="zh-CN" altLang="en-US" dirty="0"/>
              <a:t>旋钮调优中不确定性分布的挑战：</a:t>
            </a:r>
            <a:endParaRPr lang="en-US" altLang="zh-CN" dirty="0"/>
          </a:p>
          <a:p>
            <a:pPr marL="742950" lvl="1" indent="-285750">
              <a:lnSpc>
                <a:spcPct val="150000"/>
              </a:lnSpc>
              <a:buFont typeface="Arial" panose="020B0604020202020204" pitchFamily="34" charset="0"/>
              <a:buChar char="•"/>
            </a:pPr>
            <a:r>
              <a:rPr lang="zh-CN" altLang="en-US" dirty="0"/>
              <a:t>高维的旋钮候选空间：需要多次查询执行来收集大量数据构建不确定性分布</a:t>
            </a:r>
            <a:endParaRPr lang="en-US" altLang="zh-CN" dirty="0"/>
          </a:p>
          <a:p>
            <a:pPr marL="742950" lvl="1" indent="-285750">
              <a:lnSpc>
                <a:spcPct val="150000"/>
              </a:lnSpc>
              <a:buFont typeface="Arial" panose="020B0604020202020204" pitchFamily="34" charset="0"/>
              <a:buChar char="•"/>
            </a:pPr>
            <a:r>
              <a:rPr lang="zh-CN" altLang="en-US" dirty="0"/>
              <a:t>多样化的查询：设计查询通用的特征表示比较难</a:t>
            </a:r>
            <a:endParaRPr lang="en-US" altLang="zh-CN" dirty="0"/>
          </a:p>
          <a:p>
            <a:pPr marL="742950" lvl="1" indent="-285750">
              <a:lnSpc>
                <a:spcPct val="150000"/>
              </a:lnSpc>
              <a:buFont typeface="Arial" panose="020B0604020202020204" pitchFamily="34" charset="0"/>
              <a:buChar char="•"/>
            </a:pPr>
            <a:r>
              <a:rPr lang="zh-CN" altLang="en-US" dirty="0"/>
              <a:t>时间效率：避免调优工作变化而需要大量时间进行训练</a:t>
            </a:r>
            <a:endParaRPr lang="en-US" altLang="zh-CN" dirty="0"/>
          </a:p>
          <a:p>
            <a:endParaRPr kumimoji="1"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解决方法</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33404" y="1276348"/>
            <a:ext cx="10984019" cy="5013952"/>
          </a:xfrm>
          <a:prstGeom prst="rect">
            <a:avLst/>
          </a:prstGeom>
          <a:noFill/>
        </p:spPr>
        <p:txBody>
          <a:bodyPr wrap="square" rtlCol="0">
            <a:no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Approach: </a:t>
            </a:r>
          </a:p>
          <a:p>
            <a:pPr>
              <a:lnSpc>
                <a:spcPct val="150000"/>
              </a:lnSpc>
            </a:pPr>
            <a:r>
              <a:rPr lang="zh-CN" altLang="en-US" dirty="0"/>
              <a:t>提出了查询不确定性感知旋钮分类器</a:t>
            </a:r>
            <a:r>
              <a:rPr lang="en-US" altLang="zh-CN" dirty="0" err="1"/>
              <a:t>KnobCF</a:t>
            </a:r>
            <a:r>
              <a:rPr lang="zh-CN" altLang="en-US" dirty="0"/>
              <a:t>，来增强旋钮调优</a:t>
            </a:r>
            <a:endParaRPr lang="en-US" altLang="zh-CN" dirty="0"/>
          </a:p>
          <a:p>
            <a:pPr marL="457200" indent="-457200">
              <a:lnSpc>
                <a:spcPct val="150000"/>
              </a:lnSpc>
              <a:buAutoNum type="arabicPeriod"/>
            </a:pPr>
            <a:r>
              <a:rPr lang="zh-CN" altLang="en-US" dirty="0"/>
              <a:t>问题定义：提出联合分布不确定性分类器，来预测旋钮配置的联合分布分类标签。</a:t>
            </a:r>
            <a:endParaRPr lang="en-US" altLang="zh-CN" dirty="0"/>
          </a:p>
          <a:p>
            <a:pPr marL="457200" indent="-457200">
              <a:lnSpc>
                <a:spcPct val="150000"/>
              </a:lnSpc>
              <a:buAutoNum type="arabicPeriod"/>
            </a:pPr>
            <a:r>
              <a:rPr lang="zh-CN" altLang="en-US" dirty="0"/>
              <a:t>特征表示：为了处理不同的查询，结合图卷积网络和旋钮重要性将查询计划编码为固定的嵌入向量</a:t>
            </a:r>
            <a:endParaRPr lang="en-US" altLang="zh-CN" dirty="0"/>
          </a:p>
          <a:p>
            <a:pPr marL="457200" indent="-457200">
              <a:lnSpc>
                <a:spcPct val="150000"/>
              </a:lnSpc>
              <a:buAutoNum type="arabicPeriod"/>
            </a:pPr>
            <a:r>
              <a:rPr lang="zh-CN" altLang="en-US" dirty="0"/>
              <a:t>模型设计：设计了一种两阶段学习方法来解耦特征嵌入和不确定性标签学习。</a:t>
            </a:r>
            <a:endParaRPr lang="en-US" altLang="zh-CN" dirty="0"/>
          </a:p>
          <a:p>
            <a:pPr>
              <a:lnSpc>
                <a:spcPct val="150000"/>
              </a:lnSpc>
            </a:pPr>
            <a:endParaRPr lang="en-US" altLang="zh-CN" dirty="0"/>
          </a:p>
          <a:p>
            <a:pPr>
              <a:lnSpc>
                <a:spcPct val="150000"/>
              </a:lnSpc>
            </a:pPr>
            <a:r>
              <a:rPr lang="en-US" altLang="zh-CN" sz="2000" dirty="0">
                <a:latin typeface="Times New Roman" panose="02020603050405020304" pitchFamily="18" charset="0"/>
                <a:cs typeface="Times New Roman" panose="02020603050405020304" pitchFamily="18" charset="0"/>
              </a:rPr>
              <a:t>Contributions:</a:t>
            </a:r>
          </a:p>
          <a:p>
            <a:pPr marL="342900" indent="-342900">
              <a:lnSpc>
                <a:spcPct val="150000"/>
              </a:lnSpc>
              <a:buFont typeface="+mj-lt"/>
              <a:buAutoNum type="arabicPeriod"/>
            </a:pPr>
            <a:r>
              <a:rPr lang="zh-CN" altLang="en-US" dirty="0"/>
              <a:t>提出了一种不确定性感知旋钮配置估计的新概念</a:t>
            </a:r>
            <a:endParaRPr lang="en-US" altLang="zh-CN" dirty="0"/>
          </a:p>
          <a:p>
            <a:pPr marL="342900" indent="-342900">
              <a:lnSpc>
                <a:spcPct val="150000"/>
              </a:lnSpc>
              <a:buFont typeface="+mj-lt"/>
              <a:buAutoNum type="arabicPeriod"/>
            </a:pPr>
            <a:r>
              <a:rPr lang="zh-CN" altLang="en-US" dirty="0"/>
              <a:t>为不确定性估计任务设计了可转移特征表示</a:t>
            </a:r>
            <a:endParaRPr lang="en-US" altLang="zh-CN" dirty="0"/>
          </a:p>
          <a:p>
            <a:pPr marL="342900" indent="-342900">
              <a:lnSpc>
                <a:spcPct val="150000"/>
              </a:lnSpc>
              <a:buFont typeface="+mj-lt"/>
              <a:buAutoNum type="arabicPeriod"/>
            </a:pPr>
            <a:r>
              <a:rPr lang="zh-CN" altLang="en-US" dirty="0"/>
              <a:t>提出了一种查询不确定性感知旋钮分类器 </a:t>
            </a:r>
            <a:r>
              <a:rPr lang="en-US" altLang="zh-CN" dirty="0" err="1"/>
              <a:t>KnobCF</a:t>
            </a:r>
            <a:r>
              <a:rPr lang="zh-CN" altLang="en-US" dirty="0"/>
              <a:t>，可以有效减少旋钮调优评估的时间消耗，同时保持旋钮调优结果。</a:t>
            </a:r>
            <a:endParaRPr lang="en-US" altLang="zh-CN" dirty="0"/>
          </a:p>
          <a:p>
            <a:pPr marL="342900" indent="-342900">
              <a:lnSpc>
                <a:spcPct val="150000"/>
              </a:lnSpc>
              <a:buFont typeface="+mj-lt"/>
              <a:buAutoNum type="arabicPeriod"/>
            </a:pPr>
            <a:r>
              <a:rPr lang="zh-CN" altLang="en-US" dirty="0"/>
              <a:t>对四个开源基准进行了实验，证明该方法可以有效地减少无用的评估并提高调优结果。</a:t>
            </a:r>
            <a:endParaRPr lang="en-US" altLang="zh-CN" dirty="0"/>
          </a:p>
          <a:p>
            <a:endParaRPr lang="zh-CN" altLang="en-US" sz="20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问题定义</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580172" y="1108709"/>
                <a:ext cx="10448865" cy="5689381"/>
              </a:xfrm>
              <a:prstGeom prst="rect">
                <a:avLst/>
              </a:prstGeom>
              <a:noFill/>
            </p:spPr>
            <p:txBody>
              <a:bodyPr wrap="square" rtlCol="0">
                <a:noAutofit/>
              </a:bodyPr>
              <a:lstStyle/>
              <a:p>
                <a:pPr>
                  <a:lnSpc>
                    <a:spcPct val="150000"/>
                  </a:lnSpc>
                </a:pPr>
                <a:r>
                  <a:rPr lang="zh-CN" altLang="en-US" b="0" dirty="0"/>
                  <a:t>联合不确定性分布：给定旋钮空间</a:t>
                </a:r>
                <a:r>
                  <a:rPr lang="en-US" altLang="zh-CN" b="0" dirty="0"/>
                  <a:t>K</a:t>
                </a:r>
                <a:r>
                  <a:rPr lang="zh-CN" altLang="en-US" b="0" dirty="0"/>
                  <a:t>和工作负载</a:t>
                </a:r>
                <a:r>
                  <a:rPr lang="en-US" altLang="zh-CN" b="0" dirty="0"/>
                  <a:t>W</a:t>
                </a:r>
                <a:r>
                  <a:rPr lang="en-US" altLang="zh-CN" dirty="0"/>
                  <a:t>(</a:t>
                </a:r>
                <a:r>
                  <a:rPr lang="zh-CN" altLang="en-US" dirty="0"/>
                  <a:t>一组查询</a:t>
                </a:r>
                <a:r>
                  <a:rPr lang="en-US" altLang="zh-CN" dirty="0"/>
                  <a:t>)</a:t>
                </a:r>
              </a:p>
              <a:p>
                <a:pPr>
                  <a:lnSpc>
                    <a:spcPct val="150000"/>
                  </a:lnSpc>
                </a:pPr>
                <a14:m>
                  <m:oMath xmlns:m="http://schemas.openxmlformats.org/officeDocument/2006/math">
                    <m:r>
                      <a:rPr lang="zh-CN" altLang="en-US" b="0" i="1" smtClean="0">
                        <a:latin typeface="Cambria Math" panose="02040503050406030204" pitchFamily="18" charset="0"/>
                      </a:rPr>
                      <m:t>  </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b>
                      <m:sup/>
                      <m:e>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e>
                        </m:d>
                      </m:e>
                    </m:nary>
                    <m:r>
                      <a:rPr lang="en-US" altLang="zh-CN" b="0" i="1" smtClean="0">
                        <a:latin typeface="Cambria Math" panose="02040503050406030204" pitchFamily="18" charset="0"/>
                      </a:rPr>
                      <m:t> </m:t>
                    </m:r>
                  </m:oMath>
                </a14:m>
                <a:r>
                  <a:rPr lang="zh-CN" altLang="en-US" dirty="0">
                    <a:solidFill>
                      <a:srgbClr val="000000"/>
                    </a:solidFill>
                  </a:rPr>
                  <a:t>，其中</a:t>
                </a:r>
                <a14:m>
                  <m:oMath xmlns:m="http://schemas.openxmlformats.org/officeDocument/2006/math">
                    <m:r>
                      <a:rPr lang="en-US" altLang="zh-CN" i="1">
                        <a:solidFill>
                          <a:srgbClr val="000000"/>
                        </a:solidFill>
                        <a:latin typeface="Cambria Math" panose="02040503050406030204" pitchFamily="18" charset="0"/>
                      </a:rPr>
                      <m:t>𝑇</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𝐾</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𝑞</m:t>
                            </m:r>
                          </m:e>
                          <m:sub>
                            <m:r>
                              <a:rPr lang="en-US" altLang="zh-CN" i="1">
                                <a:solidFill>
                                  <a:srgbClr val="000000"/>
                                </a:solidFill>
                                <a:latin typeface="Cambria Math" panose="02040503050406030204" pitchFamily="18" charset="0"/>
                              </a:rPr>
                              <m:t>𝑖</m:t>
                            </m:r>
                          </m:sub>
                        </m:sSub>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𝑓</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𝜉</m:t>
                        </m:r>
                      </m:e>
                      <m:sub>
                        <m:r>
                          <a:rPr lang="en-US" altLang="zh-CN" i="1">
                            <a:solidFill>
                              <a:srgbClr val="000000"/>
                            </a:solidFill>
                            <a:latin typeface="Cambria Math" panose="02040503050406030204" pitchFamily="18" charset="0"/>
                          </a:rPr>
                          <m:t>𝐾</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𝑞</m:t>
                        </m:r>
                      </m:e>
                      <m:sub>
                        <m:r>
                          <a:rPr lang="en-US" altLang="zh-CN" i="1">
                            <a:solidFill>
                              <a:srgbClr val="000000"/>
                            </a:solidFill>
                            <a:latin typeface="Cambria Math" panose="02040503050406030204" pitchFamily="18" charset="0"/>
                          </a:rPr>
                          <m:t>𝑖</m:t>
                        </m:r>
                      </m:sub>
                    </m:sSub>
                    <m:r>
                      <a:rPr lang="en-US" altLang="zh-CN" b="0" i="0" smtClean="0">
                        <a:solidFill>
                          <a:srgbClr val="000000"/>
                        </a:solidFill>
                        <a:latin typeface="Cambria Math" panose="02040503050406030204" pitchFamily="18" charset="0"/>
                      </a:rPr>
                      <m:t>)</m:t>
                    </m:r>
                  </m:oMath>
                </a14:m>
                <a:r>
                  <a:rPr lang="zh-CN" altLang="en-US" dirty="0"/>
                  <a:t>表示查询</a:t>
                </a:r>
                <a:r>
                  <a:rPr lang="en-US" altLang="zh-CN" dirty="0"/>
                  <a:t>q</a:t>
                </a:r>
                <a:r>
                  <a:rPr lang="zh-CN" altLang="en-US" dirty="0"/>
                  <a:t>在旋钮空间的不确定性分布</a:t>
                </a:r>
                <a:endParaRPr lang="en-US" altLang="zh-CN" dirty="0"/>
              </a:p>
              <a:p>
                <a:pPr>
                  <a:lnSpc>
                    <a:spcPct val="150000"/>
                  </a:lnSpc>
                </a:pPr>
                <a:endParaRPr lang="en-US" altLang="zh-CN" dirty="0"/>
              </a:p>
              <a:p>
                <a:pPr>
                  <a:lnSpc>
                    <a:spcPct val="150000"/>
                  </a:lnSpc>
                </a:pPr>
                <a:r>
                  <a:rPr lang="zh-CN" altLang="en-US" dirty="0"/>
                  <a:t>基于分类的旋钮估计器：</a:t>
                </a:r>
                <a:endParaRPr lang="en-US" altLang="zh-CN" dirty="0"/>
              </a:p>
              <a:p>
                <a:pPr lvl="1">
                  <a:lnSpc>
                    <a:spcPct val="150000"/>
                  </a:lnSpc>
                </a:pPr>
                <a:r>
                  <a:rPr lang="zh-CN" altLang="en-US" dirty="0"/>
                  <a:t>输入：旋钮配置</a:t>
                </a:r>
                <a14:m>
                  <m:oMath xmlns:m="http://schemas.openxmlformats.org/officeDocument/2006/math">
                    <m:r>
                      <m:rPr>
                        <m:sty m:val="p"/>
                      </m:rPr>
                      <a:rPr lang="en-US" altLang="zh-CN" b="0" i="0" dirty="0" smtClean="0">
                        <a:latin typeface="Cambria Math" panose="02040503050406030204" pitchFamily="18" charset="0"/>
                        <a:ea typeface="Cambria Math" panose="02040503050406030204" pitchFamily="18" charset="0"/>
                      </a:rPr>
                      <m:t>k</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𝐾</m:t>
                    </m:r>
                  </m:oMath>
                </a14:m>
                <a:r>
                  <a:rPr lang="zh-CN" altLang="en-US" dirty="0"/>
                  <a:t>和查询</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oMath>
                </a14:m>
                <a:endParaRPr lang="en-US" altLang="zh-CN" dirty="0"/>
              </a:p>
              <a:p>
                <a:pPr lvl="1">
                  <a:lnSpc>
                    <a:spcPct val="150000"/>
                  </a:lnSpc>
                </a:pPr>
                <a:r>
                  <a:rPr lang="zh-CN" altLang="en-US" dirty="0"/>
                  <a:t>输出：不确定分布</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𝜉</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oMath>
                </a14:m>
                <a:r>
                  <a:rPr lang="zh-CN" altLang="en-US" b="0" dirty="0">
                    <a:latin typeface="Cambria Math" panose="02040503050406030204" pitchFamily="18" charset="0"/>
                  </a:rPr>
                  <a:t>的</a:t>
                </a:r>
                <a:r>
                  <a:rPr lang="zh-CN" altLang="en-US" b="0" dirty="0">
                    <a:solidFill>
                      <a:srgbClr val="FF0000"/>
                    </a:solidFill>
                    <a:latin typeface="Cambria Math" panose="02040503050406030204" pitchFamily="18" charset="0"/>
                  </a:rPr>
                  <a:t>类别标签        </a:t>
                </a:r>
                <a:endParaRPr lang="en-US" altLang="zh-CN" dirty="0">
                  <a:solidFill>
                    <a:srgbClr val="FF0000"/>
                  </a:solidFill>
                  <a:latin typeface="Cambria Math" panose="02040503050406030204" pitchFamily="18" charset="0"/>
                </a:endParaRPr>
              </a:p>
              <a:p>
                <a:pPr lvl="1">
                  <a:lnSpc>
                    <a:spcPct val="150000"/>
                  </a:lnSpc>
                </a:pPr>
                <a:endParaRPr lang="en-US" altLang="zh-CN" dirty="0">
                  <a:solidFill>
                    <a:srgbClr val="FF0000"/>
                  </a:solidFill>
                  <a:latin typeface="Cambria Math" panose="02040503050406030204" pitchFamily="18" charset="0"/>
                </a:endParaRPr>
              </a:p>
              <a:p>
                <a:r>
                  <a:rPr lang="en-US" altLang="zh-CN" sz="2000" b="1" dirty="0">
                    <a:latin typeface="Times New Roman" panose="02020603050405020304" pitchFamily="18" charset="0"/>
                    <a:cs typeface="Times New Roman" panose="02020603050405020304" pitchFamily="18" charset="0"/>
                  </a:rPr>
                  <a:t>Example</a:t>
                </a:r>
                <a:r>
                  <a:rPr lang="zh-CN" altLang="en-US" b="0" dirty="0">
                    <a:latin typeface="Times New Roman" panose="02020603050405020304" pitchFamily="18" charset="0"/>
                    <a:cs typeface="Times New Roman" panose="02020603050405020304" pitchFamily="18" charset="0"/>
                  </a:rPr>
                  <a:t>：</a:t>
                </a:r>
                <a14:m>
                  <m:oMath xmlns:m="http://schemas.openxmlformats.org/officeDocument/2006/math">
                    <m:r>
                      <a:rPr lang="en" altLang="zh-CN" i="1">
                        <a:latin typeface="Cambria Math" panose="02040503050406030204" pitchFamily="18" charset="0"/>
                        <a:cs typeface="Times New Roman" panose="02020603050405020304" pitchFamily="18" charset="0"/>
                      </a:rPr>
                      <m:t>𝐾</m:t>
                    </m:r>
                    <m:r>
                      <a:rPr lang="en" altLang="zh-CN" i="1">
                        <a:latin typeface="Cambria Math" panose="02040503050406030204" pitchFamily="18" charset="0"/>
                        <a:cs typeface="Times New Roman" panose="02020603050405020304" pitchFamily="18" charset="0"/>
                      </a:rPr>
                      <m:t>=</m:t>
                    </m:r>
                    <m:d>
                      <m:dPr>
                        <m:begChr m:val="{"/>
                        <m:endChr m:val="}"/>
                        <m:ctrlPr>
                          <a:rPr lang="en" altLang="zh-CN" i="1" smtClean="0">
                            <a:latin typeface="Cambria Math" panose="02040503050406030204" pitchFamily="18" charset="0"/>
                            <a:cs typeface="Times New Roman" panose="02020603050405020304" pitchFamily="18" charset="0"/>
                          </a:rPr>
                        </m:ctrlPr>
                      </m:dPr>
                      <m:e>
                        <m:sSub>
                          <m:sSubPr>
                            <m:ctrlPr>
                              <a:rPr lang="en"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1</m:t>
                            </m:r>
                          </m:sub>
                        </m:sSub>
                        <m:r>
                          <a:rPr lang="en" altLang="zh-CN" i="1">
                            <a:latin typeface="Cambria Math" panose="02040503050406030204" pitchFamily="18" charset="0"/>
                            <a:cs typeface="Times New Roman" panose="02020603050405020304" pitchFamily="18" charset="0"/>
                          </a:rPr>
                          <m:t>,</m:t>
                        </m:r>
                        <m:sSub>
                          <m:sSubPr>
                            <m:ctrlPr>
                              <a:rPr lang="en"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2</m:t>
                            </m:r>
                          </m:sub>
                        </m:sSub>
                        <m:r>
                          <a:rPr lang="en-US" altLang="zh-CN" b="0" i="1" smtClean="0">
                            <a:latin typeface="Cambria Math" panose="02040503050406030204" pitchFamily="18" charset="0"/>
                            <a:cs typeface="Times New Roman" panose="02020603050405020304" pitchFamily="18" charset="0"/>
                          </a:rPr>
                          <m:t>,</m:t>
                        </m:r>
                        <m:sSub>
                          <m:sSubPr>
                            <m:ctrlPr>
                              <a:rPr lang="en"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3</m:t>
                            </m:r>
                          </m:sub>
                        </m:sSub>
                        <m:r>
                          <a:rPr lang="en-US" altLang="zh-CN" b="0" i="1" smtClean="0">
                            <a:latin typeface="Cambria Math" panose="02040503050406030204" pitchFamily="18" charset="0"/>
                            <a:cs typeface="Times New Roman" panose="02020603050405020304" pitchFamily="18" charset="0"/>
                          </a:rPr>
                          <m:t>,</m:t>
                        </m:r>
                        <m:sSub>
                          <m:sSubPr>
                            <m:ctrlPr>
                              <a:rPr lang="en"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4</m:t>
                            </m:r>
                          </m:sub>
                        </m:sSub>
                        <m:r>
                          <a:rPr lang="en-US" altLang="zh-CN" b="0" i="1" smtClean="0">
                            <a:latin typeface="Cambria Math" panose="02040503050406030204" pitchFamily="18" charset="0"/>
                            <a:cs typeface="Times New Roman" panose="02020603050405020304" pitchFamily="18" charset="0"/>
                          </a:rPr>
                          <m:t>,</m:t>
                        </m:r>
                        <m:sSub>
                          <m:sSubPr>
                            <m:ctrlPr>
                              <a:rPr lang="en"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5</m:t>
                            </m:r>
                          </m:sub>
                        </m:sSub>
                      </m:e>
                    </m:d>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𝑊</m:t>
                    </m:r>
                    <m:r>
                      <a:rPr lang="en-US" altLang="zh-CN" b="0" i="1" smtClean="0">
                        <a:latin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cs typeface="Times New Roman" panose="02020603050405020304" pitchFamily="18" charset="0"/>
                          </a:rPr>
                        </m:ctrlPr>
                      </m:dPr>
                      <m:e>
                        <m:sSub>
                          <m:sSubPr>
                            <m:ctrlPr>
                              <a:rPr lang="en"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𝑞</m:t>
                            </m:r>
                          </m:e>
                          <m:sub>
                            <m:r>
                              <a:rPr lang="en-US" altLang="zh-CN" i="1">
                                <a:latin typeface="Cambria Math" panose="02040503050406030204" pitchFamily="18" charset="0"/>
                                <a:cs typeface="Times New Roman" panose="02020603050405020304" pitchFamily="18" charset="0"/>
                              </a:rPr>
                              <m:t>1</m:t>
                            </m:r>
                          </m:sub>
                        </m:sSub>
                      </m:e>
                    </m:d>
                  </m:oMath>
                </a14:m>
                <a:endParaRPr lang="en-US" altLang="zh-CN" b="0"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𝑓</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𝜉</m:t>
                              </m:r>
                            </m:e>
                            <m:sub>
                              <m:r>
                                <a:rPr lang="en-US" altLang="zh-CN" i="1">
                                  <a:solidFill>
                                    <a:srgbClr val="000000"/>
                                  </a:solidFill>
                                  <a:latin typeface="Cambria Math" panose="02040503050406030204" pitchFamily="18" charset="0"/>
                                </a:rPr>
                                <m:t>𝐾</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1</m:t>
                              </m:r>
                            </m:sub>
                          </m:sSub>
                        </m:e>
                      </m:d>
                      <m:r>
                        <a:rPr lang="en-US" altLang="zh-CN" b="0" i="0" smtClean="0">
                          <a:solidFill>
                            <a:srgbClr val="000000"/>
                          </a:solidFill>
                          <a:latin typeface="Cambria Math" panose="02040503050406030204" pitchFamily="18" charset="0"/>
                        </a:rPr>
                        <m:t>=</m:t>
                      </m:r>
                      <m:nary>
                        <m:naryPr>
                          <m:chr m:val="∑"/>
                          <m:limLoc m:val="subSup"/>
                          <m:ctrlPr>
                            <a:rPr lang="en-US" altLang="zh-CN" b="0" i="1" smtClean="0">
                              <a:solidFill>
                                <a:srgbClr val="000000"/>
                              </a:solidFill>
                              <a:latin typeface="Cambria Math" panose="02040503050406030204" pitchFamily="18" charset="0"/>
                            </a:rPr>
                          </m:ctrlPr>
                        </m:naryPr>
                        <m:sub>
                          <m:r>
                            <m:rPr>
                              <m:sty m:val="p"/>
                              <m:brk m:alnAt="25"/>
                            </m:rPr>
                            <a:rPr lang="en-US" altLang="zh-CN" i="1">
                              <a:solidFill>
                                <a:srgbClr val="000000"/>
                              </a:solidFill>
                              <a:latin typeface="Cambria Math" panose="02040503050406030204" pitchFamily="18" charset="0"/>
                            </a:rPr>
                            <m:t>i</m:t>
                          </m:r>
                          <m:r>
                            <a:rPr lang="en-US" altLang="zh-CN" b="0" i="1" smtClean="0">
                              <a:solidFill>
                                <a:srgbClr val="000000"/>
                              </a:solidFill>
                              <a:latin typeface="Cambria Math" panose="02040503050406030204" pitchFamily="18" charset="0"/>
                            </a:rPr>
                            <m:t>=1</m:t>
                          </m:r>
                        </m:sub>
                        <m:sup>
                          <m:r>
                            <a:rPr lang="en-US" altLang="zh-CN" b="0" i="1" smtClean="0">
                              <a:solidFill>
                                <a:srgbClr val="000000"/>
                              </a:solidFill>
                              <a:latin typeface="Cambria Math" panose="02040503050406030204" pitchFamily="18" charset="0"/>
                            </a:rPr>
                            <m:t>2</m:t>
                          </m:r>
                        </m:sup>
                        <m:e>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ea typeface="Cambria Math" panose="02040503050406030204" pitchFamily="18" charset="0"/>
                                </a:rPr>
                                <m:t>𝜋</m:t>
                              </m:r>
                            </m:e>
                            <m:sub>
                              <m:r>
                                <m:rPr>
                                  <m:sty m:val="p"/>
                                </m:rPr>
                                <a:rPr lang="en-US" altLang="zh-CN" i="1">
                                  <a:solidFill>
                                    <a:srgbClr val="000000"/>
                                  </a:solidFill>
                                  <a:latin typeface="Cambria Math" panose="02040503050406030204" pitchFamily="18" charset="0"/>
                                </a:rPr>
                                <m:t>i</m:t>
                              </m:r>
                            </m:sub>
                          </m:sSub>
                          <m:r>
                            <a:rPr lang="zh-CN" altLang="en-US" b="0" i="1" smtClean="0">
                              <a:solidFill>
                                <a:srgbClr val="000000"/>
                              </a:solidFill>
                              <a:latin typeface="Cambria Math" panose="02040503050406030204" pitchFamily="18" charset="0"/>
                            </a:rPr>
                            <m:t>∗</m:t>
                          </m:r>
                          <m:r>
                            <m:rPr>
                              <m:sty m:val="p"/>
                            </m:rPr>
                            <a:rPr lang="en-US" altLang="zh-CN" i="1">
                              <a:solidFill>
                                <a:srgbClr val="000000"/>
                              </a:solidFill>
                              <a:latin typeface="Cambria Math" panose="02040503050406030204" pitchFamily="18" charset="0"/>
                            </a:rPr>
                            <m:t>N</m:t>
                          </m:r>
                          <m:d>
                            <m:dPr>
                              <m:ctrlPr>
                                <a:rPr lang="en-US" altLang="zh-CN" b="0" i="1" smtClean="0">
                                  <a:solidFill>
                                    <a:srgbClr val="000000"/>
                                  </a:solidFill>
                                  <a:latin typeface="Cambria Math" panose="02040503050406030204" pitchFamily="18" charset="0"/>
                                </a:rPr>
                              </m:ctrlPr>
                            </m:dPr>
                            <m:e>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ea typeface="Cambria Math" panose="02040503050406030204" pitchFamily="18" charset="0"/>
                                    </a:rPr>
                                    <m:t>𝜇</m:t>
                                  </m:r>
                                </m:e>
                                <m:sub>
                                  <m:r>
                                    <a:rPr lang="en-US" altLang="zh-CN" b="0" i="1" smtClean="0">
                                      <a:solidFill>
                                        <a:srgbClr val="000000"/>
                                      </a:solidFill>
                                      <a:latin typeface="Cambria Math" panose="02040503050406030204" pitchFamily="18" charset="0"/>
                                    </a:rPr>
                                    <m:t>𝑖</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ea typeface="Cambria Math" panose="02040503050406030204" pitchFamily="18" charset="0"/>
                                    </a:rPr>
                                    <m:t>𝜎</m:t>
                                  </m:r>
                                </m:e>
                                <m:sub>
                                  <m:r>
                                    <a:rPr lang="en-US" altLang="zh-CN" b="0" i="1" smtClean="0">
                                      <a:solidFill>
                                        <a:srgbClr val="000000"/>
                                      </a:solidFill>
                                      <a:latin typeface="Cambria Math" panose="02040503050406030204" pitchFamily="18" charset="0"/>
                                    </a:rPr>
                                    <m:t>𝑖</m:t>
                                  </m:r>
                                </m:sub>
                              </m:sSub>
                            </m:e>
                          </m:d>
                          <m:r>
                            <a:rPr lang="en-US" altLang="zh-CN" b="0" i="1" smtClean="0">
                              <a:solidFill>
                                <a:srgbClr val="000000"/>
                              </a:solidFill>
                              <a:latin typeface="Cambria Math" panose="02040503050406030204" pitchFamily="18" charset="0"/>
                            </a:rPr>
                            <m:t>=</m:t>
                          </m:r>
                        </m:e>
                      </m:nary>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𝜋</m:t>
                          </m:r>
                        </m:e>
                        <m:sub>
                          <m:r>
                            <a:rPr lang="en-US" altLang="zh-CN" b="0" i="1" smtClean="0">
                              <a:solidFill>
                                <a:srgbClr val="000000"/>
                              </a:solidFill>
                              <a:latin typeface="Cambria Math" panose="02040503050406030204" pitchFamily="18" charset="0"/>
                              <a:ea typeface="Cambria Math" panose="02040503050406030204" pitchFamily="18" charset="0"/>
                            </a:rPr>
                            <m:t>1</m:t>
                          </m:r>
                        </m:sub>
                      </m:sSub>
                      <m:r>
                        <a:rPr lang="zh-CN" altLang="en-US" i="1">
                          <a:solidFill>
                            <a:srgbClr val="000000"/>
                          </a:solidFill>
                          <a:latin typeface="Cambria Math" panose="02040503050406030204" pitchFamily="18" charset="0"/>
                        </a:rPr>
                        <m:t>∗</m:t>
                      </m:r>
                      <m:r>
                        <m:rPr>
                          <m:sty m:val="p"/>
                        </m:rPr>
                        <a:rPr lang="en-US" altLang="zh-CN" i="1">
                          <a:solidFill>
                            <a:srgbClr val="000000"/>
                          </a:solidFill>
                          <a:latin typeface="Cambria Math" panose="02040503050406030204" pitchFamily="18" charset="0"/>
                        </a:rPr>
                        <m:t>N</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𝜇</m:t>
                              </m:r>
                            </m:e>
                            <m:sub>
                              <m:r>
                                <a:rPr lang="en-US" altLang="zh-CN" b="0" i="1" smtClean="0">
                                  <a:solidFill>
                                    <a:srgbClr val="000000"/>
                                  </a:solidFill>
                                  <a:latin typeface="Cambria Math" panose="02040503050406030204" pitchFamily="18" charset="0"/>
                                  <a:ea typeface="Cambria Math" panose="02040503050406030204" pitchFamily="18" charset="0"/>
                                </a:rPr>
                                <m:t>1</m:t>
                              </m:r>
                            </m:sub>
                          </m:sSub>
                          <m:r>
                            <a:rPr lang="en-US" altLang="zh-CN" i="1">
                              <a:solidFill>
                                <a:srgbClr val="000000"/>
                              </a:solidFill>
                              <a:latin typeface="Cambria Math" panose="02040503050406030204" pitchFamily="18" charset="0"/>
                            </a:rPr>
                            <m:t>,</m:t>
                          </m:r>
                          <m:sSubSup>
                            <m:sSubSupPr>
                              <m:ctrlPr>
                                <a:rPr lang="en-US" altLang="zh-CN" i="1">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ea typeface="Cambria Math" panose="02040503050406030204" pitchFamily="18" charset="0"/>
                                </a:rPr>
                                <m:t>𝜎</m:t>
                              </m:r>
                            </m:e>
                            <m:sub>
                              <m:r>
                                <a:rPr lang="en-US" altLang="zh-CN" b="0" i="1" smtClean="0">
                                  <a:solidFill>
                                    <a:srgbClr val="000000"/>
                                  </a:solidFill>
                                  <a:latin typeface="Cambria Math" panose="02040503050406030204" pitchFamily="18" charset="0"/>
                                  <a:ea typeface="Cambria Math" panose="02040503050406030204" pitchFamily="18" charset="0"/>
                                </a:rPr>
                                <m:t>1</m:t>
                              </m:r>
                            </m:sub>
                            <m:sup>
                              <m:r>
                                <a:rPr lang="en-US" altLang="zh-CN" i="1">
                                  <a:solidFill>
                                    <a:srgbClr val="000000"/>
                                  </a:solidFill>
                                  <a:latin typeface="Cambria Math" panose="02040503050406030204" pitchFamily="18" charset="0"/>
                                </a:rPr>
                                <m:t>2</m:t>
                              </m:r>
                            </m:sup>
                          </m:sSubSup>
                        </m:e>
                      </m:d>
                      <m:r>
                        <a:rPr lang="en-US" altLang="zh-CN" b="0" i="1" smtClean="0">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𝜋</m:t>
                          </m:r>
                        </m:e>
                        <m:sub>
                          <m:r>
                            <a:rPr lang="en-US" altLang="zh-CN" b="0" i="1" smtClean="0">
                              <a:solidFill>
                                <a:srgbClr val="000000"/>
                              </a:solidFill>
                              <a:latin typeface="Cambria Math" panose="02040503050406030204" pitchFamily="18" charset="0"/>
                              <a:ea typeface="Cambria Math" panose="02040503050406030204" pitchFamily="18" charset="0"/>
                            </a:rPr>
                            <m:t>2</m:t>
                          </m:r>
                        </m:sub>
                      </m:sSub>
                      <m:r>
                        <a:rPr lang="zh-CN" altLang="en-US" i="1">
                          <a:solidFill>
                            <a:srgbClr val="000000"/>
                          </a:solidFill>
                          <a:latin typeface="Cambria Math" panose="02040503050406030204" pitchFamily="18" charset="0"/>
                        </a:rPr>
                        <m:t>∗</m:t>
                      </m:r>
                      <m:r>
                        <m:rPr>
                          <m:sty m:val="p"/>
                        </m:rPr>
                        <a:rPr lang="en-US" altLang="zh-CN" i="1">
                          <a:solidFill>
                            <a:srgbClr val="000000"/>
                          </a:solidFill>
                          <a:latin typeface="Cambria Math" panose="02040503050406030204" pitchFamily="18" charset="0"/>
                        </a:rPr>
                        <m:t>N</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𝜇</m:t>
                              </m:r>
                            </m:e>
                            <m:sub>
                              <m:r>
                                <a:rPr lang="en-US" altLang="zh-CN" b="0" i="1" smtClean="0">
                                  <a:solidFill>
                                    <a:srgbClr val="000000"/>
                                  </a:solidFill>
                                  <a:latin typeface="Cambria Math" panose="02040503050406030204" pitchFamily="18" charset="0"/>
                                  <a:ea typeface="Cambria Math" panose="02040503050406030204" pitchFamily="18" charset="0"/>
                                </a:rPr>
                                <m:t>2</m:t>
                              </m:r>
                            </m:sub>
                          </m:sSub>
                          <m:r>
                            <a:rPr lang="en-US" altLang="zh-CN" i="1">
                              <a:solidFill>
                                <a:srgbClr val="000000"/>
                              </a:solidFill>
                              <a:latin typeface="Cambria Math" panose="02040503050406030204" pitchFamily="18" charset="0"/>
                            </a:rPr>
                            <m:t>,</m:t>
                          </m:r>
                          <m:sSubSup>
                            <m:sSubSupPr>
                              <m:ctrlPr>
                                <a:rPr lang="en-US" altLang="zh-CN" i="1" smtClean="0">
                                  <a:solidFill>
                                    <a:srgbClr val="000000"/>
                                  </a:solidFill>
                                  <a:latin typeface="Cambria Math" panose="02040503050406030204" pitchFamily="18" charset="0"/>
                                </a:rPr>
                              </m:ctrlPr>
                            </m:sSubSupPr>
                            <m:e>
                              <m:r>
                                <a:rPr lang="en-US" altLang="zh-CN" i="1" smtClean="0">
                                  <a:solidFill>
                                    <a:srgbClr val="000000"/>
                                  </a:solidFill>
                                  <a:latin typeface="Cambria Math" panose="02040503050406030204" pitchFamily="18" charset="0"/>
                                  <a:ea typeface="Cambria Math" panose="02040503050406030204" pitchFamily="18" charset="0"/>
                                </a:rPr>
                                <m:t>𝜎</m:t>
                              </m:r>
                            </m:e>
                            <m:sub>
                              <m:r>
                                <a:rPr lang="en-US" altLang="zh-CN" b="0" i="1" smtClean="0">
                                  <a:solidFill>
                                    <a:srgbClr val="000000"/>
                                  </a:solidFill>
                                  <a:latin typeface="Cambria Math" panose="02040503050406030204" pitchFamily="18" charset="0"/>
                                </a:rPr>
                                <m:t>2</m:t>
                              </m:r>
                            </m:sub>
                            <m:sup>
                              <m:r>
                                <a:rPr lang="en-US" altLang="zh-CN" b="0" i="1" smtClean="0">
                                  <a:solidFill>
                                    <a:srgbClr val="000000"/>
                                  </a:solidFill>
                                  <a:latin typeface="Cambria Math" panose="02040503050406030204" pitchFamily="18" charset="0"/>
                                </a:rPr>
                                <m:t>2</m:t>
                              </m:r>
                            </m:sup>
                          </m:sSubSup>
                        </m:e>
                      </m:d>
                    </m:oMath>
                  </m:oMathPara>
                </a14:m>
                <a:endParaRPr lang="en-US" altLang="zh-CN" b="0" i="1" dirty="0">
                  <a:latin typeface="Cambria Math" panose="02040503050406030204" pitchFamily="18" charset="0"/>
                  <a:cs typeface="Times New Roman" panose="02020603050405020304" pitchFamily="18" charset="0"/>
                </a:endParaRPr>
              </a:p>
              <a:p>
                <a:pPr lvl="1">
                  <a:lnSpc>
                    <a:spcPct val="150000"/>
                  </a:lnSpc>
                </a:pPr>
                <a:r>
                  <a:rPr lang="zh-CN" altLang="en-US" dirty="0"/>
                  <a:t>因此，对于每个</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oMath>
                </a14:m>
                <a:r>
                  <a:rPr lang="zh-CN" altLang="en-US" dirty="0"/>
                  <a:t>，旋钮配置都有三个类别标签</a:t>
                </a:r>
                <a:r>
                  <a:rPr lang="en-US" altLang="zh-CN" dirty="0"/>
                  <a:t>[1,0], [0,1], [1,1]</a:t>
                </a:r>
              </a:p>
              <a:p>
                <a:pPr marL="1200150" lvl="2" indent="-285750">
                  <a:lnSpc>
                    <a:spcPct val="150000"/>
                  </a:lnSpc>
                  <a:buFont typeface="Arial" panose="020B0604020202020204" pitchFamily="34" charset="0"/>
                  <a:buChar char="•"/>
                </a:pPr>
                <a:r>
                  <a:rPr lang="en-US" altLang="zh-CN" dirty="0"/>
                  <a:t>[1,0]</a:t>
                </a:r>
                <a:r>
                  <a:rPr lang="zh-CN" altLang="en-US" dirty="0"/>
                  <a:t> 表示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𝑖</m:t>
                        </m:r>
                      </m:sub>
                    </m:sSub>
                  </m:oMath>
                </a14:m>
                <a:r>
                  <a:rPr lang="zh-CN" altLang="en-US" dirty="0"/>
                  <a:t>的不确定分布为</a:t>
                </a:r>
                <a14:m>
                  <m:oMath xmlns:m="http://schemas.openxmlformats.org/officeDocument/2006/math">
                    <m:r>
                      <m:rPr>
                        <m:sty m:val="p"/>
                      </m:rPr>
                      <a:rPr lang="en-US" altLang="zh-CN" i="1">
                        <a:solidFill>
                          <a:srgbClr val="000000"/>
                        </a:solidFill>
                        <a:latin typeface="Cambria Math" panose="02040503050406030204" pitchFamily="18" charset="0"/>
                      </a:rPr>
                      <m:t>N</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𝜇</m:t>
                            </m:r>
                          </m:e>
                          <m:sub>
                            <m:r>
                              <a:rPr lang="en-US" altLang="zh-CN" i="1">
                                <a:solidFill>
                                  <a:srgbClr val="000000"/>
                                </a:solidFill>
                                <a:latin typeface="Cambria Math" panose="02040503050406030204" pitchFamily="18" charset="0"/>
                                <a:ea typeface="Cambria Math" panose="02040503050406030204" pitchFamily="18" charset="0"/>
                              </a:rPr>
                              <m:t>1</m:t>
                            </m:r>
                          </m:sub>
                        </m:sSub>
                        <m:r>
                          <a:rPr lang="en-US" altLang="zh-CN" i="1">
                            <a:solidFill>
                              <a:srgbClr val="000000"/>
                            </a:solidFill>
                            <a:latin typeface="Cambria Math" panose="02040503050406030204" pitchFamily="18" charset="0"/>
                          </a:rPr>
                          <m:t>,</m:t>
                        </m:r>
                        <m:sSubSup>
                          <m:sSubSupPr>
                            <m:ctrlPr>
                              <a:rPr lang="en-US" altLang="zh-CN" i="1">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ea typeface="Cambria Math" panose="02040503050406030204" pitchFamily="18" charset="0"/>
                              </a:rPr>
                              <m:t>𝜎</m:t>
                            </m:r>
                          </m:e>
                          <m:sub>
                            <m:r>
                              <a:rPr lang="en-US" altLang="zh-CN" i="1">
                                <a:solidFill>
                                  <a:srgbClr val="000000"/>
                                </a:solidFill>
                                <a:latin typeface="Cambria Math" panose="02040503050406030204" pitchFamily="18" charset="0"/>
                                <a:ea typeface="Cambria Math" panose="02040503050406030204" pitchFamily="18" charset="0"/>
                              </a:rPr>
                              <m:t>1</m:t>
                            </m:r>
                          </m:sub>
                          <m:sup>
                            <m:r>
                              <a:rPr lang="en-US" altLang="zh-CN" i="1">
                                <a:solidFill>
                                  <a:srgbClr val="000000"/>
                                </a:solidFill>
                                <a:latin typeface="Cambria Math" panose="02040503050406030204" pitchFamily="18" charset="0"/>
                              </a:rPr>
                              <m:t>2</m:t>
                            </m:r>
                          </m:sup>
                        </m:sSubSup>
                      </m:e>
                    </m:d>
                  </m:oMath>
                </a14:m>
                <a:endParaRPr lang="en-US" altLang="zh-CN" dirty="0"/>
              </a:p>
              <a:p>
                <a:pPr marL="1200150" lvl="2" indent="-285750">
                  <a:lnSpc>
                    <a:spcPct val="150000"/>
                  </a:lnSpc>
                  <a:buFont typeface="Arial" panose="020B0604020202020204" pitchFamily="34" charset="0"/>
                  <a:buChar char="•"/>
                </a:pPr>
                <a:r>
                  <a:rPr lang="en-US" altLang="zh-CN" dirty="0"/>
                  <a:t>[0,1]</a:t>
                </a:r>
                <a:r>
                  <a:rPr lang="zh-CN" altLang="en-US" dirty="0"/>
                  <a:t> 表示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𝑖</m:t>
                        </m:r>
                      </m:sub>
                    </m:sSub>
                  </m:oMath>
                </a14:m>
                <a:r>
                  <a:rPr lang="zh-CN" altLang="en-US" dirty="0"/>
                  <a:t>的不确定分布为</a:t>
                </a:r>
                <a14:m>
                  <m:oMath xmlns:m="http://schemas.openxmlformats.org/officeDocument/2006/math">
                    <m:r>
                      <m:rPr>
                        <m:sty m:val="p"/>
                      </m:rPr>
                      <a:rPr lang="en-US" altLang="zh-CN" i="1">
                        <a:solidFill>
                          <a:srgbClr val="000000"/>
                        </a:solidFill>
                        <a:latin typeface="Cambria Math" panose="02040503050406030204" pitchFamily="18" charset="0"/>
                      </a:rPr>
                      <m:t>N</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𝜇</m:t>
                            </m:r>
                          </m:e>
                          <m:sub>
                            <m:r>
                              <a:rPr lang="en-US" altLang="zh-CN" i="1">
                                <a:solidFill>
                                  <a:srgbClr val="000000"/>
                                </a:solidFill>
                                <a:latin typeface="Cambria Math" panose="02040503050406030204" pitchFamily="18" charset="0"/>
                                <a:ea typeface="Cambria Math" panose="02040503050406030204" pitchFamily="18" charset="0"/>
                              </a:rPr>
                              <m:t>2</m:t>
                            </m:r>
                          </m:sub>
                        </m:sSub>
                        <m:r>
                          <a:rPr lang="en-US" altLang="zh-CN" i="1">
                            <a:solidFill>
                              <a:srgbClr val="000000"/>
                            </a:solidFill>
                            <a:latin typeface="Cambria Math" panose="02040503050406030204" pitchFamily="18" charset="0"/>
                          </a:rPr>
                          <m:t>,</m:t>
                        </m:r>
                        <m:sSubSup>
                          <m:sSubSupPr>
                            <m:ctrlPr>
                              <a:rPr lang="en-US" altLang="zh-CN" i="1">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ea typeface="Cambria Math" panose="02040503050406030204" pitchFamily="18" charset="0"/>
                              </a:rPr>
                              <m:t>𝜎</m:t>
                            </m:r>
                          </m:e>
                          <m:sub>
                            <m:r>
                              <a:rPr lang="en-US" altLang="zh-CN" i="1">
                                <a:solidFill>
                                  <a:srgbClr val="000000"/>
                                </a:solidFill>
                                <a:latin typeface="Cambria Math" panose="02040503050406030204" pitchFamily="18" charset="0"/>
                              </a:rPr>
                              <m:t>2</m:t>
                            </m:r>
                          </m:sub>
                          <m:sup>
                            <m:r>
                              <a:rPr lang="en-US" altLang="zh-CN" i="1">
                                <a:solidFill>
                                  <a:srgbClr val="000000"/>
                                </a:solidFill>
                                <a:latin typeface="Cambria Math" panose="02040503050406030204" pitchFamily="18" charset="0"/>
                              </a:rPr>
                              <m:t>2</m:t>
                            </m:r>
                          </m:sup>
                        </m:sSubSup>
                      </m:e>
                    </m:d>
                  </m:oMath>
                </a14:m>
                <a:endParaRPr lang="zh-CN" altLang="en-US" dirty="0"/>
              </a:p>
              <a:p>
                <a:pPr marL="1200150" lvl="2" indent="-285750">
                  <a:lnSpc>
                    <a:spcPct val="150000"/>
                  </a:lnSpc>
                  <a:buFont typeface="Arial" panose="020B0604020202020204" pitchFamily="34" charset="0"/>
                  <a:buChar char="•"/>
                </a:pPr>
                <a:r>
                  <a:rPr lang="en-US" altLang="zh-CN" dirty="0"/>
                  <a:t>[1,1]</a:t>
                </a:r>
                <a:r>
                  <a:rPr lang="zh-CN" altLang="en-US" dirty="0"/>
                  <a:t> 表示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𝑖</m:t>
                        </m:r>
                      </m:sub>
                    </m:sSub>
                  </m:oMath>
                </a14:m>
                <a:r>
                  <a:rPr lang="zh-CN" altLang="en-US" dirty="0"/>
                  <a:t>的不确定分布由</a:t>
                </a:r>
                <a14:m>
                  <m:oMath xmlns:m="http://schemas.openxmlformats.org/officeDocument/2006/math">
                    <m:r>
                      <m:rPr>
                        <m:sty m:val="p"/>
                      </m:rPr>
                      <a:rPr lang="en-US" altLang="zh-CN" i="1">
                        <a:solidFill>
                          <a:srgbClr val="000000"/>
                        </a:solidFill>
                        <a:latin typeface="Cambria Math" panose="02040503050406030204" pitchFamily="18" charset="0"/>
                      </a:rPr>
                      <m:t>N</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𝜇</m:t>
                            </m:r>
                          </m:e>
                          <m:sub>
                            <m:r>
                              <a:rPr lang="en-US" altLang="zh-CN" i="1">
                                <a:solidFill>
                                  <a:srgbClr val="000000"/>
                                </a:solidFill>
                                <a:latin typeface="Cambria Math" panose="02040503050406030204" pitchFamily="18" charset="0"/>
                                <a:ea typeface="Cambria Math" panose="02040503050406030204" pitchFamily="18" charset="0"/>
                              </a:rPr>
                              <m:t>1</m:t>
                            </m:r>
                          </m:sub>
                        </m:sSub>
                        <m:r>
                          <a:rPr lang="en-US" altLang="zh-CN" i="1">
                            <a:solidFill>
                              <a:srgbClr val="000000"/>
                            </a:solidFill>
                            <a:latin typeface="Cambria Math" panose="02040503050406030204" pitchFamily="18" charset="0"/>
                          </a:rPr>
                          <m:t>,</m:t>
                        </m:r>
                        <m:sSubSup>
                          <m:sSubSupPr>
                            <m:ctrlPr>
                              <a:rPr lang="en-US" altLang="zh-CN" i="1">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ea typeface="Cambria Math" panose="02040503050406030204" pitchFamily="18" charset="0"/>
                              </a:rPr>
                              <m:t>𝜎</m:t>
                            </m:r>
                          </m:e>
                          <m:sub>
                            <m:r>
                              <a:rPr lang="en-US" altLang="zh-CN" i="1">
                                <a:solidFill>
                                  <a:srgbClr val="000000"/>
                                </a:solidFill>
                                <a:latin typeface="Cambria Math" panose="02040503050406030204" pitchFamily="18" charset="0"/>
                                <a:ea typeface="Cambria Math" panose="02040503050406030204" pitchFamily="18" charset="0"/>
                              </a:rPr>
                              <m:t>1</m:t>
                            </m:r>
                          </m:sub>
                          <m:sup>
                            <m:r>
                              <a:rPr lang="en-US" altLang="zh-CN" i="1">
                                <a:solidFill>
                                  <a:srgbClr val="000000"/>
                                </a:solidFill>
                                <a:latin typeface="Cambria Math" panose="02040503050406030204" pitchFamily="18" charset="0"/>
                              </a:rPr>
                              <m:t>2</m:t>
                            </m:r>
                          </m:sup>
                        </m:sSubSup>
                      </m:e>
                    </m:d>
                  </m:oMath>
                </a14:m>
                <a:r>
                  <a:rPr lang="zh-CN" altLang="en-US" dirty="0"/>
                  <a:t>和</a:t>
                </a:r>
                <a14:m>
                  <m:oMath xmlns:m="http://schemas.openxmlformats.org/officeDocument/2006/math">
                    <m:r>
                      <m:rPr>
                        <m:sty m:val="p"/>
                      </m:rPr>
                      <a:rPr lang="en-US" altLang="zh-CN" i="1">
                        <a:solidFill>
                          <a:srgbClr val="000000"/>
                        </a:solidFill>
                        <a:latin typeface="Cambria Math" panose="02040503050406030204" pitchFamily="18" charset="0"/>
                      </a:rPr>
                      <m:t>N</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𝜇</m:t>
                            </m:r>
                          </m:e>
                          <m:sub>
                            <m:r>
                              <a:rPr lang="en-US" altLang="zh-CN" i="1">
                                <a:solidFill>
                                  <a:srgbClr val="000000"/>
                                </a:solidFill>
                                <a:latin typeface="Cambria Math" panose="02040503050406030204" pitchFamily="18" charset="0"/>
                                <a:ea typeface="Cambria Math" panose="02040503050406030204" pitchFamily="18" charset="0"/>
                              </a:rPr>
                              <m:t>2</m:t>
                            </m:r>
                          </m:sub>
                        </m:sSub>
                        <m:r>
                          <a:rPr lang="en-US" altLang="zh-CN" i="1">
                            <a:solidFill>
                              <a:srgbClr val="000000"/>
                            </a:solidFill>
                            <a:latin typeface="Cambria Math" panose="02040503050406030204" pitchFamily="18" charset="0"/>
                          </a:rPr>
                          <m:t>,</m:t>
                        </m:r>
                        <m:sSubSup>
                          <m:sSubSupPr>
                            <m:ctrlPr>
                              <a:rPr lang="en-US" altLang="zh-CN" i="1">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ea typeface="Cambria Math" panose="02040503050406030204" pitchFamily="18" charset="0"/>
                              </a:rPr>
                              <m:t>𝜎</m:t>
                            </m:r>
                          </m:e>
                          <m:sub>
                            <m:r>
                              <a:rPr lang="en-US" altLang="zh-CN" i="1">
                                <a:solidFill>
                                  <a:srgbClr val="000000"/>
                                </a:solidFill>
                                <a:latin typeface="Cambria Math" panose="02040503050406030204" pitchFamily="18" charset="0"/>
                              </a:rPr>
                              <m:t>2</m:t>
                            </m:r>
                          </m:sub>
                          <m:sup>
                            <m:r>
                              <a:rPr lang="en-US" altLang="zh-CN" i="1">
                                <a:solidFill>
                                  <a:srgbClr val="000000"/>
                                </a:solidFill>
                                <a:latin typeface="Cambria Math" panose="02040503050406030204" pitchFamily="18" charset="0"/>
                              </a:rPr>
                              <m:t>2</m:t>
                            </m:r>
                          </m:sup>
                        </m:sSubSup>
                      </m:e>
                    </m:d>
                  </m:oMath>
                </a14:m>
                <a:r>
                  <a:rPr lang="zh-CN" altLang="en-US" dirty="0"/>
                  <a:t>组合</a:t>
                </a:r>
              </a:p>
              <a:p>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580172" y="1108709"/>
                <a:ext cx="10448865" cy="5689381"/>
              </a:xfrm>
              <a:prstGeom prst="rect">
                <a:avLst/>
              </a:prstGeom>
              <a:blipFill>
                <a:blip r:embed="rId9"/>
                <a:stretch>
                  <a:fillRect l="-607"/>
                </a:stretch>
              </a:blipFill>
            </p:spPr>
            <p:txBody>
              <a:bodyPr/>
              <a:lstStyle/>
              <a:p>
                <a:r>
                  <a:rPr lang="zh-CN" altLang="en-US">
                    <a:noFill/>
                  </a:rPr>
                  <a:t> </a:t>
                </a:r>
              </a:p>
            </p:txBody>
          </p:sp>
        </mc:Fallback>
      </mc:AlternateContent>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概述</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6248450" y="2085273"/>
                <a:ext cx="5859778" cy="4523805"/>
              </a:xfrm>
              <a:prstGeom prst="rect">
                <a:avLst/>
              </a:prstGeom>
              <a:noFill/>
            </p:spPr>
            <p:txBody>
              <a:bodyPr wrap="square" rtlCol="0">
                <a:noAutofit/>
              </a:bodyPr>
              <a:lstStyle/>
              <a:p>
                <a:pPr marL="342900" indent="-342900">
                  <a:lnSpc>
                    <a:spcPts val="2800"/>
                  </a:lnSpc>
                  <a:buFont typeface="Arial" panose="020B0604020202020204" pitchFamily="34" charset="0"/>
                  <a:buChar char="•"/>
                </a:pPr>
                <a:r>
                  <a:rPr lang="zh-CN" altLang="en-US" sz="2000" dirty="0"/>
                  <a:t>特征表示学习：</a:t>
                </a:r>
                <a:endParaRPr lang="en-US" altLang="zh-CN" sz="2000" dirty="0"/>
              </a:p>
              <a:p>
                <a:pPr>
                  <a:lnSpc>
                    <a:spcPts val="2800"/>
                  </a:lnSpc>
                </a:pPr>
                <a:r>
                  <a:rPr lang="zh-CN" altLang="en-US" sz="2000" dirty="0"/>
                  <a:t>将查询计划和旋钮重要性编码为嵌入向量</a:t>
                </a:r>
                <a:endParaRPr lang="en-US" altLang="zh-CN" sz="2000" dirty="0"/>
              </a:p>
              <a:p>
                <a:pPr marL="342900" indent="-342900">
                  <a:lnSpc>
                    <a:spcPts val="2800"/>
                  </a:lnSpc>
                  <a:buFont typeface="Arial" panose="020B0604020202020204" pitchFamily="34" charset="0"/>
                  <a:buChar char="•"/>
                </a:pPr>
                <a:r>
                  <a:rPr lang="zh-CN" altLang="en-US" sz="2000" dirty="0"/>
                  <a:t>不确定性感知旋钮分类器：</a:t>
                </a:r>
                <a:endParaRPr lang="en-US" altLang="zh-CN" sz="2000" dirty="0"/>
              </a:p>
              <a:p>
                <a:pPr>
                  <a:lnSpc>
                    <a:spcPts val="2800"/>
                  </a:lnSpc>
                </a:pPr>
                <a:r>
                  <a:rPr lang="zh-CN" altLang="en-US" sz="2000" dirty="0"/>
                  <a:t>用于预测给定旋钮配置和查询嵌入向量的分布类别</a:t>
                </a:r>
                <a:endParaRPr lang="en-US" altLang="zh-CN" sz="2000" dirty="0"/>
              </a:p>
              <a:p>
                <a:pPr>
                  <a:lnSpc>
                    <a:spcPts val="2800"/>
                  </a:lnSpc>
                </a:pPr>
                <a:endParaRPr lang="en-US" altLang="zh-CN" sz="2000" dirty="0"/>
              </a:p>
              <a:p>
                <a:pPr>
                  <a:lnSpc>
                    <a:spcPct val="150000"/>
                  </a:lnSpc>
                </a:pPr>
                <a:r>
                  <a:rPr lang="en-US" altLang="zh-CN" dirty="0">
                    <a:latin typeface="Times New Roman" panose="02020603050405020304" pitchFamily="18" charset="0"/>
                    <a:cs typeface="Times New Roman" panose="02020603050405020304" pitchFamily="18" charset="0"/>
                  </a:rPr>
                  <a:t>Example</a:t>
                </a:r>
                <a:r>
                  <a:rPr lang="zh-CN" altLang="en-US" sz="1600" dirty="0"/>
                  <a:t>：</a:t>
                </a:r>
                <a14:m>
                  <m:oMath xmlns:m="http://schemas.openxmlformats.org/officeDocument/2006/math">
                    <m:r>
                      <m:rPr>
                        <m:sty m:val="p"/>
                      </m:rPr>
                      <a:rPr lang="en-US" altLang="zh-CN" sz="1600" i="1" dirty="0">
                        <a:latin typeface="Cambria Math" panose="02040503050406030204" pitchFamily="18" charset="0"/>
                      </a:rPr>
                      <m:t>L</m:t>
                    </m:r>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1,0</m:t>
                        </m:r>
                      </m:e>
                    </m:d>
                    <m:r>
                      <a:rPr lang="en-US" altLang="zh-CN" sz="1600" b="0" i="1" dirty="0" smtClean="0">
                        <a:latin typeface="Cambria Math" panose="02040503050406030204" pitchFamily="18" charset="0"/>
                      </a:rPr>
                      <m:t>,</m:t>
                    </m:r>
                    <m:d>
                      <m:dPr>
                        <m:begChr m:val="["/>
                        <m:endChr m:val="]"/>
                        <m:ctrlPr>
                          <a:rPr lang="en-US" altLang="zh-CN" sz="1600" i="1" dirty="0">
                            <a:latin typeface="Cambria Math" panose="02040503050406030204" pitchFamily="18" charset="0"/>
                          </a:rPr>
                        </m:ctrlPr>
                      </m:dPr>
                      <m:e>
                        <m:r>
                          <a:rPr lang="en-US" altLang="zh-CN" sz="1600" b="0" i="1" dirty="0" smtClean="0">
                            <a:latin typeface="Cambria Math" panose="02040503050406030204" pitchFamily="18" charset="0"/>
                          </a:rPr>
                          <m:t>0</m:t>
                        </m:r>
                        <m:r>
                          <a:rPr lang="en-US" altLang="zh-CN" sz="1600" i="1" dirty="0">
                            <a:latin typeface="Cambria Math" panose="02040503050406030204" pitchFamily="18" charset="0"/>
                          </a:rPr>
                          <m:t>,</m:t>
                        </m:r>
                        <m:r>
                          <a:rPr lang="en-US" altLang="zh-CN" sz="1600" b="0" i="1" dirty="0" smtClean="0">
                            <a:latin typeface="Cambria Math" panose="02040503050406030204" pitchFamily="18" charset="0"/>
                          </a:rPr>
                          <m:t>1</m:t>
                        </m:r>
                      </m:e>
                    </m:d>
                    <m:r>
                      <a:rPr lang="en-US" altLang="zh-CN" sz="1600" b="0" i="1" dirty="0" smtClean="0">
                        <a:latin typeface="Cambria Math" panose="02040503050406030204" pitchFamily="18" charset="0"/>
                      </a:rPr>
                      <m:t>,</m:t>
                    </m:r>
                    <m:d>
                      <m:dPr>
                        <m:begChr m:val="["/>
                        <m:endChr m:val="]"/>
                        <m:ctrlPr>
                          <a:rPr lang="en-US" altLang="zh-CN" sz="1600" i="1" dirty="0">
                            <a:latin typeface="Cambria Math" panose="02040503050406030204" pitchFamily="18" charset="0"/>
                          </a:rPr>
                        </m:ctrlPr>
                      </m:dPr>
                      <m:e>
                        <m:r>
                          <a:rPr lang="en-US" altLang="zh-CN" sz="1600" i="1" dirty="0">
                            <a:latin typeface="Cambria Math" panose="02040503050406030204" pitchFamily="18" charset="0"/>
                          </a:rPr>
                          <m:t>1,</m:t>
                        </m:r>
                        <m:r>
                          <a:rPr lang="en-US" altLang="zh-CN" sz="1600" b="0" i="1" dirty="0" smtClean="0">
                            <a:latin typeface="Cambria Math" panose="02040503050406030204" pitchFamily="18" charset="0"/>
                          </a:rPr>
                          <m:t>1</m:t>
                        </m:r>
                      </m:e>
                    </m:d>
                    <m:r>
                      <a:rPr lang="en-US" altLang="zh-CN" sz="1600" b="0" i="1" dirty="0" smtClean="0">
                        <a:latin typeface="Cambria Math" panose="02040503050406030204" pitchFamily="18" charset="0"/>
                      </a:rPr>
                      <m:t>,</m:t>
                    </m:r>
                    <m:d>
                      <m:dPr>
                        <m:begChr m:val="["/>
                        <m:endChr m:val="]"/>
                        <m:ctrlPr>
                          <a:rPr lang="en-US" altLang="zh-CN" sz="1600" i="1" dirty="0">
                            <a:latin typeface="Cambria Math" panose="02040503050406030204" pitchFamily="18" charset="0"/>
                          </a:rPr>
                        </m:ctrlPr>
                      </m:dPr>
                      <m:e>
                        <m:r>
                          <a:rPr lang="en-US" altLang="zh-CN" sz="1600" i="1" dirty="0">
                            <a:latin typeface="Cambria Math" panose="02040503050406030204" pitchFamily="18" charset="0"/>
                          </a:rPr>
                          <m:t>1,0</m:t>
                        </m:r>
                      </m:e>
                    </m:d>
                    <m:r>
                      <a:rPr lang="en-US" altLang="zh-CN" sz="1600" b="0" i="1" dirty="0" smtClean="0">
                        <a:latin typeface="Cambria Math" panose="02040503050406030204" pitchFamily="18" charset="0"/>
                      </a:rPr>
                      <m:t>,</m:t>
                    </m:r>
                    <m:d>
                      <m:dPr>
                        <m:begChr m:val="["/>
                        <m:endChr m:val="]"/>
                        <m:ctrlPr>
                          <a:rPr lang="en-US" altLang="zh-CN" sz="1600" i="1" dirty="0">
                            <a:latin typeface="Cambria Math" panose="02040503050406030204" pitchFamily="18" charset="0"/>
                          </a:rPr>
                        </m:ctrlPr>
                      </m:dPr>
                      <m:e>
                        <m:r>
                          <a:rPr lang="en-US" altLang="zh-CN" sz="1600" b="0" i="1" dirty="0" smtClean="0">
                            <a:latin typeface="Cambria Math" panose="02040503050406030204" pitchFamily="18" charset="0"/>
                          </a:rPr>
                          <m:t>0</m:t>
                        </m:r>
                        <m:r>
                          <a:rPr lang="en-US" altLang="zh-CN" sz="1600" i="1" dirty="0">
                            <a:latin typeface="Cambria Math" panose="02040503050406030204" pitchFamily="18" charset="0"/>
                          </a:rPr>
                          <m:t>,</m:t>
                        </m:r>
                        <m:r>
                          <a:rPr lang="en-US" altLang="zh-CN" sz="1600" b="0" i="1" dirty="0" smtClean="0">
                            <a:latin typeface="Cambria Math" panose="02040503050406030204" pitchFamily="18" charset="0"/>
                          </a:rPr>
                          <m:t>1</m:t>
                        </m:r>
                      </m:e>
                    </m:d>
                    <m:r>
                      <a:rPr lang="en-US" altLang="zh-CN" sz="1600" b="0" i="1" dirty="0" smtClean="0">
                        <a:latin typeface="Cambria Math" panose="02040503050406030204" pitchFamily="18" charset="0"/>
                      </a:rPr>
                      <m:t>}</m:t>
                    </m:r>
                  </m:oMath>
                </a14:m>
                <a:endParaRPr lang="en-US" altLang="zh-CN" sz="1600" dirty="0"/>
              </a:p>
              <a:p>
                <a:pPr>
                  <a:lnSpc>
                    <a:spcPct val="150000"/>
                  </a:lnSpc>
                </a:pPr>
                <a:r>
                  <a:rPr lang="zh-CN" altLang="en-US" sz="1600" dirty="0"/>
                  <a:t>对于新的旋钮配置</a:t>
                </a:r>
                <a14:m>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k</m:t>
                        </m:r>
                      </m:e>
                      <m:sub>
                        <m:r>
                          <a:rPr lang="en-US" altLang="zh-CN" sz="1600" b="0" i="1" smtClean="0">
                            <a:latin typeface="Cambria Math" panose="02040503050406030204" pitchFamily="18" charset="0"/>
                          </a:rPr>
                          <m:t>6</m:t>
                        </m:r>
                      </m:sub>
                    </m:sSub>
                  </m:oMath>
                </a14:m>
                <a:r>
                  <a:rPr lang="zh-CN" altLang="en-US" sz="1600" dirty="0"/>
                  <a:t>和查询</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1</m:t>
                        </m:r>
                      </m:sub>
                    </m:sSub>
                  </m:oMath>
                </a14:m>
                <a:r>
                  <a:rPr lang="zh-CN" altLang="en-US" sz="1600" dirty="0"/>
                  <a:t>，（</a:t>
                </a:r>
                <a:r>
                  <a:rPr lang="en-US" altLang="zh-CN" sz="1600" dirty="0"/>
                  <a:t>1</a:t>
                </a:r>
                <a:r>
                  <a:rPr lang="zh-CN" altLang="en-US" sz="1600" dirty="0"/>
                  <a:t>）首先将查询计划和旋钮配置编码为嵌入向量，（</a:t>
                </a:r>
                <a:r>
                  <a:rPr lang="en-US" altLang="zh-CN" sz="1600" dirty="0"/>
                  <a:t>2</a:t>
                </a:r>
                <a:r>
                  <a:rPr lang="zh-CN" altLang="en-US" sz="1600" dirty="0"/>
                  <a:t>）然后将向量输入到分类器中来预测类别标签</a:t>
                </a:r>
                <a:r>
                  <a:rPr lang="en-US" altLang="zh-CN" sz="1600" dirty="0"/>
                  <a:t>[1,0]</a:t>
                </a:r>
                <a:r>
                  <a:rPr lang="zh-CN" altLang="en-US" sz="1600" dirty="0"/>
                  <a:t>，（</a:t>
                </a:r>
                <a:r>
                  <a:rPr lang="en-US" altLang="zh-CN" sz="1600" dirty="0"/>
                  <a:t>3</a:t>
                </a:r>
                <a:r>
                  <a:rPr lang="zh-CN" altLang="en-US" sz="1600" dirty="0"/>
                  <a:t>）匹配历史标签来确定是否需要评估</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k</m:t>
                        </m:r>
                      </m:e>
                      <m:sub>
                        <m:r>
                          <a:rPr lang="en-US" altLang="zh-CN" sz="1600" i="1">
                            <a:latin typeface="Cambria Math" panose="02040503050406030204" pitchFamily="18" charset="0"/>
                          </a:rPr>
                          <m:t>6</m:t>
                        </m:r>
                      </m:sub>
                    </m:sSub>
                  </m:oMath>
                </a14:m>
                <a:r>
                  <a:rPr lang="zh-CN" altLang="en-US" sz="1600" dirty="0"/>
                  <a:t>。</a:t>
                </a:r>
                <a:endParaRPr lang="en-US" altLang="zh-CN" sz="1600" dirty="0"/>
              </a:p>
              <a:p>
                <a:pPr>
                  <a:lnSpc>
                    <a:spcPct val="150000"/>
                  </a:lnSpc>
                </a:pP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k</m:t>
                        </m:r>
                      </m:e>
                      <m:sub>
                        <m:r>
                          <a:rPr lang="en-US" altLang="zh-CN" sz="1600" i="1">
                            <a:latin typeface="Cambria Math" panose="02040503050406030204" pitchFamily="18" charset="0"/>
                          </a:rPr>
                          <m:t>6</m:t>
                        </m:r>
                      </m:sub>
                    </m:sSub>
                  </m:oMath>
                </a14:m>
                <a:r>
                  <a:rPr lang="zh-CN" altLang="en-US" sz="1600" dirty="0"/>
                  <a:t>和</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k</m:t>
                        </m:r>
                      </m:e>
                      <m:sub>
                        <m:r>
                          <a:rPr lang="en-US" altLang="zh-CN" sz="1600" b="0" i="1" smtClean="0">
                            <a:latin typeface="Cambria Math" panose="02040503050406030204" pitchFamily="18" charset="0"/>
                          </a:rPr>
                          <m:t>1</m:t>
                        </m:r>
                      </m:sub>
                    </m:sSub>
                  </m:oMath>
                </a14:m>
                <a:r>
                  <a:rPr lang="zh-CN" altLang="en-US" sz="1600" dirty="0"/>
                  <a:t>、</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k</m:t>
                        </m:r>
                      </m:e>
                      <m:sub>
                        <m:r>
                          <a:rPr lang="en-US" altLang="zh-CN" sz="1600" b="0" i="1" smtClean="0">
                            <a:latin typeface="Cambria Math" panose="02040503050406030204" pitchFamily="18" charset="0"/>
                          </a:rPr>
                          <m:t>4</m:t>
                        </m:r>
                      </m:sub>
                    </m:sSub>
                  </m:oMath>
                </a14:m>
                <a:r>
                  <a:rPr lang="zh-CN" altLang="en-US" sz="1600" dirty="0"/>
                  <a:t>具有相同的标签，因此可以根据</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k</m:t>
                        </m:r>
                      </m:e>
                      <m:sub>
                        <m:r>
                          <a:rPr lang="en-US" altLang="zh-CN" sz="1600" i="1">
                            <a:latin typeface="Cambria Math" panose="02040503050406030204" pitchFamily="18" charset="0"/>
                          </a:rPr>
                          <m:t>1</m:t>
                        </m:r>
                      </m:sub>
                    </m:sSub>
                  </m:oMath>
                </a14:m>
                <a:r>
                  <a:rPr lang="zh-CN" altLang="en-US" sz="1600" dirty="0"/>
                  <a:t>和</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k</m:t>
                        </m:r>
                      </m:e>
                      <m:sub>
                        <m:r>
                          <a:rPr lang="en-US" altLang="zh-CN" sz="1600" i="1">
                            <a:latin typeface="Cambria Math" panose="02040503050406030204" pitchFamily="18" charset="0"/>
                          </a:rPr>
                          <m:t>4</m:t>
                        </m:r>
                      </m:sub>
                    </m:sSub>
                  </m:oMath>
                </a14:m>
                <a:r>
                  <a:rPr lang="zh-CN" altLang="en-US" sz="1600" dirty="0"/>
                  <a:t>的评估结果来估计</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k</m:t>
                        </m:r>
                      </m:e>
                      <m:sub>
                        <m:r>
                          <a:rPr lang="en-US" altLang="zh-CN" sz="1600" i="1">
                            <a:latin typeface="Cambria Math" panose="02040503050406030204" pitchFamily="18" charset="0"/>
                          </a:rPr>
                          <m:t>6</m:t>
                        </m:r>
                      </m:sub>
                    </m:sSub>
                  </m:oMath>
                </a14:m>
                <a:r>
                  <a:rPr lang="zh-CN" altLang="en-US" sz="1600" dirty="0"/>
                  <a:t>的性能，无需进行新的评估。</a:t>
                </a:r>
              </a:p>
            </p:txBody>
          </p:sp>
        </mc:Choice>
        <mc:Fallback xmlns="">
          <p:sp>
            <p:nvSpPr>
              <p:cNvPr id="9" name="文本框 8"/>
              <p:cNvSpPr txBox="1">
                <a:spLocks noRot="1" noChangeAspect="1" noMove="1" noResize="1" noEditPoints="1" noAdjustHandles="1" noChangeArrowheads="1" noChangeShapeType="1" noTextEdit="1"/>
              </p:cNvSpPr>
              <p:nvPr/>
            </p:nvSpPr>
            <p:spPr>
              <a:xfrm>
                <a:off x="6248450" y="2085273"/>
                <a:ext cx="5859778" cy="4523805"/>
              </a:xfrm>
              <a:prstGeom prst="rect">
                <a:avLst/>
              </a:prstGeom>
              <a:blipFill>
                <a:blip r:embed="rId9"/>
                <a:stretch>
                  <a:fillRect l="-1082" t="-280" r="-43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BCD0358-235C-A76C-B97C-AAED8047CD26}"/>
              </a:ext>
            </a:extLst>
          </p:cNvPr>
          <p:cNvPicPr>
            <a:picLocks noChangeAspect="1"/>
          </p:cNvPicPr>
          <p:nvPr/>
        </p:nvPicPr>
        <p:blipFill>
          <a:blip r:embed="rId10"/>
          <a:stretch>
            <a:fillRect/>
          </a:stretch>
        </p:blipFill>
        <p:spPr>
          <a:xfrm>
            <a:off x="189976" y="2154641"/>
            <a:ext cx="5906024" cy="3512877"/>
          </a:xfrm>
          <a:prstGeom prst="rect">
            <a:avLst/>
          </a:prstGeom>
        </p:spPr>
      </p:pic>
      <p:sp>
        <p:nvSpPr>
          <p:cNvPr id="4" name="文本框 3">
            <a:extLst>
              <a:ext uri="{FF2B5EF4-FFF2-40B4-BE49-F238E27FC236}">
                <a16:creationId xmlns:a16="http://schemas.microsoft.com/office/drawing/2014/main" id="{2CC76C89-66E5-97BC-8DE3-2684E95532C8}"/>
              </a:ext>
            </a:extLst>
          </p:cNvPr>
          <p:cNvSpPr txBox="1"/>
          <p:nvPr/>
        </p:nvSpPr>
        <p:spPr>
          <a:xfrm>
            <a:off x="624314" y="1259850"/>
            <a:ext cx="9449961" cy="646331"/>
          </a:xfrm>
          <a:prstGeom prst="rect">
            <a:avLst/>
          </a:prstGeom>
          <a:noFill/>
        </p:spPr>
        <p:txBody>
          <a:bodyPr wrap="square" rtlCol="0">
            <a:spAutoFit/>
          </a:bodyPr>
          <a:lstStyle/>
          <a:p>
            <a:r>
              <a:rPr lang="zh-CN" altLang="en-US" sz="1800" dirty="0"/>
              <a:t>思想：根据现有评估来估计新的旋钮配置，无需单独评估每个旋钮配置</a:t>
            </a:r>
            <a:endParaRPr lang="en-US" altLang="zh-CN" sz="1800" dirty="0"/>
          </a:p>
          <a:p>
            <a:endParaRPr kumimoji="1" lang="zh-CN" altLang="en-US" dirty="0"/>
          </a:p>
        </p:txBody>
      </p:sp>
    </p:spTree>
    <p:custDataLst>
      <p:tags r:id="rId1"/>
    </p:custDataLst>
    <p:extLst>
      <p:ext uri="{BB962C8B-B14F-4D97-AF65-F5344CB8AC3E}">
        <p14:creationId xmlns:p14="http://schemas.microsoft.com/office/powerpoint/2010/main" val="110928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特征表示学习</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C28766A-A57A-FCA7-DE18-9FD99D665774}"/>
              </a:ext>
            </a:extLst>
          </p:cNvPr>
          <p:cNvSpPr txBox="1"/>
          <p:nvPr/>
        </p:nvSpPr>
        <p:spPr>
          <a:xfrm>
            <a:off x="208105" y="1178272"/>
            <a:ext cx="3235083" cy="369332"/>
          </a:xfrm>
          <a:prstGeom prst="rect">
            <a:avLst/>
          </a:prstGeom>
          <a:noFill/>
        </p:spPr>
        <p:txBody>
          <a:bodyPr wrap="square" rtlCol="0">
            <a:spAutoFit/>
          </a:bodyPr>
          <a:lstStyle/>
          <a:p>
            <a:r>
              <a:rPr kumimoji="1" lang="en-US" altLang="zh-CN" dirty="0"/>
              <a:t>1.</a:t>
            </a:r>
            <a:r>
              <a:rPr kumimoji="1" lang="zh-CN" altLang="en-US" dirty="0"/>
              <a:t>查询特征嵌入</a:t>
            </a:r>
          </a:p>
        </p:txBody>
      </p:sp>
      <p:sp>
        <p:nvSpPr>
          <p:cNvPr id="8" name="文本框 7">
            <a:extLst>
              <a:ext uri="{FF2B5EF4-FFF2-40B4-BE49-F238E27FC236}">
                <a16:creationId xmlns:a16="http://schemas.microsoft.com/office/drawing/2014/main" id="{FCEA1CC0-6782-3FBA-A191-6527A1CDEF7E}"/>
              </a:ext>
            </a:extLst>
          </p:cNvPr>
          <p:cNvSpPr txBox="1"/>
          <p:nvPr/>
        </p:nvSpPr>
        <p:spPr>
          <a:xfrm>
            <a:off x="594259" y="1547604"/>
            <a:ext cx="10318533" cy="646331"/>
          </a:xfrm>
          <a:prstGeom prst="rect">
            <a:avLst/>
          </a:prstGeom>
          <a:noFill/>
        </p:spPr>
        <p:txBody>
          <a:bodyPr wrap="square" rtlCol="0">
            <a:spAutoFit/>
          </a:bodyPr>
          <a:lstStyle/>
          <a:p>
            <a:r>
              <a:rPr kumimoji="1" lang="zh-CN" altLang="en-US" dirty="0"/>
              <a:t>将旋钮重要性与查询嵌入表示相结合。（不同的旋钮对查询有不同的敏感度，旋钮重要性信息与查询直接相关，结合之后有利于不确定性分类任务。）</a:t>
            </a:r>
            <a:endParaRPr kumimoji="1" lang="en-US" altLang="zh-CN" dirty="0"/>
          </a:p>
        </p:txBody>
      </p:sp>
      <p:pic>
        <p:nvPicPr>
          <p:cNvPr id="10" name="图片 9">
            <a:extLst>
              <a:ext uri="{FF2B5EF4-FFF2-40B4-BE49-F238E27FC236}">
                <a16:creationId xmlns:a16="http://schemas.microsoft.com/office/drawing/2014/main" id="{68F1CACD-DD5B-D238-A88A-BB37038358E7}"/>
              </a:ext>
            </a:extLst>
          </p:cNvPr>
          <p:cNvPicPr>
            <a:picLocks noChangeAspect="1"/>
          </p:cNvPicPr>
          <p:nvPr/>
        </p:nvPicPr>
        <p:blipFill>
          <a:blip r:embed="rId9"/>
          <a:stretch>
            <a:fillRect/>
          </a:stretch>
        </p:blipFill>
        <p:spPr>
          <a:xfrm>
            <a:off x="2566624" y="4248747"/>
            <a:ext cx="6555303" cy="2609253"/>
          </a:xfrm>
          <a:prstGeom prst="rect">
            <a:avLst/>
          </a:prstGeom>
        </p:spPr>
      </p:pic>
      <p:sp>
        <p:nvSpPr>
          <p:cNvPr id="12" name="文本框 11">
            <a:extLst>
              <a:ext uri="{FF2B5EF4-FFF2-40B4-BE49-F238E27FC236}">
                <a16:creationId xmlns:a16="http://schemas.microsoft.com/office/drawing/2014/main" id="{4AA2FF02-FA42-91C4-4820-68C1BC19A6CC}"/>
              </a:ext>
            </a:extLst>
          </p:cNvPr>
          <p:cNvSpPr txBox="1"/>
          <p:nvPr/>
        </p:nvSpPr>
        <p:spPr>
          <a:xfrm>
            <a:off x="409870" y="2350099"/>
            <a:ext cx="10868810" cy="2249334"/>
          </a:xfrm>
          <a:prstGeom prst="rect">
            <a:avLst/>
          </a:prstGeom>
          <a:noFill/>
        </p:spPr>
        <p:txBody>
          <a:bodyPr wrap="square" rtlCol="0">
            <a:spAutoFit/>
          </a:bodyPr>
          <a:lstStyle/>
          <a:p>
            <a:r>
              <a:rPr kumimoji="1" lang="zh-CN" altLang="en-US" dirty="0"/>
              <a:t>查询表示学习模型组成：</a:t>
            </a:r>
            <a:endParaRPr kumimoji="1" lang="en-US" altLang="zh-CN" dirty="0"/>
          </a:p>
          <a:p>
            <a:pPr>
              <a:lnSpc>
                <a:spcPts val="2520"/>
              </a:lnSpc>
            </a:pPr>
            <a:r>
              <a:rPr kumimoji="1" lang="zh-CN" altLang="en-US" sz="1600" dirty="0"/>
              <a:t>（</a:t>
            </a:r>
            <a:r>
              <a:rPr kumimoji="1" lang="en-US" altLang="zh-CN" sz="1600" dirty="0"/>
              <a:t>1</a:t>
            </a:r>
            <a:r>
              <a:rPr kumimoji="1" lang="zh-CN" altLang="en-US" sz="1600" dirty="0"/>
              <a:t>）查询图表示：将查询计划表示为一个有向无环图，其中包含各种节点。每个节点由可转移的特征表示组成。</a:t>
            </a:r>
            <a:endParaRPr kumimoji="1" lang="en-US" altLang="zh-CN" sz="1600" dirty="0"/>
          </a:p>
          <a:p>
            <a:pPr>
              <a:lnSpc>
                <a:spcPts val="2520"/>
              </a:lnSpc>
            </a:pPr>
            <a:r>
              <a:rPr kumimoji="1" lang="zh-CN" altLang="en-US" sz="1600" dirty="0"/>
              <a:t>（</a:t>
            </a:r>
            <a:r>
              <a:rPr kumimoji="1" lang="en-US" altLang="zh-CN" sz="1600" dirty="0"/>
              <a:t>2</a:t>
            </a:r>
            <a:r>
              <a:rPr kumimoji="1" lang="zh-CN" altLang="en-US" sz="1600" dirty="0"/>
              <a:t>）图卷积网络：采用自下而上的图卷积嵌入方法来处理查询图，将查询计划根节点的隐藏输出视为查询表示学习结果，即固定长度的嵌入向量。</a:t>
            </a:r>
            <a:endParaRPr kumimoji="1" lang="en-US" altLang="zh-CN" sz="1600" dirty="0"/>
          </a:p>
          <a:p>
            <a:pPr>
              <a:lnSpc>
                <a:spcPts val="2520"/>
              </a:lnSpc>
            </a:pPr>
            <a:r>
              <a:rPr kumimoji="1" lang="zh-CN" altLang="en-US" sz="1600" dirty="0"/>
              <a:t>（</a:t>
            </a:r>
            <a:r>
              <a:rPr kumimoji="1" lang="en-US" altLang="zh-CN" sz="1600" dirty="0"/>
              <a:t>3</a:t>
            </a:r>
            <a:r>
              <a:rPr kumimoji="1" lang="zh-CN" altLang="en-US" sz="1600" dirty="0"/>
              <a:t>）旋钮重要性学习：设计一个三层神经网络的旋钮重要性学习器，它处理嵌入向量以获取旋钮重要性。</a:t>
            </a:r>
            <a:r>
              <a:rPr lang="zh-CN" altLang="en-US" sz="1600" b="0" i="0" u="none" strike="noStrike" dirty="0">
                <a:solidFill>
                  <a:srgbClr val="060607"/>
                </a:solidFill>
                <a:effectLst/>
                <a:latin typeface="-apple-system"/>
              </a:rPr>
              <a:t>通过反向传播更新图嵌入参数，将</a:t>
            </a:r>
            <a:r>
              <a:rPr lang="zh-CN" altLang="en" sz="1600" b="0" i="0" u="none" strike="noStrike" dirty="0">
                <a:solidFill>
                  <a:srgbClr val="060607"/>
                </a:solidFill>
                <a:effectLst/>
                <a:latin typeface="-apple-system"/>
              </a:rPr>
              <a:t>旋钮</a:t>
            </a:r>
            <a:r>
              <a:rPr lang="zh-CN" altLang="en-US" sz="1600" b="0" i="0" u="none" strike="noStrike" dirty="0">
                <a:solidFill>
                  <a:srgbClr val="060607"/>
                </a:solidFill>
                <a:effectLst/>
                <a:latin typeface="-apple-system"/>
              </a:rPr>
              <a:t>重要性信息与查询嵌入向量结合。</a:t>
            </a:r>
          </a:p>
          <a:p>
            <a:endParaRPr kumimoji="1"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特征表示学习</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C28766A-A57A-FCA7-DE18-9FD99D665774}"/>
              </a:ext>
            </a:extLst>
          </p:cNvPr>
          <p:cNvSpPr txBox="1"/>
          <p:nvPr/>
        </p:nvSpPr>
        <p:spPr>
          <a:xfrm>
            <a:off x="309004" y="1259850"/>
            <a:ext cx="3235083" cy="369332"/>
          </a:xfrm>
          <a:prstGeom prst="rect">
            <a:avLst/>
          </a:prstGeom>
          <a:noFill/>
        </p:spPr>
        <p:txBody>
          <a:bodyPr wrap="square" rtlCol="0">
            <a:spAutoFit/>
          </a:bodyPr>
          <a:lstStyle/>
          <a:p>
            <a:r>
              <a:rPr kumimoji="1" lang="en-US" altLang="zh-CN" dirty="0"/>
              <a:t>2.</a:t>
            </a:r>
            <a:r>
              <a:rPr kumimoji="1" lang="zh-CN" altLang="en-US" dirty="0"/>
              <a:t>旋钮配置编码</a:t>
            </a:r>
          </a:p>
        </p:txBody>
      </p:sp>
      <p:sp>
        <p:nvSpPr>
          <p:cNvPr id="8" name="文本框 7">
            <a:extLst>
              <a:ext uri="{FF2B5EF4-FFF2-40B4-BE49-F238E27FC236}">
                <a16:creationId xmlns:a16="http://schemas.microsoft.com/office/drawing/2014/main" id="{FCEA1CC0-6782-3FBA-A191-6527A1CDEF7E}"/>
              </a:ext>
            </a:extLst>
          </p:cNvPr>
          <p:cNvSpPr txBox="1"/>
          <p:nvPr/>
        </p:nvSpPr>
        <p:spPr>
          <a:xfrm>
            <a:off x="533404" y="1881430"/>
            <a:ext cx="10318533" cy="3780458"/>
          </a:xfrm>
          <a:prstGeom prst="rect">
            <a:avLst/>
          </a:prstGeom>
          <a:noFill/>
        </p:spPr>
        <p:txBody>
          <a:bodyPr wrap="square" rtlCol="0">
            <a:spAutoFit/>
          </a:bodyPr>
          <a:lstStyle/>
          <a:p>
            <a:pPr>
              <a:lnSpc>
                <a:spcPct val="150000"/>
              </a:lnSpc>
            </a:pPr>
            <a:r>
              <a:rPr kumimoji="1" lang="zh-CN" altLang="en-US" dirty="0"/>
              <a:t>数字旋钮（连续型）：最大</a:t>
            </a:r>
            <a:r>
              <a:rPr kumimoji="1" lang="en-US" altLang="zh-CN" dirty="0"/>
              <a:t>-</a:t>
            </a:r>
            <a:r>
              <a:rPr kumimoji="1" lang="zh-CN" altLang="en-US" dirty="0"/>
              <a:t>最小归一化将不同尺度的潜在的旋钮空间归一化到固定尺度的向量</a:t>
            </a:r>
            <a:endParaRPr kumimoji="1" lang="en-US" altLang="zh-CN" dirty="0"/>
          </a:p>
          <a:p>
            <a:pPr>
              <a:lnSpc>
                <a:spcPct val="150000"/>
              </a:lnSpc>
            </a:pPr>
            <a:endParaRPr kumimoji="1" lang="en-US" altLang="zh-CN" dirty="0"/>
          </a:p>
          <a:p>
            <a:pPr>
              <a:lnSpc>
                <a:spcPct val="150000"/>
              </a:lnSpc>
            </a:pPr>
            <a:endParaRPr kumimoji="1" lang="en-US" altLang="zh-CN" dirty="0"/>
          </a:p>
          <a:p>
            <a:pPr>
              <a:lnSpc>
                <a:spcPct val="150000"/>
              </a:lnSpc>
            </a:pPr>
            <a:endParaRPr kumimoji="1" lang="en-US" altLang="zh-CN" dirty="0"/>
          </a:p>
          <a:p>
            <a:pPr>
              <a:lnSpc>
                <a:spcPct val="150000"/>
              </a:lnSpc>
            </a:pPr>
            <a:r>
              <a:rPr kumimoji="1" lang="zh-CN" altLang="en-US" dirty="0"/>
              <a:t>非数字旋钮（离散型）：利用</a:t>
            </a:r>
            <a:r>
              <a:rPr kumimoji="1" lang="en-US" altLang="zh-CN" dirty="0"/>
              <a:t>one-hot</a:t>
            </a:r>
            <a:r>
              <a:rPr kumimoji="1" lang="zh-CN" altLang="en-US" dirty="0"/>
              <a:t>编码来获得编码。</a:t>
            </a:r>
            <a:endParaRPr kumimoji="1" lang="en-US" altLang="zh-CN" dirty="0"/>
          </a:p>
          <a:p>
            <a:pPr>
              <a:lnSpc>
                <a:spcPct val="150000"/>
              </a:lnSpc>
            </a:pPr>
            <a:r>
              <a:rPr kumimoji="1" lang="zh-CN" altLang="en-US" dirty="0"/>
              <a:t>例如</a:t>
            </a:r>
            <a:r>
              <a:rPr kumimoji="1" lang="en-US" altLang="zh-CN" dirty="0" err="1"/>
              <a:t>postgreSQL</a:t>
            </a:r>
            <a:r>
              <a:rPr kumimoji="1" lang="zh-CN" altLang="en-US" dirty="0"/>
              <a:t>中</a:t>
            </a:r>
            <a:r>
              <a:rPr lang="en" altLang="zh-CN" dirty="0" err="1"/>
              <a:t>autovacuum</a:t>
            </a:r>
            <a:r>
              <a:rPr lang="zh-CN" altLang="en" dirty="0">
                <a:solidFill>
                  <a:srgbClr val="060607"/>
                </a:solidFill>
                <a:highlight>
                  <a:srgbClr val="FFFFFF"/>
                </a:highlight>
                <a:latin typeface="-apple-system"/>
              </a:rPr>
              <a:t>旋钮</a:t>
            </a:r>
            <a:r>
              <a:rPr lang="zh-CN" altLang="en-US" b="0" i="0" u="none" strike="noStrike" dirty="0">
                <a:solidFill>
                  <a:srgbClr val="060607"/>
                </a:solidFill>
                <a:effectLst/>
                <a:highlight>
                  <a:srgbClr val="FFFFFF"/>
                </a:highlight>
                <a:latin typeface="-apple-system"/>
              </a:rPr>
              <a:t>有两个潜在值：</a:t>
            </a:r>
            <a:r>
              <a:rPr lang="en" altLang="zh-CN" dirty="0"/>
              <a:t>on</a:t>
            </a:r>
            <a:r>
              <a:rPr lang="zh-CN" altLang="en-US" b="0" i="0" u="none" strike="noStrike" dirty="0">
                <a:solidFill>
                  <a:srgbClr val="060607"/>
                </a:solidFill>
                <a:effectLst/>
                <a:highlight>
                  <a:srgbClr val="FFFFFF"/>
                </a:highlight>
                <a:latin typeface="-apple-system"/>
              </a:rPr>
              <a:t>和</a:t>
            </a:r>
            <a:r>
              <a:rPr lang="en" altLang="zh-CN" dirty="0"/>
              <a:t>off</a:t>
            </a:r>
            <a:r>
              <a:rPr lang="zh-CN" altLang="en" b="0" i="0" u="none" strike="noStrike" dirty="0">
                <a:solidFill>
                  <a:srgbClr val="060607"/>
                </a:solidFill>
                <a:effectLst/>
                <a:highlight>
                  <a:srgbClr val="FFFFFF"/>
                </a:highlight>
                <a:latin typeface="-apple-system"/>
              </a:rPr>
              <a:t>，</a:t>
            </a:r>
            <a:r>
              <a:rPr lang="zh-CN" altLang="en-US" b="0" i="0" u="none" strike="noStrike" dirty="0">
                <a:solidFill>
                  <a:srgbClr val="060607"/>
                </a:solidFill>
                <a:effectLst/>
                <a:highlight>
                  <a:srgbClr val="FFFFFF"/>
                </a:highlight>
                <a:latin typeface="-apple-system"/>
              </a:rPr>
              <a:t>因此将其编码为</a:t>
            </a:r>
            <a:r>
              <a:rPr lang="en-US" altLang="zh-CN" b="0" i="0" u="none" strike="noStrike" dirty="0">
                <a:solidFill>
                  <a:srgbClr val="060607"/>
                </a:solidFill>
                <a:effectLst/>
                <a:highlight>
                  <a:srgbClr val="FFFFFF"/>
                </a:highlight>
                <a:latin typeface="-apple-system"/>
              </a:rPr>
              <a:t>[1, 0]</a:t>
            </a:r>
            <a:r>
              <a:rPr lang="zh-CN" altLang="en-US" b="0" i="0" u="none" strike="noStrike" dirty="0">
                <a:solidFill>
                  <a:srgbClr val="060607"/>
                </a:solidFill>
                <a:effectLst/>
                <a:highlight>
                  <a:srgbClr val="FFFFFF"/>
                </a:highlight>
                <a:latin typeface="-apple-system"/>
              </a:rPr>
              <a:t>或</a:t>
            </a:r>
            <a:r>
              <a:rPr lang="en-US" altLang="zh-CN" b="0" i="0" u="none" strike="noStrike" dirty="0">
                <a:solidFill>
                  <a:srgbClr val="060607"/>
                </a:solidFill>
                <a:effectLst/>
                <a:highlight>
                  <a:srgbClr val="FFFFFF"/>
                </a:highlight>
                <a:latin typeface="-apple-system"/>
              </a:rPr>
              <a:t>[0, 1]</a:t>
            </a:r>
            <a:r>
              <a:rPr lang="zh-CN" altLang="en-US" b="0" i="0" u="none" strike="noStrike" dirty="0">
                <a:solidFill>
                  <a:srgbClr val="060607"/>
                </a:solidFill>
                <a:effectLst/>
                <a:highlight>
                  <a:srgbClr val="FFFFFF"/>
                </a:highlight>
                <a:latin typeface="-apple-system"/>
              </a:rPr>
              <a:t>。</a:t>
            </a:r>
            <a:endParaRPr lang="en-US" altLang="zh-CN" b="0" i="0" u="none" strike="noStrike" dirty="0">
              <a:solidFill>
                <a:srgbClr val="060607"/>
              </a:solidFill>
              <a:effectLst/>
              <a:highlight>
                <a:srgbClr val="FFFFFF"/>
              </a:highlight>
              <a:latin typeface="-apple-system"/>
            </a:endParaRPr>
          </a:p>
          <a:p>
            <a:pPr>
              <a:lnSpc>
                <a:spcPct val="150000"/>
              </a:lnSpc>
            </a:pPr>
            <a:endParaRPr kumimoji="1" lang="en-US" altLang="zh-CN" dirty="0"/>
          </a:p>
          <a:p>
            <a:pPr>
              <a:lnSpc>
                <a:spcPct val="150000"/>
              </a:lnSpc>
            </a:pPr>
            <a:r>
              <a:rPr kumimoji="1" lang="zh-CN" altLang="en-US" dirty="0"/>
              <a:t>获得编码后，直接将它们连接起来获得最终的旋钮配置编码</a:t>
            </a:r>
            <a:endParaRPr kumimoji="1" lang="en-US" altLang="zh-CN" dirty="0"/>
          </a:p>
          <a:p>
            <a:pPr>
              <a:lnSpc>
                <a:spcPct val="150000"/>
              </a:lnSpc>
            </a:pPr>
            <a:endParaRPr kumimoji="1" lang="zh-CN" altLang="en-US" dirty="0"/>
          </a:p>
        </p:txBody>
      </p:sp>
      <p:pic>
        <p:nvPicPr>
          <p:cNvPr id="3" name="图片 2">
            <a:extLst>
              <a:ext uri="{FF2B5EF4-FFF2-40B4-BE49-F238E27FC236}">
                <a16:creationId xmlns:a16="http://schemas.microsoft.com/office/drawing/2014/main" id="{3530EB94-36FA-EC4A-0061-93EE40FE6175}"/>
              </a:ext>
            </a:extLst>
          </p:cNvPr>
          <p:cNvPicPr>
            <a:picLocks noChangeAspect="1"/>
          </p:cNvPicPr>
          <p:nvPr/>
        </p:nvPicPr>
        <p:blipFill>
          <a:blip r:embed="rId9"/>
          <a:stretch>
            <a:fillRect/>
          </a:stretch>
        </p:blipFill>
        <p:spPr>
          <a:xfrm>
            <a:off x="3544087" y="2401902"/>
            <a:ext cx="4521200" cy="749300"/>
          </a:xfrm>
          <a:prstGeom prst="rect">
            <a:avLst/>
          </a:prstGeom>
        </p:spPr>
      </p:pic>
    </p:spTree>
    <p:custDataLst>
      <p:tags r:id="rId1"/>
    </p:custDataLst>
    <p:extLst>
      <p:ext uri="{BB962C8B-B14F-4D97-AF65-F5344CB8AC3E}">
        <p14:creationId xmlns:p14="http://schemas.microsoft.com/office/powerpoint/2010/main" val="327783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90204" pitchFamily="34" charset="0"/>
              <a:ea typeface="微软雅黑" panose="020B0503020204020204" charset="-122"/>
              <a:sym typeface="Arial" panose="020B0604020202090204" pitchFamily="34" charset="0"/>
            </a:endParaRPr>
          </a:p>
        </p:txBody>
      </p:sp>
      <p:pic>
        <p:nvPicPr>
          <p:cNvPr id="6" name="图片 5" descr="图层 yingwe1"/>
          <p:cNvPicPr>
            <a:picLocks noChangeAspect="1"/>
          </p:cNvPicPr>
          <p:nvPr>
            <p:custDataLst>
              <p:tags r:id="rId3"/>
            </p:custDataLst>
          </p:nvPr>
        </p:nvPicPr>
        <p:blipFill>
          <a:blip r:embed="rId8"/>
          <a:stretch>
            <a:fillRect/>
          </a:stretch>
        </p:blipFill>
        <p:spPr>
          <a:xfrm>
            <a:off x="10074275" y="416560"/>
            <a:ext cx="1677035" cy="338455"/>
          </a:xfrm>
          <a:prstGeom prst="rect">
            <a:avLst/>
          </a:prstGeom>
        </p:spPr>
      </p:pic>
      <p:sp>
        <p:nvSpPr>
          <p:cNvPr id="256" name="文本框 6"/>
          <p:cNvSpPr txBox="1"/>
          <p:nvPr>
            <p:custDataLst>
              <p:tags r:id="rId4"/>
            </p:custDataLst>
          </p:nvPr>
        </p:nvSpPr>
        <p:spPr>
          <a:xfrm>
            <a:off x="762006" y="24892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600" b="0" dirty="0">
                <a:solidFill>
                  <a:schemeClr val="tx1"/>
                </a:solidFill>
                <a:effectLst>
                  <a:outerShdw blurRad="38100" dist="19050" dir="2700000" algn="tl" rotWithShape="0">
                    <a:schemeClr val="dk1">
                      <a:alpha val="40000"/>
                      <a:alpha val="40000"/>
                    </a:schemeClr>
                  </a:outerShdw>
                </a:effectLst>
                <a:sym typeface="+mn-lt"/>
              </a:rPr>
              <a:t>不确定性感知旋钮分类器</a:t>
            </a:r>
          </a:p>
        </p:txBody>
      </p:sp>
      <p:cxnSp>
        <p:nvCxnSpPr>
          <p:cNvPr id="7" name="直接连接符 6"/>
          <p:cNvCxnSpPr/>
          <p:nvPr>
            <p:custDataLst>
              <p:tags r:id="rId5"/>
            </p:custDataLst>
          </p:nvPr>
        </p:nvCxnSpPr>
        <p:spPr>
          <a:xfrm>
            <a:off x="533404" y="365125"/>
            <a:ext cx="0" cy="457204"/>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62006" y="1946121"/>
            <a:ext cx="10317480" cy="4290060"/>
          </a:xfrm>
          <a:prstGeom prst="rect">
            <a:avLst/>
          </a:prstGeom>
          <a:noFill/>
        </p:spPr>
        <p:txBody>
          <a:bodyPr wrap="square" rtlCol="0">
            <a:noAutofit/>
          </a:bodyPr>
          <a:lstStyle/>
          <a:p>
            <a:endParaRPr lang="zh-CN" altLang="en-US" sz="2000" dirty="0"/>
          </a:p>
        </p:txBody>
      </p:sp>
      <p:sp>
        <p:nvSpPr>
          <p:cNvPr id="4" name="文本框 3">
            <a:extLst>
              <a:ext uri="{FF2B5EF4-FFF2-40B4-BE49-F238E27FC236}">
                <a16:creationId xmlns:a16="http://schemas.microsoft.com/office/drawing/2014/main" id="{E73B9DED-1B92-5762-FEBD-32F40FF245DF}"/>
              </a:ext>
            </a:extLst>
          </p:cNvPr>
          <p:cNvSpPr txBox="1"/>
          <p:nvPr/>
        </p:nvSpPr>
        <p:spPr>
          <a:xfrm>
            <a:off x="299239" y="1171575"/>
            <a:ext cx="11357478" cy="5223609"/>
          </a:xfrm>
          <a:prstGeom prst="rect">
            <a:avLst/>
          </a:prstGeom>
          <a:noFill/>
        </p:spPr>
        <p:txBody>
          <a:bodyPr wrap="square" rtlCol="0">
            <a:spAutoFit/>
          </a:bodyPr>
          <a:lstStyle/>
          <a:p>
            <a:pPr>
              <a:lnSpc>
                <a:spcPct val="150000"/>
              </a:lnSpc>
            </a:pPr>
            <a:r>
              <a:rPr kumimoji="1" lang="zh-CN" altLang="en-US" sz="1600" dirty="0"/>
              <a:t>设计分类器的挑战：</a:t>
            </a:r>
            <a:endParaRPr kumimoji="1" lang="en-US" altLang="zh-CN" sz="1600" dirty="0"/>
          </a:p>
          <a:p>
            <a:pPr marL="342900" indent="-342900">
              <a:lnSpc>
                <a:spcPct val="150000"/>
              </a:lnSpc>
              <a:buAutoNum type="arabicPeriod"/>
            </a:pPr>
            <a:r>
              <a:rPr kumimoji="1" lang="zh-CN" altLang="en-US" sz="1600" dirty="0"/>
              <a:t>类别标签如何确定，即哪些旋钮配置应该归为一类  </a:t>
            </a:r>
            <a:endParaRPr kumimoji="1" lang="en-US" altLang="zh-CN" sz="1600" dirty="0"/>
          </a:p>
          <a:p>
            <a:pPr marL="342900" indent="-342900">
              <a:lnSpc>
                <a:spcPct val="150000"/>
              </a:lnSpc>
              <a:buAutoNum type="arabicPeriod"/>
            </a:pPr>
            <a:r>
              <a:rPr kumimoji="1" lang="zh-CN" altLang="en-US" sz="1600" dirty="0"/>
              <a:t>类别数量的确定，类别数量较少可能无法区分差异，类别数量较多可能导致预测命中率较低</a:t>
            </a:r>
            <a:endParaRPr kumimoji="1" lang="en-US" altLang="zh-CN" sz="1600" dirty="0"/>
          </a:p>
          <a:p>
            <a:pPr>
              <a:lnSpc>
                <a:spcPct val="150000"/>
              </a:lnSpc>
            </a:pPr>
            <a:endParaRPr kumimoji="1" lang="en-US" altLang="zh-CN" sz="1600" dirty="0"/>
          </a:p>
          <a:p>
            <a:pPr>
              <a:lnSpc>
                <a:spcPct val="150000"/>
              </a:lnSpc>
            </a:pPr>
            <a:r>
              <a:rPr kumimoji="1" lang="zh-CN" altLang="en-US" sz="1600" dirty="0"/>
              <a:t>假设旋钮配置的联合查询延迟分布遵循混合高斯分布，原因是（</a:t>
            </a:r>
            <a:r>
              <a:rPr kumimoji="1" lang="en-US" altLang="zh-CN" sz="1600" dirty="0"/>
              <a:t>1</a:t>
            </a:r>
            <a:r>
              <a:rPr kumimoji="1" lang="zh-CN" altLang="en-US" sz="1600" dirty="0"/>
              <a:t>）旋钮调优：现有调优方法基于高斯的代理，表明旋钮配置的性能可能遵循高斯分布；（</a:t>
            </a:r>
            <a:r>
              <a:rPr kumimoji="1" lang="en-US" altLang="zh-CN" sz="1600" dirty="0"/>
              <a:t>2</a:t>
            </a:r>
            <a:r>
              <a:rPr kumimoji="1" lang="zh-CN" altLang="en-US" sz="1600" dirty="0"/>
              <a:t>）查询估计：现有方法都采用类似的假设来预测基数和查询延迟，说明大多数的查询性能满足高斯分布。</a:t>
            </a:r>
            <a:endParaRPr kumimoji="1" lang="en-US" altLang="zh-CN" sz="1600" dirty="0"/>
          </a:p>
          <a:p>
            <a:pPr>
              <a:lnSpc>
                <a:spcPct val="150000"/>
              </a:lnSpc>
            </a:pPr>
            <a:r>
              <a:rPr kumimoji="1" lang="zh-CN" altLang="en-US" sz="1600" dirty="0"/>
              <a:t>采用混合高斯模型设计分类器，聚类结果获得类别标签  </a:t>
            </a:r>
            <a:r>
              <a:rPr kumimoji="1" lang="en-US" altLang="zh-CN" sz="1600" dirty="0"/>
              <a:t>----</a:t>
            </a:r>
            <a:r>
              <a:rPr kumimoji="1" lang="zh-CN" altLang="en-US" sz="1600" dirty="0"/>
              <a:t> 挑战</a:t>
            </a:r>
            <a:r>
              <a:rPr kumimoji="1" lang="en-US" altLang="zh-CN" sz="1600" dirty="0"/>
              <a:t>1</a:t>
            </a:r>
          </a:p>
          <a:p>
            <a:pPr>
              <a:lnSpc>
                <a:spcPct val="150000"/>
              </a:lnSpc>
            </a:pPr>
            <a:r>
              <a:rPr kumimoji="1" lang="zh-CN" altLang="en-US" sz="1600" dirty="0"/>
              <a:t>分类器的设计允许使用少量输出位来表示多个类别</a:t>
            </a:r>
            <a:r>
              <a:rPr kumimoji="1" lang="en-US" altLang="zh-CN" sz="1600" dirty="0"/>
              <a:t>|C|=2</a:t>
            </a:r>
            <a:r>
              <a:rPr kumimoji="1" lang="en-US" altLang="zh-CN" sz="1600" baseline="30000" dirty="0"/>
              <a:t>n</a:t>
            </a:r>
            <a:r>
              <a:rPr kumimoji="1" lang="zh-CN" altLang="en-US" sz="1600" dirty="0"/>
              <a:t>，</a:t>
            </a:r>
            <a:r>
              <a:rPr kumimoji="1" lang="en-US" altLang="zh-CN" sz="1600" dirty="0"/>
              <a:t>n</a:t>
            </a:r>
            <a:r>
              <a:rPr kumimoji="1" lang="zh-CN" altLang="en-US" sz="1600" dirty="0"/>
              <a:t>是</a:t>
            </a:r>
            <a:r>
              <a:rPr kumimoji="1" lang="en-US" altLang="zh-CN" sz="1600" dirty="0"/>
              <a:t>GMM</a:t>
            </a:r>
            <a:r>
              <a:rPr kumimoji="1" lang="zh-CN" altLang="en-US" sz="1600" dirty="0"/>
              <a:t>中的输出位  </a:t>
            </a:r>
            <a:r>
              <a:rPr kumimoji="1" lang="en-US" altLang="zh-CN" sz="1600" dirty="0"/>
              <a:t>----</a:t>
            </a:r>
            <a:r>
              <a:rPr kumimoji="1" lang="zh-CN" altLang="en-US" sz="1600" dirty="0"/>
              <a:t> 挑战</a:t>
            </a:r>
            <a:r>
              <a:rPr kumimoji="1" lang="en-US" altLang="zh-CN" sz="1600" dirty="0"/>
              <a:t>2</a:t>
            </a:r>
          </a:p>
          <a:p>
            <a:pPr>
              <a:lnSpc>
                <a:spcPct val="150000"/>
              </a:lnSpc>
            </a:pPr>
            <a:endParaRPr kumimoji="1" lang="en-US" altLang="zh-CN" sz="1600" dirty="0"/>
          </a:p>
          <a:p>
            <a:pPr>
              <a:lnSpc>
                <a:spcPct val="150000"/>
              </a:lnSpc>
            </a:pPr>
            <a:r>
              <a:rPr kumimoji="1" lang="zh-CN" altLang="en-US" sz="1600" dirty="0"/>
              <a:t>分类器：</a:t>
            </a:r>
            <a:endParaRPr kumimoji="1" lang="en-US" altLang="zh-CN" sz="1600" dirty="0"/>
          </a:p>
          <a:p>
            <a:pPr>
              <a:lnSpc>
                <a:spcPct val="150000"/>
              </a:lnSpc>
            </a:pPr>
            <a:r>
              <a:rPr kumimoji="1" lang="zh-CN" altLang="en-US" sz="1600" dirty="0"/>
              <a:t>输入：查询嵌入向量和旋钮配置向量的组合</a:t>
            </a:r>
            <a:endParaRPr kumimoji="1" lang="en-US" altLang="zh-CN" sz="1600" dirty="0"/>
          </a:p>
          <a:p>
            <a:pPr>
              <a:lnSpc>
                <a:spcPct val="150000"/>
              </a:lnSpc>
            </a:pPr>
            <a:r>
              <a:rPr kumimoji="1" lang="zh-CN" altLang="en-US" sz="1600" dirty="0"/>
              <a:t>输出：旋钮配置的不确定性分布的类别标签，这些标签是基于混合高斯模型（</a:t>
            </a:r>
            <a:r>
              <a:rPr kumimoji="1" lang="en-US" altLang="zh-CN" sz="1600" dirty="0"/>
              <a:t>GMM</a:t>
            </a:r>
            <a:r>
              <a:rPr kumimoji="1" lang="zh-CN" altLang="en-US" sz="1600" dirty="0"/>
              <a:t>）的聚类结果</a:t>
            </a:r>
            <a:endParaRPr kumimoji="1" lang="en-US" altLang="zh-CN" sz="1600" dirty="0"/>
          </a:p>
          <a:p>
            <a:pPr>
              <a:lnSpc>
                <a:spcPct val="150000"/>
              </a:lnSpc>
            </a:pPr>
            <a:r>
              <a:rPr lang="zh-CN" altLang="en-US" sz="1600" b="0" i="0" u="none" strike="noStrike" dirty="0">
                <a:solidFill>
                  <a:srgbClr val="060607"/>
                </a:solidFill>
                <a:effectLst/>
                <a:latin typeface="-apple-system"/>
              </a:rPr>
              <a:t>由三个使用</a:t>
            </a:r>
            <a:r>
              <a:rPr lang="en" altLang="zh-CN" sz="1600" b="0" i="0" u="none" strike="noStrike" dirty="0" err="1">
                <a:solidFill>
                  <a:srgbClr val="060607"/>
                </a:solidFill>
                <a:effectLst/>
                <a:latin typeface="-apple-system"/>
              </a:rPr>
              <a:t>LeakyReLU</a:t>
            </a:r>
            <a:r>
              <a:rPr lang="zh-CN" altLang="en-US" sz="1600" b="0" i="0" u="none" strike="noStrike" dirty="0">
                <a:solidFill>
                  <a:srgbClr val="060607"/>
                </a:solidFill>
                <a:effectLst/>
                <a:latin typeface="-apple-system"/>
              </a:rPr>
              <a:t>激活函数的全连接层组成，使用交叉熵损失函数来优化模型的训练过程。</a:t>
            </a:r>
          </a:p>
        </p:txBody>
      </p:sp>
      <p:pic>
        <p:nvPicPr>
          <p:cNvPr id="5" name="图片 4">
            <a:extLst>
              <a:ext uri="{FF2B5EF4-FFF2-40B4-BE49-F238E27FC236}">
                <a16:creationId xmlns:a16="http://schemas.microsoft.com/office/drawing/2014/main" id="{C1302730-E07B-79BC-4C91-7F5B10CC2801}"/>
              </a:ext>
            </a:extLst>
          </p:cNvPr>
          <p:cNvPicPr>
            <a:picLocks noChangeAspect="1"/>
          </p:cNvPicPr>
          <p:nvPr/>
        </p:nvPicPr>
        <p:blipFill>
          <a:blip r:embed="rId9"/>
          <a:stretch>
            <a:fillRect/>
          </a:stretch>
        </p:blipFill>
        <p:spPr>
          <a:xfrm>
            <a:off x="9280634" y="3429000"/>
            <a:ext cx="2838849" cy="3403391"/>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M4MzI2Yzc2ZTU3ODA3NjE3ZjFkZjE1MDRkZDhlOT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3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6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7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7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0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2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3,&quot;width&quot;:2641}"/>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_RUC-SPRING">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2462</Words>
  <Application>Microsoft Macintosh PowerPoint</Application>
  <PresentationFormat>宽屏</PresentationFormat>
  <Paragraphs>149</Paragraphs>
  <Slides>18</Slides>
  <Notes>17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-apple-system</vt:lpstr>
      <vt:lpstr>等线</vt:lpstr>
      <vt:lpstr>微软雅黑</vt:lpstr>
      <vt:lpstr>Arial</vt:lpstr>
      <vt:lpstr>Calibri</vt:lpstr>
      <vt:lpstr>Calibri Light</vt:lpstr>
      <vt:lpstr>Cambria Math</vt:lpstr>
      <vt:lpstr>Times New Roman</vt:lpstr>
      <vt:lpstr>1_RUC-SPRING</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tt c</cp:lastModifiedBy>
  <cp:revision>221</cp:revision>
  <dcterms:created xsi:type="dcterms:W3CDTF">2024-10-08T09:10:13Z</dcterms:created>
  <dcterms:modified xsi:type="dcterms:W3CDTF">2024-11-06T06:17:20Z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2052-6.8.2.8850</vt:lpwstr>
  </property>
  <property fmtid="{D5CDD505-2E9C-101B-9397-08002B2CF9AE}" pid="3" name="ICV">
    <vt:lpwstr>5563C18F7A614897896B036726D93D4E_43</vt:lpwstr>
  </property>
</Properties>
</file>