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73" r:id="rId7"/>
    <p:sldId id="261" r:id="rId8"/>
    <p:sldId id="262" r:id="rId9"/>
    <p:sldId id="264" r:id="rId10"/>
    <p:sldId id="263" r:id="rId11"/>
    <p:sldId id="265" r:id="rId12"/>
    <p:sldId id="266" r:id="rId13"/>
    <p:sldId id="267" r:id="rId14"/>
    <p:sldId id="268" r:id="rId15"/>
    <p:sldId id="269" r:id="rId16"/>
    <p:sldId id="270" r:id="rId17"/>
    <p:sldId id="274" r:id="rId18"/>
    <p:sldId id="271" r:id="rId19"/>
    <p:sldId id="27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94660"/>
  </p:normalViewPr>
  <p:slideViewPr>
    <p:cSldViewPr snapToGrid="0">
      <p:cViewPr varScale="1">
        <p:scale>
          <a:sx n="68" d="100"/>
          <a:sy n="68" d="100"/>
        </p:scale>
        <p:origin x="64"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252DC-E5C4-5C23-4870-01263647D9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BC93E9-6CB4-8795-2B5B-40F1B58074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D600E5-8263-8569-C1B9-1409C79272D7}"/>
              </a:ext>
            </a:extLst>
          </p:cNvPr>
          <p:cNvSpPr>
            <a:spLocks noGrp="1"/>
          </p:cNvSpPr>
          <p:nvPr>
            <p:ph type="dt" sz="half" idx="10"/>
          </p:nvPr>
        </p:nvSpPr>
        <p:spPr/>
        <p:txBody>
          <a:bodyPr/>
          <a:lstStyle/>
          <a:p>
            <a:fld id="{4C4E3435-3683-4ADA-B7F3-84BBF5D30524}" type="datetimeFigureOut">
              <a:rPr lang="zh-CN" altLang="en-US" smtClean="0"/>
              <a:t>2024/9/23</a:t>
            </a:fld>
            <a:endParaRPr lang="zh-CN" altLang="en-US"/>
          </a:p>
        </p:txBody>
      </p:sp>
      <p:sp>
        <p:nvSpPr>
          <p:cNvPr id="5" name="页脚占位符 4">
            <a:extLst>
              <a:ext uri="{FF2B5EF4-FFF2-40B4-BE49-F238E27FC236}">
                <a16:creationId xmlns:a16="http://schemas.microsoft.com/office/drawing/2014/main" id="{5C8F9DBB-54C0-CF43-1065-B6218ABB70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0156EF-5A52-6339-1DF6-3CD2B5B05E45}"/>
              </a:ext>
            </a:extLst>
          </p:cNvPr>
          <p:cNvSpPr>
            <a:spLocks noGrp="1"/>
          </p:cNvSpPr>
          <p:nvPr>
            <p:ph type="sldNum" sz="quarter" idx="12"/>
          </p:nvPr>
        </p:nvSpPr>
        <p:spPr/>
        <p:txBody>
          <a:bodyPr/>
          <a:lstStyle/>
          <a:p>
            <a:fld id="{5D9247FF-8B9B-4D8E-BAFD-D816031E8FEF}" type="slidenum">
              <a:rPr lang="zh-CN" altLang="en-US" smtClean="0"/>
              <a:t>‹#›</a:t>
            </a:fld>
            <a:endParaRPr lang="zh-CN" altLang="en-US"/>
          </a:p>
        </p:txBody>
      </p:sp>
    </p:spTree>
    <p:extLst>
      <p:ext uri="{BB962C8B-B14F-4D97-AF65-F5344CB8AC3E}">
        <p14:creationId xmlns:p14="http://schemas.microsoft.com/office/powerpoint/2010/main" val="1458855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2FEDE-0F05-45FA-1986-49ED8B5C471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BEE2D9-EEC2-6410-905C-739062CB60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D1335E-C19C-D330-C3DA-A10489F6E999}"/>
              </a:ext>
            </a:extLst>
          </p:cNvPr>
          <p:cNvSpPr>
            <a:spLocks noGrp="1"/>
          </p:cNvSpPr>
          <p:nvPr>
            <p:ph type="dt" sz="half" idx="10"/>
          </p:nvPr>
        </p:nvSpPr>
        <p:spPr/>
        <p:txBody>
          <a:bodyPr/>
          <a:lstStyle/>
          <a:p>
            <a:fld id="{4C4E3435-3683-4ADA-B7F3-84BBF5D30524}" type="datetimeFigureOut">
              <a:rPr lang="zh-CN" altLang="en-US" smtClean="0"/>
              <a:t>2024/9/23</a:t>
            </a:fld>
            <a:endParaRPr lang="zh-CN" altLang="en-US"/>
          </a:p>
        </p:txBody>
      </p:sp>
      <p:sp>
        <p:nvSpPr>
          <p:cNvPr id="5" name="页脚占位符 4">
            <a:extLst>
              <a:ext uri="{FF2B5EF4-FFF2-40B4-BE49-F238E27FC236}">
                <a16:creationId xmlns:a16="http://schemas.microsoft.com/office/drawing/2014/main" id="{F6C5EC39-02A1-47E5-E6B1-87C2568A4A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E2C11E-230C-736A-0B8F-9807293A1288}"/>
              </a:ext>
            </a:extLst>
          </p:cNvPr>
          <p:cNvSpPr>
            <a:spLocks noGrp="1"/>
          </p:cNvSpPr>
          <p:nvPr>
            <p:ph type="sldNum" sz="quarter" idx="12"/>
          </p:nvPr>
        </p:nvSpPr>
        <p:spPr/>
        <p:txBody>
          <a:bodyPr/>
          <a:lstStyle/>
          <a:p>
            <a:fld id="{5D9247FF-8B9B-4D8E-BAFD-D816031E8FEF}" type="slidenum">
              <a:rPr lang="zh-CN" altLang="en-US" smtClean="0"/>
              <a:t>‹#›</a:t>
            </a:fld>
            <a:endParaRPr lang="zh-CN" altLang="en-US"/>
          </a:p>
        </p:txBody>
      </p:sp>
    </p:spTree>
    <p:extLst>
      <p:ext uri="{BB962C8B-B14F-4D97-AF65-F5344CB8AC3E}">
        <p14:creationId xmlns:p14="http://schemas.microsoft.com/office/powerpoint/2010/main" val="2786005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B149C0-BCFA-CE40-F037-9B08A085C39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7372B1-93E0-898F-C42E-BB30DB5F354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11B554-392F-C3CC-3791-17BEA47CB68C}"/>
              </a:ext>
            </a:extLst>
          </p:cNvPr>
          <p:cNvSpPr>
            <a:spLocks noGrp="1"/>
          </p:cNvSpPr>
          <p:nvPr>
            <p:ph type="dt" sz="half" idx="10"/>
          </p:nvPr>
        </p:nvSpPr>
        <p:spPr/>
        <p:txBody>
          <a:bodyPr/>
          <a:lstStyle/>
          <a:p>
            <a:fld id="{4C4E3435-3683-4ADA-B7F3-84BBF5D30524}" type="datetimeFigureOut">
              <a:rPr lang="zh-CN" altLang="en-US" smtClean="0"/>
              <a:t>2024/9/23</a:t>
            </a:fld>
            <a:endParaRPr lang="zh-CN" altLang="en-US"/>
          </a:p>
        </p:txBody>
      </p:sp>
      <p:sp>
        <p:nvSpPr>
          <p:cNvPr id="5" name="页脚占位符 4">
            <a:extLst>
              <a:ext uri="{FF2B5EF4-FFF2-40B4-BE49-F238E27FC236}">
                <a16:creationId xmlns:a16="http://schemas.microsoft.com/office/drawing/2014/main" id="{0476A6A8-0419-EA4B-5819-D5E233E125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044BB1-7112-1D36-FC97-059CCDFF3390}"/>
              </a:ext>
            </a:extLst>
          </p:cNvPr>
          <p:cNvSpPr>
            <a:spLocks noGrp="1"/>
          </p:cNvSpPr>
          <p:nvPr>
            <p:ph type="sldNum" sz="quarter" idx="12"/>
          </p:nvPr>
        </p:nvSpPr>
        <p:spPr/>
        <p:txBody>
          <a:bodyPr/>
          <a:lstStyle/>
          <a:p>
            <a:fld id="{5D9247FF-8B9B-4D8E-BAFD-D816031E8FEF}" type="slidenum">
              <a:rPr lang="zh-CN" altLang="en-US" smtClean="0"/>
              <a:t>‹#›</a:t>
            </a:fld>
            <a:endParaRPr lang="zh-CN" altLang="en-US"/>
          </a:p>
        </p:txBody>
      </p:sp>
    </p:spTree>
    <p:extLst>
      <p:ext uri="{BB962C8B-B14F-4D97-AF65-F5344CB8AC3E}">
        <p14:creationId xmlns:p14="http://schemas.microsoft.com/office/powerpoint/2010/main" val="389694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8EC21-47DA-5711-F089-23A93A7EE9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E0E78E-2B72-30E1-F40A-830FE90047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4ABC70-5FF5-BD26-1FED-1CA710A43662}"/>
              </a:ext>
            </a:extLst>
          </p:cNvPr>
          <p:cNvSpPr>
            <a:spLocks noGrp="1"/>
          </p:cNvSpPr>
          <p:nvPr>
            <p:ph type="dt" sz="half" idx="10"/>
          </p:nvPr>
        </p:nvSpPr>
        <p:spPr/>
        <p:txBody>
          <a:bodyPr/>
          <a:lstStyle/>
          <a:p>
            <a:fld id="{4C4E3435-3683-4ADA-B7F3-84BBF5D30524}" type="datetimeFigureOut">
              <a:rPr lang="zh-CN" altLang="en-US" smtClean="0"/>
              <a:t>2024/9/23</a:t>
            </a:fld>
            <a:endParaRPr lang="zh-CN" altLang="en-US"/>
          </a:p>
        </p:txBody>
      </p:sp>
      <p:sp>
        <p:nvSpPr>
          <p:cNvPr id="5" name="页脚占位符 4">
            <a:extLst>
              <a:ext uri="{FF2B5EF4-FFF2-40B4-BE49-F238E27FC236}">
                <a16:creationId xmlns:a16="http://schemas.microsoft.com/office/drawing/2014/main" id="{61132C46-5399-B53E-B3D4-60219AC3DE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A5C0F0-0624-2EDD-8104-44540D004521}"/>
              </a:ext>
            </a:extLst>
          </p:cNvPr>
          <p:cNvSpPr>
            <a:spLocks noGrp="1"/>
          </p:cNvSpPr>
          <p:nvPr>
            <p:ph type="sldNum" sz="quarter" idx="12"/>
          </p:nvPr>
        </p:nvSpPr>
        <p:spPr/>
        <p:txBody>
          <a:bodyPr/>
          <a:lstStyle/>
          <a:p>
            <a:fld id="{5D9247FF-8B9B-4D8E-BAFD-D816031E8FEF}" type="slidenum">
              <a:rPr lang="zh-CN" altLang="en-US" smtClean="0"/>
              <a:t>‹#›</a:t>
            </a:fld>
            <a:endParaRPr lang="zh-CN" altLang="en-US"/>
          </a:p>
        </p:txBody>
      </p:sp>
    </p:spTree>
    <p:extLst>
      <p:ext uri="{BB962C8B-B14F-4D97-AF65-F5344CB8AC3E}">
        <p14:creationId xmlns:p14="http://schemas.microsoft.com/office/powerpoint/2010/main" val="273449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DFCF1-A4D5-343B-3A13-FE3731D92EC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FE464F-8B0F-D5C3-69D7-F93961815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545F691-0427-BF81-D58A-18DAE7F1D446}"/>
              </a:ext>
            </a:extLst>
          </p:cNvPr>
          <p:cNvSpPr>
            <a:spLocks noGrp="1"/>
          </p:cNvSpPr>
          <p:nvPr>
            <p:ph type="dt" sz="half" idx="10"/>
          </p:nvPr>
        </p:nvSpPr>
        <p:spPr/>
        <p:txBody>
          <a:bodyPr/>
          <a:lstStyle/>
          <a:p>
            <a:fld id="{4C4E3435-3683-4ADA-B7F3-84BBF5D30524}" type="datetimeFigureOut">
              <a:rPr lang="zh-CN" altLang="en-US" smtClean="0"/>
              <a:t>2024/9/23</a:t>
            </a:fld>
            <a:endParaRPr lang="zh-CN" altLang="en-US"/>
          </a:p>
        </p:txBody>
      </p:sp>
      <p:sp>
        <p:nvSpPr>
          <p:cNvPr id="5" name="页脚占位符 4">
            <a:extLst>
              <a:ext uri="{FF2B5EF4-FFF2-40B4-BE49-F238E27FC236}">
                <a16:creationId xmlns:a16="http://schemas.microsoft.com/office/drawing/2014/main" id="{7C457674-3B05-8BE9-2D27-3EF2BB74B6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935071-65CD-3D1B-9334-3C108E89D891}"/>
              </a:ext>
            </a:extLst>
          </p:cNvPr>
          <p:cNvSpPr>
            <a:spLocks noGrp="1"/>
          </p:cNvSpPr>
          <p:nvPr>
            <p:ph type="sldNum" sz="quarter" idx="12"/>
          </p:nvPr>
        </p:nvSpPr>
        <p:spPr/>
        <p:txBody>
          <a:bodyPr/>
          <a:lstStyle/>
          <a:p>
            <a:fld id="{5D9247FF-8B9B-4D8E-BAFD-D816031E8FEF}" type="slidenum">
              <a:rPr lang="zh-CN" altLang="en-US" smtClean="0"/>
              <a:t>‹#›</a:t>
            </a:fld>
            <a:endParaRPr lang="zh-CN" altLang="en-US"/>
          </a:p>
        </p:txBody>
      </p:sp>
    </p:spTree>
    <p:extLst>
      <p:ext uri="{BB962C8B-B14F-4D97-AF65-F5344CB8AC3E}">
        <p14:creationId xmlns:p14="http://schemas.microsoft.com/office/powerpoint/2010/main" val="43495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2CCE8-7694-8669-DFD6-2F5B52ECBB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1AE52C-9941-6FC2-0103-F445F44534A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B7D986C-69FB-2479-5586-7CF8E4AE553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FD2AB59-FF0D-EBD6-85A3-28E3DC78FB01}"/>
              </a:ext>
            </a:extLst>
          </p:cNvPr>
          <p:cNvSpPr>
            <a:spLocks noGrp="1"/>
          </p:cNvSpPr>
          <p:nvPr>
            <p:ph type="dt" sz="half" idx="10"/>
          </p:nvPr>
        </p:nvSpPr>
        <p:spPr/>
        <p:txBody>
          <a:bodyPr/>
          <a:lstStyle/>
          <a:p>
            <a:fld id="{4C4E3435-3683-4ADA-B7F3-84BBF5D30524}" type="datetimeFigureOut">
              <a:rPr lang="zh-CN" altLang="en-US" smtClean="0"/>
              <a:t>2024/9/23</a:t>
            </a:fld>
            <a:endParaRPr lang="zh-CN" altLang="en-US"/>
          </a:p>
        </p:txBody>
      </p:sp>
      <p:sp>
        <p:nvSpPr>
          <p:cNvPr id="6" name="页脚占位符 5">
            <a:extLst>
              <a:ext uri="{FF2B5EF4-FFF2-40B4-BE49-F238E27FC236}">
                <a16:creationId xmlns:a16="http://schemas.microsoft.com/office/drawing/2014/main" id="{825777FF-4DED-2C2C-CB75-BE63C353E4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7C3CB7-124C-F311-158E-0708348B8151}"/>
              </a:ext>
            </a:extLst>
          </p:cNvPr>
          <p:cNvSpPr>
            <a:spLocks noGrp="1"/>
          </p:cNvSpPr>
          <p:nvPr>
            <p:ph type="sldNum" sz="quarter" idx="12"/>
          </p:nvPr>
        </p:nvSpPr>
        <p:spPr/>
        <p:txBody>
          <a:bodyPr/>
          <a:lstStyle/>
          <a:p>
            <a:fld id="{5D9247FF-8B9B-4D8E-BAFD-D816031E8FEF}" type="slidenum">
              <a:rPr lang="zh-CN" altLang="en-US" smtClean="0"/>
              <a:t>‹#›</a:t>
            </a:fld>
            <a:endParaRPr lang="zh-CN" altLang="en-US"/>
          </a:p>
        </p:txBody>
      </p:sp>
    </p:spTree>
    <p:extLst>
      <p:ext uri="{BB962C8B-B14F-4D97-AF65-F5344CB8AC3E}">
        <p14:creationId xmlns:p14="http://schemas.microsoft.com/office/powerpoint/2010/main" val="12067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DD6D1-9A2B-6BC8-58FD-19FCD6CE34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914319-158A-66E5-800E-BB4DF9AC3E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C6D957B-7368-7A31-C888-6E41939562D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8025D65-CE4A-7E00-357C-3F043852A6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8BC4C-79A1-8AF6-1CA2-23EA91FFE8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7F2F83-F98C-A588-DB7E-DCB934432E4A}"/>
              </a:ext>
            </a:extLst>
          </p:cNvPr>
          <p:cNvSpPr>
            <a:spLocks noGrp="1"/>
          </p:cNvSpPr>
          <p:nvPr>
            <p:ph type="dt" sz="half" idx="10"/>
          </p:nvPr>
        </p:nvSpPr>
        <p:spPr/>
        <p:txBody>
          <a:bodyPr/>
          <a:lstStyle/>
          <a:p>
            <a:fld id="{4C4E3435-3683-4ADA-B7F3-84BBF5D30524}" type="datetimeFigureOut">
              <a:rPr lang="zh-CN" altLang="en-US" smtClean="0"/>
              <a:t>2024/9/23</a:t>
            </a:fld>
            <a:endParaRPr lang="zh-CN" altLang="en-US"/>
          </a:p>
        </p:txBody>
      </p:sp>
      <p:sp>
        <p:nvSpPr>
          <p:cNvPr id="8" name="页脚占位符 7">
            <a:extLst>
              <a:ext uri="{FF2B5EF4-FFF2-40B4-BE49-F238E27FC236}">
                <a16:creationId xmlns:a16="http://schemas.microsoft.com/office/drawing/2014/main" id="{3077D7C2-C404-6DF9-580E-A211657505F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B071AB-4DD8-9964-99C5-461C9C7D40E5}"/>
              </a:ext>
            </a:extLst>
          </p:cNvPr>
          <p:cNvSpPr>
            <a:spLocks noGrp="1"/>
          </p:cNvSpPr>
          <p:nvPr>
            <p:ph type="sldNum" sz="quarter" idx="12"/>
          </p:nvPr>
        </p:nvSpPr>
        <p:spPr/>
        <p:txBody>
          <a:bodyPr/>
          <a:lstStyle/>
          <a:p>
            <a:fld id="{5D9247FF-8B9B-4D8E-BAFD-D816031E8FEF}" type="slidenum">
              <a:rPr lang="zh-CN" altLang="en-US" smtClean="0"/>
              <a:t>‹#›</a:t>
            </a:fld>
            <a:endParaRPr lang="zh-CN" altLang="en-US"/>
          </a:p>
        </p:txBody>
      </p:sp>
    </p:spTree>
    <p:extLst>
      <p:ext uri="{BB962C8B-B14F-4D97-AF65-F5344CB8AC3E}">
        <p14:creationId xmlns:p14="http://schemas.microsoft.com/office/powerpoint/2010/main" val="190607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2C9DC-F2C9-4C45-B107-F5E60B4443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561DE7A-2CB5-CE04-57D7-2A41CCD19EAB}"/>
              </a:ext>
            </a:extLst>
          </p:cNvPr>
          <p:cNvSpPr>
            <a:spLocks noGrp="1"/>
          </p:cNvSpPr>
          <p:nvPr>
            <p:ph type="dt" sz="half" idx="10"/>
          </p:nvPr>
        </p:nvSpPr>
        <p:spPr/>
        <p:txBody>
          <a:bodyPr/>
          <a:lstStyle/>
          <a:p>
            <a:fld id="{4C4E3435-3683-4ADA-B7F3-84BBF5D30524}" type="datetimeFigureOut">
              <a:rPr lang="zh-CN" altLang="en-US" smtClean="0"/>
              <a:t>2024/9/23</a:t>
            </a:fld>
            <a:endParaRPr lang="zh-CN" altLang="en-US"/>
          </a:p>
        </p:txBody>
      </p:sp>
      <p:sp>
        <p:nvSpPr>
          <p:cNvPr id="4" name="页脚占位符 3">
            <a:extLst>
              <a:ext uri="{FF2B5EF4-FFF2-40B4-BE49-F238E27FC236}">
                <a16:creationId xmlns:a16="http://schemas.microsoft.com/office/drawing/2014/main" id="{803FA2A3-D043-1FE0-126D-20C080CFE34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9879A93-7004-1127-9153-28310E55E6E3}"/>
              </a:ext>
            </a:extLst>
          </p:cNvPr>
          <p:cNvSpPr>
            <a:spLocks noGrp="1"/>
          </p:cNvSpPr>
          <p:nvPr>
            <p:ph type="sldNum" sz="quarter" idx="12"/>
          </p:nvPr>
        </p:nvSpPr>
        <p:spPr/>
        <p:txBody>
          <a:bodyPr/>
          <a:lstStyle/>
          <a:p>
            <a:fld id="{5D9247FF-8B9B-4D8E-BAFD-D816031E8FEF}" type="slidenum">
              <a:rPr lang="zh-CN" altLang="en-US" smtClean="0"/>
              <a:t>‹#›</a:t>
            </a:fld>
            <a:endParaRPr lang="zh-CN" altLang="en-US"/>
          </a:p>
        </p:txBody>
      </p:sp>
    </p:spTree>
    <p:extLst>
      <p:ext uri="{BB962C8B-B14F-4D97-AF65-F5344CB8AC3E}">
        <p14:creationId xmlns:p14="http://schemas.microsoft.com/office/powerpoint/2010/main" val="138132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660816-0020-DACF-7A2A-A0541418B5E3}"/>
              </a:ext>
            </a:extLst>
          </p:cNvPr>
          <p:cNvSpPr>
            <a:spLocks noGrp="1"/>
          </p:cNvSpPr>
          <p:nvPr>
            <p:ph type="dt" sz="half" idx="10"/>
          </p:nvPr>
        </p:nvSpPr>
        <p:spPr/>
        <p:txBody>
          <a:bodyPr/>
          <a:lstStyle/>
          <a:p>
            <a:fld id="{4C4E3435-3683-4ADA-B7F3-84BBF5D30524}" type="datetimeFigureOut">
              <a:rPr lang="zh-CN" altLang="en-US" smtClean="0"/>
              <a:t>2024/9/23</a:t>
            </a:fld>
            <a:endParaRPr lang="zh-CN" altLang="en-US"/>
          </a:p>
        </p:txBody>
      </p:sp>
      <p:sp>
        <p:nvSpPr>
          <p:cNvPr id="3" name="页脚占位符 2">
            <a:extLst>
              <a:ext uri="{FF2B5EF4-FFF2-40B4-BE49-F238E27FC236}">
                <a16:creationId xmlns:a16="http://schemas.microsoft.com/office/drawing/2014/main" id="{42B78C4B-C53F-DFB4-AD87-D866D8644B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E39EC97-18B4-82BB-35BE-1AE1DDC1DB22}"/>
              </a:ext>
            </a:extLst>
          </p:cNvPr>
          <p:cNvSpPr>
            <a:spLocks noGrp="1"/>
          </p:cNvSpPr>
          <p:nvPr>
            <p:ph type="sldNum" sz="quarter" idx="12"/>
          </p:nvPr>
        </p:nvSpPr>
        <p:spPr/>
        <p:txBody>
          <a:bodyPr/>
          <a:lstStyle/>
          <a:p>
            <a:fld id="{5D9247FF-8B9B-4D8E-BAFD-D816031E8FEF}" type="slidenum">
              <a:rPr lang="zh-CN" altLang="en-US" smtClean="0"/>
              <a:t>‹#›</a:t>
            </a:fld>
            <a:endParaRPr lang="zh-CN" altLang="en-US"/>
          </a:p>
        </p:txBody>
      </p:sp>
    </p:spTree>
    <p:extLst>
      <p:ext uri="{BB962C8B-B14F-4D97-AF65-F5344CB8AC3E}">
        <p14:creationId xmlns:p14="http://schemas.microsoft.com/office/powerpoint/2010/main" val="396026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CA822-621E-37B1-330D-9848ED2FC3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5978B0-F24A-74BB-170E-206B0BB73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5A010D8-3F57-611E-E3CD-155B5D08D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9BB87A-B5C3-59A2-73B4-FD895339858B}"/>
              </a:ext>
            </a:extLst>
          </p:cNvPr>
          <p:cNvSpPr>
            <a:spLocks noGrp="1"/>
          </p:cNvSpPr>
          <p:nvPr>
            <p:ph type="dt" sz="half" idx="10"/>
          </p:nvPr>
        </p:nvSpPr>
        <p:spPr/>
        <p:txBody>
          <a:bodyPr/>
          <a:lstStyle/>
          <a:p>
            <a:fld id="{4C4E3435-3683-4ADA-B7F3-84BBF5D30524}" type="datetimeFigureOut">
              <a:rPr lang="zh-CN" altLang="en-US" smtClean="0"/>
              <a:t>2024/9/23</a:t>
            </a:fld>
            <a:endParaRPr lang="zh-CN" altLang="en-US"/>
          </a:p>
        </p:txBody>
      </p:sp>
      <p:sp>
        <p:nvSpPr>
          <p:cNvPr id="6" name="页脚占位符 5">
            <a:extLst>
              <a:ext uri="{FF2B5EF4-FFF2-40B4-BE49-F238E27FC236}">
                <a16:creationId xmlns:a16="http://schemas.microsoft.com/office/drawing/2014/main" id="{51890FAF-7C9F-8157-E408-DB7E454217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4E19C6-D6DF-D1F5-B5CF-908DAD4BF295}"/>
              </a:ext>
            </a:extLst>
          </p:cNvPr>
          <p:cNvSpPr>
            <a:spLocks noGrp="1"/>
          </p:cNvSpPr>
          <p:nvPr>
            <p:ph type="sldNum" sz="quarter" idx="12"/>
          </p:nvPr>
        </p:nvSpPr>
        <p:spPr/>
        <p:txBody>
          <a:bodyPr/>
          <a:lstStyle/>
          <a:p>
            <a:fld id="{5D9247FF-8B9B-4D8E-BAFD-D816031E8FEF}" type="slidenum">
              <a:rPr lang="zh-CN" altLang="en-US" smtClean="0"/>
              <a:t>‹#›</a:t>
            </a:fld>
            <a:endParaRPr lang="zh-CN" altLang="en-US"/>
          </a:p>
        </p:txBody>
      </p:sp>
    </p:spTree>
    <p:extLst>
      <p:ext uri="{BB962C8B-B14F-4D97-AF65-F5344CB8AC3E}">
        <p14:creationId xmlns:p14="http://schemas.microsoft.com/office/powerpoint/2010/main" val="21325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806D6-B56F-7904-0E05-2DB7D5811E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8B11D14-7721-9B6B-F49F-918173301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1E26467-FF57-0E11-C9BC-39BCE9E22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F6CFD8-5650-EC0E-C043-97F7F28EA209}"/>
              </a:ext>
            </a:extLst>
          </p:cNvPr>
          <p:cNvSpPr>
            <a:spLocks noGrp="1"/>
          </p:cNvSpPr>
          <p:nvPr>
            <p:ph type="dt" sz="half" idx="10"/>
          </p:nvPr>
        </p:nvSpPr>
        <p:spPr/>
        <p:txBody>
          <a:bodyPr/>
          <a:lstStyle/>
          <a:p>
            <a:fld id="{4C4E3435-3683-4ADA-B7F3-84BBF5D30524}" type="datetimeFigureOut">
              <a:rPr lang="zh-CN" altLang="en-US" smtClean="0"/>
              <a:t>2024/9/23</a:t>
            </a:fld>
            <a:endParaRPr lang="zh-CN" altLang="en-US"/>
          </a:p>
        </p:txBody>
      </p:sp>
      <p:sp>
        <p:nvSpPr>
          <p:cNvPr id="6" name="页脚占位符 5">
            <a:extLst>
              <a:ext uri="{FF2B5EF4-FFF2-40B4-BE49-F238E27FC236}">
                <a16:creationId xmlns:a16="http://schemas.microsoft.com/office/drawing/2014/main" id="{9A4C4C5C-8B97-5A9A-A0FC-18C0B0D5D2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9564AD-02C7-002A-44B5-EE9FCA1DA6BA}"/>
              </a:ext>
            </a:extLst>
          </p:cNvPr>
          <p:cNvSpPr>
            <a:spLocks noGrp="1"/>
          </p:cNvSpPr>
          <p:nvPr>
            <p:ph type="sldNum" sz="quarter" idx="12"/>
          </p:nvPr>
        </p:nvSpPr>
        <p:spPr/>
        <p:txBody>
          <a:bodyPr/>
          <a:lstStyle/>
          <a:p>
            <a:fld id="{5D9247FF-8B9B-4D8E-BAFD-D816031E8FEF}" type="slidenum">
              <a:rPr lang="zh-CN" altLang="en-US" smtClean="0"/>
              <a:t>‹#›</a:t>
            </a:fld>
            <a:endParaRPr lang="zh-CN" altLang="en-US"/>
          </a:p>
        </p:txBody>
      </p:sp>
    </p:spTree>
    <p:extLst>
      <p:ext uri="{BB962C8B-B14F-4D97-AF65-F5344CB8AC3E}">
        <p14:creationId xmlns:p14="http://schemas.microsoft.com/office/powerpoint/2010/main" val="60263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9DDCCE2-FB29-A12E-EC56-5DC5DA58D1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FC799A-EE56-0950-97F3-6D9D705E7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44C20-624D-A0E5-9AFC-DB9A6AC7F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E3435-3683-4ADA-B7F3-84BBF5D30524}" type="datetimeFigureOut">
              <a:rPr lang="zh-CN" altLang="en-US" smtClean="0"/>
              <a:t>2024/9/23</a:t>
            </a:fld>
            <a:endParaRPr lang="zh-CN" altLang="en-US"/>
          </a:p>
        </p:txBody>
      </p:sp>
      <p:sp>
        <p:nvSpPr>
          <p:cNvPr id="5" name="页脚占位符 4">
            <a:extLst>
              <a:ext uri="{FF2B5EF4-FFF2-40B4-BE49-F238E27FC236}">
                <a16:creationId xmlns:a16="http://schemas.microsoft.com/office/drawing/2014/main" id="{27001F64-E7A0-F062-8E53-4F4F2DE85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48E8B08-5025-9E5D-9D31-DF013135D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247FF-8B9B-4D8E-BAFD-D816031E8FEF}" type="slidenum">
              <a:rPr lang="zh-CN" altLang="en-US" smtClean="0"/>
              <a:t>‹#›</a:t>
            </a:fld>
            <a:endParaRPr lang="zh-CN" altLang="en-US"/>
          </a:p>
        </p:txBody>
      </p:sp>
    </p:spTree>
    <p:extLst>
      <p:ext uri="{BB962C8B-B14F-4D97-AF65-F5344CB8AC3E}">
        <p14:creationId xmlns:p14="http://schemas.microsoft.com/office/powerpoint/2010/main" val="579489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B29AD-26AF-DCE7-DBC3-699D699E7CE7}"/>
              </a:ext>
            </a:extLst>
          </p:cNvPr>
          <p:cNvSpPr>
            <a:spLocks noGrp="1"/>
          </p:cNvSpPr>
          <p:nvPr>
            <p:ph type="ctrTitle"/>
          </p:nvPr>
        </p:nvSpPr>
        <p:spPr/>
        <p:txBody>
          <a:bodyPr>
            <a:noAutofit/>
          </a:bodyPr>
          <a:lstStyle/>
          <a:p>
            <a:r>
              <a:rPr lang="en-US" altLang="zh-CN" sz="4400" b="1" dirty="0">
                <a:latin typeface="Segoe UI Light" panose="020B0502040204020203" pitchFamily="34" charset="0"/>
                <a:ea typeface="微软雅黑 Light" panose="020B0502040204020203" pitchFamily="34" charset="-122"/>
              </a:rPr>
              <a:t>Anti-Caching: A New Approach to</a:t>
            </a:r>
            <a:br>
              <a:rPr lang="en-US" altLang="zh-CN" sz="4400" b="1" dirty="0">
                <a:latin typeface="Segoe UI Light" panose="020B0502040204020203" pitchFamily="34" charset="0"/>
                <a:ea typeface="微软雅黑 Light" panose="020B0502040204020203" pitchFamily="34" charset="-122"/>
              </a:rPr>
            </a:br>
            <a:r>
              <a:rPr lang="en-US" altLang="zh-CN" sz="4400" b="1" dirty="0">
                <a:latin typeface="Segoe UI Light" panose="020B0502040204020203" pitchFamily="34" charset="0"/>
                <a:ea typeface="微软雅黑 Light" panose="020B0502040204020203" pitchFamily="34" charset="-122"/>
              </a:rPr>
              <a:t>Database Management System Architecture</a:t>
            </a:r>
            <a:endParaRPr lang="zh-CN" altLang="en-US" sz="4400" b="1" dirty="0">
              <a:latin typeface="Segoe UI Light" panose="020B0502040204020203" pitchFamily="34" charset="0"/>
              <a:ea typeface="微软雅黑 Light" panose="020B0502040204020203" pitchFamily="34" charset="-122"/>
            </a:endParaRPr>
          </a:p>
        </p:txBody>
      </p:sp>
    </p:spTree>
    <p:extLst>
      <p:ext uri="{BB962C8B-B14F-4D97-AF65-F5344CB8AC3E}">
        <p14:creationId xmlns:p14="http://schemas.microsoft.com/office/powerpoint/2010/main" val="187962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203BD-29FF-083B-96E1-DF16486A6014}"/>
              </a:ext>
            </a:extLst>
          </p:cNvPr>
          <p:cNvSpPr>
            <a:spLocks noGrp="1"/>
          </p:cNvSpPr>
          <p:nvPr>
            <p:ph type="title"/>
          </p:nvPr>
        </p:nvSpPr>
        <p:spPr/>
        <p:txBody>
          <a:bodyPr/>
          <a:lstStyle/>
          <a:p>
            <a:r>
              <a:rPr lang="zh-CN" altLang="en-US" dirty="0"/>
              <a:t>对比虚拟内存的区别</a:t>
            </a:r>
          </a:p>
        </p:txBody>
      </p:sp>
      <p:sp>
        <p:nvSpPr>
          <p:cNvPr id="3" name="内容占位符 2">
            <a:extLst>
              <a:ext uri="{FF2B5EF4-FFF2-40B4-BE49-F238E27FC236}">
                <a16:creationId xmlns:a16="http://schemas.microsoft.com/office/drawing/2014/main" id="{1BCBB984-996C-4D43-58B5-53CFBCC6E0EB}"/>
              </a:ext>
            </a:extLst>
          </p:cNvPr>
          <p:cNvSpPr>
            <a:spLocks noGrp="1"/>
          </p:cNvSpPr>
          <p:nvPr>
            <p:ph idx="1"/>
          </p:nvPr>
        </p:nvSpPr>
        <p:spPr/>
        <p:txBody>
          <a:bodyPr/>
          <a:lstStyle/>
          <a:p>
            <a:pPr>
              <a:lnSpc>
                <a:spcPct val="100000"/>
              </a:lnSpc>
            </a:pPr>
            <a:r>
              <a:rPr lang="zh-CN" altLang="en-US" dirty="0"/>
              <a:t>虚拟内存是以</a:t>
            </a:r>
            <a:r>
              <a:rPr lang="en-US" altLang="zh-CN" dirty="0"/>
              <a:t>page</a:t>
            </a:r>
            <a:r>
              <a:rPr lang="zh-CN" altLang="en-US" dirty="0"/>
              <a:t>为单位进行置换的，本文是以</a:t>
            </a:r>
            <a:r>
              <a:rPr lang="en-US" altLang="zh-CN" dirty="0"/>
              <a:t>tuple</a:t>
            </a:r>
            <a:r>
              <a:rPr lang="zh-CN" altLang="en-US" dirty="0"/>
              <a:t>为单位进行置换的，可能一个</a:t>
            </a:r>
            <a:r>
              <a:rPr lang="en-US" altLang="zh-CN" dirty="0"/>
              <a:t>page</a:t>
            </a:r>
            <a:r>
              <a:rPr lang="zh-CN" altLang="en-US" dirty="0"/>
              <a:t>上只有一个热数据其他都是冷数据，但虚拟内存仍然需要将它的整个数据放入内存。</a:t>
            </a:r>
            <a:endParaRPr lang="en-US" altLang="zh-CN" dirty="0"/>
          </a:p>
          <a:p>
            <a:pPr>
              <a:lnSpc>
                <a:spcPct val="100000"/>
              </a:lnSpc>
            </a:pPr>
            <a:r>
              <a:rPr lang="zh-CN" altLang="en-US" dirty="0"/>
              <a:t>虚拟内存读取磁盘上内存地址错误的时候会阻塞进程。而本文中访问磁盘数据后会直接</a:t>
            </a:r>
            <a:r>
              <a:rPr lang="en-US" altLang="zh-CN" dirty="0"/>
              <a:t>abort</a:t>
            </a:r>
            <a:r>
              <a:rPr lang="zh-CN" altLang="en-US" dirty="0"/>
              <a:t>，之后读取到内存后重新启动</a:t>
            </a:r>
          </a:p>
        </p:txBody>
      </p:sp>
    </p:spTree>
    <p:extLst>
      <p:ext uri="{BB962C8B-B14F-4D97-AF65-F5344CB8AC3E}">
        <p14:creationId xmlns:p14="http://schemas.microsoft.com/office/powerpoint/2010/main" val="4189311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F8981-EDC2-A0D1-F90C-59C94C47180B}"/>
              </a:ext>
            </a:extLst>
          </p:cNvPr>
          <p:cNvSpPr>
            <a:spLocks noGrp="1"/>
          </p:cNvSpPr>
          <p:nvPr>
            <p:ph type="title"/>
          </p:nvPr>
        </p:nvSpPr>
        <p:spPr/>
        <p:txBody>
          <a:bodyPr/>
          <a:lstStyle/>
          <a:p>
            <a:r>
              <a:rPr lang="en-US" altLang="zh-CN" dirty="0"/>
              <a:t>H-Store</a:t>
            </a:r>
            <a:endParaRPr lang="zh-CN" altLang="en-US" dirty="0"/>
          </a:p>
        </p:txBody>
      </p:sp>
      <p:sp>
        <p:nvSpPr>
          <p:cNvPr id="3" name="内容占位符 2">
            <a:extLst>
              <a:ext uri="{FF2B5EF4-FFF2-40B4-BE49-F238E27FC236}">
                <a16:creationId xmlns:a16="http://schemas.microsoft.com/office/drawing/2014/main" id="{28115130-26EB-9ECB-F4B9-AB9D8C9AC739}"/>
              </a:ext>
            </a:extLst>
          </p:cNvPr>
          <p:cNvSpPr>
            <a:spLocks noGrp="1"/>
          </p:cNvSpPr>
          <p:nvPr>
            <p:ph idx="1"/>
          </p:nvPr>
        </p:nvSpPr>
        <p:spPr>
          <a:xfrm>
            <a:off x="838200" y="1592162"/>
            <a:ext cx="10515600" cy="4351338"/>
          </a:xfrm>
        </p:spPr>
        <p:txBody>
          <a:bodyPr/>
          <a:lstStyle/>
          <a:p>
            <a:pPr marL="0" indent="0" algn="l">
              <a:lnSpc>
                <a:spcPct val="100000"/>
              </a:lnSpc>
              <a:buNone/>
            </a:pPr>
            <a:r>
              <a:rPr lang="zh-CN" altLang="en-US" b="0" i="0" dirty="0">
                <a:solidFill>
                  <a:srgbClr val="191B1F"/>
                </a:solidFill>
                <a:effectLst/>
                <a:highlight>
                  <a:srgbClr val="FFFFFF"/>
                </a:highlight>
                <a:latin typeface="-apple-system"/>
              </a:rPr>
              <a:t>它为每一个 </a:t>
            </a:r>
            <a:r>
              <a:rPr lang="en-US" altLang="zh-CN" b="0" i="0" dirty="0" err="1">
                <a:solidFill>
                  <a:srgbClr val="191B1F"/>
                </a:solidFill>
                <a:effectLst/>
                <a:highlight>
                  <a:srgbClr val="FFFFFF"/>
                </a:highlight>
                <a:latin typeface="-apple-system"/>
              </a:rPr>
              <a:t>parition</a:t>
            </a:r>
            <a:r>
              <a:rPr lang="en-US" altLang="zh-CN" b="0" i="0" dirty="0">
                <a:solidFill>
                  <a:srgbClr val="191B1F"/>
                </a:solidFill>
                <a:effectLst/>
                <a:highlight>
                  <a:srgbClr val="FFFFFF"/>
                </a:highlight>
                <a:latin typeface="-apple-system"/>
              </a:rPr>
              <a:t> </a:t>
            </a:r>
            <a:r>
              <a:rPr lang="zh-CN" altLang="en-US" b="0" i="0" dirty="0">
                <a:solidFill>
                  <a:srgbClr val="191B1F"/>
                </a:solidFill>
                <a:effectLst/>
                <a:highlight>
                  <a:srgbClr val="FFFFFF"/>
                </a:highlight>
                <a:latin typeface="-apple-system"/>
              </a:rPr>
              <a:t>只提供了一个执行线程，也就是说每个分区上执行的事务是串行化的，同一时间在一个分区上只允许一个事务执行。分布式 </a:t>
            </a:r>
            <a:r>
              <a:rPr lang="en-US" altLang="zh-CN" b="0" i="0" dirty="0">
                <a:solidFill>
                  <a:srgbClr val="191B1F"/>
                </a:solidFill>
                <a:effectLst/>
                <a:highlight>
                  <a:srgbClr val="FFFFFF"/>
                </a:highlight>
                <a:latin typeface="-apple-system"/>
              </a:rPr>
              <a:t>H-Store </a:t>
            </a:r>
            <a:r>
              <a:rPr lang="zh-CN" altLang="en-US" b="0" i="0" dirty="0">
                <a:solidFill>
                  <a:srgbClr val="191B1F"/>
                </a:solidFill>
                <a:effectLst/>
                <a:highlight>
                  <a:srgbClr val="FFFFFF"/>
                </a:highlight>
                <a:latin typeface="-apple-system"/>
              </a:rPr>
              <a:t>支持两类事务</a:t>
            </a:r>
          </a:p>
          <a:p>
            <a:pPr algn="l">
              <a:lnSpc>
                <a:spcPct val="100000"/>
              </a:lnSpc>
              <a:buFont typeface="+mj-lt"/>
              <a:buAutoNum type="arabicPeriod"/>
            </a:pPr>
            <a:r>
              <a:rPr lang="zh-CN" altLang="en-US" b="0" i="0" dirty="0">
                <a:solidFill>
                  <a:srgbClr val="191B1F"/>
                </a:solidFill>
                <a:effectLst/>
                <a:highlight>
                  <a:srgbClr val="FFFFFF"/>
                </a:highlight>
                <a:latin typeface="-apple-system"/>
              </a:rPr>
              <a:t>单个 </a:t>
            </a:r>
            <a:r>
              <a:rPr lang="en-US" altLang="zh-CN" b="0" i="0" dirty="0">
                <a:solidFill>
                  <a:srgbClr val="191B1F"/>
                </a:solidFill>
                <a:effectLst/>
                <a:highlight>
                  <a:srgbClr val="FFFFFF"/>
                </a:highlight>
                <a:latin typeface="-apple-system"/>
              </a:rPr>
              <a:t>partition </a:t>
            </a:r>
            <a:r>
              <a:rPr lang="zh-CN" altLang="en-US" b="0" i="0" dirty="0">
                <a:solidFill>
                  <a:srgbClr val="191B1F"/>
                </a:solidFill>
                <a:effectLst/>
                <a:highlight>
                  <a:srgbClr val="FFFFFF"/>
                </a:highlight>
                <a:latin typeface="-apple-system"/>
              </a:rPr>
              <a:t>执行的事务，这类比较好办，串行就完了。</a:t>
            </a:r>
          </a:p>
          <a:p>
            <a:pPr algn="l">
              <a:lnSpc>
                <a:spcPct val="100000"/>
              </a:lnSpc>
              <a:buFont typeface="+mj-lt"/>
              <a:buAutoNum type="arabicPeriod"/>
            </a:pPr>
            <a:r>
              <a:rPr lang="zh-CN" altLang="en-US" b="0" i="0" dirty="0">
                <a:solidFill>
                  <a:srgbClr val="191B1F"/>
                </a:solidFill>
                <a:effectLst/>
                <a:highlight>
                  <a:srgbClr val="FFFFFF"/>
                </a:highlight>
                <a:latin typeface="-apple-system"/>
              </a:rPr>
              <a:t>多个 </a:t>
            </a:r>
            <a:r>
              <a:rPr lang="en-US" altLang="zh-CN" b="0" i="0" dirty="0">
                <a:solidFill>
                  <a:srgbClr val="191B1F"/>
                </a:solidFill>
                <a:effectLst/>
                <a:highlight>
                  <a:srgbClr val="FFFFFF"/>
                </a:highlight>
                <a:latin typeface="-apple-system"/>
              </a:rPr>
              <a:t>partition </a:t>
            </a:r>
            <a:r>
              <a:rPr lang="zh-CN" altLang="en-US" b="0" i="0" dirty="0">
                <a:solidFill>
                  <a:srgbClr val="191B1F"/>
                </a:solidFill>
                <a:effectLst/>
                <a:highlight>
                  <a:srgbClr val="FFFFFF"/>
                </a:highlight>
                <a:latin typeface="-apple-system"/>
              </a:rPr>
              <a:t>执行的事务，这类事务需要在每个 </a:t>
            </a:r>
            <a:r>
              <a:rPr lang="en-US" altLang="zh-CN" b="0" i="0" dirty="0" err="1">
                <a:solidFill>
                  <a:srgbClr val="191B1F"/>
                </a:solidFill>
                <a:effectLst/>
                <a:highlight>
                  <a:srgbClr val="FFFFFF"/>
                </a:highlight>
                <a:latin typeface="-apple-system"/>
              </a:rPr>
              <a:t>parition</a:t>
            </a:r>
            <a:r>
              <a:rPr lang="en-US" altLang="zh-CN" b="0" i="0" dirty="0">
                <a:solidFill>
                  <a:srgbClr val="191B1F"/>
                </a:solidFill>
                <a:effectLst/>
                <a:highlight>
                  <a:srgbClr val="FFFFFF"/>
                </a:highlight>
                <a:latin typeface="-apple-system"/>
              </a:rPr>
              <a:t> </a:t>
            </a:r>
            <a:r>
              <a:rPr lang="zh-CN" altLang="en-US" b="0" i="0" dirty="0">
                <a:solidFill>
                  <a:srgbClr val="191B1F"/>
                </a:solidFill>
                <a:effectLst/>
                <a:highlight>
                  <a:srgbClr val="FFFFFF"/>
                </a:highlight>
                <a:latin typeface="-apple-system"/>
              </a:rPr>
              <a:t>串行执行，并且需要遵循一个约束：某个分区的事务没有在其它分区完全执行结束时，这个分区也是不能执行其它事务的。</a:t>
            </a:r>
          </a:p>
          <a:p>
            <a:endParaRPr lang="zh-CN" altLang="en-US" dirty="0"/>
          </a:p>
        </p:txBody>
      </p:sp>
    </p:spTree>
    <p:extLst>
      <p:ext uri="{BB962C8B-B14F-4D97-AF65-F5344CB8AC3E}">
        <p14:creationId xmlns:p14="http://schemas.microsoft.com/office/powerpoint/2010/main" val="330781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26D07-CB55-AF82-0BA7-1F031044B866}"/>
              </a:ext>
            </a:extLst>
          </p:cNvPr>
          <p:cNvSpPr>
            <a:spLocks noGrp="1"/>
          </p:cNvSpPr>
          <p:nvPr>
            <p:ph type="title"/>
          </p:nvPr>
        </p:nvSpPr>
        <p:spPr/>
        <p:txBody>
          <a:bodyPr/>
          <a:lstStyle/>
          <a:p>
            <a:r>
              <a:rPr lang="en-US" altLang="zh-CN" dirty="0"/>
              <a:t>Anti-Caching</a:t>
            </a:r>
            <a:r>
              <a:rPr lang="zh-CN" altLang="en-US" dirty="0"/>
              <a:t>数据结构设计</a:t>
            </a:r>
          </a:p>
        </p:txBody>
      </p:sp>
      <p:sp>
        <p:nvSpPr>
          <p:cNvPr id="3" name="内容占位符 2">
            <a:extLst>
              <a:ext uri="{FF2B5EF4-FFF2-40B4-BE49-F238E27FC236}">
                <a16:creationId xmlns:a16="http://schemas.microsoft.com/office/drawing/2014/main" id="{CF97A3A4-11B4-3E42-0E12-4B3A152A3E96}"/>
              </a:ext>
            </a:extLst>
          </p:cNvPr>
          <p:cNvSpPr>
            <a:spLocks noGrp="1"/>
          </p:cNvSpPr>
          <p:nvPr>
            <p:ph idx="1"/>
          </p:nvPr>
        </p:nvSpPr>
        <p:spPr>
          <a:xfrm>
            <a:off x="5061350" y="1831729"/>
            <a:ext cx="6363511" cy="3348240"/>
          </a:xfrm>
        </p:spPr>
        <p:txBody>
          <a:bodyPr>
            <a:normAutofit fontScale="92500" lnSpcReduction="10000"/>
          </a:bodyPr>
          <a:lstStyle/>
          <a:p>
            <a:pPr marL="0" indent="0">
              <a:lnSpc>
                <a:spcPct val="120000"/>
              </a:lnSpc>
              <a:buNone/>
            </a:pPr>
            <a:endParaRPr lang="zh-CN" altLang="en-US" sz="2000" dirty="0">
              <a:latin typeface="+mn-ea"/>
            </a:endParaRPr>
          </a:p>
          <a:p>
            <a:pPr>
              <a:lnSpc>
                <a:spcPct val="120000"/>
              </a:lnSpc>
            </a:pPr>
            <a:r>
              <a:rPr lang="en-US" altLang="zh-CN" sz="2000" dirty="0">
                <a:latin typeface="+mn-ea"/>
              </a:rPr>
              <a:t>Block Table</a:t>
            </a:r>
            <a:r>
              <a:rPr lang="zh-CN" altLang="en-US" sz="2000" dirty="0">
                <a:latin typeface="+mn-ea"/>
              </a:rPr>
              <a:t>：一个磁盘上的 </a:t>
            </a:r>
            <a:r>
              <a:rPr lang="en-US" altLang="zh-CN" sz="2000" dirty="0" err="1">
                <a:latin typeface="+mn-ea"/>
              </a:rPr>
              <a:t>hash_table</a:t>
            </a:r>
            <a:r>
              <a:rPr lang="zh-CN" altLang="en-US" sz="2000" dirty="0">
                <a:latin typeface="+mn-ea"/>
              </a:rPr>
              <a:t>（</a:t>
            </a:r>
            <a:r>
              <a:rPr lang="en-US" altLang="zh-CN" sz="2000" dirty="0">
                <a:latin typeface="+mn-ea"/>
              </a:rPr>
              <a:t>disk-resident hash table</a:t>
            </a:r>
            <a:r>
              <a:rPr lang="zh-CN" altLang="en-US" sz="2000" dirty="0">
                <a:latin typeface="+mn-ea"/>
              </a:rPr>
              <a:t>），负责维护磁盘上的 </a:t>
            </a:r>
            <a:r>
              <a:rPr lang="en-US" altLang="zh-CN" sz="2000" dirty="0">
                <a:latin typeface="+mn-ea"/>
              </a:rPr>
              <a:t>blocks</a:t>
            </a:r>
            <a:r>
              <a:rPr lang="zh-CN" altLang="en-US" sz="2000" dirty="0">
                <a:latin typeface="+mn-ea"/>
              </a:rPr>
              <a:t>。其中存储在</a:t>
            </a:r>
            <a:r>
              <a:rPr lang="en-US" altLang="zh-CN" sz="2000" dirty="0">
                <a:latin typeface="+mn-ea"/>
              </a:rPr>
              <a:t>block</a:t>
            </a:r>
            <a:r>
              <a:rPr lang="zh-CN" altLang="en-US" sz="2000" dirty="0">
                <a:latin typeface="+mn-ea"/>
              </a:rPr>
              <a:t>上的</a:t>
            </a:r>
            <a:r>
              <a:rPr lang="en-US" altLang="zh-CN" sz="2000" dirty="0">
                <a:latin typeface="+mn-ea"/>
              </a:rPr>
              <a:t>tuple</a:t>
            </a:r>
            <a:r>
              <a:rPr lang="zh-CN" altLang="en-US" sz="2000" dirty="0">
                <a:latin typeface="+mn-ea"/>
              </a:rPr>
              <a:t>存储格式是与内存相似的格式而不是磁盘上的格式</a:t>
            </a:r>
          </a:p>
          <a:p>
            <a:pPr>
              <a:lnSpc>
                <a:spcPct val="120000"/>
              </a:lnSpc>
            </a:pPr>
            <a:endParaRPr lang="zh-CN" altLang="en-US" sz="2000" dirty="0">
              <a:latin typeface="+mn-ea"/>
            </a:endParaRPr>
          </a:p>
          <a:p>
            <a:pPr>
              <a:lnSpc>
                <a:spcPct val="120000"/>
              </a:lnSpc>
            </a:pPr>
            <a:r>
              <a:rPr lang="en-US" altLang="zh-CN" sz="2000" dirty="0">
                <a:latin typeface="+mn-ea"/>
              </a:rPr>
              <a:t>Evicted Table</a:t>
            </a:r>
            <a:r>
              <a:rPr lang="zh-CN" altLang="en-US" sz="2000" dirty="0">
                <a:latin typeface="+mn-ea"/>
              </a:rPr>
              <a:t>：负责映射被淘汰的</a:t>
            </a:r>
            <a:r>
              <a:rPr lang="en-US" altLang="zh-CN" sz="2000" dirty="0">
                <a:latin typeface="+mn-ea"/>
              </a:rPr>
              <a:t>tuple</a:t>
            </a:r>
            <a:r>
              <a:rPr lang="zh-CN" altLang="en-US" sz="2000" dirty="0">
                <a:latin typeface="+mn-ea"/>
              </a:rPr>
              <a:t>到具体的</a:t>
            </a:r>
            <a:r>
              <a:rPr lang="en-US" altLang="zh-CN" sz="2000" dirty="0">
                <a:latin typeface="+mn-ea"/>
              </a:rPr>
              <a:t>block</a:t>
            </a:r>
            <a:r>
              <a:rPr lang="zh-CN" altLang="en-US" sz="2000" dirty="0">
                <a:latin typeface="+mn-ea"/>
              </a:rPr>
              <a:t>，对于被淘汰的</a:t>
            </a:r>
            <a:r>
              <a:rPr lang="en-US" altLang="zh-CN" sz="2000" dirty="0">
                <a:latin typeface="+mn-ea"/>
              </a:rPr>
              <a:t>tuple</a:t>
            </a:r>
            <a:r>
              <a:rPr lang="zh-CN" altLang="en-US" sz="2000" dirty="0">
                <a:latin typeface="+mn-ea"/>
              </a:rPr>
              <a:t>，索引中的项需要改为指向这个 </a:t>
            </a:r>
            <a:r>
              <a:rPr lang="en-US" altLang="zh-CN" sz="2000" dirty="0">
                <a:latin typeface="+mn-ea"/>
              </a:rPr>
              <a:t>table </a:t>
            </a:r>
            <a:r>
              <a:rPr lang="zh-CN" altLang="en-US" sz="2000" dirty="0">
                <a:latin typeface="+mn-ea"/>
              </a:rPr>
              <a:t>中的项。</a:t>
            </a:r>
          </a:p>
        </p:txBody>
      </p:sp>
      <p:pic>
        <p:nvPicPr>
          <p:cNvPr id="6" name="图片 5">
            <a:extLst>
              <a:ext uri="{FF2B5EF4-FFF2-40B4-BE49-F238E27FC236}">
                <a16:creationId xmlns:a16="http://schemas.microsoft.com/office/drawing/2014/main" id="{49B9A677-366C-5242-6878-B8E7DB621710}"/>
              </a:ext>
            </a:extLst>
          </p:cNvPr>
          <p:cNvPicPr>
            <a:picLocks noChangeAspect="1"/>
          </p:cNvPicPr>
          <p:nvPr/>
        </p:nvPicPr>
        <p:blipFill>
          <a:blip r:embed="rId2"/>
          <a:stretch>
            <a:fillRect/>
          </a:stretch>
        </p:blipFill>
        <p:spPr>
          <a:xfrm>
            <a:off x="0" y="2062264"/>
            <a:ext cx="5061350" cy="2887170"/>
          </a:xfrm>
          <a:prstGeom prst="rect">
            <a:avLst/>
          </a:prstGeom>
        </p:spPr>
      </p:pic>
    </p:spTree>
    <p:extLst>
      <p:ext uri="{BB962C8B-B14F-4D97-AF65-F5344CB8AC3E}">
        <p14:creationId xmlns:p14="http://schemas.microsoft.com/office/powerpoint/2010/main" val="193277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26D07-CB55-AF82-0BA7-1F031044B866}"/>
              </a:ext>
            </a:extLst>
          </p:cNvPr>
          <p:cNvSpPr>
            <a:spLocks noGrp="1"/>
          </p:cNvSpPr>
          <p:nvPr>
            <p:ph type="title"/>
          </p:nvPr>
        </p:nvSpPr>
        <p:spPr/>
        <p:txBody>
          <a:bodyPr/>
          <a:lstStyle/>
          <a:p>
            <a:r>
              <a:rPr lang="en-US" altLang="zh-CN" dirty="0"/>
              <a:t>Anti-Caching</a:t>
            </a:r>
            <a:r>
              <a:rPr lang="zh-CN" altLang="en-US" dirty="0"/>
              <a:t>数据结构设计</a:t>
            </a:r>
          </a:p>
        </p:txBody>
      </p:sp>
      <p:sp>
        <p:nvSpPr>
          <p:cNvPr id="5" name="内容占位符 4">
            <a:extLst>
              <a:ext uri="{FF2B5EF4-FFF2-40B4-BE49-F238E27FC236}">
                <a16:creationId xmlns:a16="http://schemas.microsoft.com/office/drawing/2014/main" id="{94FE2FA1-59FF-35D1-BC18-23C16E0B9F86}"/>
              </a:ext>
            </a:extLst>
          </p:cNvPr>
          <p:cNvSpPr>
            <a:spLocks noGrp="1"/>
          </p:cNvSpPr>
          <p:nvPr>
            <p:ph idx="1"/>
          </p:nvPr>
        </p:nvSpPr>
        <p:spPr>
          <a:xfrm>
            <a:off x="6245156" y="1903446"/>
            <a:ext cx="4933545" cy="3699685"/>
          </a:xfrm>
        </p:spPr>
        <p:txBody>
          <a:bodyPr>
            <a:normAutofit lnSpcReduction="10000"/>
          </a:bodyPr>
          <a:lstStyle/>
          <a:p>
            <a:pPr>
              <a:lnSpc>
                <a:spcPct val="100000"/>
              </a:lnSpc>
            </a:pPr>
            <a:r>
              <a:rPr lang="en-US" altLang="zh-CN" sz="2000" dirty="0"/>
              <a:t>LRU</a:t>
            </a:r>
            <a:r>
              <a:rPr lang="zh-CN" altLang="en-US" sz="2000" dirty="0"/>
              <a:t>链：每个分区里边，每张表一个 </a:t>
            </a:r>
            <a:r>
              <a:rPr lang="en-US" altLang="zh-CN" sz="2000" dirty="0"/>
              <a:t>LRU </a:t>
            </a:r>
            <a:r>
              <a:rPr lang="zh-CN" altLang="en-US" sz="2000" dirty="0"/>
              <a:t>链表，</a:t>
            </a:r>
            <a:r>
              <a:rPr lang="en-US" altLang="zh-CN" sz="2000" dirty="0"/>
              <a:t>tuple </a:t>
            </a:r>
            <a:r>
              <a:rPr lang="zh-CN" altLang="en-US" sz="2000" dirty="0"/>
              <a:t>为单位，辨别数据的冷热。</a:t>
            </a:r>
            <a:endParaRPr lang="en-US" altLang="zh-CN" sz="2000" dirty="0"/>
          </a:p>
          <a:p>
            <a:pPr>
              <a:lnSpc>
                <a:spcPct val="100000"/>
              </a:lnSpc>
            </a:pPr>
            <a:r>
              <a:rPr lang="en-US" altLang="zh-CN" sz="2000" dirty="0"/>
              <a:t>LRU</a:t>
            </a:r>
            <a:r>
              <a:rPr lang="zh-CN" altLang="en-US" sz="2000" dirty="0"/>
              <a:t>链是一个双链表，其中每个元组指向下一个和上一个最近使用的元组。元组在被事务访问、修改或插入时被添加到链的尾部。</a:t>
            </a:r>
            <a:endParaRPr lang="en-US" altLang="zh-CN" sz="2000" dirty="0"/>
          </a:p>
          <a:p>
            <a:pPr>
              <a:lnSpc>
                <a:spcPct val="100000"/>
              </a:lnSpc>
            </a:pPr>
            <a:r>
              <a:rPr lang="zh-CN" altLang="en-US" sz="2000" dirty="0"/>
              <a:t>为了减少跟踪每个表的</a:t>
            </a:r>
            <a:r>
              <a:rPr lang="en-US" altLang="zh-CN" sz="2000" dirty="0"/>
              <a:t>LRU</a:t>
            </a:r>
            <a:r>
              <a:rPr lang="zh-CN" altLang="en-US" sz="2000" dirty="0"/>
              <a:t>链的总排序的</a:t>
            </a:r>
            <a:r>
              <a:rPr lang="en-US" altLang="zh-CN" sz="2000" dirty="0"/>
              <a:t>CPU</a:t>
            </a:r>
            <a:r>
              <a:rPr lang="zh-CN" altLang="en-US" sz="2000" dirty="0"/>
              <a:t>开销，</a:t>
            </a:r>
            <a:r>
              <a:rPr lang="en-US" altLang="zh-CN" sz="2000" dirty="0"/>
              <a:t>DBMS</a:t>
            </a:r>
            <a:r>
              <a:rPr lang="zh-CN" altLang="en-US" sz="2000" dirty="0"/>
              <a:t>在运行时选择一小部分事务进行监视。</a:t>
            </a:r>
            <a:endParaRPr lang="en-US" altLang="zh-CN" sz="2000" dirty="0"/>
          </a:p>
          <a:p>
            <a:pPr>
              <a:lnSpc>
                <a:spcPct val="100000"/>
              </a:lnSpc>
            </a:pPr>
            <a:r>
              <a:rPr lang="zh-CN" altLang="en-US" sz="2000" dirty="0"/>
              <a:t>可以个人设置较为“热”的表，这里面数据便不会加入</a:t>
            </a:r>
            <a:r>
              <a:rPr lang="en-US" altLang="zh-CN" sz="2000" dirty="0"/>
              <a:t>LRU</a:t>
            </a:r>
            <a:r>
              <a:rPr lang="zh-CN" altLang="en-US" sz="2000" dirty="0"/>
              <a:t>链</a:t>
            </a:r>
          </a:p>
        </p:txBody>
      </p:sp>
      <p:pic>
        <p:nvPicPr>
          <p:cNvPr id="9" name="图片 8">
            <a:extLst>
              <a:ext uri="{FF2B5EF4-FFF2-40B4-BE49-F238E27FC236}">
                <a16:creationId xmlns:a16="http://schemas.microsoft.com/office/drawing/2014/main" id="{1E6B625E-9D14-508D-AFE2-6A1BE6C1904A}"/>
              </a:ext>
            </a:extLst>
          </p:cNvPr>
          <p:cNvPicPr>
            <a:picLocks noChangeAspect="1"/>
          </p:cNvPicPr>
          <p:nvPr/>
        </p:nvPicPr>
        <p:blipFill>
          <a:blip r:embed="rId2"/>
          <a:stretch>
            <a:fillRect/>
          </a:stretch>
        </p:blipFill>
        <p:spPr>
          <a:xfrm>
            <a:off x="422059" y="1581427"/>
            <a:ext cx="5200000" cy="2790476"/>
          </a:xfrm>
          <a:prstGeom prst="rect">
            <a:avLst/>
          </a:prstGeom>
        </p:spPr>
      </p:pic>
    </p:spTree>
    <p:extLst>
      <p:ext uri="{BB962C8B-B14F-4D97-AF65-F5344CB8AC3E}">
        <p14:creationId xmlns:p14="http://schemas.microsoft.com/office/powerpoint/2010/main" val="230188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50776-9431-B0FE-5CE8-151DAA051632}"/>
              </a:ext>
            </a:extLst>
          </p:cNvPr>
          <p:cNvSpPr>
            <a:spLocks noGrp="1"/>
          </p:cNvSpPr>
          <p:nvPr>
            <p:ph type="title"/>
          </p:nvPr>
        </p:nvSpPr>
        <p:spPr/>
        <p:txBody>
          <a:bodyPr/>
          <a:lstStyle/>
          <a:p>
            <a:r>
              <a:rPr lang="zh-CN" altLang="en-US" dirty="0"/>
              <a:t>如何淘汰数据</a:t>
            </a:r>
          </a:p>
        </p:txBody>
      </p:sp>
      <p:sp>
        <p:nvSpPr>
          <p:cNvPr id="3" name="内容占位符 2">
            <a:extLst>
              <a:ext uri="{FF2B5EF4-FFF2-40B4-BE49-F238E27FC236}">
                <a16:creationId xmlns:a16="http://schemas.microsoft.com/office/drawing/2014/main" id="{8FEA6DB2-E372-04AF-F8C1-EFD9721E909E}"/>
              </a:ext>
            </a:extLst>
          </p:cNvPr>
          <p:cNvSpPr>
            <a:spLocks noGrp="1"/>
          </p:cNvSpPr>
          <p:nvPr>
            <p:ph idx="1"/>
          </p:nvPr>
        </p:nvSpPr>
        <p:spPr/>
        <p:txBody>
          <a:bodyPr/>
          <a:lstStyle/>
          <a:p>
            <a:r>
              <a:rPr lang="zh-CN" altLang="en-US" dirty="0"/>
              <a:t>当检测到内存快满的时候会创建一个</a:t>
            </a:r>
            <a:r>
              <a:rPr lang="en-US" altLang="zh-CN" dirty="0"/>
              <a:t>eviction transaction</a:t>
            </a:r>
            <a:r>
              <a:rPr lang="zh-CN" altLang="en-US" dirty="0"/>
              <a:t>。从</a:t>
            </a:r>
            <a:r>
              <a:rPr lang="en-US" altLang="zh-CN" dirty="0"/>
              <a:t>LRU</a:t>
            </a:r>
            <a:r>
              <a:rPr lang="zh-CN" altLang="en-US" dirty="0"/>
              <a:t>链中取出数据放入</a:t>
            </a:r>
            <a:r>
              <a:rPr lang="en-US" altLang="zh-CN" dirty="0"/>
              <a:t>Block</a:t>
            </a:r>
            <a:r>
              <a:rPr lang="zh-CN" altLang="en-US" dirty="0"/>
              <a:t>，当</a:t>
            </a:r>
            <a:r>
              <a:rPr lang="en-US" altLang="zh-CN" dirty="0"/>
              <a:t>Block</a:t>
            </a:r>
            <a:r>
              <a:rPr lang="zh-CN" altLang="en-US" dirty="0"/>
              <a:t>数量达到预期的时候一并写入磁盘。</a:t>
            </a:r>
            <a:endParaRPr lang="en-US" altLang="zh-CN" dirty="0"/>
          </a:p>
          <a:p>
            <a:r>
              <a:rPr lang="zh-CN" altLang="en-US" dirty="0"/>
              <a:t>每个分区淘汰的数据数量和该分区的访问频率成反比。（论文提到这种方案比较简单会在之后考虑更复杂的方案）</a:t>
            </a:r>
            <a:endParaRPr lang="en-US" altLang="zh-CN" dirty="0"/>
          </a:p>
          <a:p>
            <a:r>
              <a:rPr lang="zh-CN" altLang="en-US" dirty="0"/>
              <a:t>在执行淘汰时，这个事务负责修改索引，修改</a:t>
            </a:r>
            <a:r>
              <a:rPr lang="en-US" altLang="zh-CN" dirty="0"/>
              <a:t>Evicted Table,</a:t>
            </a:r>
            <a:r>
              <a:rPr lang="zh-CN" altLang="en-US" dirty="0"/>
              <a:t>由于</a:t>
            </a:r>
            <a:r>
              <a:rPr lang="en-US" altLang="zh-CN" dirty="0"/>
              <a:t>H-Store</a:t>
            </a:r>
            <a:r>
              <a:rPr lang="zh-CN" altLang="en-US" dirty="0"/>
              <a:t>一次只允许一个事务执行，因此不存在并发控制问题。</a:t>
            </a:r>
          </a:p>
        </p:txBody>
      </p:sp>
    </p:spTree>
    <p:extLst>
      <p:ext uri="{BB962C8B-B14F-4D97-AF65-F5344CB8AC3E}">
        <p14:creationId xmlns:p14="http://schemas.microsoft.com/office/powerpoint/2010/main" val="398727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30AC8-254D-2EDB-CB71-22FC5F7F5C60}"/>
              </a:ext>
            </a:extLst>
          </p:cNvPr>
          <p:cNvSpPr>
            <a:spLocks noGrp="1"/>
          </p:cNvSpPr>
          <p:nvPr>
            <p:ph type="title"/>
          </p:nvPr>
        </p:nvSpPr>
        <p:spPr/>
        <p:txBody>
          <a:bodyPr/>
          <a:lstStyle/>
          <a:p>
            <a:r>
              <a:rPr lang="zh-CN" altLang="en-US" dirty="0"/>
              <a:t>如何从磁盘取回数据</a:t>
            </a:r>
          </a:p>
        </p:txBody>
      </p:sp>
      <p:sp>
        <p:nvSpPr>
          <p:cNvPr id="3" name="内容占位符 2">
            <a:extLst>
              <a:ext uri="{FF2B5EF4-FFF2-40B4-BE49-F238E27FC236}">
                <a16:creationId xmlns:a16="http://schemas.microsoft.com/office/drawing/2014/main" id="{10DCB167-6C65-B2F5-121E-C3B4F3FE3161}"/>
              </a:ext>
            </a:extLst>
          </p:cNvPr>
          <p:cNvSpPr>
            <a:spLocks noGrp="1"/>
          </p:cNvSpPr>
          <p:nvPr>
            <p:ph idx="1"/>
          </p:nvPr>
        </p:nvSpPr>
        <p:spPr/>
        <p:txBody>
          <a:bodyPr>
            <a:normAutofit lnSpcReduction="10000"/>
          </a:bodyPr>
          <a:lstStyle/>
          <a:p>
            <a:r>
              <a:rPr lang="zh-CN" altLang="en-US" dirty="0"/>
              <a:t>淘汰的时候虽然是以</a:t>
            </a:r>
            <a:r>
              <a:rPr lang="en-US" altLang="zh-CN" dirty="0"/>
              <a:t>block</a:t>
            </a:r>
            <a:r>
              <a:rPr lang="zh-CN" altLang="en-US" dirty="0"/>
              <a:t>为单位淘汰的，但取回时候不会以</a:t>
            </a:r>
            <a:r>
              <a:rPr lang="en-US" altLang="zh-CN" dirty="0"/>
              <a:t>block</a:t>
            </a:r>
            <a:r>
              <a:rPr lang="zh-CN" altLang="en-US" dirty="0"/>
              <a:t>为粒度而是</a:t>
            </a:r>
            <a:r>
              <a:rPr lang="en-US" altLang="zh-CN" dirty="0"/>
              <a:t>tuple</a:t>
            </a:r>
            <a:r>
              <a:rPr lang="zh-CN" altLang="en-US" dirty="0"/>
              <a:t>为粒度</a:t>
            </a:r>
            <a:endParaRPr lang="en-US" altLang="zh-CN" dirty="0"/>
          </a:p>
          <a:p>
            <a:pPr marL="457200" lvl="1" indent="0">
              <a:buNone/>
            </a:pPr>
            <a:r>
              <a:rPr lang="en-US" altLang="zh-CN" dirty="0"/>
              <a:t>1.</a:t>
            </a:r>
            <a:r>
              <a:rPr lang="zh-CN" altLang="en-US" dirty="0"/>
              <a:t>先根据需要取回的 </a:t>
            </a:r>
            <a:r>
              <a:rPr lang="en-US" altLang="zh-CN" dirty="0"/>
              <a:t>tuple</a:t>
            </a:r>
            <a:r>
              <a:rPr lang="zh-CN" altLang="en-US" dirty="0"/>
              <a:t>，算出需要取回的 </a:t>
            </a:r>
            <a:r>
              <a:rPr lang="en-US" altLang="zh-CN" dirty="0"/>
              <a:t>block</a:t>
            </a:r>
            <a:r>
              <a:rPr lang="zh-CN" altLang="en-US" dirty="0"/>
              <a:t>，并异步读回内存。（首先用单独线程取到内存中，此时再阻止该分区所有事务合并到常规存储中）</a:t>
            </a:r>
          </a:p>
          <a:p>
            <a:pPr marL="457200" lvl="1" indent="0">
              <a:buNone/>
            </a:pPr>
            <a:r>
              <a:rPr lang="en-US" altLang="zh-CN" dirty="0"/>
              <a:t>2.</a:t>
            </a:r>
            <a:r>
              <a:rPr lang="zh-CN" altLang="en-US" dirty="0"/>
              <a:t>将其中需要的 </a:t>
            </a:r>
            <a:r>
              <a:rPr lang="en-US" altLang="zh-CN" dirty="0"/>
              <a:t>tuple </a:t>
            </a:r>
            <a:r>
              <a:rPr lang="zh-CN" altLang="en-US" dirty="0"/>
              <a:t>解析出来，其余不需要的部分直接抛弃即可（这样做会让 </a:t>
            </a:r>
            <a:r>
              <a:rPr lang="en-US" altLang="zh-CN" dirty="0"/>
              <a:t>block </a:t>
            </a:r>
            <a:r>
              <a:rPr lang="zh-CN" altLang="en-US" dirty="0"/>
              <a:t>中存在一些空洞，空洞过多会造成磁盘的空间浪费，所以在空洞处理上也需要做处理）</a:t>
            </a:r>
          </a:p>
          <a:p>
            <a:pPr marL="457200" lvl="1" indent="0">
              <a:buNone/>
            </a:pPr>
            <a:r>
              <a:rPr lang="en-US" altLang="zh-CN" dirty="0"/>
              <a:t>3.</a:t>
            </a:r>
            <a:r>
              <a:rPr lang="zh-CN" altLang="en-US" dirty="0"/>
              <a:t>对于每一个取回的 </a:t>
            </a:r>
            <a:r>
              <a:rPr lang="en-US" altLang="zh-CN" dirty="0"/>
              <a:t>block</a:t>
            </a:r>
            <a:r>
              <a:rPr lang="zh-CN" altLang="en-US" dirty="0"/>
              <a:t>，如果空洞数量达到设定的阈值，就将这个 </a:t>
            </a:r>
            <a:r>
              <a:rPr lang="en-US" altLang="zh-CN" dirty="0"/>
              <a:t>block </a:t>
            </a:r>
            <a:r>
              <a:rPr lang="zh-CN" altLang="en-US" dirty="0"/>
              <a:t>中所有的 </a:t>
            </a:r>
            <a:r>
              <a:rPr lang="en-US" altLang="zh-CN" dirty="0"/>
              <a:t>tuple </a:t>
            </a:r>
            <a:r>
              <a:rPr lang="zh-CN" altLang="en-US" dirty="0"/>
              <a:t>一并取回内存，其中不需要的部分放入 </a:t>
            </a:r>
            <a:r>
              <a:rPr lang="en-US" altLang="zh-CN" dirty="0"/>
              <a:t>LRU </a:t>
            </a:r>
            <a:r>
              <a:rPr lang="zh-CN" altLang="en-US" dirty="0"/>
              <a:t>链表的顶端</a:t>
            </a:r>
            <a:endParaRPr lang="en-US" altLang="zh-CN" dirty="0"/>
          </a:p>
          <a:p>
            <a:r>
              <a:rPr lang="zh-CN" altLang="en-US" dirty="0"/>
              <a:t>因为要么取回内存要么留在</a:t>
            </a:r>
            <a:r>
              <a:rPr lang="en-US" altLang="zh-CN" dirty="0"/>
              <a:t>Block</a:t>
            </a:r>
            <a:r>
              <a:rPr lang="zh-CN" altLang="en-US" dirty="0"/>
              <a:t>，因此不存在脏数据的说法</a:t>
            </a:r>
            <a:endParaRPr lang="en-US" altLang="zh-CN" dirty="0"/>
          </a:p>
          <a:p>
            <a:pPr marL="457200" lvl="1" indent="0">
              <a:buNone/>
            </a:pPr>
            <a:endParaRPr lang="en-US" altLang="zh-CN" dirty="0"/>
          </a:p>
          <a:p>
            <a:pPr marL="457200" lvl="1" indent="0">
              <a:buNone/>
            </a:pPr>
            <a:endParaRPr lang="en-US" altLang="zh-CN" dirty="0"/>
          </a:p>
        </p:txBody>
      </p:sp>
    </p:spTree>
    <p:extLst>
      <p:ext uri="{BB962C8B-B14F-4D97-AF65-F5344CB8AC3E}">
        <p14:creationId xmlns:p14="http://schemas.microsoft.com/office/powerpoint/2010/main" val="57625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A7BD7-A59A-C9B4-F72A-0686F8437D36}"/>
              </a:ext>
            </a:extLst>
          </p:cNvPr>
          <p:cNvSpPr>
            <a:spLocks noGrp="1"/>
          </p:cNvSpPr>
          <p:nvPr>
            <p:ph type="title"/>
          </p:nvPr>
        </p:nvSpPr>
        <p:spPr/>
        <p:txBody>
          <a:bodyPr/>
          <a:lstStyle/>
          <a:p>
            <a:r>
              <a:rPr lang="zh-CN" altLang="en-US" dirty="0"/>
              <a:t>事务执行流程</a:t>
            </a:r>
          </a:p>
        </p:txBody>
      </p:sp>
      <p:sp>
        <p:nvSpPr>
          <p:cNvPr id="3" name="内容占位符 2">
            <a:extLst>
              <a:ext uri="{FF2B5EF4-FFF2-40B4-BE49-F238E27FC236}">
                <a16:creationId xmlns:a16="http://schemas.microsoft.com/office/drawing/2014/main" id="{50285976-BF01-95FA-0877-425AEACA4136}"/>
              </a:ext>
            </a:extLst>
          </p:cNvPr>
          <p:cNvSpPr>
            <a:spLocks noGrp="1"/>
          </p:cNvSpPr>
          <p:nvPr>
            <p:ph idx="1"/>
          </p:nvPr>
        </p:nvSpPr>
        <p:spPr>
          <a:xfrm>
            <a:off x="4990751" y="1543574"/>
            <a:ext cx="6787393" cy="4591444"/>
          </a:xfrm>
        </p:spPr>
        <p:txBody>
          <a:bodyPr>
            <a:normAutofit/>
          </a:bodyPr>
          <a:lstStyle/>
          <a:p>
            <a:pPr>
              <a:lnSpc>
                <a:spcPct val="120000"/>
              </a:lnSpc>
            </a:pPr>
            <a:r>
              <a:rPr lang="en-US" altLang="zh-CN" sz="1800" dirty="0"/>
              <a:t>pre-pass </a:t>
            </a:r>
            <a:r>
              <a:rPr lang="zh-CN" altLang="en-US" sz="1800" dirty="0"/>
              <a:t>阶段：事务执行时，先进入一个叫做 </a:t>
            </a:r>
            <a:r>
              <a:rPr lang="en-US" altLang="zh-CN" sz="1800" dirty="0"/>
              <a:t>pre-pass </a:t>
            </a:r>
            <a:r>
              <a:rPr lang="zh-CN" altLang="en-US" sz="1800" dirty="0"/>
              <a:t>的阶段，这个阶段会通过索引尽量找出这个事务所需的要但被写入磁盘了的 </a:t>
            </a:r>
            <a:r>
              <a:rPr lang="en-US" altLang="zh-CN" sz="1800" dirty="0"/>
              <a:t>tuple</a:t>
            </a:r>
            <a:r>
              <a:rPr lang="zh-CN" altLang="en-US" sz="1800" dirty="0"/>
              <a:t>（索引都在内存中，这个操作会比较快）。</a:t>
            </a:r>
          </a:p>
          <a:p>
            <a:pPr>
              <a:lnSpc>
                <a:spcPct val="120000"/>
              </a:lnSpc>
            </a:pPr>
            <a:r>
              <a:rPr lang="zh-CN" altLang="en-US" sz="1800" dirty="0"/>
              <a:t>取回阶段：将事务 </a:t>
            </a:r>
            <a:r>
              <a:rPr lang="en-US" altLang="zh-CN" sz="1800" dirty="0"/>
              <a:t>abort </a:t>
            </a:r>
            <a:r>
              <a:rPr lang="zh-CN" altLang="en-US" sz="1800" dirty="0"/>
              <a:t>掉，并且回滚，再去磁盘取回这些 </a:t>
            </a:r>
            <a:r>
              <a:rPr lang="en-US" altLang="zh-CN" sz="1800" dirty="0"/>
              <a:t>tuple</a:t>
            </a:r>
            <a:r>
              <a:rPr lang="zh-CN" altLang="en-US" sz="1800" dirty="0"/>
              <a:t>。在取回 </a:t>
            </a:r>
            <a:r>
              <a:rPr lang="en-US" altLang="zh-CN" sz="1800" dirty="0"/>
              <a:t>tuple </a:t>
            </a:r>
            <a:r>
              <a:rPr lang="zh-CN" altLang="en-US" sz="1800" dirty="0"/>
              <a:t>的时候，其它事务可以在这个 </a:t>
            </a:r>
            <a:r>
              <a:rPr lang="en-US" altLang="zh-CN" sz="1800" dirty="0"/>
              <a:t>partition </a:t>
            </a:r>
            <a:r>
              <a:rPr lang="zh-CN" altLang="en-US" sz="1800" dirty="0"/>
              <a:t>正常执行。</a:t>
            </a:r>
            <a:endParaRPr lang="en-US" altLang="zh-CN" sz="1800" dirty="0"/>
          </a:p>
          <a:p>
            <a:pPr>
              <a:lnSpc>
                <a:spcPct val="120000"/>
              </a:lnSpc>
            </a:pPr>
            <a:r>
              <a:rPr lang="zh-CN" altLang="en-US" sz="1800" dirty="0"/>
              <a:t>重新执行：</a:t>
            </a:r>
            <a:r>
              <a:rPr lang="en-US" altLang="zh-CN" sz="1800" dirty="0"/>
              <a:t>tuple </a:t>
            </a:r>
            <a:r>
              <a:rPr lang="zh-CN" altLang="en-US" sz="1800" dirty="0"/>
              <a:t>取回后，再重新执行事务。</a:t>
            </a:r>
          </a:p>
          <a:p>
            <a:pPr>
              <a:lnSpc>
                <a:spcPct val="120000"/>
              </a:lnSpc>
            </a:pPr>
            <a:endParaRPr lang="zh-CN" altLang="en-US" dirty="0"/>
          </a:p>
        </p:txBody>
      </p:sp>
      <p:pic>
        <p:nvPicPr>
          <p:cNvPr id="5" name="图片 4">
            <a:extLst>
              <a:ext uri="{FF2B5EF4-FFF2-40B4-BE49-F238E27FC236}">
                <a16:creationId xmlns:a16="http://schemas.microsoft.com/office/drawing/2014/main" id="{930DCC32-3BCD-AE03-1091-5B7F24BC4117}"/>
              </a:ext>
            </a:extLst>
          </p:cNvPr>
          <p:cNvPicPr>
            <a:picLocks noChangeAspect="1"/>
          </p:cNvPicPr>
          <p:nvPr/>
        </p:nvPicPr>
        <p:blipFill>
          <a:blip r:embed="rId2"/>
          <a:stretch>
            <a:fillRect/>
          </a:stretch>
        </p:blipFill>
        <p:spPr>
          <a:xfrm>
            <a:off x="371703" y="1690688"/>
            <a:ext cx="4619048" cy="3304762"/>
          </a:xfrm>
          <a:prstGeom prst="rect">
            <a:avLst/>
          </a:prstGeom>
        </p:spPr>
      </p:pic>
    </p:spTree>
    <p:extLst>
      <p:ext uri="{BB962C8B-B14F-4D97-AF65-F5344CB8AC3E}">
        <p14:creationId xmlns:p14="http://schemas.microsoft.com/office/powerpoint/2010/main" val="3034199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A7BD7-A59A-C9B4-F72A-0686F8437D36}"/>
              </a:ext>
            </a:extLst>
          </p:cNvPr>
          <p:cNvSpPr>
            <a:spLocks noGrp="1"/>
          </p:cNvSpPr>
          <p:nvPr>
            <p:ph type="title"/>
          </p:nvPr>
        </p:nvSpPr>
        <p:spPr/>
        <p:txBody>
          <a:bodyPr/>
          <a:lstStyle/>
          <a:p>
            <a:r>
              <a:rPr lang="zh-CN" altLang="en-US" dirty="0"/>
              <a:t>未来展望</a:t>
            </a:r>
          </a:p>
        </p:txBody>
      </p:sp>
      <p:sp>
        <p:nvSpPr>
          <p:cNvPr id="6" name="内容占位符 5">
            <a:extLst>
              <a:ext uri="{FF2B5EF4-FFF2-40B4-BE49-F238E27FC236}">
                <a16:creationId xmlns:a16="http://schemas.microsoft.com/office/drawing/2014/main" id="{4238DF9F-6B49-F53D-44D7-8D7C3C56E7C7}"/>
              </a:ext>
            </a:extLst>
          </p:cNvPr>
          <p:cNvSpPr>
            <a:spLocks noGrp="1"/>
          </p:cNvSpPr>
          <p:nvPr>
            <p:ph idx="1"/>
          </p:nvPr>
        </p:nvSpPr>
        <p:spPr/>
        <p:txBody>
          <a:bodyPr/>
          <a:lstStyle/>
          <a:p>
            <a:r>
              <a:rPr lang="zh-CN" altLang="en-US" dirty="0"/>
              <a:t>支持所需内存大于可用内存的事务</a:t>
            </a:r>
            <a:endParaRPr lang="en-US" altLang="zh-CN" dirty="0"/>
          </a:p>
          <a:p>
            <a:r>
              <a:rPr lang="zh-CN" altLang="en-US" dirty="0"/>
              <a:t>将根据“空洞”占比的回收改为后台压缩过程</a:t>
            </a:r>
            <a:endParaRPr lang="en-US" altLang="zh-CN" dirty="0"/>
          </a:p>
          <a:p>
            <a:r>
              <a:rPr lang="zh-CN" altLang="en-US" dirty="0"/>
              <a:t>查询到被驱逐的</a:t>
            </a:r>
            <a:r>
              <a:rPr lang="en-US" altLang="zh-CN" dirty="0"/>
              <a:t>tuple</a:t>
            </a:r>
            <a:r>
              <a:rPr lang="zh-CN" altLang="en-US" dirty="0"/>
              <a:t>可以做的优化：</a:t>
            </a:r>
            <a:endParaRPr lang="en-US" altLang="zh-CN" dirty="0"/>
          </a:p>
          <a:p>
            <a:pPr marL="0" indent="0">
              <a:buNone/>
            </a:pPr>
            <a:r>
              <a:rPr lang="en-US" altLang="zh-CN" dirty="0"/>
              <a:t>	1.</a:t>
            </a:r>
            <a:r>
              <a:rPr lang="zh-CN" altLang="en-US" dirty="0"/>
              <a:t> 如果索引中有该数据就不需要去磁盘恢复</a:t>
            </a:r>
            <a:r>
              <a:rPr lang="en-US" altLang="zh-CN" dirty="0"/>
              <a:t>tuple</a:t>
            </a:r>
          </a:p>
          <a:p>
            <a:pPr marL="0" indent="0">
              <a:buNone/>
            </a:pPr>
            <a:r>
              <a:rPr lang="en-US" altLang="zh-CN" dirty="0"/>
              <a:t>	2.</a:t>
            </a:r>
            <a:r>
              <a:rPr lang="zh-CN" altLang="en-US" dirty="0"/>
              <a:t>驱逐的时候只淘汰</a:t>
            </a:r>
            <a:r>
              <a:rPr lang="en-US" altLang="zh-CN" dirty="0"/>
              <a:t>tuple</a:t>
            </a:r>
            <a:r>
              <a:rPr lang="zh-CN" altLang="en-US" dirty="0"/>
              <a:t>的某些列而不是全部</a:t>
            </a:r>
          </a:p>
        </p:txBody>
      </p:sp>
    </p:spTree>
    <p:extLst>
      <p:ext uri="{BB962C8B-B14F-4D97-AF65-F5344CB8AC3E}">
        <p14:creationId xmlns:p14="http://schemas.microsoft.com/office/powerpoint/2010/main" val="1381249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a:extLst>
              <a:ext uri="{FF2B5EF4-FFF2-40B4-BE49-F238E27FC236}">
                <a16:creationId xmlns:a16="http://schemas.microsoft.com/office/drawing/2014/main" id="{622B4DE7-2261-BC99-97AD-DB23BFAED782}"/>
              </a:ext>
            </a:extLst>
          </p:cNvPr>
          <p:cNvPicPr>
            <a:picLocks noChangeAspect="1"/>
          </p:cNvPicPr>
          <p:nvPr/>
        </p:nvPicPr>
        <p:blipFill>
          <a:blip r:embed="rId2"/>
          <a:stretch>
            <a:fillRect/>
          </a:stretch>
        </p:blipFill>
        <p:spPr>
          <a:xfrm>
            <a:off x="58615" y="0"/>
            <a:ext cx="12133385" cy="6858000"/>
          </a:xfrm>
          <a:prstGeom prst="rect">
            <a:avLst/>
          </a:prstGeom>
        </p:spPr>
      </p:pic>
    </p:spTree>
    <p:extLst>
      <p:ext uri="{BB962C8B-B14F-4D97-AF65-F5344CB8AC3E}">
        <p14:creationId xmlns:p14="http://schemas.microsoft.com/office/powerpoint/2010/main" val="324993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8F02FEE-266A-A603-63E1-358DBE277BFF}"/>
              </a:ext>
            </a:extLst>
          </p:cNvPr>
          <p:cNvPicPr>
            <a:picLocks noChangeAspect="1"/>
          </p:cNvPicPr>
          <p:nvPr/>
        </p:nvPicPr>
        <p:blipFill>
          <a:blip r:embed="rId2"/>
          <a:stretch>
            <a:fillRect/>
          </a:stretch>
        </p:blipFill>
        <p:spPr>
          <a:xfrm>
            <a:off x="2185193" y="1027906"/>
            <a:ext cx="7098504" cy="4066981"/>
          </a:xfrm>
          <a:prstGeom prst="rect">
            <a:avLst/>
          </a:prstGeom>
        </p:spPr>
      </p:pic>
      <p:sp>
        <p:nvSpPr>
          <p:cNvPr id="7" name="文本框 6">
            <a:extLst>
              <a:ext uri="{FF2B5EF4-FFF2-40B4-BE49-F238E27FC236}">
                <a16:creationId xmlns:a16="http://schemas.microsoft.com/office/drawing/2014/main" id="{B2AEE6B0-ECFD-1BDD-4151-2B32EF81C2EE}"/>
              </a:ext>
            </a:extLst>
          </p:cNvPr>
          <p:cNvSpPr txBox="1"/>
          <p:nvPr/>
        </p:nvSpPr>
        <p:spPr>
          <a:xfrm>
            <a:off x="3047301" y="3246431"/>
            <a:ext cx="6094602" cy="369332"/>
          </a:xfrm>
          <a:prstGeom prst="rect">
            <a:avLst/>
          </a:prstGeom>
          <a:noFill/>
        </p:spPr>
        <p:txBody>
          <a:bodyPr wrap="square">
            <a:spAutoFit/>
          </a:bodyPr>
          <a:lstStyle/>
          <a:p>
            <a:r>
              <a:rPr lang="zh-CN" altLang="en-US" dirty="0"/>
              <a:t>Figure 8</a:t>
            </a:r>
          </a:p>
        </p:txBody>
      </p:sp>
    </p:spTree>
    <p:extLst>
      <p:ext uri="{BB962C8B-B14F-4D97-AF65-F5344CB8AC3E}">
        <p14:creationId xmlns:p14="http://schemas.microsoft.com/office/powerpoint/2010/main" val="2482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14739-FC10-B80C-FE4D-479F70B62EF8}"/>
              </a:ext>
            </a:extLst>
          </p:cNvPr>
          <p:cNvSpPr>
            <a:spLocks noGrp="1"/>
          </p:cNvSpPr>
          <p:nvPr>
            <p:ph type="title"/>
          </p:nvPr>
        </p:nvSpPr>
        <p:spPr/>
        <p:txBody>
          <a:bodyPr/>
          <a:lstStyle/>
          <a:p>
            <a:r>
              <a:rPr lang="zh-CN" altLang="en-US" dirty="0">
                <a:latin typeface="Segoe UI Light" panose="020B0502040204020203" pitchFamily="34" charset="0"/>
                <a:ea typeface="微软雅黑 Light" panose="020B0502040204020203" pitchFamily="34" charset="-122"/>
              </a:rPr>
              <a:t>纯内存数据库存在的问题</a:t>
            </a:r>
          </a:p>
        </p:txBody>
      </p:sp>
      <p:sp>
        <p:nvSpPr>
          <p:cNvPr id="3" name="内容占位符 2">
            <a:extLst>
              <a:ext uri="{FF2B5EF4-FFF2-40B4-BE49-F238E27FC236}">
                <a16:creationId xmlns:a16="http://schemas.microsoft.com/office/drawing/2014/main" id="{B5F57597-406B-0E6A-17FD-4ABFD87CC597}"/>
              </a:ext>
            </a:extLst>
          </p:cNvPr>
          <p:cNvSpPr>
            <a:spLocks noGrp="1"/>
          </p:cNvSpPr>
          <p:nvPr>
            <p:ph idx="1"/>
          </p:nvPr>
        </p:nvSpPr>
        <p:spPr/>
        <p:txBody>
          <a:bodyPr/>
          <a:lstStyle/>
          <a:p>
            <a:pPr marL="0" indent="0">
              <a:buNone/>
            </a:pPr>
            <a:r>
              <a:rPr lang="zh-CN" altLang="en-US" b="0" i="0" dirty="0">
                <a:solidFill>
                  <a:srgbClr val="000000"/>
                </a:solidFill>
                <a:effectLst/>
                <a:highlight>
                  <a:srgbClr val="FFFFFF"/>
                </a:highlight>
                <a:latin typeface="Segoe UI Light" panose="020B0502040204020203" pitchFamily="34" charset="0"/>
                <a:ea typeface="微软雅黑 Light" panose="020B0502040204020203" pitchFamily="34" charset="-122"/>
              </a:rPr>
              <a:t>所有内存</a:t>
            </a:r>
            <a:r>
              <a:rPr lang="zh-CN" altLang="en-US" dirty="0">
                <a:solidFill>
                  <a:srgbClr val="000000"/>
                </a:solidFill>
                <a:highlight>
                  <a:srgbClr val="FFFFFF"/>
                </a:highlight>
                <a:latin typeface="Segoe UI Light" panose="020B0502040204020203" pitchFamily="34" charset="0"/>
                <a:ea typeface="微软雅黑 Light" panose="020B0502040204020203" pitchFamily="34" charset="-122"/>
              </a:rPr>
              <a:t>数据库</a:t>
            </a:r>
            <a:r>
              <a:rPr lang="zh-CN" altLang="en-US" b="0" i="0" dirty="0">
                <a:solidFill>
                  <a:srgbClr val="000000"/>
                </a:solidFill>
                <a:effectLst/>
                <a:highlight>
                  <a:srgbClr val="FFFFFF"/>
                </a:highlight>
                <a:latin typeface="Segoe UI Light" panose="020B0502040204020203" pitchFamily="34" charset="0"/>
                <a:ea typeface="微软雅黑 Light" panose="020B0502040204020203" pitchFamily="34" charset="-122"/>
              </a:rPr>
              <a:t>都警告用户不要超过实际内存量。如果内存超出那么用户必须</a:t>
            </a:r>
            <a:r>
              <a:rPr lang="en-US" altLang="zh-CN" b="0" i="0" dirty="0">
                <a:solidFill>
                  <a:srgbClr val="000000"/>
                </a:solidFill>
                <a:effectLst/>
                <a:highlight>
                  <a:srgbClr val="FFFFFF"/>
                </a:highlight>
                <a:latin typeface="Segoe UI Light" panose="020B0502040204020203" pitchFamily="34" charset="0"/>
                <a:ea typeface="微软雅黑 Light" panose="020B0502040204020203" pitchFamily="34" charset="-122"/>
              </a:rPr>
              <a:t>:</a:t>
            </a:r>
          </a:p>
          <a:p>
            <a:r>
              <a:rPr lang="en-US" altLang="zh-CN" b="0" i="0" dirty="0">
                <a:solidFill>
                  <a:srgbClr val="000000"/>
                </a:solidFill>
                <a:effectLst/>
                <a:highlight>
                  <a:srgbClr val="FFFFFF"/>
                </a:highlight>
                <a:latin typeface="Segoe UI Light" panose="020B0502040204020203" pitchFamily="34" charset="0"/>
                <a:ea typeface="微软雅黑 Light" panose="020B0502040204020203" pitchFamily="34" charset="-122"/>
              </a:rPr>
              <a:t>(1)</a:t>
            </a:r>
            <a:r>
              <a:rPr lang="zh-CN" altLang="en-US" b="0" i="0" dirty="0">
                <a:solidFill>
                  <a:srgbClr val="000000"/>
                </a:solidFill>
                <a:effectLst/>
                <a:highlight>
                  <a:srgbClr val="FFFFFF"/>
                </a:highlight>
                <a:latin typeface="Segoe UI Light" panose="020B0502040204020203" pitchFamily="34" charset="0"/>
                <a:ea typeface="微软雅黑 Light" panose="020B0502040204020203" pitchFamily="34" charset="-122"/>
              </a:rPr>
              <a:t>提供新的硬件并将数据库迁移到更大的集群</a:t>
            </a:r>
            <a:endParaRPr lang="en-US" altLang="zh-CN" b="0" i="0" dirty="0">
              <a:solidFill>
                <a:srgbClr val="000000"/>
              </a:solidFill>
              <a:effectLst/>
              <a:highlight>
                <a:srgbClr val="FFFFFF"/>
              </a:highlight>
              <a:latin typeface="Segoe UI Light" panose="020B0502040204020203" pitchFamily="34" charset="0"/>
              <a:ea typeface="微软雅黑 Light" panose="020B0502040204020203" pitchFamily="34" charset="-122"/>
            </a:endParaRPr>
          </a:p>
          <a:p>
            <a:r>
              <a:rPr lang="en-US" altLang="zh-CN" b="0" i="0" dirty="0">
                <a:solidFill>
                  <a:srgbClr val="000000"/>
                </a:solidFill>
                <a:effectLst/>
                <a:highlight>
                  <a:srgbClr val="FFFFFF"/>
                </a:highlight>
                <a:latin typeface="Segoe UI Light" panose="020B0502040204020203" pitchFamily="34" charset="0"/>
                <a:ea typeface="微软雅黑 Light" panose="020B0502040204020203" pitchFamily="34" charset="-122"/>
              </a:rPr>
              <a:t>(2)</a:t>
            </a:r>
            <a:r>
              <a:rPr lang="zh-CN" altLang="en-US" b="0" i="0" dirty="0">
                <a:solidFill>
                  <a:srgbClr val="000000"/>
                </a:solidFill>
                <a:effectLst/>
                <a:highlight>
                  <a:srgbClr val="FFFFFF"/>
                </a:highlight>
                <a:latin typeface="Segoe UI Light" panose="020B0502040204020203" pitchFamily="34" charset="0"/>
                <a:ea typeface="微软雅黑 Light" panose="020B0502040204020203" pitchFamily="34" charset="-122"/>
              </a:rPr>
              <a:t>退回到传统的基于磁盘的系统，这存在固有的性能问题</a:t>
            </a:r>
            <a:endParaRPr lang="zh-CN" altLang="en-US" dirty="0">
              <a:latin typeface="Segoe UI Light" panose="020B0502040204020203" pitchFamily="34" charset="0"/>
              <a:ea typeface="微软雅黑 Light" panose="020B0502040204020203" pitchFamily="34" charset="-122"/>
            </a:endParaRPr>
          </a:p>
        </p:txBody>
      </p:sp>
    </p:spTree>
    <p:extLst>
      <p:ext uri="{BB962C8B-B14F-4D97-AF65-F5344CB8AC3E}">
        <p14:creationId xmlns:p14="http://schemas.microsoft.com/office/powerpoint/2010/main" val="138447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95DF09-DBB4-AC54-8F46-4A0F4DC1BFBE}"/>
              </a:ext>
            </a:extLst>
          </p:cNvPr>
          <p:cNvPicPr>
            <a:picLocks noChangeAspect="1"/>
          </p:cNvPicPr>
          <p:nvPr/>
        </p:nvPicPr>
        <p:blipFill>
          <a:blip r:embed="rId2"/>
          <a:stretch>
            <a:fillRect/>
          </a:stretch>
        </p:blipFill>
        <p:spPr>
          <a:xfrm>
            <a:off x="1350656" y="703560"/>
            <a:ext cx="6980952" cy="5295238"/>
          </a:xfrm>
          <a:prstGeom prst="rect">
            <a:avLst/>
          </a:prstGeom>
        </p:spPr>
      </p:pic>
      <p:sp>
        <p:nvSpPr>
          <p:cNvPr id="6" name="思想气泡: 云 5">
            <a:extLst>
              <a:ext uri="{FF2B5EF4-FFF2-40B4-BE49-F238E27FC236}">
                <a16:creationId xmlns:a16="http://schemas.microsoft.com/office/drawing/2014/main" id="{A48FEC6E-24C8-9178-DD92-7CAB29DA0996}"/>
              </a:ext>
            </a:extLst>
          </p:cNvPr>
          <p:cNvSpPr/>
          <p:nvPr/>
        </p:nvSpPr>
        <p:spPr>
          <a:xfrm>
            <a:off x="8142051" y="1108953"/>
            <a:ext cx="3132307" cy="2320047"/>
          </a:xfrm>
          <a:prstGeom prst="cloudCallout">
            <a:avLst>
              <a:gd name="adj1" fmla="val -35119"/>
              <a:gd name="adj2" fmla="val 90592"/>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Light" panose="020B0502040204020203" pitchFamily="34" charset="0"/>
                <a:ea typeface="微软雅黑 Light" panose="020B0502040204020203" pitchFamily="34" charset="-122"/>
              </a:rPr>
              <a:t>Buffer pool</a:t>
            </a:r>
            <a:r>
              <a:rPr lang="zh-CN" altLang="en-US" dirty="0">
                <a:solidFill>
                  <a:schemeClr val="tx1"/>
                </a:solidFill>
                <a:latin typeface="Segoe UI Light" panose="020B0502040204020203" pitchFamily="34" charset="0"/>
                <a:ea typeface="微软雅黑 Light" panose="020B0502040204020203" pitchFamily="34" charset="-122"/>
              </a:rPr>
              <a:t>真的需要吗</a:t>
            </a:r>
          </a:p>
        </p:txBody>
      </p:sp>
    </p:spTree>
    <p:extLst>
      <p:ext uri="{BB962C8B-B14F-4D97-AF65-F5344CB8AC3E}">
        <p14:creationId xmlns:p14="http://schemas.microsoft.com/office/powerpoint/2010/main" val="345537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94AEB31-1A29-1F4E-9246-48298E0CE342}"/>
              </a:ext>
            </a:extLst>
          </p:cNvPr>
          <p:cNvPicPr>
            <a:picLocks noChangeAspect="1"/>
          </p:cNvPicPr>
          <p:nvPr/>
        </p:nvPicPr>
        <p:blipFill>
          <a:blip r:embed="rId2"/>
          <a:stretch>
            <a:fillRect/>
          </a:stretch>
        </p:blipFill>
        <p:spPr>
          <a:xfrm>
            <a:off x="669849" y="1632322"/>
            <a:ext cx="7447619" cy="4600000"/>
          </a:xfrm>
          <a:prstGeom prst="rect">
            <a:avLst/>
          </a:prstGeom>
        </p:spPr>
      </p:pic>
      <p:sp>
        <p:nvSpPr>
          <p:cNvPr id="6" name="矩形 5">
            <a:extLst>
              <a:ext uri="{FF2B5EF4-FFF2-40B4-BE49-F238E27FC236}">
                <a16:creationId xmlns:a16="http://schemas.microsoft.com/office/drawing/2014/main" id="{DAD37723-EAFA-CE2B-65F6-BA517ED9FC50}"/>
              </a:ext>
            </a:extLst>
          </p:cNvPr>
          <p:cNvSpPr/>
          <p:nvPr/>
        </p:nvSpPr>
        <p:spPr>
          <a:xfrm>
            <a:off x="786582" y="5633733"/>
            <a:ext cx="914400"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a:extLst>
              <a:ext uri="{FF2B5EF4-FFF2-40B4-BE49-F238E27FC236}">
                <a16:creationId xmlns:a16="http://schemas.microsoft.com/office/drawing/2014/main" id="{B91EBA72-25E4-6DE6-8389-7F2B503270F7}"/>
              </a:ext>
            </a:extLst>
          </p:cNvPr>
          <p:cNvSpPr>
            <a:spLocks noGrp="1"/>
          </p:cNvSpPr>
          <p:nvPr>
            <p:ph type="title"/>
          </p:nvPr>
        </p:nvSpPr>
        <p:spPr>
          <a:xfrm>
            <a:off x="342090" y="306759"/>
            <a:ext cx="10515600" cy="1325563"/>
          </a:xfrm>
        </p:spPr>
        <p:txBody>
          <a:bodyPr/>
          <a:lstStyle/>
          <a:p>
            <a:r>
              <a:rPr lang="zh-CN" altLang="en-US" dirty="0"/>
              <a:t>传统磁盘数据库问题一</a:t>
            </a:r>
          </a:p>
        </p:txBody>
      </p:sp>
      <p:sp>
        <p:nvSpPr>
          <p:cNvPr id="11" name="文本框 10">
            <a:extLst>
              <a:ext uri="{FF2B5EF4-FFF2-40B4-BE49-F238E27FC236}">
                <a16:creationId xmlns:a16="http://schemas.microsoft.com/office/drawing/2014/main" id="{FED7A702-4662-B371-D0A8-2170CBED23AB}"/>
              </a:ext>
            </a:extLst>
          </p:cNvPr>
          <p:cNvSpPr txBox="1"/>
          <p:nvPr/>
        </p:nvSpPr>
        <p:spPr>
          <a:xfrm>
            <a:off x="7684315" y="2058635"/>
            <a:ext cx="4382585" cy="646331"/>
          </a:xfrm>
          <a:prstGeom prst="rect">
            <a:avLst/>
          </a:prstGeom>
          <a:noFill/>
        </p:spPr>
        <p:txBody>
          <a:bodyPr wrap="square">
            <a:spAutoFit/>
          </a:bodyPr>
          <a:lstStyle/>
          <a:p>
            <a:r>
              <a:rPr lang="zh-CN" altLang="en-US" dirty="0"/>
              <a:t>管理</a:t>
            </a:r>
            <a:r>
              <a:rPr lang="en-US" altLang="zh-CN" dirty="0"/>
              <a:t>buffer pool</a:t>
            </a:r>
            <a:r>
              <a:rPr lang="zh-CN" altLang="en-US" dirty="0"/>
              <a:t>的开销</a:t>
            </a:r>
            <a:endParaRPr lang="en-US" altLang="zh-CN" dirty="0"/>
          </a:p>
          <a:p>
            <a:r>
              <a:rPr lang="zh-CN" altLang="en-US" dirty="0"/>
              <a:t>磁盘块数据格式转化为内存数据格式开销</a:t>
            </a:r>
            <a:endParaRPr lang="en-US" altLang="zh-CN" dirty="0"/>
          </a:p>
        </p:txBody>
      </p:sp>
    </p:spTree>
    <p:extLst>
      <p:ext uri="{BB962C8B-B14F-4D97-AF65-F5344CB8AC3E}">
        <p14:creationId xmlns:p14="http://schemas.microsoft.com/office/powerpoint/2010/main" val="373548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73873-40B8-FF76-EC9F-DB8252C733B0}"/>
              </a:ext>
            </a:extLst>
          </p:cNvPr>
          <p:cNvSpPr>
            <a:spLocks noGrp="1"/>
          </p:cNvSpPr>
          <p:nvPr>
            <p:ph type="title"/>
          </p:nvPr>
        </p:nvSpPr>
        <p:spPr/>
        <p:txBody>
          <a:bodyPr/>
          <a:lstStyle/>
          <a:p>
            <a:r>
              <a:rPr lang="zh-CN" altLang="en-US" dirty="0"/>
              <a:t>传统磁盘数据库问题二</a:t>
            </a:r>
          </a:p>
        </p:txBody>
      </p:sp>
      <p:sp>
        <p:nvSpPr>
          <p:cNvPr id="3" name="内容占位符 2">
            <a:extLst>
              <a:ext uri="{FF2B5EF4-FFF2-40B4-BE49-F238E27FC236}">
                <a16:creationId xmlns:a16="http://schemas.microsoft.com/office/drawing/2014/main" id="{FEEF256A-6CB3-3A1E-1EBD-AB3185A8F24B}"/>
              </a:ext>
            </a:extLst>
          </p:cNvPr>
          <p:cNvSpPr>
            <a:spLocks noGrp="1"/>
          </p:cNvSpPr>
          <p:nvPr>
            <p:ph idx="1"/>
          </p:nvPr>
        </p:nvSpPr>
        <p:spPr/>
        <p:txBody>
          <a:bodyPr/>
          <a:lstStyle/>
          <a:p>
            <a:r>
              <a:rPr lang="zh-CN" altLang="en-US" dirty="0"/>
              <a:t>数据缓冲中需要存储一份，磁盘中需要存储一份，因此造成对资源的浪费</a:t>
            </a:r>
            <a:endParaRPr lang="en-US" altLang="zh-CN" dirty="0"/>
          </a:p>
          <a:p>
            <a:endParaRPr lang="zh-CN" altLang="en-US" dirty="0"/>
          </a:p>
        </p:txBody>
      </p:sp>
    </p:spTree>
    <p:extLst>
      <p:ext uri="{BB962C8B-B14F-4D97-AF65-F5344CB8AC3E}">
        <p14:creationId xmlns:p14="http://schemas.microsoft.com/office/powerpoint/2010/main" val="419627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73873-40B8-FF76-EC9F-DB8252C733B0}"/>
              </a:ext>
            </a:extLst>
          </p:cNvPr>
          <p:cNvSpPr>
            <a:spLocks noGrp="1"/>
          </p:cNvSpPr>
          <p:nvPr>
            <p:ph type="title"/>
          </p:nvPr>
        </p:nvSpPr>
        <p:spPr/>
        <p:txBody>
          <a:bodyPr/>
          <a:lstStyle/>
          <a:p>
            <a:r>
              <a:rPr lang="zh-CN" altLang="en-US" dirty="0"/>
              <a:t>传统磁盘数据库问题三</a:t>
            </a:r>
          </a:p>
        </p:txBody>
      </p:sp>
      <p:sp>
        <p:nvSpPr>
          <p:cNvPr id="3" name="内容占位符 2">
            <a:extLst>
              <a:ext uri="{FF2B5EF4-FFF2-40B4-BE49-F238E27FC236}">
                <a16:creationId xmlns:a16="http://schemas.microsoft.com/office/drawing/2014/main" id="{FEEF256A-6CB3-3A1E-1EBD-AB3185A8F24B}"/>
              </a:ext>
            </a:extLst>
          </p:cNvPr>
          <p:cNvSpPr>
            <a:spLocks noGrp="1"/>
          </p:cNvSpPr>
          <p:nvPr>
            <p:ph idx="1"/>
          </p:nvPr>
        </p:nvSpPr>
        <p:spPr/>
        <p:txBody>
          <a:bodyPr/>
          <a:lstStyle/>
          <a:p>
            <a:r>
              <a:rPr lang="zh-CN" altLang="en-US" dirty="0"/>
              <a:t>对于传统磁盘数据库的一个广泛采用的优化是引入分布式内存缓存，应用程序首先在缓存中查找感兴趣的</a:t>
            </a:r>
            <a:r>
              <a:rPr lang="en-US" altLang="zh-CN" dirty="0"/>
              <a:t>tuple</a:t>
            </a:r>
            <a:r>
              <a:rPr lang="zh-CN" altLang="en-US" dirty="0"/>
              <a:t>。如果此</a:t>
            </a:r>
            <a:r>
              <a:rPr lang="en-US" altLang="zh-CN" dirty="0"/>
              <a:t>tuple</a:t>
            </a:r>
            <a:r>
              <a:rPr lang="zh-CN" altLang="en-US" dirty="0"/>
              <a:t>不在缓存中，则应用程序在 </a:t>
            </a:r>
            <a:r>
              <a:rPr lang="en-US" altLang="zh-CN" dirty="0"/>
              <a:t>DBMS </a:t>
            </a:r>
            <a:r>
              <a:rPr lang="zh-CN" altLang="en-US" dirty="0"/>
              <a:t>中执行查询以获取所需数据。</a:t>
            </a:r>
            <a:endParaRPr lang="en-US" altLang="zh-CN" dirty="0"/>
          </a:p>
          <a:p>
            <a:r>
              <a:rPr lang="zh-CN" altLang="en-US" dirty="0"/>
              <a:t>对于这种不仅会引入更多的存储开销，在对数据进行修改的时候不仅要修改前端分布式内存缓存中的值还需要修改数据库中实际的值。</a:t>
            </a:r>
          </a:p>
        </p:txBody>
      </p:sp>
    </p:spTree>
    <p:extLst>
      <p:ext uri="{BB962C8B-B14F-4D97-AF65-F5344CB8AC3E}">
        <p14:creationId xmlns:p14="http://schemas.microsoft.com/office/powerpoint/2010/main" val="247274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A1E17-8E81-40E3-8277-FC77D916159D}"/>
              </a:ext>
            </a:extLst>
          </p:cNvPr>
          <p:cNvSpPr>
            <a:spLocks noGrp="1"/>
          </p:cNvSpPr>
          <p:nvPr>
            <p:ph type="title"/>
          </p:nvPr>
        </p:nvSpPr>
        <p:spPr/>
        <p:txBody>
          <a:bodyPr/>
          <a:lstStyle/>
          <a:p>
            <a:r>
              <a:rPr lang="zh-CN" altLang="en-US" dirty="0"/>
              <a:t>本文创新点</a:t>
            </a:r>
          </a:p>
        </p:txBody>
      </p:sp>
      <p:sp>
        <p:nvSpPr>
          <p:cNvPr id="3" name="内容占位符 2">
            <a:extLst>
              <a:ext uri="{FF2B5EF4-FFF2-40B4-BE49-F238E27FC236}">
                <a16:creationId xmlns:a16="http://schemas.microsoft.com/office/drawing/2014/main" id="{920B8FF4-A67E-06CB-0A1D-46D3C1CAC476}"/>
              </a:ext>
            </a:extLst>
          </p:cNvPr>
          <p:cNvSpPr>
            <a:spLocks noGrp="1"/>
          </p:cNvSpPr>
          <p:nvPr>
            <p:ph idx="1"/>
          </p:nvPr>
        </p:nvSpPr>
        <p:spPr>
          <a:xfrm>
            <a:off x="838200" y="1621344"/>
            <a:ext cx="10515600" cy="4351338"/>
          </a:xfrm>
        </p:spPr>
        <p:txBody>
          <a:bodyPr>
            <a:normAutofit/>
          </a:bodyPr>
          <a:lstStyle/>
          <a:p>
            <a:pPr marL="0" indent="0">
              <a:lnSpc>
                <a:spcPct val="100000"/>
              </a:lnSpc>
              <a:buNone/>
            </a:pPr>
            <a:r>
              <a:rPr lang="zh-CN" altLang="en-US" sz="2400" dirty="0"/>
              <a:t>提出了一种</a:t>
            </a:r>
            <a:r>
              <a:rPr lang="zh-CN" altLang="en-US" sz="2400" dirty="0">
                <a:solidFill>
                  <a:srgbClr val="FF0000"/>
                </a:solidFill>
              </a:rPr>
              <a:t>新的主存</a:t>
            </a:r>
            <a:r>
              <a:rPr lang="en-US" altLang="zh-CN" sz="2400" dirty="0" err="1">
                <a:solidFill>
                  <a:srgbClr val="FF0000"/>
                </a:solidFill>
              </a:rPr>
              <a:t>dbms</a:t>
            </a:r>
            <a:r>
              <a:rPr lang="zh-CN" altLang="en-US" sz="2400" dirty="0">
                <a:solidFill>
                  <a:srgbClr val="FF0000"/>
                </a:solidFill>
              </a:rPr>
              <a:t>体系结构</a:t>
            </a:r>
            <a:r>
              <a:rPr lang="zh-CN" altLang="en-US" sz="2400" dirty="0"/>
              <a:t>，我们称之为反缓存（</a:t>
            </a:r>
            <a:r>
              <a:rPr lang="en-US" altLang="zh-CN" sz="2400" dirty="0"/>
              <a:t>Anti-Caching</a:t>
            </a:r>
            <a:r>
              <a:rPr lang="zh-CN" altLang="en-US" sz="2400" dirty="0"/>
              <a:t>）。在具有反缓存功能的</a:t>
            </a:r>
            <a:r>
              <a:rPr lang="en-US" altLang="zh-CN" sz="2400" dirty="0"/>
              <a:t>DBMS</a:t>
            </a:r>
            <a:r>
              <a:rPr lang="zh-CN" altLang="en-US" sz="2400" dirty="0"/>
              <a:t>中，当</a:t>
            </a:r>
            <a:r>
              <a:rPr lang="zh-CN" altLang="en-US" sz="2400" dirty="0">
                <a:solidFill>
                  <a:srgbClr val="FF0000"/>
                </a:solidFill>
              </a:rPr>
              <a:t>内存耗尽时，</a:t>
            </a:r>
            <a:r>
              <a:rPr lang="en-US" altLang="zh-CN" sz="2400" dirty="0">
                <a:solidFill>
                  <a:srgbClr val="FF0000"/>
                </a:solidFill>
              </a:rPr>
              <a:t>DBMS</a:t>
            </a:r>
            <a:r>
              <a:rPr lang="zh-CN" altLang="en-US" sz="2400" dirty="0">
                <a:solidFill>
                  <a:srgbClr val="FF0000"/>
                </a:solidFill>
              </a:rPr>
              <a:t>收集“最冷”的</a:t>
            </a:r>
            <a:r>
              <a:rPr lang="en-US" altLang="zh-CN" sz="2400" dirty="0">
                <a:solidFill>
                  <a:srgbClr val="FF0000"/>
                </a:solidFill>
              </a:rPr>
              <a:t>tuple</a:t>
            </a:r>
            <a:r>
              <a:rPr lang="zh-CN" altLang="en-US" sz="2400" dirty="0">
                <a:solidFill>
                  <a:srgbClr val="FF0000"/>
                </a:solidFill>
              </a:rPr>
              <a:t>，并将其写入磁盘，从而为最近访问的元组释放空间</a:t>
            </a:r>
            <a:r>
              <a:rPr lang="zh-CN" altLang="en-US" sz="2400" dirty="0"/>
              <a:t>。</a:t>
            </a:r>
            <a:r>
              <a:rPr lang="en-US" altLang="zh-CN" sz="2400" dirty="0"/>
              <a:t>                                                  </a:t>
            </a:r>
            <a:r>
              <a:rPr lang="zh-CN" altLang="en-US" sz="2400" dirty="0"/>
              <a:t>因此，“热的”数据驻留在主存中，而较冷的数据驻留在系统的反缓存部分的磁盘上。</a:t>
            </a:r>
            <a:endParaRPr lang="en-US" altLang="zh-CN" sz="2400" dirty="0"/>
          </a:p>
          <a:p>
            <a:pPr marL="0" indent="0">
              <a:lnSpc>
                <a:spcPct val="100000"/>
              </a:lnSpc>
              <a:buNone/>
            </a:pPr>
            <a:r>
              <a:rPr lang="zh-CN" altLang="en-US" sz="2400" dirty="0"/>
              <a:t>与传统的</a:t>
            </a:r>
            <a:r>
              <a:rPr lang="en-US" altLang="zh-CN" sz="2400" dirty="0"/>
              <a:t>DBMS</a:t>
            </a:r>
            <a:r>
              <a:rPr lang="zh-CN" altLang="en-US" sz="2400" dirty="0"/>
              <a:t>体系结构不同，</a:t>
            </a:r>
            <a:r>
              <a:rPr lang="en-US" altLang="zh-CN" sz="2400" dirty="0"/>
              <a:t>tuple</a:t>
            </a:r>
            <a:r>
              <a:rPr lang="zh-CN" altLang="en-US" sz="2400" dirty="0">
                <a:solidFill>
                  <a:srgbClr val="FF0000"/>
                </a:solidFill>
              </a:rPr>
              <a:t>不驻留在两个位置</a:t>
            </a:r>
            <a:r>
              <a:rPr lang="en-US" altLang="zh-CN" sz="2400" dirty="0"/>
              <a:t>;</a:t>
            </a:r>
            <a:r>
              <a:rPr lang="zh-CN" altLang="en-US" sz="2400" dirty="0"/>
              <a:t>每个元组要么在内存中，要么在磁盘块中，但永远不会同时在这两个地方。</a:t>
            </a:r>
            <a:endParaRPr lang="en-US" altLang="zh-CN" sz="2400" dirty="0"/>
          </a:p>
          <a:p>
            <a:pPr marL="0" indent="0">
              <a:lnSpc>
                <a:spcPct val="100000"/>
              </a:lnSpc>
              <a:buNone/>
            </a:pPr>
            <a:r>
              <a:rPr lang="zh-CN" altLang="en-US" sz="2400" dirty="0"/>
              <a:t>在这个新的体系结构中，主存而不是磁盘成为主要存储位置。不是从磁盘上的数据开始，然后将热数据读入缓存，而是从内存中开始，然后将冷数据驱逐到磁盘上的反缓存中。</a:t>
            </a:r>
          </a:p>
        </p:txBody>
      </p:sp>
    </p:spTree>
    <p:extLst>
      <p:ext uri="{BB962C8B-B14F-4D97-AF65-F5344CB8AC3E}">
        <p14:creationId xmlns:p14="http://schemas.microsoft.com/office/powerpoint/2010/main" val="6061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6607F4D-AF08-5A55-BE6F-935DDCA5C12D}"/>
              </a:ext>
            </a:extLst>
          </p:cNvPr>
          <p:cNvPicPr>
            <a:picLocks noChangeAspect="1"/>
          </p:cNvPicPr>
          <p:nvPr/>
        </p:nvPicPr>
        <p:blipFill>
          <a:blip r:embed="rId2"/>
          <a:stretch>
            <a:fillRect/>
          </a:stretch>
        </p:blipFill>
        <p:spPr>
          <a:xfrm>
            <a:off x="319809" y="767445"/>
            <a:ext cx="11552381" cy="4447619"/>
          </a:xfrm>
          <a:prstGeom prst="rect">
            <a:avLst/>
          </a:prstGeom>
        </p:spPr>
      </p:pic>
    </p:spTree>
    <p:extLst>
      <p:ext uri="{BB962C8B-B14F-4D97-AF65-F5344CB8AC3E}">
        <p14:creationId xmlns:p14="http://schemas.microsoft.com/office/powerpoint/2010/main" val="164671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E3CCBDF-181E-9C30-9E63-102B0B4CEDFC}"/>
              </a:ext>
            </a:extLst>
          </p:cNvPr>
          <p:cNvPicPr>
            <a:picLocks noChangeAspect="1"/>
          </p:cNvPicPr>
          <p:nvPr/>
        </p:nvPicPr>
        <p:blipFill>
          <a:blip r:embed="rId2"/>
          <a:stretch>
            <a:fillRect/>
          </a:stretch>
        </p:blipFill>
        <p:spPr>
          <a:xfrm>
            <a:off x="1740765" y="1321400"/>
            <a:ext cx="8438095" cy="2580952"/>
          </a:xfrm>
          <a:prstGeom prst="rect">
            <a:avLst/>
          </a:prstGeom>
        </p:spPr>
      </p:pic>
    </p:spTree>
    <p:extLst>
      <p:ext uri="{BB962C8B-B14F-4D97-AF65-F5344CB8AC3E}">
        <p14:creationId xmlns:p14="http://schemas.microsoft.com/office/powerpoint/2010/main" val="38190749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Segoe UI Light"/>
        <a:ea typeface="微软雅黑 Light"/>
        <a:cs typeface=""/>
      </a:majorFont>
      <a:minorFont>
        <a:latin typeface="Segoe U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1208</Words>
  <Application>Microsoft Office PowerPoint</Application>
  <PresentationFormat>宽屏</PresentationFormat>
  <Paragraphs>56</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-apple-system</vt:lpstr>
      <vt:lpstr>Arial</vt:lpstr>
      <vt:lpstr>Segoe UI Light</vt:lpstr>
      <vt:lpstr>Office 主题​​</vt:lpstr>
      <vt:lpstr>Anti-Caching: A New Approach to Database Management System Architecture</vt:lpstr>
      <vt:lpstr>纯内存数据库存在的问题</vt:lpstr>
      <vt:lpstr>PowerPoint 演示文稿</vt:lpstr>
      <vt:lpstr>传统磁盘数据库问题一</vt:lpstr>
      <vt:lpstr>传统磁盘数据库问题二</vt:lpstr>
      <vt:lpstr>传统磁盘数据库问题三</vt:lpstr>
      <vt:lpstr>本文创新点</vt:lpstr>
      <vt:lpstr>PowerPoint 演示文稿</vt:lpstr>
      <vt:lpstr>PowerPoint 演示文稿</vt:lpstr>
      <vt:lpstr>对比虚拟内存的区别</vt:lpstr>
      <vt:lpstr>H-Store</vt:lpstr>
      <vt:lpstr>Anti-Caching数据结构设计</vt:lpstr>
      <vt:lpstr>Anti-Caching数据结构设计</vt:lpstr>
      <vt:lpstr>如何淘汰数据</vt:lpstr>
      <vt:lpstr>如何从磁盘取回数据</vt:lpstr>
      <vt:lpstr>事务执行流程</vt:lpstr>
      <vt:lpstr>未来展望</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文昊 李</dc:creator>
  <cp:lastModifiedBy>文昊 李</cp:lastModifiedBy>
  <cp:revision>5</cp:revision>
  <dcterms:created xsi:type="dcterms:W3CDTF">2024-06-09T06:31:19Z</dcterms:created>
  <dcterms:modified xsi:type="dcterms:W3CDTF">2024-09-23T11:35:52Z</dcterms:modified>
</cp:coreProperties>
</file>