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309" r:id="rId6"/>
    <p:sldId id="296" r:id="rId7"/>
    <p:sldId id="259" r:id="rId8"/>
    <p:sldId id="268" r:id="rId9"/>
    <p:sldId id="266" r:id="rId10"/>
    <p:sldId id="297" r:id="rId12"/>
    <p:sldId id="311" r:id="rId13"/>
    <p:sldId id="313" r:id="rId14"/>
    <p:sldId id="314" r:id="rId15"/>
    <p:sldId id="315" r:id="rId16"/>
    <p:sldId id="301" r:id="rId17"/>
    <p:sldId id="293" r:id="rId18"/>
    <p:sldId id="30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05" autoAdjust="0"/>
  </p:normalViewPr>
  <p:slideViewPr>
    <p:cSldViewPr snapToGrid="0">
      <p:cViewPr varScale="1">
        <p:scale>
          <a:sx n="69" d="100"/>
          <a:sy n="69" d="100"/>
        </p:scale>
        <p:origin x="11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7DDAF-2284-4515-BE6B-3E3D21A1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 WO, the PilotDB throughput reaches 97.0% of MySQL-ideal, with at least a 1.53× improvement over the other three baselines.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 WO, the PilotDB throughput reaches 97.0% of MySQL-ideal, with at least a 1.53× improvement over the other three baselines.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292052"/>
            <a:ext cx="12191999" cy="2397875"/>
            <a:chOff x="0" y="1292052"/>
            <a:chExt cx="12191999" cy="2397875"/>
          </a:xfrm>
        </p:grpSpPr>
        <p:sp>
          <p:nvSpPr>
            <p:cNvPr id="16" name="任意多边形: 形状 15"/>
            <p:cNvSpPr/>
            <p:nvPr/>
          </p:nvSpPr>
          <p:spPr>
            <a:xfrm>
              <a:off x="0" y="2387599"/>
              <a:ext cx="12191999" cy="1302328"/>
            </a:xfrm>
            <a:custGeom>
              <a:avLst/>
              <a:gdLst>
                <a:gd name="connsiteX0" fmla="*/ 0 w 12191999"/>
                <a:gd name="connsiteY0" fmla="*/ 0 h 1302328"/>
                <a:gd name="connsiteX1" fmla="*/ 1191490 w 12191999"/>
                <a:gd name="connsiteY1" fmla="*/ 0 h 1302328"/>
                <a:gd name="connsiteX2" fmla="*/ 2115127 w 12191999"/>
                <a:gd name="connsiteY2" fmla="*/ 923637 h 1302328"/>
                <a:gd name="connsiteX3" fmla="*/ 3038764 w 12191999"/>
                <a:gd name="connsiteY3" fmla="*/ 0 h 1302328"/>
                <a:gd name="connsiteX4" fmla="*/ 12191999 w 12191999"/>
                <a:gd name="connsiteY4" fmla="*/ 0 h 1302328"/>
                <a:gd name="connsiteX5" fmla="*/ 12191999 w 12191999"/>
                <a:gd name="connsiteY5" fmla="*/ 1302328 h 1302328"/>
                <a:gd name="connsiteX6" fmla="*/ 0 w 12191999"/>
                <a:gd name="connsiteY6" fmla="*/ 1302328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1999" h="1302328">
                  <a:moveTo>
                    <a:pt x="0" y="0"/>
                  </a:moveTo>
                  <a:lnTo>
                    <a:pt x="1191490" y="0"/>
                  </a:lnTo>
                  <a:cubicBezTo>
                    <a:pt x="1191490" y="510111"/>
                    <a:pt x="1605016" y="923637"/>
                    <a:pt x="2115127" y="923637"/>
                  </a:cubicBezTo>
                  <a:cubicBezTo>
                    <a:pt x="2625238" y="923637"/>
                    <a:pt x="3038764" y="510111"/>
                    <a:pt x="3038764" y="0"/>
                  </a:cubicBezTo>
                  <a:lnTo>
                    <a:pt x="12191999" y="0"/>
                  </a:lnTo>
                  <a:lnTo>
                    <a:pt x="12191999" y="1302328"/>
                  </a:lnTo>
                  <a:lnTo>
                    <a:pt x="0" y="1302328"/>
                  </a:lnTo>
                  <a:close/>
                </a:path>
              </a:pathLst>
            </a:cu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pic>
          <p:nvPicPr>
            <p:cNvPr id="1030" name="Picture 6" descr="https://timgsa.baidu.com/timg?image&amp;quality=80&amp;size=b9999_10000&amp;sec=1516786462813&amp;di=7a21ec1ca471b9cb415c6eedd489bb8a&amp;imgtype=0&amp;src=http%3A%2F%2Fd.xuexito.com%2Ffileupload%2Fxuexito%2F201109%2F22%2Flogo360.jpg"/>
            <p:cNvPicPr>
              <a:picLocks noChangeAspect="1" noChangeArrowheads="1"/>
            </p:cNvPicPr>
            <p:nvPr/>
          </p:nvPicPr>
          <p:blipFill rotWithShape="1">
            <a:blip r:embed="rId1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9" r="28489" b="39445"/>
            <a:stretch>
              <a:fillRect/>
            </a:stretch>
          </p:blipFill>
          <p:spPr bwMode="auto">
            <a:xfrm>
              <a:off x="1174447" y="1292052"/>
              <a:ext cx="1851968" cy="195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等腰三角形 8"/>
          <p:cNvSpPr/>
          <p:nvPr/>
        </p:nvSpPr>
        <p:spPr>
          <a:xfrm rot="10800000">
            <a:off x="8663708" y="2770908"/>
            <a:ext cx="2955637" cy="1173018"/>
          </a:xfrm>
          <a:prstGeom prst="triangle">
            <a:avLst>
              <a:gd name="adj" fmla="val 43104"/>
            </a:avLst>
          </a:prstGeom>
          <a:solidFill>
            <a:srgbClr val="8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0" y="2117529"/>
            <a:ext cx="12192000" cy="143703"/>
          </a:xfrm>
          <a:custGeom>
            <a:avLst/>
            <a:gdLst>
              <a:gd name="connsiteX0" fmla="*/ 2973743 w 12192000"/>
              <a:gd name="connsiteY0" fmla="*/ 0 h 143703"/>
              <a:gd name="connsiteX1" fmla="*/ 12192000 w 12192000"/>
              <a:gd name="connsiteY1" fmla="*/ 0 h 143703"/>
              <a:gd name="connsiteX2" fmla="*/ 12192000 w 12192000"/>
              <a:gd name="connsiteY2" fmla="*/ 143703 h 143703"/>
              <a:gd name="connsiteX3" fmla="*/ 3006202 w 12192000"/>
              <a:gd name="connsiteY3" fmla="*/ 143703 h 143703"/>
              <a:gd name="connsiteX4" fmla="*/ 3000359 w 12192000"/>
              <a:gd name="connsiteY4" fmla="*/ 85742 h 143703"/>
              <a:gd name="connsiteX5" fmla="*/ 0 w 12192000"/>
              <a:gd name="connsiteY5" fmla="*/ 0 h 143703"/>
              <a:gd name="connsiteX6" fmla="*/ 1224109 w 12192000"/>
              <a:gd name="connsiteY6" fmla="*/ 0 h 143703"/>
              <a:gd name="connsiteX7" fmla="*/ 1197494 w 12192000"/>
              <a:gd name="connsiteY7" fmla="*/ 85742 h 143703"/>
              <a:gd name="connsiteX8" fmla="*/ 1191651 w 12192000"/>
              <a:gd name="connsiteY8" fmla="*/ 143703 h 143703"/>
              <a:gd name="connsiteX9" fmla="*/ 0 w 12192000"/>
              <a:gd name="connsiteY9" fmla="*/ 143703 h 14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43703">
                <a:moveTo>
                  <a:pt x="2973743" y="0"/>
                </a:moveTo>
                <a:lnTo>
                  <a:pt x="12192000" y="0"/>
                </a:lnTo>
                <a:lnTo>
                  <a:pt x="12192000" y="143703"/>
                </a:lnTo>
                <a:lnTo>
                  <a:pt x="3006202" y="143703"/>
                </a:lnTo>
                <a:lnTo>
                  <a:pt x="3000359" y="85742"/>
                </a:lnTo>
                <a:close/>
                <a:moveTo>
                  <a:pt x="0" y="0"/>
                </a:moveTo>
                <a:lnTo>
                  <a:pt x="1224109" y="0"/>
                </a:lnTo>
                <a:lnTo>
                  <a:pt x="1197494" y="85742"/>
                </a:lnTo>
                <a:lnTo>
                  <a:pt x="1191651" y="143703"/>
                </a:lnTo>
                <a:lnTo>
                  <a:pt x="0" y="143703"/>
                </a:lnTo>
                <a:close/>
              </a:path>
            </a:pathLst>
          </a:cu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23949" y="1384345"/>
            <a:ext cx="1933287" cy="2006507"/>
          </a:xfrm>
          <a:prstGeom prst="ellipse">
            <a:avLst/>
          </a:prstGeom>
          <a:noFill/>
          <a:ln w="152400"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2204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40219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842510" y="4273550"/>
            <a:ext cx="7199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 Regular" panose="02020603050405020304" charset="0"/>
                <a:ea typeface="汉仪行楷简" panose="02010600000101010101" pitchFamily="2" charset="-122"/>
                <a:cs typeface="Times New Roman Regular" panose="02020603050405020304" charset="0"/>
              </a:rPr>
              <a:t>Hubert Mohr-Daurat, Xuan Sun, Holger Pirk</a:t>
            </a:r>
            <a:endParaRPr lang="en-US" altLang="zh-CN" sz="2800" dirty="0">
              <a:latin typeface="Times New Roman Regular" panose="02020603050405020304" charset="0"/>
              <a:ea typeface="汉仪行楷简" panose="02010600000101010101" pitchFamily="2" charset="-122"/>
              <a:cs typeface="Times New Roman Regular" panose="02020603050405020304" charset="0"/>
            </a:endParaRPr>
          </a:p>
          <a:p>
            <a:pPr algn="ctr"/>
            <a:r>
              <a:rPr lang="en-US" altLang="zh-CN" sz="2800" dirty="0">
                <a:latin typeface="Times New Roman Regular" panose="02020603050405020304" charset="0"/>
                <a:ea typeface="汉仪行楷简" panose="02010600000101010101" pitchFamily="2" charset="-122"/>
                <a:cs typeface="Times New Roman Regular" panose="02020603050405020304" charset="0"/>
              </a:rPr>
              <a:t>Imperial College London</a:t>
            </a:r>
            <a:endParaRPr lang="en-US" altLang="zh-CN" sz="2800" dirty="0">
              <a:latin typeface="Times New Roman Regular" panose="02020603050405020304" charset="0"/>
              <a:ea typeface="汉仪行楷简" panose="02010600000101010101" pitchFamily="2" charset="-122"/>
              <a:cs typeface="Times New Roman Regular" panose="02020603050405020304" charset="0"/>
            </a:endParaRPr>
          </a:p>
          <a:p>
            <a:pPr algn="ctr"/>
            <a:r>
              <a:rPr lang="en-US" altLang="zh-CN" sz="2800" dirty="0">
                <a:latin typeface="Times New Roman Regular" panose="02020603050405020304" charset="0"/>
                <a:ea typeface="汉仪行楷简" panose="02010600000101010101" pitchFamily="2" charset="-122"/>
                <a:cs typeface="Times New Roman Regular" panose="02020603050405020304" charset="0"/>
              </a:rPr>
              <a:t>VLDB 2024</a:t>
            </a:r>
            <a:endParaRPr lang="en-US" altLang="zh-CN" sz="2800" dirty="0">
              <a:latin typeface="Times New Roman Regular" panose="02020603050405020304" charset="0"/>
              <a:ea typeface="汉仪行楷简" panose="02010600000101010101" pitchFamily="2" charset="-122"/>
              <a:cs typeface="Times New Roman Regular" panose="0202060305040502030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52567" y="3825677"/>
            <a:ext cx="2683120" cy="567029"/>
            <a:chOff x="1447482" y="3806534"/>
            <a:chExt cx="1948632" cy="258495"/>
          </a:xfrm>
        </p:grpSpPr>
        <p:sp>
          <p:nvSpPr>
            <p:cNvPr id="34" name="矩形 33"/>
            <p:cNvSpPr/>
            <p:nvPr/>
          </p:nvSpPr>
          <p:spPr>
            <a:xfrm>
              <a:off x="1581410" y="3806534"/>
              <a:ext cx="1662304" cy="258495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128260" y="3806534"/>
              <a:ext cx="267854" cy="258495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47482" y="3806534"/>
              <a:ext cx="267854" cy="258495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95261" y="3887324"/>
            <a:ext cx="203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汉仪张乃仁行书W" panose="00020600040101010101" pitchFamily="18" charset="-122"/>
                <a:ea typeface="汉仪张乃仁行书W" panose="00020600040101010101" pitchFamily="18" charset="-122"/>
              </a:rPr>
              <a:t>中国人民大学</a:t>
            </a:r>
            <a:endParaRPr lang="zh-CN" altLang="en-US" sz="2400" dirty="0">
              <a:solidFill>
                <a:schemeClr val="bg1"/>
              </a:solidFill>
              <a:latin typeface="汉仪张乃仁行书W" panose="00020600040101010101" pitchFamily="18" charset="-122"/>
              <a:ea typeface="汉仪张乃仁行书W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26455" y="2536148"/>
            <a:ext cx="893458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BOSS - An Architecture for Database Kernel Composition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522414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Design Principle &amp; 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Overview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7" name="矩形 6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96215" y="1443990"/>
            <a:ext cx="4185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Remain Unopinionated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Minimize Boilerplate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Zero Copies, Minimal Transformations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Language over Library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8775"/>
            <a:ext cx="7620000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535813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Cross-kernel 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Communication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7" name="矩形 6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96215" y="1443990"/>
            <a:ext cx="58102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Memory-Managed Spans for Data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C-arrays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Move-only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" y="3978275"/>
            <a:ext cx="4971415" cy="20815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15" y="1692275"/>
            <a:ext cx="5888355" cy="4103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686371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Query evaluation in a staged 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pipeline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7" name="矩形 6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4775" y="1107440"/>
            <a:ext cx="58102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Storage Engine -&gt; GPU Engine (ArrayFire) -&gt; CPU Engine(Velox)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Strings are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stored with an integer column whose values are indexed into a list of unique strings.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Predicates are operated directly on integer keys.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0" y="899795"/>
            <a:ext cx="6005195" cy="3150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390" y="4153535"/>
            <a:ext cx="5810885" cy="2471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87159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Acceleration on 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GPU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7" name="矩形 6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85750" y="4109720"/>
            <a:ext cx="1136015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Lazy GPU Transfer &amp; Evaluation (data transferring is eager while computation is lazy):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Each computation task is completed by a ArrayFire function. Each function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is wrapped as a closure.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When the closure’s result is required by the CPU task, data are transferred to the GPU to perform the computation.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75" y="1002665"/>
            <a:ext cx="6870700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5234323" y="2760944"/>
            <a:ext cx="2287905" cy="56070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 dirty="0">
                <a:solidFill>
                  <a:srgbClr val="8F000B"/>
                </a:solidFill>
                <a:latin typeface="Segoe Print" panose="02000600000000000000" pitchFamily="2" charset="0"/>
              </a:rPr>
              <a:t>Evaluations</a:t>
            </a:r>
            <a:endParaRPr lang="en-US" altLang="zh-CN" sz="3200" dirty="0">
              <a:solidFill>
                <a:srgbClr val="8F000B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004703" y="2661763"/>
            <a:ext cx="2070735" cy="975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四部分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700" b="1" dirty="0">
              <a:solidFill>
                <a:srgbClr val="679E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4" name="矩形 3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012055" y="6461125"/>
            <a:ext cx="717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Take Out the TraChe: Maximizing (Tra)nsactional Ca(che) Hit Rate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41439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Overall Evaluation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3" name="矩形 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012055" y="6461125"/>
            <a:ext cx="717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Take Out the TraChe: Maximizing (Tra)nsactional Ca(che) Hit Rate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805"/>
            <a:ext cx="12192000" cy="3153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5750" y="4767580"/>
            <a:ext cx="11360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Velox, MonetDB, DuckDB: CPU engine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HeavyDB: GPU engine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78257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Ablation 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Study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3" name="矩形 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898525"/>
            <a:ext cx="6362700" cy="327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" y="4036060"/>
            <a:ext cx="6540500" cy="2806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05" y="2500630"/>
            <a:ext cx="4914900" cy="1447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280" y="1677670"/>
            <a:ext cx="1422400" cy="96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905" y="4081145"/>
            <a:ext cx="5253355" cy="642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7348" y="2040158"/>
            <a:ext cx="581352" cy="33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266524"/>
            <a:ext cx="2412365" cy="485394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文本框 13"/>
          <p:cNvSpPr txBox="1"/>
          <p:nvPr/>
        </p:nvSpPr>
        <p:spPr>
          <a:xfrm>
            <a:off x="672065" y="2773630"/>
            <a:ext cx="1740141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5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5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1" y="3495705"/>
            <a:ext cx="2418973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zh-CN" altLang="en-US" sz="3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3460" y="2315845"/>
            <a:ext cx="2980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egoe Print" panose="02000600000000000000" pitchFamily="2" charset="0"/>
                <a:cs typeface="Times New Roman" panose="02020603050405020304" pitchFamily="18" charset="0"/>
              </a:rPr>
              <a:t>Why Composable?</a:t>
            </a:r>
            <a:endParaRPr lang="en-US" altLang="zh-CN" sz="2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32430" y="2284390"/>
            <a:ext cx="6210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000" b="1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2430" y="2239344"/>
            <a:ext cx="621030" cy="621042"/>
          </a:xfrm>
          <a:prstGeom prst="rect">
            <a:avLst/>
          </a:prstGeom>
          <a:noFill/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7534275" y="2302510"/>
            <a:ext cx="2618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egoe Print" panose="02000600000000000000" pitchFamily="2" charset="0"/>
                <a:cs typeface="Times New Roman" panose="02020603050405020304" pitchFamily="18" charset="0"/>
                <a:sym typeface="+mn-ea"/>
              </a:rPr>
              <a:t>DeToX Overview</a:t>
            </a:r>
            <a:endParaRPr lang="en-US" altLang="zh-CN" sz="2400" dirty="0">
              <a:latin typeface="Segoe Print" panose="02000600000000000000" pitchFamily="2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7994" y="4073665"/>
            <a:ext cx="27274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egoe Print" panose="02000600000000000000" pitchFamily="2" charset="0"/>
                <a:cs typeface="Times New Roman" panose="02020603050405020304" pitchFamily="18" charset="0"/>
              </a:rPr>
              <a:t>Optimizations</a:t>
            </a:r>
            <a:endParaRPr lang="en-US" altLang="zh-CN" sz="2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34102" y="4073665"/>
            <a:ext cx="223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egoe Print" panose="02000600000000000000" pitchFamily="2" charset="0"/>
                <a:cs typeface="Times New Roman" panose="02020603050405020304" pitchFamily="18" charset="0"/>
              </a:rPr>
              <a:t>Evaluation</a:t>
            </a:r>
            <a:endParaRPr lang="en-US" altLang="zh-CN" sz="2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2111" y="2267637"/>
            <a:ext cx="621030" cy="553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000" b="1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62111" y="2222591"/>
            <a:ext cx="621030" cy="621042"/>
          </a:xfrm>
          <a:prstGeom prst="rect">
            <a:avLst/>
          </a:prstGeom>
          <a:noFill/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文本框 40"/>
          <p:cNvSpPr txBox="1"/>
          <p:nvPr/>
        </p:nvSpPr>
        <p:spPr>
          <a:xfrm>
            <a:off x="2932430" y="4050865"/>
            <a:ext cx="621030" cy="553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000" b="1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32430" y="4005819"/>
            <a:ext cx="621030" cy="621042"/>
          </a:xfrm>
          <a:prstGeom prst="rect">
            <a:avLst/>
          </a:prstGeom>
          <a:noFill/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文本框 43"/>
          <p:cNvSpPr txBox="1"/>
          <p:nvPr/>
        </p:nvSpPr>
        <p:spPr>
          <a:xfrm>
            <a:off x="6762111" y="4027954"/>
            <a:ext cx="621030" cy="553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000" b="1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62111" y="3982908"/>
            <a:ext cx="621030" cy="621042"/>
          </a:xfrm>
          <a:prstGeom prst="rect">
            <a:avLst/>
          </a:prstGeom>
          <a:noFill/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0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5234323" y="2760944"/>
            <a:ext cx="3644900" cy="56070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 dirty="0">
                <a:solidFill>
                  <a:srgbClr val="8F000B"/>
                </a:solidFill>
                <a:latin typeface="Segoe Print" panose="02000600000000000000" pitchFamily="2" charset="0"/>
              </a:rPr>
              <a:t>Why Composable?</a:t>
            </a:r>
            <a:endParaRPr lang="zh-CN" altLang="en-US" sz="3200" dirty="0">
              <a:solidFill>
                <a:srgbClr val="8F000B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004703" y="2661763"/>
            <a:ext cx="2070735" cy="975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700" b="1" dirty="0">
              <a:solidFill>
                <a:srgbClr val="679E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06465" y="6461125"/>
            <a:ext cx="6185535" cy="396875"/>
            <a:chOff x="4178" y="10212"/>
            <a:chExt cx="9741" cy="625"/>
          </a:xfrm>
        </p:grpSpPr>
        <p:sp>
          <p:nvSpPr>
            <p:cNvPr id="19" name="矩形 18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78" y="10212"/>
              <a:ext cx="97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Composable Data Management System Manifesto</a:t>
              </a:r>
              <a:endParaRPr lang="en-US" altLang="zh-CN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21640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What 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is Decomposing?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6215" y="1107440"/>
            <a:ext cx="1046607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ea typeface="华文仿宋" panose="02010600040101010101" pitchFamily="2" charset="-122"/>
                <a:cs typeface="+mn-lt"/>
              </a:rPr>
              <a:t>Software Decomposing:</a:t>
            </a:r>
            <a:r>
              <a:rPr lang="en-US" altLang="zh-CN" sz="2400" dirty="0">
                <a:ea typeface="华文仿宋" panose="02010600040101010101" pitchFamily="2" charset="-122"/>
                <a:cs typeface="+mn-lt"/>
              </a:rPr>
              <a:t> decomposing software complexity into smaller subsets of relatively independent components.</a:t>
            </a:r>
            <a:endParaRPr lang="en-US" altLang="zh-CN" sz="2400" dirty="0">
              <a:ea typeface="华文仿宋" panose="02010600040101010101" pitchFamily="2" charset="-122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ea typeface="华文仿宋" panose="02010600040101010101" pitchFamily="2" charset="-122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ea typeface="华文仿宋" panose="02010600040101010101" pitchFamily="2" charset="-122"/>
                <a:cs typeface="+mn-lt"/>
              </a:rPr>
              <a:t>Decomposing Goal:</a:t>
            </a:r>
            <a:endParaRPr lang="en-US" altLang="zh-CN" sz="2400" b="1" dirty="0">
              <a:ea typeface="华文仿宋" panose="02010600040101010101" pitchFamily="2" charset="-122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华文仿宋" panose="02010600040101010101" pitchFamily="2" charset="-122"/>
                <a:cs typeface="+mn-lt"/>
                <a:sym typeface="+mn-ea"/>
              </a:rPr>
              <a:t>encapsulating as much complexity as possible</a:t>
            </a:r>
            <a:endParaRPr lang="en-US" altLang="zh-CN" sz="2200" dirty="0">
              <a:ea typeface="华文仿宋" panose="02010600040101010101" pitchFamily="2" charset="-122"/>
              <a:cs typeface="+mn-lt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华文仿宋" panose="02010600040101010101" pitchFamily="2" charset="-122"/>
                <a:cs typeface="+mn-lt"/>
                <a:sym typeface="+mn-ea"/>
              </a:rPr>
              <a:t>APIs should be narrow</a:t>
            </a:r>
            <a:r>
              <a:rPr lang="zh-CN" altLang="en-US" sz="2200" dirty="0">
                <a:ea typeface="华文仿宋" panose="02010600040101010101" pitchFamily="2" charset="-122"/>
                <a:cs typeface="+mn-lt"/>
                <a:sym typeface="+mn-ea"/>
              </a:rPr>
              <a:t>：</a:t>
            </a:r>
            <a:endParaRPr lang="zh-CN" altLang="en-US" sz="2200" dirty="0">
              <a:ea typeface="华文仿宋" panose="02010600040101010101" pitchFamily="2" charset="-122"/>
              <a:cs typeface="+mn-lt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华文仿宋" panose="02010600040101010101" pitchFamily="2" charset="-122"/>
                <a:cs typeface="+mn-lt"/>
                <a:sym typeface="+mn-ea"/>
              </a:rPr>
              <a:t>preventing implementation details from leaking through the API</a:t>
            </a:r>
            <a:endParaRPr lang="en-US" altLang="zh-CN" sz="2200" dirty="0">
              <a:ea typeface="华文仿宋" panose="02010600040101010101" pitchFamily="2" charset="-122"/>
              <a:cs typeface="+mn-lt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华文仿宋" panose="02010600040101010101" pitchFamily="2" charset="-122"/>
                <a:cs typeface="+mn-lt"/>
                <a:sym typeface="+mn-ea"/>
              </a:rPr>
              <a:t>minimizing dependencies across components</a:t>
            </a:r>
            <a:endParaRPr lang="en-US" altLang="zh-CN" sz="2000" dirty="0">
              <a:ea typeface="华文仿宋" panose="02010600040101010101" pitchFamily="2" charset="-122"/>
              <a:cs typeface="+mn-lt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ea typeface="华文仿宋" panose="02010600040101010101" pitchFamily="2" charset="-122"/>
              <a:cs typeface="+mn-lt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0605" y="6461125"/>
            <a:ext cx="608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The Composable Data Management System Manifesto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886325" y="4157980"/>
            <a:ext cx="1641475" cy="678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Apple Braille Outline 6 Dot" panose="05000000000000000000" charset="0"/>
                <a:cs typeface="Apple Braille Outline 6 Dot" panose="05000000000000000000" charset="0"/>
              </a:rPr>
              <a:t>Component</a:t>
            </a:r>
            <a:endParaRPr lang="en-US" altLang="zh-CN">
              <a:latin typeface="Apple Braille Outline 6 Dot" panose="05000000000000000000" charset="0"/>
              <a:cs typeface="Apple Braille Outline 6 Dot" panose="05000000000000000000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6190" y="5782945"/>
            <a:ext cx="1641475" cy="678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Apple Braille Outline 6 Dot" panose="05000000000000000000" charset="0"/>
                <a:cs typeface="Apple Braille Outline 6 Dot" panose="05000000000000000000" charset="0"/>
              </a:rPr>
              <a:t>Component</a:t>
            </a:r>
            <a:endParaRPr lang="en-US" altLang="zh-CN">
              <a:latin typeface="Apple Braille Outline 6 Dot" panose="05000000000000000000" charset="0"/>
              <a:cs typeface="Apple Braille Outline 6 Dot" panose="05000000000000000000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5515" y="5782945"/>
            <a:ext cx="1641475" cy="678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Apple Braille Outline 6 Dot" panose="05000000000000000000" charset="0"/>
                <a:cs typeface="Apple Braille Outline 6 Dot" panose="05000000000000000000" charset="0"/>
              </a:rPr>
              <a:t>Component</a:t>
            </a:r>
            <a:endParaRPr lang="en-US" altLang="zh-CN">
              <a:latin typeface="Apple Braille Outline 6 Dot" panose="05000000000000000000" charset="0"/>
              <a:cs typeface="Apple Braille Outline 6 Dot" panose="05000000000000000000" charset="0"/>
            </a:endParaRPr>
          </a:p>
        </p:txBody>
      </p:sp>
      <p:cxnSp>
        <p:nvCxnSpPr>
          <p:cNvPr id="10" name="直接箭头连接符 9"/>
          <p:cNvCxnSpPr>
            <a:endCxn id="5" idx="0"/>
          </p:cNvCxnSpPr>
          <p:nvPr/>
        </p:nvCxnSpPr>
        <p:spPr>
          <a:xfrm flipH="1">
            <a:off x="4627245" y="4836160"/>
            <a:ext cx="1105535" cy="9467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5707380" y="4836160"/>
            <a:ext cx="1139190" cy="9467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89400" y="5437505"/>
            <a:ext cx="53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46570" y="5437505"/>
            <a:ext cx="53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API</a:t>
            </a:r>
            <a:endParaRPr lang="en-US" altLang="zh-CN"/>
          </a:p>
        </p:txBody>
      </p:sp>
      <p:cxnSp>
        <p:nvCxnSpPr>
          <p:cNvPr id="15" name="曲线连接符 14"/>
          <p:cNvCxnSpPr>
            <a:stCxn id="4" idx="3"/>
            <a:endCxn id="6" idx="3"/>
          </p:cNvCxnSpPr>
          <p:nvPr/>
        </p:nvCxnSpPr>
        <p:spPr>
          <a:xfrm>
            <a:off x="6527800" y="4497070"/>
            <a:ext cx="1139190" cy="1624965"/>
          </a:xfrm>
          <a:prstGeom prst="curvedConnector3">
            <a:avLst>
              <a:gd name="adj1" fmla="val 120903"/>
            </a:avLst>
          </a:prstGeom>
          <a:ln w="19050">
            <a:solidFill>
              <a:srgbClr val="8F000B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十字形 15"/>
          <p:cNvSpPr/>
          <p:nvPr/>
        </p:nvSpPr>
        <p:spPr>
          <a:xfrm rot="2160000">
            <a:off x="7280910" y="4660265"/>
            <a:ext cx="889000" cy="881380"/>
          </a:xfrm>
          <a:prstGeom prst="plus">
            <a:avLst>
              <a:gd name="adj" fmla="val 4094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61020" y="4923790"/>
            <a:ext cx="1832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No Dependency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15607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Decomposing 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Benefits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6215" y="1061720"/>
            <a:ext cx="73837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Arial Bold" panose="020B0604020202020204" charset="0"/>
                <a:ea typeface="华文仿宋" panose="02010600040101010101" pitchFamily="2" charset="-122"/>
                <a:cs typeface="Arial Bold" panose="020B060402020202020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12055" y="6461125"/>
            <a:ext cx="717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Take Out the TraChe: Maximizing (Tra)nsactional Ca(che) Hit Rate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6215" y="1061720"/>
            <a:ext cx="1169670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 Bold" panose="020B0604020202020204" charset="0"/>
                <a:ea typeface="华文仿宋" panose="02010600040101010101" pitchFamily="2" charset="-122"/>
                <a:cs typeface="Arial Bold" panose="020B0604020202020204" charset="0"/>
                <a:sym typeface="+mn-ea"/>
              </a:rPr>
              <a:t>Benefits:</a:t>
            </a:r>
            <a:endParaRPr lang="en-US" altLang="zh-CN" sz="24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Engineering Efficiency and Faster Innovation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Coevolution:</a:t>
            </a:r>
            <a:r>
              <a:rPr lang="en-US" altLang="zh-CN" sz="2400" dirty="0">
                <a:latin typeface="Arial Bold" panose="020B0604020202020204" charset="0"/>
                <a:ea typeface="华文仿宋" panose="02010600040101010101" pitchFamily="2" charset="-122"/>
                <a:cs typeface="Arial Bold" panose="020B0604020202020204" charset="0"/>
                <a:sym typeface="+mn-ea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enable software and hardware to evolve closer together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Better User Experience: reduce learning curve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Decomposing goal for data management systems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：</a:t>
            </a:r>
            <a:endParaRPr lang="zh-CN" altLang="en-US" sz="2400" b="1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define and agree on a standard set of logical components across data management systems;</a:t>
            </a:r>
            <a:endParaRPr lang="en-US" altLang="zh-CN" sz="22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define stable (yet extensible) APIs for communication between these components;</a:t>
            </a:r>
            <a:endParaRPr lang="en-US" altLang="zh-CN" sz="22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provide canonical implementations for these components and APIs which are efficient and consistent;</a:t>
            </a:r>
            <a:endParaRPr lang="en-US" altLang="zh-CN" sz="22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provide extensibility APIs in every layer of the stack to allow developers to implement specialized behavior</a:t>
            </a:r>
            <a:endParaRPr lang="en-US" altLang="zh-CN" sz="22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1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6215" y="2099310"/>
            <a:ext cx="59150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 Bold" panose="020B0604020202020204" charset="0"/>
                <a:ea typeface="华文仿宋" panose="02010600040101010101" pitchFamily="2" charset="-122"/>
                <a:cs typeface="Arial Bold" panose="020B0604020202020204" charset="0"/>
              </a:rPr>
              <a:t>Language Frontend</a:t>
            </a:r>
            <a:endParaRPr lang="en-US" altLang="zh-CN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 Bold" panose="020B0604020202020204" charset="0"/>
                <a:ea typeface="华文仿宋" panose="02010600040101010101" pitchFamily="2" charset="-122"/>
                <a:cs typeface="Arial Bold" panose="020B0604020202020204" charset="0"/>
              </a:rPr>
              <a:t>Intermediate Representation(IR):</a:t>
            </a:r>
            <a:r>
              <a:rPr lang="en-US" altLang="zh-CN" sz="2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usually in the form of a logical and/or physical query plan;</a:t>
            </a:r>
            <a:endParaRPr lang="en-US" altLang="zh-CN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Bold" panose="020B0604020202020204" charset="0"/>
                <a:ea typeface="华文仿宋" panose="02010600040101010101" pitchFamily="2" charset="-122"/>
                <a:cs typeface="Arial Bold" panose="020B0604020202020204" charset="0"/>
                <a:sym typeface="+mn-ea"/>
              </a:rPr>
              <a:t>Query Optimizer</a:t>
            </a:r>
            <a:endParaRPr lang="en-US" sz="20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Bold" panose="020B0604020202020204" charset="0"/>
                <a:ea typeface="华文仿宋" panose="02010600040101010101" pitchFamily="2" charset="-122"/>
                <a:cs typeface="Arial Bold" panose="020B0604020202020204" charset="0"/>
                <a:sym typeface="+mn-ea"/>
              </a:rPr>
              <a:t>Execution Engine</a:t>
            </a:r>
            <a:endParaRPr lang="en-US" sz="2000" b="1" dirty="0">
              <a:latin typeface="Arial Bold" panose="020B0604020202020204" charset="0"/>
              <a:ea typeface="华文仿宋" panose="02010600040101010101" pitchFamily="2" charset="-122"/>
              <a:cs typeface="Arial Bold" panose="020B060402020202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Bold" panose="020B0604020202020204" charset="0"/>
                <a:ea typeface="华文仿宋" panose="02010600040101010101" pitchFamily="2" charset="-122"/>
                <a:cs typeface="Arial Bold" panose="020B0604020202020204" charset="0"/>
                <a:sym typeface="+mn-ea"/>
              </a:rPr>
              <a:t>Execution Runtime:</a:t>
            </a:r>
            <a:r>
              <a:rPr lang="en-US" sz="2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 responsible for providing the (often distributed) environment in which query fragments can be executed. </a:t>
            </a:r>
            <a:endParaRPr lang="en-US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05830" y="6461125"/>
            <a:ext cx="6186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The Composable Data Management System Manifesto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814830"/>
            <a:ext cx="5910580" cy="4069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6215" y="1084580"/>
            <a:ext cx="60064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 spc="300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Logical Components of Modern Specialized Data Systems</a:t>
            </a:r>
            <a:endParaRPr lang="en-US" altLang="zh-CN" sz="2000" b="1" i="1" spc="300" dirty="0">
              <a:solidFill>
                <a:schemeClr val="tx1"/>
              </a:solidFill>
              <a:ea typeface="微软雅黑" panose="020B0503020204020204" charset="-122"/>
              <a:cs typeface="+mn-lt"/>
              <a:sym typeface="+mn-ea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126828" y="336728"/>
            <a:ext cx="89350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Why can data processing systems be decoupled?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5234323" y="2760944"/>
            <a:ext cx="6731000" cy="56070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 dirty="0">
                <a:solidFill>
                  <a:srgbClr val="8F000B"/>
                </a:solidFill>
                <a:latin typeface="Segoe Print" panose="02000600000000000000" pitchFamily="2" charset="0"/>
              </a:rPr>
              <a:t>BOSS - A Composable Fram</a:t>
            </a:r>
            <a:r>
              <a:rPr lang="en-US" altLang="zh-CN" sz="3200" dirty="0">
                <a:solidFill>
                  <a:srgbClr val="8F000B"/>
                </a:solidFill>
                <a:latin typeface="Segoe Print" panose="02000600000000000000" pitchFamily="2" charset="0"/>
              </a:rPr>
              <a:t>ework</a:t>
            </a:r>
            <a:endParaRPr lang="en-US" altLang="zh-CN" sz="3200" dirty="0">
              <a:solidFill>
                <a:srgbClr val="8F000B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004703" y="2661763"/>
            <a:ext cx="2070735" cy="975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二部分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700" b="1" dirty="0">
              <a:solidFill>
                <a:srgbClr val="679E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5700395" y="6461125"/>
            <a:ext cx="649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BOSS - An Architecture for Database Kernel Composition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05486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Motivation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7" name="矩形 6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8345" y="1107440"/>
            <a:ext cx="109931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Management Systems (DMSs) account for many kinds of heterogeneity: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workload heterogeneity, OLTP, OLAP...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model heterogeneity, relations, graphs, documents, kv, trained...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hardware heterogeneity, CPUs, GPUs, FPGAs...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2945" y="6461125"/>
            <a:ext cx="640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BOSS - An Architecture for Database Kernel Composition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6215" y="3843655"/>
            <a:ext cx="11917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Method1: extend the DMS to support all heterogeneity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developing cost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Method2: wrap special-purpose libraries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performance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11543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Solution &amp; 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Challenges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7" name="矩形 6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96215" y="1479550"/>
            <a:ext cx="3926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Query are processed across a sequence of stages, each of which progresses toward the final result.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97220" y="6461125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BOSS - An Architecture for Database Kernel Composition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14325" y="5189855"/>
            <a:ext cx="10365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C00000"/>
                </a:solidFill>
                <a:latin typeface="Arial Italic" panose="020B0604020202020204" charset="0"/>
                <a:cs typeface="Arial Italic" panose="020B0604020202020204" charset="0"/>
              </a:rPr>
              <a:t>How to combine kernels following fundamentally different designs</a:t>
            </a:r>
            <a:endParaRPr lang="en-US" altLang="zh-CN" sz="2400" i="1" dirty="0">
              <a:solidFill>
                <a:srgbClr val="C00000"/>
              </a:solidFill>
              <a:latin typeface="Arial Italic" panose="020B0604020202020204" charset="0"/>
              <a:cs typeface="Arial Italic" panose="020B0604020202020204" charset="0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C00000"/>
                </a:solidFill>
                <a:latin typeface="Arial Italic" panose="020B0604020202020204" charset="0"/>
                <a:cs typeface="Arial Italic" panose="020B0604020202020204" charset="0"/>
              </a:rPr>
              <a:t>How to reduce boilerplate code and transformation cost</a:t>
            </a:r>
            <a:endParaRPr lang="en-US" altLang="zh-CN" sz="2400" i="1" dirty="0">
              <a:solidFill>
                <a:srgbClr val="C00000"/>
              </a:solidFill>
              <a:latin typeface="Arial Italic" panose="020B0604020202020204" charset="0"/>
              <a:cs typeface="Arial Italic" panose="020B060402020202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74945" y="1917065"/>
            <a:ext cx="1641475" cy="678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Apple Braille Outline 6 Dot" panose="05000000000000000000" charset="0"/>
                <a:cs typeface="Apple Braille Outline 6 Dot" panose="05000000000000000000" charset="0"/>
              </a:rPr>
              <a:t>Stage 1</a:t>
            </a:r>
            <a:endParaRPr lang="en-US" altLang="zh-CN">
              <a:latin typeface="Apple Braille Outline 6 Dot" panose="05000000000000000000" charset="0"/>
              <a:cs typeface="Apple Braille Outline 6 Dot" panose="05000000000000000000" charset="0"/>
            </a:endParaRPr>
          </a:p>
        </p:txBody>
      </p:sp>
      <p:cxnSp>
        <p:nvCxnSpPr>
          <p:cNvPr id="14" name="直接箭头连接符 13"/>
          <p:cNvCxnSpPr>
            <a:stCxn id="12" idx="2"/>
            <a:endCxn id="15" idx="0"/>
          </p:cNvCxnSpPr>
          <p:nvPr/>
        </p:nvCxnSpPr>
        <p:spPr>
          <a:xfrm>
            <a:off x="6096000" y="2595245"/>
            <a:ext cx="0" cy="5765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274945" y="3171825"/>
            <a:ext cx="1641475" cy="678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Apple Braille Outline 6 Dot" panose="05000000000000000000" charset="0"/>
                <a:cs typeface="Apple Braille Outline 6 Dot" panose="05000000000000000000" charset="0"/>
              </a:rPr>
              <a:t>Stage 2</a:t>
            </a:r>
            <a:endParaRPr lang="en-US" altLang="zh-CN">
              <a:latin typeface="Apple Braille Outline 6 Dot" panose="05000000000000000000" charset="0"/>
              <a:cs typeface="Apple Braille Outline 6 Dot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97220" y="1111250"/>
            <a:ext cx="796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6" idx="2"/>
          </p:cNvCxnSpPr>
          <p:nvPr/>
        </p:nvCxnSpPr>
        <p:spPr>
          <a:xfrm>
            <a:off x="6096000" y="1479550"/>
            <a:ext cx="0" cy="4368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96000" y="2734310"/>
            <a:ext cx="2184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</a:t>
            </a:r>
            <a:r>
              <a:rPr lang="en-US" altLang="zh-CN"/>
              <a:t>transformation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275580" y="4442460"/>
            <a:ext cx="1641475" cy="678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Apple Braille Outline 6 Dot" panose="05000000000000000000" charset="0"/>
                <a:cs typeface="Apple Braille Outline 6 Dot" panose="05000000000000000000" charset="0"/>
              </a:rPr>
              <a:t>Stage n</a:t>
            </a:r>
            <a:endParaRPr lang="en-US" altLang="zh-CN">
              <a:latin typeface="Apple Braille Outline 6 Dot" panose="05000000000000000000" charset="0"/>
              <a:cs typeface="Apple Braille Outline 6 Dot" panose="05000000000000000000" charset="0"/>
            </a:endParaRPr>
          </a:p>
        </p:txBody>
      </p:sp>
      <p:cxnSp>
        <p:nvCxnSpPr>
          <p:cNvPr id="21" name="直接箭头连接符 20"/>
          <p:cNvCxnSpPr>
            <a:stCxn id="15" idx="2"/>
            <a:endCxn id="19" idx="0"/>
          </p:cNvCxnSpPr>
          <p:nvPr/>
        </p:nvCxnSpPr>
        <p:spPr>
          <a:xfrm>
            <a:off x="6096000" y="3850005"/>
            <a:ext cx="635" cy="59245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826375" y="4598035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final </a:t>
            </a:r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186805" y="39192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……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19" idx="3"/>
            <a:endCxn id="22" idx="1"/>
          </p:cNvCxnSpPr>
          <p:nvPr/>
        </p:nvCxnSpPr>
        <p:spPr>
          <a:xfrm>
            <a:off x="6917055" y="4781550"/>
            <a:ext cx="90932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856470" y="3032125"/>
            <a:ext cx="1327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i="1"/>
              <a:t>pipeline</a:t>
            </a:r>
            <a:endParaRPr lang="en-US" altLang="zh-CN" sz="2400" b="1" i="1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9570085" y="1726565"/>
            <a:ext cx="0" cy="30714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4150</Words>
  <Application>WPS 表格</Application>
  <PresentationFormat>宽屏</PresentationFormat>
  <Paragraphs>232</Paragraphs>
  <Slides>16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8" baseType="lpstr">
      <vt:lpstr>Arial</vt:lpstr>
      <vt:lpstr>宋体</vt:lpstr>
      <vt:lpstr>Wingdings</vt:lpstr>
      <vt:lpstr>Times New Roman Regular</vt:lpstr>
      <vt:lpstr>汉仪行楷简</vt:lpstr>
      <vt:lpstr>行楷-简</vt:lpstr>
      <vt:lpstr>汉仪张乃仁行书W</vt:lpstr>
      <vt:lpstr>微软雅黑</vt:lpstr>
      <vt:lpstr>汉仪旗黑</vt:lpstr>
      <vt:lpstr>Times New Roman</vt:lpstr>
      <vt:lpstr>Segoe Print</vt:lpstr>
      <vt:lpstr>苹方-简</vt:lpstr>
      <vt:lpstr>华文仿宋</vt:lpstr>
      <vt:lpstr>Arial Bold</vt:lpstr>
      <vt:lpstr>DejaVu Math TeX Gyre</vt:lpstr>
      <vt:lpstr>Arial Regular</vt:lpstr>
      <vt:lpstr>Calibri</vt:lpstr>
      <vt:lpstr>Helvetica Neue</vt:lpstr>
      <vt:lpstr>Calibri Light</vt:lpstr>
      <vt:lpstr>汉仪书宋二KW</vt:lpstr>
      <vt:lpstr>等线</vt:lpstr>
      <vt:lpstr>汉仪中等线KW</vt:lpstr>
      <vt:lpstr>宋体</vt:lpstr>
      <vt:lpstr>Arial Unicode MS</vt:lpstr>
      <vt:lpstr/>
      <vt:lpstr>微软雅黑</vt:lpstr>
      <vt:lpstr>汉仪张乃仁行书W</vt:lpstr>
      <vt:lpstr>汉仪行楷简</vt:lpstr>
      <vt:lpstr>Apple Color Emoji</vt:lpstr>
      <vt:lpstr>Apple Braille Outline 6 Dot</vt:lpstr>
      <vt:lpstr>Arial Italic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andrew</dc:creator>
  <cp:lastModifiedBy>史心悦</cp:lastModifiedBy>
  <cp:revision>576</cp:revision>
  <dcterms:created xsi:type="dcterms:W3CDTF">2024-11-13T09:23:48Z</dcterms:created>
  <dcterms:modified xsi:type="dcterms:W3CDTF">2024-11-13T09:23:48Z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2052-5.3.0.7872</vt:lpwstr>
  </property>
  <property fmtid="{D5CDD505-2E9C-101B-9397-08002B2CF9AE}" pid="3" name="ICV">
    <vt:lpwstr>6D584CBE4CE020EB3C64F864ED346C26_42</vt:lpwstr>
  </property>
</Properties>
</file>