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446" r:id="rId3"/>
    <p:sldId id="2503" r:id="rId5"/>
    <p:sldId id="2522" r:id="rId6"/>
    <p:sldId id="2551" r:id="rId7"/>
    <p:sldId id="2573" r:id="rId8"/>
    <p:sldId id="2550" r:id="rId9"/>
    <p:sldId id="2574" r:id="rId10"/>
    <p:sldId id="2552" r:id="rId11"/>
    <p:sldId id="2553" r:id="rId12"/>
    <p:sldId id="2575" r:id="rId13"/>
    <p:sldId id="2554" r:id="rId14"/>
    <p:sldId id="2557" r:id="rId15"/>
    <p:sldId id="2558" r:id="rId16"/>
    <p:sldId id="2577" r:id="rId17"/>
    <p:sldId id="2578" r:id="rId18"/>
    <p:sldId id="2576" r:id="rId19"/>
    <p:sldId id="2559" r:id="rId20"/>
    <p:sldId id="2560" r:id="rId21"/>
    <p:sldId id="2579" r:id="rId22"/>
    <p:sldId id="2570" r:id="rId23"/>
    <p:sldId id="2580" r:id="rId24"/>
    <p:sldId id="2555" r:id="rId25"/>
    <p:sldId id="2566" r:id="rId26"/>
    <p:sldId id="2567" r:id="rId27"/>
    <p:sldId id="2581" r:id="rId28"/>
    <p:sldId id="2568" r:id="rId29"/>
    <p:sldId id="2582" r:id="rId30"/>
    <p:sldId id="2569" r:id="rId31"/>
    <p:sldId id="2583" r:id="rId32"/>
    <p:sldId id="2584" r:id="rId33"/>
    <p:sldId id="2556" r:id="rId34"/>
    <p:sldId id="2571" r:id="rId35"/>
    <p:sldId id="2572" r:id="rId36"/>
    <p:sldId id="2586" r:id="rId37"/>
    <p:sldId id="2587" r:id="rId38"/>
    <p:sldId id="2588" r:id="rId39"/>
    <p:sldId id="2589" r:id="rId40"/>
    <p:sldId id="2590" r:id="rId41"/>
    <p:sldId id="2591" r:id="rId42"/>
  </p:sldIdLst>
  <p:sldSz cx="9144000" cy="6858000" type="screen4x3"/>
  <p:notesSz cx="6858000" cy="9144000"/>
  <p:embeddedFontLst>
    <p:embeddedFont>
      <p:font typeface="Tw Cen MT Condensed" panose="020B0606020104020203" pitchFamily="34" charset="0"/>
      <p:regular r:id="rId47"/>
    </p:embeddedFont>
    <p:embeddedFont>
      <p:font typeface="微软雅黑" pitchFamily="34" charset="-122"/>
      <p:regular r:id="rId48"/>
    </p:embeddedFont>
    <p:embeddedFont>
      <p:font typeface="等线" pitchFamily="2" charset="-122"/>
      <p:regular r:id="rId49"/>
    </p:embeddedFont>
    <p:embeddedFont>
      <p:font typeface="DejaVu Math TeX Gyre" panose="02000503000000000000" charset="0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2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4"/>
    <p:restoredTop sz="93727"/>
  </p:normalViewPr>
  <p:slideViewPr>
    <p:cSldViewPr snapToGrid="0" snapToObjects="1">
      <p:cViewPr varScale="1">
        <p:scale>
          <a:sx n="84" d="100"/>
          <a:sy n="84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30F5-6337-6746-9AA2-2092744C0A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63F6-233E-1A4E-A3F7-DF7EFD7FBA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5080-B28D-A04F-B08C-7E6FEF98AE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各位老师好，我是赵泓尧，接下来我对博士论文选题进行报告。我拟定的论文题目是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RDMA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事务处理的关键技术研究，是由卢卫老师和杜小勇老师指导我在这个方向上开展研究。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F554-DDC4-4E1A-BDF1-E8D4884C8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In the case of vLLM, collocating prefill and decoding greatly slows down the decoding phase, thereby significantly increasing TPOT. </a:t>
            </a:r>
            <a:r>
              <a:rPr lang="en-US" altLang="zh-CN" dirty="0"/>
              <a:t> Due to the stringent TPOT requirements of chatbot applications, although vLLM meets the TTFT SLO for most requests, the overall SLO attainment is dragged down by a large number of requests that violate the TPOT SLO.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201F1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C89D4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</a:fld>
            <a:endParaRPr lang="zh-CN" altLang="en-US" sz="75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0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  <a:endParaRPr lang="zh-CN" altLang="en-US" sz="750" cap="all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0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</a:fld>
            <a:endParaRPr lang="zh-CN" altLang="en-US" sz="750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36037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10"/>
          </p:nvPr>
        </p:nvSpPr>
        <p:spPr>
          <a:xfrm>
            <a:off x="0" y="1736287"/>
            <a:ext cx="9144000" cy="23069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lnSpc>
                <a:spcPct val="150000"/>
              </a:lnSpc>
            </a:pPr>
            <a:r>
              <a:rPr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DistServe: Disaggregating Prefill and Decoding for Goodput-optimized Large Language Model Serving</a:t>
            </a:r>
            <a:endParaRPr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2"/>
          </p:nvPr>
        </p:nvSpPr>
        <p:spPr>
          <a:xfrm>
            <a:off x="0" y="4257512"/>
            <a:ext cx="9144000" cy="1383665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汇报人：史心悦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2024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sz="2800" b="1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95" y="146340"/>
            <a:ext cx="1347164" cy="1252442"/>
          </a:xfrm>
          <a:prstGeom prst="rect">
            <a:avLst/>
          </a:prstGeom>
        </p:spPr>
      </p:pic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23530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Prefill-decoding Interference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coupling, resource allocation and parallelism plans are tailored to satisfy more demanding of TTFT and TPOT, leading to </a:t>
            </a: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resource over-provisioning to meet both SLOs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instance: a unit of resources that manages exactly one complete copy of model weights</a:t>
            </a:r>
            <a:endParaRPr lang="en-US" altLang="zh-CN" sz="20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55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prefill instances and decoding instances</a:t>
            </a:r>
            <a:endParaRPr lang="en-US" altLang="zh-CN" sz="2055" b="1" dirty="0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lvl="1"/>
            <a:endParaRPr lang="en-US" altLang="zh-CN" sz="2055" b="1" dirty="0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lvl="0"/>
            <a:r>
              <a:rPr lang="en-US" altLang="zh-CN" sz="23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altLang="zh-CN" sz="239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resource allocation and parallelism plan for each phase.</a:t>
            </a:r>
            <a:endParaRPr lang="en-US" altLang="zh-CN" sz="2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i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Outline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0550" y="1444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Background &amp; Motivation</a:t>
            </a:r>
            <a:endParaRPr kumimoji="1"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Tradeoff Analysis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Method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Evaluation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Prefill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5130" y="1296670"/>
                <a:ext cx="8128000" cy="5375910"/>
              </a:xfrm>
            </p:spPr>
            <p:txBody>
              <a:bodyPr/>
              <a:lstStyle/>
              <a:p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cs typeface="Arial Bold Italic" panose="020B0604020202020204" charset="0"/>
                  </a:rPr>
                  <a:t>Batching strategy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Once the GPU becomes compute-bound, adding more requests to the batch no longer improves GPU efficiency.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: a critical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Arial Bold" panose="020B0604020202020204" charset="0"/>
                    <a:ea typeface="宋体" pitchFamily="2" charset="-122"/>
                    <a:cs typeface="Arial Bold" panose="020B0604020202020204" charset="0"/>
                  </a:rPr>
                  <a:t>input length threshold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, beyond which the prefill phase becomes compute-bound.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Batching more requests should only be considered when the input length of the scheduled request is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130" y="1296670"/>
                <a:ext cx="8128000" cy="53759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3266"/>
          <a:stretch>
            <a:fillRect/>
          </a:stretch>
        </p:blipFill>
        <p:spPr>
          <a:xfrm>
            <a:off x="2663825" y="4108450"/>
            <a:ext cx="3368675" cy="2669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Prefill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Parallelism plan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Intra-op parallelism is more efficient at lower arrival rates, while inter-op parallelism gains superiority as the rate increases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657" r="50712" b="22469"/>
          <a:stretch>
            <a:fillRect/>
          </a:stretch>
        </p:blipFill>
        <p:spPr>
          <a:xfrm>
            <a:off x="2178050" y="2814320"/>
            <a:ext cx="434086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Prefill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285240"/>
                <a:ext cx="8275320" cy="25298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Schedule requests via First-Come-First-Served (FCFS) without batching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request execution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D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, request poisson arrival rate: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R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average TTFT (Avg_TTFT) can be modeled by the M/D/1 queue: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285240"/>
                <a:ext cx="8275320" cy="25298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60830" y="3060700"/>
                <a:ext cx="6021705" cy="9017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𝐴𝑣𝑔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𝑇𝑇𝐹𝑇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𝐷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𝑅𝐷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−𝑅𝐷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0" y="3060700"/>
                <a:ext cx="6021705" cy="9017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/>
            </p:nvSpPr>
            <p:spPr>
              <a:xfrm>
                <a:off x="397510" y="3962400"/>
                <a:ext cx="8128000" cy="2529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2-way inter-op parallelism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request-level latency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, slowest stage latency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DejaVu Math TeX Gyre" panose="02000503000000000000" charset="0"/>
                  <a:ea typeface="宋体" pitchFamily="2" charset="-122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≈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×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DejaVu Math TeX Gyre" panose="02000503000000000000" charset="0"/>
                  <a:ea typeface="宋体" pitchFamily="2" charset="-122"/>
                  <a:cs typeface="DejaVu Math TeX Gyre" panose="02000503000000000000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average TTFT with 2-way inter-op parallelism: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0" y="3962400"/>
                <a:ext cx="8128000" cy="252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60830" y="5806440"/>
                <a:ext cx="6021705" cy="9017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𝐴𝑣𝑔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𝑇𝑇𝐹𝑇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𝑖𝑛𝑡𝑒𝑟</m:t>
                          </m:r>
                        </m:sub>
                      </m:sSub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𝐷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𝑅𝐷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𝑅𝐷</m:t>
                          </m:r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0" y="5806440"/>
                <a:ext cx="6021705" cy="901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Prefill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350010"/>
                <a:ext cx="8275320" cy="25298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Intra-op parallelism: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speed up coefficient: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𝐾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, the imperfect speedup caused by high communication overheads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execution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350010"/>
                <a:ext cx="8275320" cy="25298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>
            <a:spLocks noGrp="1"/>
          </p:cNvSpPr>
          <p:nvPr/>
        </p:nvSpPr>
        <p:spPr>
          <a:xfrm>
            <a:off x="397510" y="4514215"/>
            <a:ext cx="8128000" cy="1964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Low request rate R, the first term is the primary factor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lower intra-op TTFT</a:t>
            </a:r>
            <a:endParaRPr lang="en-US" altLang="zh-CN" sz="2055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Higher rate, the second term is the primary factor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lower inter-op TTFT</a:t>
            </a:r>
            <a:endParaRPr lang="en-US" altLang="zh-CN" sz="2055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60830" y="2978150"/>
                <a:ext cx="6021705" cy="7664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𝐴𝑣𝑔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𝑇𝑇𝐹𝑇</m:t>
                          </m:r>
                        </m:e>
                        <m:sub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𝑖𝑛𝑡𝑟𝑎</m:t>
                          </m:r>
                        </m:sub>
                      </m:sSub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𝑅𝐷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𝑅𝐷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0" y="2978150"/>
                <a:ext cx="6021705" cy="766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50340" y="3723005"/>
                <a:ext cx="6021705" cy="7664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𝐴𝑣𝑔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𝑇𝑇𝐹𝑇</m:t>
                          </m:r>
                        </m:e>
                        <m:sub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𝑖𝑛𝑡𝑒𝑟</m:t>
                          </m:r>
                        </m:sub>
                      </m:sSub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𝐷</m:t>
                      </m:r>
                      <m:r>
                        <a:rPr lang="en-US" altLang="zh-CN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𝑅𝐷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𝑅𝐷</m:t>
                          </m:r>
                          <m:r>
                            <a:rPr lang="en-US" altLang="zh-CN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40" y="3723005"/>
                <a:ext cx="6021705" cy="766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Prefill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285240"/>
                <a:ext cx="8128000" cy="5375910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buClrTx/>
                  <a:buSzTx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Intra-op parallelism efficiency under various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K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.</a:t>
                </a:r>
                <a:endPara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l">
                  <a:buClrTx/>
                  <a:buSzTx/>
                </a:pPr>
                <a:r>
                  <a:rPr lang="en-US" altLang="zh-CN" b="1" dirty="0">
                    <a:solidFill>
                      <a:srgbClr val="C00000"/>
                    </a:solidFill>
                    <a:latin typeface="Arial Bold" panose="020B0604020202020204" charset="0"/>
                    <a:ea typeface="宋体" pitchFamily="2" charset="-122"/>
                    <a:cs typeface="Arial Bold" panose="020B0604020202020204" charset="0"/>
                  </a:rPr>
                  <a:t>higher K, higher efficiency</a:t>
                </a:r>
                <a:endParaRPr lang="en-US" altLang="zh-CN" b="1" dirty="0">
                  <a:solidFill>
                    <a:srgbClr val="C00000"/>
                  </a:solidFill>
                  <a:latin typeface="Arial Bold" panose="020B0604020202020204" charset="0"/>
                  <a:ea typeface="宋体" pitchFamily="2" charset="-122"/>
                  <a:cs typeface="Arial Bold" panose="020B0604020202020204" charset="0"/>
                </a:endParaRPr>
              </a:p>
              <a:p>
                <a:pPr algn="l">
                  <a:buClrTx/>
                  <a:buSzTx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K depends on factors such as the input length, model architecture, communication bandwidth, and placement.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285240"/>
                <a:ext cx="8128000" cy="5375910"/>
              </a:xfrm>
              <a:blipFill rotWithShape="1">
                <a:blip r:embed="rId1"/>
                <a:stretch>
                  <a:fillRect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49296" t="3657" b="22469"/>
          <a:stretch>
            <a:fillRect/>
          </a:stretch>
        </p:blipFill>
        <p:spPr>
          <a:xfrm>
            <a:off x="2741295" y="3454400"/>
            <a:ext cx="3660775" cy="3206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Decoding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605" y="4174490"/>
            <a:ext cx="2825750" cy="264223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05130" y="1296670"/>
            <a:ext cx="8128000" cy="5375910"/>
          </a:xfrm>
        </p:spPr>
        <p:txBody>
          <a:bodyPr/>
          <a:p>
            <a:r>
              <a:rPr lang="en-US" altLang="zh-CN" sz="2400" b="1" i="1" dirty="0">
                <a:solidFill>
                  <a:schemeClr val="tx1"/>
                </a:solidFill>
                <a:latin typeface="Arial Bold Italic" panose="020B0604020202020204" charset="0"/>
                <a:cs typeface="Arial Bold Italic" panose="020B0604020202020204" charset="0"/>
              </a:rPr>
              <a:t>Batching strategy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 single decoding job is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bandwidth-bound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, batching can avoid low GPU utilization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Existing systems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prefill and decoding phases are </a:t>
            </a:r>
            <a:r>
              <a:rPr lang="en-US" altLang="zh-CN" sz="2055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colocated</a:t>
            </a:r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055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 algn="l">
              <a:buClrTx/>
              <a:buSzTx/>
            </a:pPr>
            <a:r>
              <a:rPr lang="en-US" altLang="zh-CN" sz="2055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sharing GPUs cause competition</a:t>
            </a:r>
            <a:r>
              <a:rPr lang="en-US" altLang="zh-CN" sz="2055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between prefill and decoding jobs, leading to trade-off between TTFT and TPOT</a:t>
            </a:r>
            <a:endParaRPr lang="en-US" altLang="zh-CN" sz="2055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55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increasing the decoding batch size is difficult </a:t>
            </a:r>
            <a:endParaRPr lang="en-US" altLang="zh-CN" sz="2055" dirty="0">
              <a:solidFill>
                <a:srgbClr val="C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Decoding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p>
            <a:r>
              <a:rPr lang="en-US" altLang="zh-CN" sz="2800" b="1" i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Parallelism plan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Problems for post-disaggregation decoding: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batch size is </a:t>
            </a:r>
            <a:r>
              <a:rPr lang="en-US" altLang="zh-CN" b="1" dirty="0">
                <a:solidFill>
                  <a:srgbClr val="C00000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constrained by GPU memory capacity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, as it is necessary to maintain the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KV caches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for all active requests.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Analysis for </a:t>
            </a:r>
            <a:r>
              <a:rPr lang="en-US" altLang="zh-CN" dirty="0"/>
              <a:t>Decoding </a:t>
            </a:r>
            <a:r>
              <a:rPr lang="en-US" altLang="zh-CN" dirty="0"/>
              <a:t>Instance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Intra-op parallelism reduces latency with diminishing returns, caused by communication and reduced utilization after partitioning.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Inter-op parallelism can almost linearly scale the throughput.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Stringent TPOT: intra-op, others: inter-op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3719830"/>
            <a:ext cx="539178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Outline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0550" y="1444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Background &amp; Motivation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Tradeoff 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Analysis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Method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Evaluation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Key parameters in designing the disaggregated serving system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513445" cy="537591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latin typeface="Arial Bold" panose="020B0604020202020204" charset="0"/>
                <a:cs typeface="Arial Bold" panose="020B0604020202020204" charset="0"/>
              </a:rPr>
              <a:t>Variable prefill length</a:t>
            </a:r>
            <a:r>
              <a:rPr lang="en-US" altLang="zh-CN" sz="2800" dirty="0"/>
              <a:t> in real-applications: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pipeline bubbles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prefill instances applying inter-op parallelism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search for parallelisms based on workloads, and resort to scheduling to minimize the bubbles</a:t>
            </a:r>
            <a:endParaRPr lang="en-US" altLang="zh-CN" sz="2800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Communication overhead</a:t>
            </a:r>
            <a:r>
              <a:rPr lang="en-US" altLang="zh-CN" sz="2800" i="1" dirty="0">
                <a:solidFill>
                  <a:schemeClr val="tx1"/>
                </a:solidFill>
                <a:latin typeface="Arial Italic" panose="020B0604020202020204" charset="0"/>
                <a:cs typeface="Arial Italic" panose="020B0604020202020204" charset="0"/>
              </a:rPr>
              <a:t>:</a:t>
            </a:r>
            <a:endParaRPr lang="en-US" altLang="zh-CN" sz="2800" i="1" dirty="0">
              <a:solidFill>
                <a:schemeClr val="tx1"/>
              </a:solidFill>
              <a:latin typeface="Arial Italic" panose="020B0604020202020204" charset="0"/>
              <a:cs typeface="Arial Italic" panose="020B060402020202020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Transferring KV caches from prefill to decoding instances: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512-token request on OPT-66B: 1.13GB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u="sng" dirty="0">
                <a:solidFill>
                  <a:schemeClr val="tx1"/>
                </a:solidFill>
                <a:ea typeface="宋体" pitchFamily="2" charset="-122"/>
              </a:rPr>
              <a:t>Solutions:</a:t>
            </a:r>
            <a:endParaRPr lang="en-US" altLang="zh-CN" u="sng" dirty="0">
              <a:solidFill>
                <a:schemeClr val="tx1"/>
              </a:solidFill>
              <a:ea typeface="宋体" pitchFamily="2" charset="-122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Infiniband between nodes, bandwidth 800GB/s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peak bandwidth for intra-node NVLINK between GPUS: 600GB/s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3"/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additional constraints on the placement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prefill and decoding instances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ClrTx/>
              <a:buSzTx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Key parameters in designing the disaggregated serving system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513445" cy="53759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workload pattern</a:t>
            </a:r>
            <a:endParaRPr lang="en-US" altLang="zh-CN" sz="2800" dirty="0"/>
          </a:p>
          <a:p>
            <a:r>
              <a:rPr lang="en-US" altLang="zh-CN" sz="2800" dirty="0"/>
              <a:t>placement constraints</a:t>
            </a:r>
            <a:endParaRPr lang="en-US" altLang="zh-CN" sz="2800" dirty="0"/>
          </a:p>
          <a:p>
            <a:r>
              <a:rPr lang="en-US" altLang="zh-CN" sz="2800" dirty="0"/>
              <a:t>SLO requirements</a:t>
            </a:r>
            <a:endParaRPr lang="en-US" altLang="zh-CN" sz="2800" dirty="0"/>
          </a:p>
          <a:p>
            <a:r>
              <a:rPr lang="en-US" altLang="zh-CN" sz="2800" dirty="0"/>
              <a:t>parallelism strategies</a:t>
            </a:r>
            <a:endParaRPr lang="en-US" altLang="zh-CN" sz="2800" dirty="0"/>
          </a:p>
          <a:p>
            <a:r>
              <a:rPr lang="en-US" altLang="zh-CN" sz="2800" dirty="0"/>
              <a:t>resource allocation</a:t>
            </a:r>
            <a:endParaRPr lang="en-US" altLang="zh-CN" sz="2800" dirty="0"/>
          </a:p>
          <a:p>
            <a:pPr lvl="2" algn="l">
              <a:buClrTx/>
              <a:buSzTx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Outline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0550" y="1444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Background &amp; Motivation</a:t>
            </a:r>
            <a:endParaRPr kumimoji="1"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Tradeoff Analysis</a:t>
            </a:r>
            <a:endParaRPr kumimoji="1"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Evaluation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Design Goal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Placement:</a:t>
            </a:r>
            <a:endParaRPr lang="en-US" altLang="zh-CN" sz="2800" b="1" dirty="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the </a:t>
            </a:r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parallelism strategies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prefill and decoding instances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the </a:t>
            </a:r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number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each instance type to deploy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how to place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onto the physical cluster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Design Goal:</a:t>
            </a:r>
            <a:endParaRPr lang="en-US" altLang="zh-CN" sz="2800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find a placement that </a:t>
            </a:r>
            <a:r>
              <a:rPr lang="en-US" altLang="zh-CN" b="1" dirty="0">
                <a:solidFill>
                  <a:srgbClr val="C00000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maximizes the per-gpu goodput</a:t>
            </a:r>
            <a:endParaRPr lang="en-US" altLang="zh-CN" b="1" dirty="0">
              <a:solidFill>
                <a:srgbClr val="C00000"/>
              </a:solidFill>
              <a:latin typeface="Arial Bold" panose="020B0604020202020204" charset="0"/>
              <a:ea typeface="宋体" pitchFamily="2" charset="-122"/>
              <a:cs typeface="Arial Bold" panose="020B0604020202020204" charset="0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Placement strategies:</a:t>
            </a:r>
            <a:endParaRPr lang="en-US" altLang="zh-CN" b="1" dirty="0">
              <a:solidFill>
                <a:schemeClr val="tx1"/>
              </a:solidFill>
              <a:latin typeface="Arial Bold" panose="020B0604020202020204" charset="0"/>
              <a:ea typeface="宋体" pitchFamily="2" charset="-122"/>
              <a:cs typeface="Arial Bold" panose="020B060402020202020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clusters with high-speed cross-node networks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clusters lacking such infrastructure (introduces additional constraints)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Placement for High Node-Affinity Cluster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High node-affinity clusters equipped with Infiniband</a:t>
            </a:r>
            <a:endParaRPr lang="en-US" altLang="zh-CN" sz="2800" dirty="0"/>
          </a:p>
          <a:p>
            <a:pPr lvl="1"/>
            <a:r>
              <a:rPr lang="en-US" altLang="zh-CN" sz="2400" dirty="0"/>
              <a:t>KV caches transmission overhead across nodes is negligible</a:t>
            </a:r>
            <a:endParaRPr lang="en-US" altLang="zh-CN" sz="2400" dirty="0"/>
          </a:p>
          <a:p>
            <a:pPr lvl="1"/>
            <a:r>
              <a:rPr lang="en-US" altLang="zh-CN" sz="2400" dirty="0"/>
              <a:t>no placement constraints</a:t>
            </a:r>
            <a:endParaRPr lang="en-US" altLang="zh-CN" sz="2400" dirty="0"/>
          </a:p>
          <a:p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Two-level placement algorithm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(1)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optimize the parallelism configurations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for prefill and decoding instances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separately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to attain phase-level optimal per-gpu goodput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(2) use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replication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 match the overall traffic rate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Placement for High Node-Affinity Cluster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074920"/>
                <a:ext cx="3605530" cy="1783080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𝑁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宋体" pitchFamily="2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DejaVu Math TeX Gyre" panose="02000503000000000000" charset="0"/>
                  <a:ea typeface="宋体" pitchFamily="2" charset="-122"/>
                  <a:cs typeface="DejaVu Math TeX Gyre" panose="02000503000000000000" charset="0"/>
                </a:endParaRPr>
              </a:p>
              <a:p>
                <a:pPr lvl="1"/>
                <a:r>
                  <a:rPr lang="en-US" altLang="zh-CN" sz="2055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N: the node limit per instance</a:t>
                </a:r>
                <a:endParaRPr lang="en-US" altLang="zh-CN" sz="2055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055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M: the typical number of GPUs per node in modern clusters</a:t>
                </a:r>
                <a:endParaRPr lang="en-US" altLang="zh-CN" sz="2055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074920"/>
                <a:ext cx="3605530" cy="1783080"/>
              </a:xfrm>
              <a:blipFill rotWithShape="1">
                <a:blip r:embed="rId1"/>
                <a:stretch>
                  <a:fillRect t="-1460" b="-8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179" t="7935"/>
          <a:stretch>
            <a:fillRect/>
          </a:stretch>
        </p:blipFill>
        <p:spPr>
          <a:xfrm>
            <a:off x="3394075" y="1218565"/>
            <a:ext cx="5749925" cy="5509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285875"/>
            <a:ext cx="31629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+mn-ea"/>
              </a:rPr>
              <a:t>Fitted distribution from the history request traces</a:t>
            </a:r>
            <a:endParaRPr lang="en-US" altLang="zh-CN" sz="2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690495"/>
            <a:ext cx="36423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+mn-ea"/>
              </a:rPr>
              <a:t>enumerate all feasible parallel configurations and calculate the maximum goodput meets the SLO </a:t>
            </a:r>
            <a:endParaRPr lang="zh-CN" altLang="en-US" sz="2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7470" y="1496060"/>
            <a:ext cx="2515235" cy="27178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3162935" y="1631950"/>
            <a:ext cx="326453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05530" y="2312670"/>
            <a:ext cx="3867785" cy="6572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endCxn id="7" idx="3"/>
          </p:cNvCxnSpPr>
          <p:nvPr/>
        </p:nvCxnSpPr>
        <p:spPr>
          <a:xfrm rot="5400000">
            <a:off x="3409315" y="3236595"/>
            <a:ext cx="655955" cy="18986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Placement for Low Node-Affinity Cluster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Placement constraints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GPUs inside a node access to high-bandwidth NVLINK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GPUs distributed across nodes have limited bandwidth.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Solution: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inter-op parallelism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group layers into stages, divide each instance into segments (instance segments)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colocating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prefill and decoding segments of the same stage within a single node to reduce KV cache transfer cost.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Placement for Low Node-Affinity Cluster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435" b="1752"/>
          <a:stretch>
            <a:fillRect/>
          </a:stretch>
        </p:blipFill>
        <p:spPr>
          <a:xfrm>
            <a:off x="1254125" y="1301115"/>
            <a:ext cx="6405245" cy="5432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Online Scheduling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Scheduling strategy:</a:t>
            </a:r>
            <a:endParaRPr lang="en-US" altLang="zh-CN" sz="2800" dirty="0"/>
          </a:p>
          <a:p>
            <a:pPr lvl="1"/>
            <a:r>
              <a:rPr lang="en-US" altLang="zh-CN" sz="2400" dirty="0"/>
              <a:t>Dispatched to the prefill instance with the </a:t>
            </a:r>
            <a:r>
              <a:rPr lang="en-US" altLang="zh-CN" sz="2400" dirty="0">
                <a:solidFill>
                  <a:srgbClr val="C00000"/>
                </a:solidFill>
              </a:rPr>
              <a:t>shortest queue for prefill processing</a:t>
            </a:r>
            <a:endParaRPr lang="en-US" altLang="zh-CN" sz="2400" dirty="0"/>
          </a:p>
          <a:p>
            <a:pPr lvl="1"/>
            <a:r>
              <a:rPr lang="en-US" altLang="zh-CN" sz="2400" dirty="0"/>
              <a:t>Dispatch to the </a:t>
            </a:r>
            <a:r>
              <a:rPr lang="en-US" altLang="zh-CN" sz="2400" dirty="0">
                <a:solidFill>
                  <a:srgbClr val="C00000"/>
                </a:solidFill>
              </a:rPr>
              <a:t>least loaded decoding instance for decoding steps</a:t>
            </a:r>
            <a:endParaRPr lang="en-US" altLang="zh-CN" sz="2400" dirty="0"/>
          </a:p>
          <a:p>
            <a:endParaRPr lang="en-US" altLang="zh-CN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3207385"/>
            <a:ext cx="575246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Online Scheduling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285240"/>
                <a:ext cx="8128000" cy="53759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Reducing pipeline bubbles:</a:t>
                </a:r>
                <a:endParaRPr lang="en-US" altLang="zh-CN" sz="2800" dirty="0"/>
              </a:p>
              <a:p>
                <a:pPr lvl="1"/>
                <a:r>
                  <a:rPr lang="en-US" altLang="zh-CN" sz="2400" b="1" dirty="0">
                    <a:solidFill>
                      <a:srgbClr val="C00000"/>
                    </a:solidFill>
                    <a:latin typeface="Arial Bold" panose="020B0604020202020204" charset="0"/>
                    <a:cs typeface="Arial Bold" panose="020B0604020202020204" charset="0"/>
                  </a:rPr>
                  <a:t>balances the execution time</a:t>
                </a:r>
                <a:r>
                  <a:rPr lang="en-US" altLang="zh-CN" sz="2400" dirty="0"/>
                  <a:t> across all batches in the pipeline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</m:oMath>
                </a14:m>
                <a:r>
                  <a:rPr lang="en-US" altLang="zh-CN" sz="2400" dirty="0"/>
                  <a:t>the shortest prompt length needed to saturate the GPU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/>
                  <a:t>Batching multiple requests 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dirty="0"/>
                  <a:t>Individually scheduling requests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285240"/>
                <a:ext cx="8128000" cy="53759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LLM </a:t>
            </a:r>
            <a:r>
              <a:rPr lang="en-US" altLang="zh-CN" dirty="0"/>
              <a:t>Inference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7345680" cy="5375910"/>
          </a:xfrm>
        </p:spPr>
        <p:txBody>
          <a:bodyPr>
            <a:normAutofit/>
          </a:bodyPr>
          <a:lstStyle/>
          <a:p>
            <a:pPr/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Input</a:t>
            </a:r>
            <a:r>
              <a:rPr lang="en-US" altLang="zh-CN" sz="2800" dirty="0">
                <a:solidFill>
                  <a:schemeClr val="tx1"/>
                </a:solidFill>
              </a:rPr>
              <a:t>: prompt from users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/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Output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  <a:sym typeface="+mn-ea"/>
              </a:rPr>
              <a:t>: tokens in the sequence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/>
            <a:endParaRPr lang="en-US" altLang="zh-CN" sz="28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/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Prefill phase</a:t>
            </a:r>
            <a:endParaRPr lang="en-US" altLang="zh-CN" sz="2800" b="1" dirty="0">
              <a:solidFill>
                <a:schemeClr val="tx1"/>
              </a:solidFill>
              <a:latin typeface="Arial Bold" panose="020B0604020202020204" charset="0"/>
              <a:ea typeface="宋体" pitchFamily="2" charset="-122"/>
              <a:cs typeface="Arial Bold" panose="020B0604020202020204" charset="0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+mn-ea"/>
              </a:rPr>
              <a:t>process a user’s prompt to generate the first token of the response in one step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+mn-ea"/>
              </a:rPr>
              <a:t>measured by </a:t>
            </a:r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TTFT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  <a:sym typeface="+mn-ea"/>
              </a:rPr>
              <a:t> (the time to first token)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/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Decode phase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sequentially generates subsequent tokens in multiple steps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 algn="l">
              <a:buClrTx/>
              <a:buSzTx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measured by </a:t>
            </a:r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TPOT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(the time per output token)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Online Scheduling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Combat busrtiness: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Burstiness in workloads can cause a deluge of KV caches transferring to decoding instances, risking memory overload.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Solution:</a:t>
            </a:r>
            <a:endParaRPr lang="en-US" altLang="zh-CN" sz="2400" dirty="0"/>
          </a:p>
          <a:p>
            <a:pPr lvl="2"/>
            <a:r>
              <a:rPr lang="en-US" altLang="zh-CN" sz="2400" dirty="0"/>
              <a:t>Employ a "pull" method for KV cache transmission rather than a "push" approach</a:t>
            </a:r>
            <a:endParaRPr lang="en-US" altLang="zh-CN" sz="2400" dirty="0"/>
          </a:p>
          <a:p>
            <a:pPr lvl="1"/>
            <a:endParaRPr lang="en-US" altLang="zh-CN" sz="2800" dirty="0"/>
          </a:p>
          <a:p>
            <a:pPr lvl="0"/>
            <a:r>
              <a:rPr lang="en-US" altLang="zh-CN" sz="2800" dirty="0"/>
              <a:t>Replanning:</a:t>
            </a:r>
            <a:endParaRPr lang="en-US" altLang="zh-CN" sz="2800" dirty="0"/>
          </a:p>
          <a:p>
            <a:pPr lvl="1"/>
            <a:r>
              <a:rPr lang="en-US" altLang="zh-CN" sz="2400" dirty="0"/>
              <a:t>replan the configuration when a significant workload pattern is detected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927" y="0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Outline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0550" y="1444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Background &amp; Motivation</a:t>
            </a:r>
            <a:endParaRPr kumimoji="1"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Tradeoff Analysis</a:t>
            </a:r>
            <a:endParaRPr kumimoji="1"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endParaRPr kumimoji="1"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Evaluation</a:t>
            </a:r>
            <a:endParaRPr kumimoji="1"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Experiment </a:t>
            </a:r>
            <a:r>
              <a:rPr lang="en-US" altLang="zh-CN" dirty="0"/>
              <a:t>Setup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380095" cy="537591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Dataset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chatbot, code-completion, summarization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Model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OPT model series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</a:rPr>
              <a:t>Metrics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SLO attainment(90%), maximum per-GPU goodput, minimal SLO the system can handle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3397885"/>
            <a:ext cx="8611235" cy="29419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Experiment </a:t>
            </a:r>
            <a:r>
              <a:rPr lang="en-US" altLang="zh-CN" dirty="0"/>
              <a:t>Setup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835150"/>
            <a:ext cx="7886700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Experiment </a:t>
            </a:r>
            <a:r>
              <a:rPr lang="en-US" altLang="zh-CN" dirty="0"/>
              <a:t>Setup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380095" cy="537591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Baselines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vLLM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continuous batching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throughput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paged-attention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memory fragmentation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during KV cache allocation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supports </a:t>
            </a:r>
            <a:r>
              <a:rPr lang="en-US" altLang="zh-CN" sz="2400" i="1" dirty="0">
                <a:solidFill>
                  <a:srgbClr val="C00000"/>
                </a:solidFill>
                <a:latin typeface="Arial Italic" panose="020B0604020202020204" charset="0"/>
                <a:cs typeface="Arial Italic" panose="020B0604020202020204" charset="0"/>
              </a:rPr>
              <a:t>intra-op parallelism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DeepSpeed-MII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chunked-prefill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decomposing long prompts into smaller chunks and composing with short prompts to exactly fill a target token budget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Intra-op is set to 1, 4, 8 for three OPT model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 (OPT-13B, OPT-66B, OPT-175B)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Chatbot application with OPT models on the ShareGPT dataset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27605"/>
            <a:ext cx="9144000" cy="406781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1140460"/>
          </a:xfrm>
        </p:spPr>
        <p:txBody>
          <a:bodyPr>
            <a:normAutofit/>
          </a:bodyPr>
          <a:p>
            <a:r>
              <a:rPr lang="en-US" altLang="zh-CN" sz="2400" u="sng" dirty="0"/>
              <a:t>Vertical line</a:t>
            </a:r>
            <a:r>
              <a:rPr lang="en-US" altLang="zh-CN" sz="2400" dirty="0"/>
              <a:t>: the maximum per-GPU rate the system can handle to meet latency requirements for over 90% of the requests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Chatbot application with OPT models on the ShareGPT dataset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168400"/>
            <a:ext cx="5765800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1516380"/>
            <a:ext cx="5677535" cy="2567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4218305"/>
            <a:ext cx="5699760" cy="2567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495" y="2073910"/>
            <a:ext cx="162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Lower TTFT</a:t>
            </a:r>
            <a:endParaRPr lang="en-US" altLang="zh-CN" sz="2000" b="1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495" y="4717415"/>
            <a:ext cx="17202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Loose </a:t>
            </a:r>
            <a:endParaRPr lang="en-US" altLang="zh-CN" sz="2000" b="1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requirement </a:t>
            </a:r>
            <a:endParaRPr lang="en-US" altLang="zh-CN" sz="2000" b="1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for TTFT</a:t>
            </a:r>
            <a:endParaRPr lang="en-US" altLang="zh-CN" sz="2000" b="1">
              <a:solidFill>
                <a:srgbClr val="C0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Latency </a:t>
            </a:r>
            <a:r>
              <a:rPr lang="en-US" altLang="zh-CN" dirty="0"/>
              <a:t>breakdown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580515"/>
            <a:ext cx="7342505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Ablation </a:t>
            </a:r>
            <a:r>
              <a:rPr lang="en-US" altLang="zh-CN" dirty="0"/>
              <a:t>study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1936115"/>
            <a:ext cx="7757795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273" y="169408"/>
            <a:ext cx="7886700" cy="7818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Algorithm running </a:t>
            </a:r>
            <a:r>
              <a:rPr lang="en-US" altLang="zh-CN" dirty="0"/>
              <a:t>time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189484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Problem and </a:t>
            </a:r>
            <a:r>
              <a:rPr lang="en-US" altLang="zh-CN" dirty="0"/>
              <a:t>Opportunities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Goal: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both </a:t>
            </a:r>
            <a:r>
              <a:rPr lang="en-US" altLang="zh-CN" sz="28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high service quality and low cost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the presence of SLOs.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chemeClr val="tx1"/>
                </a:solidFill>
                <a:latin typeface="Arial Italic" panose="020B0604020202020204" charset="0"/>
                <a:ea typeface="宋体" pitchFamily="2" charset="-122"/>
                <a:cs typeface="Arial Italic" panose="020B0604020202020204" charset="0"/>
              </a:rPr>
              <a:t>Varying resource requirements</a:t>
            </a:r>
            <a:endParaRPr lang="en-US" altLang="zh-CN" sz="2800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  <a:p>
            <a:r>
              <a:rPr lang="en-US" altLang="zh-CN" sz="2800" i="1" dirty="0">
                <a:solidFill>
                  <a:schemeClr val="tx1"/>
                </a:solidFill>
                <a:latin typeface="Arial Italic" panose="020B0604020202020204" charset="0"/>
                <a:cs typeface="Arial Italic" panose="020B0604020202020204" charset="0"/>
              </a:rPr>
              <a:t>Varying demands on each metric:</a:t>
            </a:r>
            <a:endParaRPr lang="en-US" altLang="zh-CN" sz="2800" i="1" dirty="0">
              <a:solidFill>
                <a:schemeClr val="tx1"/>
              </a:solidFill>
              <a:latin typeface="Arial Italic" panose="020B0604020202020204" charset="0"/>
              <a:cs typeface="Arial Italic" panose="020B060402020202020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chatbots: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TTFT for response promptness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TPOT only remains important until it is faster than human reading speed (250 words/min)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document summarization: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low TPOT for faster generation of the summary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maximize </a:t>
            </a:r>
            <a:r>
              <a:rPr lang="en-US" altLang="zh-CN" i="1" dirty="0">
                <a:solidFill>
                  <a:schemeClr val="tx1"/>
                </a:solidFill>
                <a:latin typeface="Arial Italic" panose="020B0604020202020204" charset="0"/>
                <a:ea typeface="宋体" pitchFamily="2" charset="-122"/>
                <a:cs typeface="Arial Italic" panose="020B0604020202020204" charset="0"/>
              </a:rPr>
              <a:t>per-GPU goodput</a:t>
            </a:r>
            <a:endParaRPr lang="en-US" altLang="zh-CN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LLM </a:t>
            </a:r>
            <a:r>
              <a:rPr lang="en-US" altLang="zh-CN" dirty="0"/>
              <a:t>Inference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510" y="1285240"/>
                <a:ext cx="8365490" cy="53759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Arial Bold" panose="020B0604020202020204" charset="0"/>
                    <a:ea typeface="宋体" pitchFamily="2" charset="-122"/>
                    <a:cs typeface="Arial Bold" panose="020B0604020202020204" charset="0"/>
                    <a:sym typeface="+mn-ea"/>
                  </a:rPr>
                  <a:t>Prefill phase</a:t>
                </a:r>
                <a:endParaRPr lang="en-US" altLang="zh-CN" sz="2800" b="1" dirty="0">
                  <a:solidFill>
                    <a:schemeClr val="tx1"/>
                  </a:solidFill>
                  <a:latin typeface="Arial Bold" panose="020B0604020202020204" charset="0"/>
                  <a:ea typeface="宋体" pitchFamily="2" charset="-122"/>
                  <a:cs typeface="Arial Bold" panose="020B0604020202020204" charset="0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input text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[‘The’, ‘cat’]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embedding &amp; positional encoding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‘The’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  <a:sym typeface="+mn-ea"/>
                      </a:rPr>
                      <m:t>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v1, ‘cat’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DejaVu Math TeX Gyre" panose="02000503000000000000" charset="0"/>
                        <a:ea typeface="宋体" pitchFamily="2" charset="-122"/>
                        <a:cs typeface="DejaVu Math TeX Gyre" panose="02000503000000000000" charset="0"/>
                        <a:sym typeface="+mn-ea"/>
                      </a:rPr>
                      <m:t>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v2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self-attention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calculte &lt;Query, Key, Cache&gt; for each token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generate hidden state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h1, h2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cache &lt;Key,Value&gt; (KV cache)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Key [k1,k2], Value [v1,v2]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generate the first otutput token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: using KV cache and h2 to generate the next token’s hidden state h3, select the next token from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  <a:sym typeface="+mn-ea"/>
                  </a:rPr>
                  <a:t>the word list given h3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/>
                <a:r>
                  <a:rPr lang="en-US" altLang="zh-CN" sz="2400" b="1" i="1" dirty="0">
                    <a:solidFill>
                      <a:schemeClr val="tx1"/>
                    </a:solidFill>
                    <a:latin typeface="Arial Bold Italic" panose="020B0604020202020204" charset="0"/>
                    <a:ea typeface="宋体" pitchFamily="2" charset="-122"/>
                    <a:cs typeface="Arial Bold Italic" panose="020B0604020202020204" charset="0"/>
                    <a:sym typeface="+mn-ea"/>
                  </a:rPr>
                  <a:t>update KV cache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Arial Bold" panose="020B0604020202020204" charset="0"/>
                    <a:ea typeface="宋体" pitchFamily="2" charset="-122"/>
                    <a:cs typeface="Arial Bold" panose="020B0604020202020204" charset="0"/>
                    <a:sym typeface="+mn-ea"/>
                  </a:rPr>
                  <a:t>Decode phase</a:t>
                </a:r>
                <a:endParaRPr lang="zh-CN" altLang="en-US" sz="2800" dirty="0">
                  <a:solidFill>
                    <a:schemeClr val="tx1"/>
                  </a:solidFill>
                  <a:ea typeface="宋体" pitchFamily="2" charset="-122"/>
                  <a:sym typeface="+mn-ea"/>
                </a:endParaRPr>
              </a:p>
              <a:p>
                <a:pPr lvl="1" algn="l">
                  <a:buClrTx/>
                  <a:buSzTx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</a:rPr>
                  <a:t>generate tokens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pitchFamily="2" charset="-122"/>
                  </a:rPr>
                  <a:t>iteratively</a:t>
                </a:r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>
                  <a:buNone/>
                </a:pPr>
                <a:endParaRPr lang="zh-CN" altLang="en-US" sz="2000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10" y="1285240"/>
                <a:ext cx="8365490" cy="5375910"/>
              </a:xfrm>
              <a:blipFill rotWithShape="1">
                <a:blip r:embed="rId1"/>
                <a:stretch>
                  <a:fillRect t="-189" b="-2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Varying resource requirement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1285240"/>
            <a:ext cx="3923030" cy="537591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Prefill phase</a:t>
            </a:r>
            <a:endParaRPr lang="en-US" altLang="zh-CN" sz="2400" b="1" dirty="0">
              <a:solidFill>
                <a:schemeClr val="tx1"/>
              </a:solidFill>
              <a:latin typeface="Arial Bold" panose="020B0604020202020204" charset="0"/>
              <a:ea typeface="宋体" pitchFamily="2" charset="-122"/>
              <a:cs typeface="Arial Bold" panose="020B0604020202020204" charset="0"/>
              <a:sym typeface="+mn-ea"/>
            </a:endParaRPr>
          </a:p>
          <a:p>
            <a:pPr lvl="1"/>
            <a:r>
              <a:rPr lang="en-US" altLang="zh-CN" sz="2000" i="1" dirty="0">
                <a:solidFill>
                  <a:srgbClr val="C00000"/>
                </a:solidFill>
                <a:latin typeface="Arial Italic" panose="020B0604020202020204" charset="0"/>
                <a:ea typeface="宋体" pitchFamily="2" charset="-122"/>
                <a:cs typeface="Arial Italic" panose="020B0604020202020204" charset="0"/>
                <a:sym typeface="+mn-ea"/>
              </a:rPr>
              <a:t>compute-bound operation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  <a:sym typeface="+mn-ea"/>
              </a:rPr>
              <a:t>, </a:t>
            </a:r>
            <a:endParaRPr lang="en-US" altLang="zh-CN" sz="20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  <a:sym typeface="+mn-ea"/>
              </a:rPr>
              <a:t>deal with a new sequence, comprising many tokens.</a:t>
            </a:r>
            <a:endParaRPr lang="en-US" altLang="zh-CN" sz="20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endParaRPr lang="en-US" altLang="zh-CN" sz="2400" b="1" dirty="0">
              <a:solidFill>
                <a:schemeClr val="tx1"/>
              </a:solidFill>
              <a:latin typeface="Arial Bold" panose="020B0604020202020204" charset="0"/>
              <a:ea typeface="宋体" pitchFamily="2" charset="-122"/>
              <a:cs typeface="Arial Bold" panose="020B0604020202020204" charset="0"/>
              <a:sym typeface="+mn-ea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Arial Bold" panose="020B0604020202020204" charset="0"/>
                <a:ea typeface="宋体" pitchFamily="2" charset="-122"/>
                <a:cs typeface="Arial Bold" panose="020B0604020202020204" charset="0"/>
                <a:sym typeface="+mn-ea"/>
              </a:rPr>
              <a:t>Decode phase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 i="1" dirty="0">
                <a:solidFill>
                  <a:srgbClr val="C00000"/>
                </a:solidFill>
                <a:latin typeface="Arial Italic" panose="020B0604020202020204" charset="0"/>
                <a:ea typeface="宋体" pitchFamily="2" charset="-122"/>
                <a:cs typeface="Arial Italic" panose="020B0604020202020204" charset="0"/>
              </a:rPr>
              <a:t>memory-bound operation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,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 algn="l">
              <a:buClrTx/>
              <a:buSzTx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process one new token generated by the previous step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, the speed at which the data (weights, keys, values, activations) is transferred to the GPU from memory dominates the latency</a:t>
            </a: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  <a:p>
            <a:pPr lvl="1" algn="l">
              <a:buClrTx/>
              <a:buSzTx/>
            </a:pP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085" y="1972310"/>
            <a:ext cx="5161915" cy="3536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Existing LLM serving optimizations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Batching.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the prefill of new requests with the decoding of ongoing ones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segmenting long prefill into chunks and attaching decoding jobs with a chunked prefill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trade-offs between TTFT and TPOT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Model parallelism.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intra-operator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parallelism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partition operators like matrix multiplications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cause substantial communications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inter-operator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parallelism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organize LLM layers into stages, each running on a GPU to form pipelines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increase execution time, but linearly scale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Problem and </a:t>
            </a:r>
            <a:r>
              <a:rPr lang="en-US" altLang="zh-CN" dirty="0"/>
              <a:t>Opportunities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P90 TTFT and TPOT when serving a 13B LLM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SLO attainment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90%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i="1" dirty="0">
              <a:solidFill>
                <a:schemeClr val="tx1"/>
              </a:solidFill>
              <a:latin typeface="Arial Italic" panose="020B0604020202020204" charset="0"/>
              <a:ea typeface="宋体" pitchFamily="2" charset="-122"/>
              <a:cs typeface="Arial Italic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2276475"/>
            <a:ext cx="5273040" cy="438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Prefill-decoding Interference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10" y="1285240"/>
            <a:ext cx="8128000" cy="537591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single prefill job to a batch of decoding requests significantly </a:t>
            </a: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</a:rPr>
              <a:t>slows down both processes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slowdown intensifies with a longer prefill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i="1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635885"/>
            <a:ext cx="6687820" cy="4189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9444</Words>
  <Application>WPS 表格</Application>
  <PresentationFormat>全屏显示(4:3)</PresentationFormat>
  <Paragraphs>331</Paragraphs>
  <Slides>39</Slides>
  <Notes>23</Notes>
  <HiddenSlides>2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汉仪书宋二KW</vt:lpstr>
      <vt:lpstr>Tw Cen MT Condensed</vt:lpstr>
      <vt:lpstr>微软雅黑</vt:lpstr>
      <vt:lpstr>Times New Roman</vt:lpstr>
      <vt:lpstr>Wingdings</vt:lpstr>
      <vt:lpstr>系统字体常规体</vt:lpstr>
      <vt:lpstr>Arial Unicode MS</vt:lpstr>
      <vt:lpstr>Calibri</vt:lpstr>
      <vt:lpstr>Helvetica Neue</vt:lpstr>
      <vt:lpstr>Calibri</vt:lpstr>
      <vt:lpstr>FangSong</vt:lpstr>
      <vt:lpstr>等线</vt:lpstr>
      <vt:lpstr>等线</vt:lpstr>
      <vt:lpstr>宋体</vt:lpstr>
      <vt:lpstr>Arial Black</vt:lpstr>
      <vt:lpstr>黑体</vt:lpstr>
      <vt:lpstr>汉仪中黑KW</vt:lpstr>
      <vt:lpstr>Thonburi</vt:lpstr>
      <vt:lpstr>微软雅黑</vt:lpstr>
      <vt:lpstr>Arial Bold</vt:lpstr>
      <vt:lpstr>Arial Italic</vt:lpstr>
      <vt:lpstr>Apple Color Emoji</vt:lpstr>
      <vt:lpstr>DejaVu Math TeX Gyre</vt:lpstr>
      <vt:lpstr>Arial Bold Italic</vt:lpstr>
      <vt:lpstr>等线</vt:lpstr>
      <vt:lpstr>Office 主题​​</vt:lpstr>
      <vt:lpstr>PowerPoint 演示文稿</vt:lpstr>
      <vt:lpstr>Outline</vt:lpstr>
      <vt:lpstr>研究背景：RDMA技术广泛使用</vt:lpstr>
      <vt:lpstr>LLM Inference</vt:lpstr>
      <vt:lpstr>LLM Inference</vt:lpstr>
      <vt:lpstr>LLM Inference</vt:lpstr>
      <vt:lpstr>Problem and Opportunities</vt:lpstr>
      <vt:lpstr>Problem and Opportunities</vt:lpstr>
      <vt:lpstr>Problem and Opportunities</vt:lpstr>
      <vt:lpstr>Prefill-decoding Interference</vt:lpstr>
      <vt:lpstr>Outline</vt:lpstr>
      <vt:lpstr>Problem and Opportunities</vt:lpstr>
      <vt:lpstr>Analysis for prefill Instance</vt:lpstr>
      <vt:lpstr>Analysis for Prefill Instance</vt:lpstr>
      <vt:lpstr>Analysis for Prefill Instance</vt:lpstr>
      <vt:lpstr>Analysis for Prefill Instance</vt:lpstr>
      <vt:lpstr>Analysis for prefill Instance</vt:lpstr>
      <vt:lpstr>Analysis for Prefill Instance</vt:lpstr>
      <vt:lpstr>Analysis for Decoding Instance</vt:lpstr>
      <vt:lpstr>Analysis for Decoding Instance</vt:lpstr>
      <vt:lpstr>Key parameters in designing the disaggregated serving system</vt:lpstr>
      <vt:lpstr>Outline</vt:lpstr>
      <vt:lpstr>Design Goal</vt:lpstr>
      <vt:lpstr>Placement for High Node-Affinity Cluster</vt:lpstr>
      <vt:lpstr>Placement for High Node-Affinity Cluster</vt:lpstr>
      <vt:lpstr>Placement for Low Node-Affinity Cluster</vt:lpstr>
      <vt:lpstr>Placement for Low Node-Affinity Cluster</vt:lpstr>
      <vt:lpstr>Online Scheduling</vt:lpstr>
      <vt:lpstr>Online Scheduling</vt:lpstr>
      <vt:lpstr>Online Scheduling</vt:lpstr>
      <vt:lpstr>Outline</vt:lpstr>
      <vt:lpstr>Online Scheduling</vt:lpstr>
      <vt:lpstr>Experiment Setup</vt:lpstr>
      <vt:lpstr>Experiment Setup</vt:lpstr>
      <vt:lpstr>Experiment Setup</vt:lpstr>
      <vt:lpstr>Chatbot application with OPT models on the ShareGPT dataset</vt:lpstr>
      <vt:lpstr>Chatbot application with OPT models on the ShareGPT dataset</vt:lpstr>
      <vt:lpstr>Latency breakdown</vt:lpstr>
      <vt:lpstr>Ablation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T148680</dc:creator>
  <cp:lastModifiedBy>史心悦</cp:lastModifiedBy>
  <cp:revision>1915</cp:revision>
  <dcterms:created xsi:type="dcterms:W3CDTF">2024-12-19T07:12:07Z</dcterms:created>
  <dcterms:modified xsi:type="dcterms:W3CDTF">2024-12-19T07:12:07Z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68679E03D7EBAF8380A15B6742303C0C_43</vt:lpwstr>
  </property>
  <property fmtid="{D5CDD505-2E9C-101B-9397-08002B2CF9AE}" pid="3" name="KSOProductBuildVer">
    <vt:lpwstr>2052-5.3.0.7872</vt:lpwstr>
  </property>
</Properties>
</file>