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699" r:id="rId3"/>
  </p:sldMasterIdLst>
  <p:notesMasterIdLst>
    <p:notesMasterId r:id="rId26"/>
  </p:notesMasterIdLst>
  <p:sldIdLst>
    <p:sldId id="257" r:id="rId4"/>
    <p:sldId id="259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正浩" initials="丁" lastIdx="2" clrIdx="0">
    <p:extLst>
      <p:ext uri="{19B8F6BF-5375-455C-9EA6-DF929625EA0E}">
        <p15:presenceInfo xmlns:p15="http://schemas.microsoft.com/office/powerpoint/2012/main" userId="e4d6122165168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2075" autoAdjust="0"/>
  </p:normalViewPr>
  <p:slideViewPr>
    <p:cSldViewPr snapToGrid="0">
      <p:cViewPr varScale="1">
        <p:scale>
          <a:sx n="106" d="100"/>
          <a:sy n="106" d="100"/>
        </p:scale>
        <p:origin x="18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0C29-5150-47D4-A4DD-B8C5D30C7DD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B0E-B4DD-4DDA-9287-58FCD8CA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5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F554-DDC4-4E1A-BDF1-E8D4884C86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07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01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93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91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4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88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9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5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0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38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765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78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13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92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9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11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39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87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DD661-B83F-A04B-93CC-5BD8E2D4C4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64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1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9" y="1827421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9" y="2895443"/>
            <a:ext cx="675880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4" y="5638370"/>
            <a:ext cx="223545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3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2024/11/20</a:t>
            </a:fld>
            <a:endParaRPr lang="zh-CN" altLang="en-US" sz="75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1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1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pPr algn="l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751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3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8647613" y="6418220"/>
            <a:ext cx="4920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97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2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1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87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7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42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62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9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34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28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7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3" y="6418220"/>
            <a:ext cx="4920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99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1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9" y="1827421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9" y="2895443"/>
            <a:ext cx="675880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4" y="5638370"/>
            <a:ext cx="2235457" cy="300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3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1" smtClean="0">
                <a:solidFill>
                  <a:prstClr val="black">
                    <a:lumMod val="95000"/>
                    <a:lumOff val="5000"/>
                  </a:prstClr>
                </a:solidFill>
                <a:latin typeface="Arial Black"/>
                <a:ea typeface="宋体" pitchFamily="2" charset="-122"/>
              </a:rPr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2024/11/20</a:t>
            </a:fld>
            <a:endParaRPr lang="zh-CN" altLang="en-US" sz="751">
              <a:solidFill>
                <a:prstClr val="black">
                  <a:lumMod val="95000"/>
                  <a:lumOff val="5000"/>
                </a:prstClr>
              </a:solidFill>
              <a:latin typeface="Arial Black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1" cap="all">
                <a:solidFill>
                  <a:prstClr val="black">
                    <a:lumMod val="95000"/>
                    <a:lumOff val="5000"/>
                  </a:prstClr>
                </a:solidFill>
                <a:latin typeface="Arial Black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1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pPr algn="l"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751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95690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18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135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38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92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696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225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359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64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339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45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927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DEA47E-DBCA-485A-B7F1-9AB0DB0AC68F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4C816-302B-4B1E-A823-7D54D576A4C0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w Cen MT Condensed" panose="020B0606020104020203" pitchFamily="34" charset="0"/>
                <a:ea typeface="宋体" pitchFamily="2" charset="-122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Tw Cen MT Condensed" panose="020B0606020104020203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5875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F1B2-6472-40AC-9FA2-4BEE7FA178D3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F687-C69B-454A-AC0A-E94F6F191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D02E4DBF-3C7B-F94F-8D54-4E30D19DA824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2024/11/20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8B23F4B1-54DF-CF47-9C52-CF871BCE25F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63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E4DBF-3C7B-F94F-8D54-4E30D19DA824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2024/11/20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3F4B1-54DF-CF47-9C52-CF871BCE25F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2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0" y="4841946"/>
            <a:ext cx="9144000" cy="1384995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汇报人：丁正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" y="4820286"/>
            <a:ext cx="1846580" cy="18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65"/>
          <p:cNvSpPr>
            <a:spLocks noGrp="1"/>
          </p:cNvSpPr>
          <p:nvPr/>
        </p:nvSpPr>
        <p:spPr>
          <a:xfrm>
            <a:off x="0" y="711659"/>
            <a:ext cx="9144000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论文分享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占位符 65">
            <a:extLst>
              <a:ext uri="{FF2B5EF4-FFF2-40B4-BE49-F238E27FC236}">
                <a16:creationId xmlns:a16="http://schemas.microsoft.com/office/drawing/2014/main" id="{6E1DF273-659A-D174-EFFF-8F5F6C921AA0}"/>
              </a:ext>
            </a:extLst>
          </p:cNvPr>
          <p:cNvSpPr>
            <a:spLocks noGrp="1"/>
          </p:cNvSpPr>
          <p:nvPr/>
        </p:nvSpPr>
        <p:spPr>
          <a:xfrm>
            <a:off x="135147" y="2636957"/>
            <a:ext cx="9144000" cy="188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Tao: Improving Resource Utilization while Guaranteeing SLO</a:t>
            </a:r>
          </a:p>
          <a:p>
            <a:pPr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 Multi-tenant Relational Database-as-a-Service</a:t>
            </a:r>
            <a:endParaRPr lang="en-US" altLang="zh-CN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2841512"/>
      </p:ext>
    </p:extLst>
  </p:cSld>
  <p:clrMapOvr>
    <a:masterClrMapping/>
  </p:clrMapOvr>
  <p:transition advTm="173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230009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协程与线程</a:t>
            </a:r>
            <a:endParaRPr lang="en-US" altLang="zh-CN" sz="1800" dirty="0"/>
          </a:p>
          <a:p>
            <a:r>
              <a:rPr lang="zh-CN" altLang="en-US" sz="1800" dirty="0" smtClean="0"/>
              <a:t>协程可以随时挂起和恢复。协程的创建切换开销更小，</a:t>
            </a:r>
            <a:r>
              <a:rPr lang="zh-CN" altLang="en-US" sz="1800" dirty="0"/>
              <a:t>切换</a:t>
            </a:r>
            <a:r>
              <a:rPr lang="zh-CN" altLang="en-US" sz="1800" dirty="0" smtClean="0"/>
              <a:t>操作是</a:t>
            </a:r>
            <a:r>
              <a:rPr lang="zh-CN" altLang="en-US" sz="1800" dirty="0"/>
              <a:t>纳秒</a:t>
            </a:r>
            <a:r>
              <a:rPr lang="zh-CN" altLang="en-US" sz="1800" dirty="0" smtClean="0"/>
              <a:t>级的，相比之下线程的切换则是</a:t>
            </a:r>
            <a:r>
              <a:rPr lang="zh-CN" altLang="en-US" sz="1800" dirty="0"/>
              <a:t>毫秒</a:t>
            </a:r>
            <a:r>
              <a:rPr lang="zh-CN" altLang="en-US" sz="1800" dirty="0" smtClean="0"/>
              <a:t>，甚至是秒级的。</a:t>
            </a:r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4" y="3507623"/>
            <a:ext cx="5841912" cy="245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7" y="2674586"/>
            <a:ext cx="2971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4567"/>
      </p:ext>
    </p:extLst>
  </p:cSld>
  <p:clrMapOvr>
    <a:masterClrMapping/>
  </p:clrMapOvr>
  <p:transition advTm="1931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012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微进程的分解</a:t>
            </a:r>
            <a:endParaRPr lang="en-US" altLang="zh-CN" sz="1800" dirty="0"/>
          </a:p>
          <a:p>
            <a:r>
              <a:rPr lang="zh-CN" altLang="en-US" sz="1800" dirty="0"/>
              <a:t>将</a:t>
            </a:r>
            <a:r>
              <a:rPr lang="en-US" altLang="zh-CN" sz="1800" dirty="0" err="1" smtClean="0"/>
              <a:t>hash_join</a:t>
            </a:r>
            <a:r>
              <a:rPr lang="zh-CN" altLang="en-US" sz="1800" dirty="0" smtClean="0"/>
              <a:t>分解成</a:t>
            </a:r>
            <a:endParaRPr lang="en-US" altLang="zh-CN" sz="1800" dirty="0" smtClean="0"/>
          </a:p>
          <a:p>
            <a:r>
              <a:rPr lang="en-US" altLang="zh-CN" sz="1800" dirty="0" smtClean="0"/>
              <a:t>1.co_execute : </a:t>
            </a:r>
            <a:r>
              <a:rPr lang="en-US" altLang="zh-CN" sz="1800" dirty="0" err="1" smtClean="0"/>
              <a:t>hash_join</a:t>
            </a:r>
            <a:r>
              <a:rPr lang="zh-CN" altLang="en-US" sz="1800" dirty="0"/>
              <a:t>入口</a:t>
            </a:r>
            <a:endParaRPr lang="en-US" altLang="zh-CN" sz="1800" dirty="0" smtClean="0"/>
          </a:p>
          <a:p>
            <a:r>
              <a:rPr lang="en-US" altLang="zh-CN" sz="1800" dirty="0" smtClean="0"/>
              <a:t>2.co_build : </a:t>
            </a:r>
            <a:r>
              <a:rPr lang="zh-CN" altLang="en-US" sz="1800" dirty="0" smtClean="0"/>
              <a:t>构建哈希表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3.co_execute : 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join</a:t>
            </a:r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6" y="3394783"/>
            <a:ext cx="8320135" cy="30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4582"/>
      </p:ext>
    </p:extLst>
  </p:cSld>
  <p:clrMapOvr>
    <a:masterClrMapping/>
  </p:clrMapOvr>
  <p:transition advTm="1931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1652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微进程的分解</a:t>
            </a:r>
            <a:endParaRPr lang="en-US" altLang="zh-CN" sz="2400" dirty="0" smtClean="0"/>
          </a:p>
          <a:p>
            <a:r>
              <a:rPr lang="zh-CN" altLang="en-US" sz="1800" dirty="0" smtClean="0"/>
              <a:t>通过微进程分解，将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分成若干个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，根据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的依赖关系，可以用</a:t>
            </a:r>
            <a:r>
              <a:rPr lang="en-US" altLang="zh-CN" sz="1800" dirty="0" smtClean="0"/>
              <a:t>DAG</a:t>
            </a:r>
            <a:r>
              <a:rPr lang="zh-CN" altLang="en-US" sz="1800" dirty="0" smtClean="0"/>
              <a:t>表示。</a:t>
            </a:r>
            <a:endParaRPr lang="en-US" altLang="zh-CN" sz="1800" dirty="0" smtClean="0"/>
          </a:p>
          <a:p>
            <a:r>
              <a:rPr lang="zh-CN" altLang="en-US" sz="1800" dirty="0"/>
              <a:t>微</a:t>
            </a:r>
            <a:r>
              <a:rPr lang="zh-CN" altLang="en-US" sz="1800" dirty="0" smtClean="0"/>
              <a:t>进程的分解依据：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Chunk-based  b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Subtask-based</a:t>
            </a:r>
            <a:endParaRPr lang="en-US" altLang="zh-CN" sz="1800" dirty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27" y="3090496"/>
            <a:ext cx="5829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7537"/>
      </p:ext>
    </p:extLst>
  </p:cSld>
  <p:clrMapOvr>
    <a:masterClrMapping/>
  </p:clrMapOvr>
  <p:transition advTm="1931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微进程的执行</a:t>
            </a:r>
            <a:endParaRPr lang="en-US" altLang="zh-CN" sz="2400" dirty="0" smtClean="0"/>
          </a:p>
          <a:p>
            <a:r>
              <a:rPr lang="zh-CN" altLang="en-US" sz="1800" dirty="0"/>
              <a:t>根据</a:t>
            </a:r>
            <a:r>
              <a:rPr lang="en-US" altLang="zh-CN" sz="1800" dirty="0" smtClean="0"/>
              <a:t>DAG</a:t>
            </a:r>
            <a:r>
              <a:rPr lang="zh-CN" altLang="en-US" sz="1800" dirty="0" smtClean="0"/>
              <a:t>，每个微进程的执行逻辑：</a:t>
            </a:r>
            <a:endParaRPr lang="en-US" altLang="zh-CN" sz="1800" dirty="0" smtClean="0"/>
          </a:p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被其他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触发</a:t>
            </a:r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遍历前置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，触发未执行的前置</a:t>
            </a:r>
            <a:r>
              <a:rPr lang="en-US" altLang="zh-CN" sz="1800" dirty="0" smtClean="0"/>
              <a:t>tasklet</a:t>
            </a:r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等待所有前置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执行完成，执行当前</a:t>
            </a:r>
            <a:r>
              <a:rPr lang="en-US" altLang="zh-CN" sz="1800" dirty="0" smtClean="0"/>
              <a:t>tasklet</a:t>
            </a:r>
          </a:p>
          <a:p>
            <a:r>
              <a:rPr lang="en-US" altLang="zh-CN" sz="1800" dirty="0" smtClean="0"/>
              <a:t>4.</a:t>
            </a:r>
            <a:r>
              <a:rPr lang="zh-CN" altLang="en-US" sz="1800" dirty="0" smtClean="0"/>
              <a:t>通知后继</a:t>
            </a:r>
            <a:r>
              <a:rPr lang="en-US" altLang="zh-CN" sz="1800" dirty="0" smtClean="0"/>
              <a:t>tasklet</a:t>
            </a:r>
            <a:endParaRPr lang="en-US" altLang="zh-CN" sz="1800" dirty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56" y="3463140"/>
            <a:ext cx="5877228" cy="31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0693"/>
      </p:ext>
    </p:extLst>
  </p:cSld>
  <p:clrMapOvr>
    <a:masterClrMapping/>
  </p:clrMapOvr>
  <p:transition advTm="1931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微进程的执行</a:t>
            </a:r>
            <a:endParaRPr lang="en-US" altLang="zh-CN" sz="2400" dirty="0" smtClean="0"/>
          </a:p>
          <a:p>
            <a:r>
              <a:rPr lang="en-US" altLang="zh-CN" sz="1800" dirty="0" smtClean="0"/>
              <a:t>DAG</a:t>
            </a:r>
            <a:r>
              <a:rPr lang="zh-CN" altLang="en-US" sz="1800" dirty="0" smtClean="0"/>
              <a:t>中的每一个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r>
              <a:rPr lang="zh-CN" altLang="en-US" sz="1800" dirty="0" smtClean="0"/>
              <a:t>逻辑通过多个协程实现。</a:t>
            </a:r>
            <a:endParaRPr lang="en-US" altLang="zh-CN" sz="1800" dirty="0" smtClean="0"/>
          </a:p>
          <a:p>
            <a:r>
              <a:rPr lang="en-US" altLang="zh-CN" sz="1800" dirty="0" smtClean="0"/>
              <a:t>E</a:t>
            </a:r>
            <a:r>
              <a:rPr lang="zh-CN" altLang="en-US" sz="1800" dirty="0" smtClean="0"/>
              <a:t>：入口协程 </a:t>
            </a:r>
            <a:endParaRPr lang="en-US" altLang="zh-CN" sz="1800" dirty="0" smtClean="0"/>
          </a:p>
          <a:p>
            <a:r>
              <a:rPr lang="en-US" altLang="zh-CN" sz="1800" dirty="0" smtClean="0"/>
              <a:t>W</a:t>
            </a:r>
            <a:r>
              <a:rPr lang="zh-CN" altLang="en-US" sz="1800" dirty="0" smtClean="0"/>
              <a:t>：协程的等待对象 </a:t>
            </a:r>
            <a:endParaRPr lang="en-US" altLang="zh-CN" sz="1800" dirty="0" smtClean="0"/>
          </a:p>
          <a:p>
            <a:r>
              <a:rPr lang="en-US" altLang="zh-CN" sz="1800" dirty="0" smtClean="0"/>
              <a:t>O</a:t>
            </a:r>
            <a:r>
              <a:rPr lang="zh-CN" altLang="en-US" sz="1800" dirty="0" smtClean="0"/>
              <a:t>：执行协程</a:t>
            </a:r>
            <a:endParaRPr lang="en-US" altLang="zh-CN" sz="1800" dirty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7" y="4480026"/>
            <a:ext cx="8130012" cy="2308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6" y="1718614"/>
            <a:ext cx="4519486" cy="239883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909237" y="2480607"/>
            <a:ext cx="334978" cy="25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446003" y="1701915"/>
            <a:ext cx="334978" cy="25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446003" y="3071943"/>
            <a:ext cx="334978" cy="25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74259" y="1332583"/>
            <a:ext cx="118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入口协程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46548" y="2124888"/>
            <a:ext cx="118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协程挂起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780981" y="2829841"/>
            <a:ext cx="118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协程恢复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374704"/>
      </p:ext>
    </p:extLst>
  </p:cSld>
  <p:clrMapOvr>
    <a:masterClrMapping/>
  </p:clrMapOvr>
  <p:transition advTm="1931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1652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调度</a:t>
            </a:r>
            <a:endParaRPr lang="en-US" altLang="zh-CN" sz="2400" dirty="0" smtClean="0"/>
          </a:p>
          <a:p>
            <a:r>
              <a:rPr lang="zh-CN" altLang="en-US" sz="1800" dirty="0" smtClean="0"/>
              <a:t>问题</a:t>
            </a:r>
            <a:r>
              <a:rPr lang="zh-CN" altLang="en-US" sz="1800" dirty="0"/>
              <a:t>建模：</a:t>
            </a:r>
            <a:r>
              <a:rPr lang="zh-CN" altLang="en-US" sz="1800" dirty="0" smtClean="0"/>
              <a:t>给定</a:t>
            </a:r>
            <a:r>
              <a:rPr lang="en-US" altLang="zh-CN" sz="1800" dirty="0" smtClean="0"/>
              <a:t>n</a:t>
            </a:r>
            <a:r>
              <a:rPr lang="zh-CN" altLang="en-US" sz="1800" dirty="0"/>
              <a:t>核</a:t>
            </a:r>
            <a:r>
              <a:rPr lang="en-US" altLang="zh-CN" sz="1800" dirty="0" err="1" smtClean="0"/>
              <a:t>cpu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对于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的</a:t>
            </a:r>
            <a:r>
              <a:rPr lang="en-US" altLang="zh-CN" sz="1800" dirty="0"/>
              <a:t>tenant</a:t>
            </a:r>
            <a:r>
              <a:rPr lang="zh-CN" altLang="en-US" sz="1800" dirty="0"/>
              <a:t>，各自有</a:t>
            </a:r>
            <a:r>
              <a:rPr lang="en-US" altLang="zh-CN" sz="1800" dirty="0" err="1"/>
              <a:t>ti</a:t>
            </a:r>
            <a:r>
              <a:rPr lang="zh-CN" altLang="en-US" sz="1800" dirty="0"/>
              <a:t>个</a:t>
            </a:r>
            <a:r>
              <a:rPr lang="en-US" altLang="zh-CN" sz="1800" dirty="0"/>
              <a:t>tasklet</a:t>
            </a:r>
            <a:r>
              <a:rPr lang="zh-CN" altLang="en-US" sz="1800" dirty="0"/>
              <a:t>，假设每个</a:t>
            </a:r>
            <a:r>
              <a:rPr lang="en-US" altLang="zh-CN" sz="1800" dirty="0"/>
              <a:t>tenant</a:t>
            </a:r>
            <a:r>
              <a:rPr lang="zh-CN" altLang="en-US" sz="1800" dirty="0"/>
              <a:t>的</a:t>
            </a:r>
            <a:r>
              <a:rPr lang="en-US" altLang="zh-CN" sz="1800" dirty="0"/>
              <a:t>SLO</a:t>
            </a:r>
            <a:r>
              <a:rPr lang="zh-CN" altLang="en-US" sz="1800" dirty="0"/>
              <a:t>条件</a:t>
            </a:r>
            <a:r>
              <a:rPr lang="zh-CN" altLang="en-US" sz="1800" dirty="0" smtClean="0"/>
              <a:t>是：每</a:t>
            </a:r>
            <a:r>
              <a:rPr lang="zh-CN" altLang="en-US" sz="1800" dirty="0"/>
              <a:t>间隔</a:t>
            </a:r>
            <a:r>
              <a:rPr lang="en-US" altLang="zh-CN" sz="1800" dirty="0" err="1"/>
              <a:t>ti</a:t>
            </a:r>
            <a:r>
              <a:rPr lang="zh-CN" altLang="en-US" sz="1800" dirty="0"/>
              <a:t>时间，</a:t>
            </a:r>
            <a:r>
              <a:rPr lang="en-US" altLang="zh-CN" sz="1800" dirty="0" smtClean="0"/>
              <a:t>CPU</a:t>
            </a:r>
            <a:r>
              <a:rPr lang="zh-CN" altLang="en-US" sz="1800" dirty="0"/>
              <a:t>占有</a:t>
            </a:r>
            <a:r>
              <a:rPr lang="zh-CN" altLang="en-US" sz="1800" dirty="0" smtClean="0"/>
              <a:t>率</a:t>
            </a:r>
            <a:r>
              <a:rPr lang="zh-CN" altLang="en-US" sz="1800" dirty="0"/>
              <a:t>要高于</a:t>
            </a:r>
            <a:r>
              <a:rPr lang="en-US" altLang="zh-CN" sz="1800" dirty="0" err="1" smtClean="0"/>
              <a:t>cpui</a:t>
            </a:r>
            <a:r>
              <a:rPr lang="zh-CN" altLang="en-US" sz="1800" dirty="0" smtClean="0"/>
              <a:t>。如何</a:t>
            </a:r>
            <a:r>
              <a:rPr lang="zh-CN" altLang="en-US" sz="1800" dirty="0"/>
              <a:t>为每个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分配</a:t>
            </a:r>
            <a:r>
              <a:rPr lang="en-US" altLang="zh-CN" sz="1800" dirty="0" err="1" smtClean="0"/>
              <a:t>cpu</a:t>
            </a:r>
            <a:r>
              <a:rPr lang="zh-CN" altLang="en-US" sz="1800" dirty="0" smtClean="0"/>
              <a:t>核使得</a:t>
            </a:r>
            <a:r>
              <a:rPr lang="zh-CN" altLang="en-US" sz="1800" dirty="0"/>
              <a:t>所有</a:t>
            </a:r>
            <a:r>
              <a:rPr lang="en-US" altLang="zh-CN" sz="1800" dirty="0"/>
              <a:t>tenant</a:t>
            </a:r>
            <a:r>
              <a:rPr lang="zh-CN" altLang="en-US" sz="1800" dirty="0"/>
              <a:t>的</a:t>
            </a:r>
            <a:r>
              <a:rPr lang="en-US" altLang="zh-CN" sz="1800" dirty="0"/>
              <a:t>SLO</a:t>
            </a:r>
            <a:r>
              <a:rPr lang="zh-CN" altLang="en-US" sz="1800" dirty="0"/>
              <a:t>满足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7" y="3169341"/>
            <a:ext cx="7848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9226"/>
      </p:ext>
    </p:extLst>
  </p:cSld>
  <p:clrMapOvr>
    <a:masterClrMapping/>
  </p:clrMapOvr>
  <p:transition advTm="1931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调度</a:t>
            </a:r>
            <a:endParaRPr lang="en-US" altLang="zh-CN" sz="2400" dirty="0" smtClean="0"/>
          </a:p>
          <a:p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en-US" sz="1800" dirty="0"/>
              <a:t>为每个</a:t>
            </a:r>
            <a:r>
              <a:rPr lang="en-US" altLang="zh-CN" sz="1800" dirty="0"/>
              <a:t>tenant</a:t>
            </a:r>
            <a:r>
              <a:rPr lang="zh-CN" altLang="en-US" sz="1800" dirty="0"/>
              <a:t>维护一个</a:t>
            </a:r>
            <a:r>
              <a:rPr lang="en-US" altLang="zh-CN" sz="1800" dirty="0"/>
              <a:t>token bucket</a:t>
            </a:r>
            <a:r>
              <a:rPr lang="zh-CN" altLang="en-US" sz="1800" dirty="0"/>
              <a:t>，根据</a:t>
            </a:r>
            <a:r>
              <a:rPr lang="en-US" altLang="zh-CN" sz="1800" dirty="0"/>
              <a:t>token</a:t>
            </a:r>
            <a:r>
              <a:rPr lang="zh-CN" altLang="en-US" sz="1800" dirty="0"/>
              <a:t>的数量反应当前</a:t>
            </a:r>
            <a:r>
              <a:rPr lang="en-US" altLang="zh-CN" sz="1800" dirty="0"/>
              <a:t>tenant</a:t>
            </a:r>
            <a:r>
              <a:rPr lang="zh-CN" altLang="en-US" sz="1800" dirty="0"/>
              <a:t>占用的</a:t>
            </a:r>
            <a:r>
              <a:rPr lang="en-US" altLang="zh-CN" sz="1800" dirty="0"/>
              <a:t>CPU</a:t>
            </a:r>
            <a:r>
              <a:rPr lang="zh-CN" altLang="en-US" sz="1800" dirty="0"/>
              <a:t>时间，每个</a:t>
            </a:r>
            <a:r>
              <a:rPr lang="en-US" altLang="zh-CN" sz="1800" dirty="0"/>
              <a:t>token bucket</a:t>
            </a:r>
            <a:r>
              <a:rPr lang="zh-CN" altLang="en-US" sz="1800" dirty="0"/>
              <a:t>的容量根据</a:t>
            </a:r>
            <a:r>
              <a:rPr lang="en-US" altLang="zh-CN" sz="1800" dirty="0"/>
              <a:t>tenant</a:t>
            </a:r>
            <a:r>
              <a:rPr lang="zh-CN" altLang="en-US" sz="1800" dirty="0"/>
              <a:t>的时间间隔来设定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为</a:t>
            </a:r>
            <a:r>
              <a:rPr lang="zh-CN" altLang="en-US" sz="1800" dirty="0"/>
              <a:t>空闲的</a:t>
            </a:r>
            <a:r>
              <a:rPr lang="en-US" altLang="zh-CN" sz="1800" dirty="0"/>
              <a:t>CPU</a:t>
            </a:r>
            <a:r>
              <a:rPr lang="zh-CN" altLang="en-US" sz="1800" dirty="0"/>
              <a:t>维护一个</a:t>
            </a:r>
            <a:r>
              <a:rPr lang="en-US" altLang="zh-CN" sz="1800" dirty="0"/>
              <a:t>global idle bucket</a:t>
            </a:r>
            <a:r>
              <a:rPr lang="zh-CN" altLang="en-US" sz="1800" dirty="0"/>
              <a:t>，存放当前没有被占用的</a:t>
            </a:r>
            <a:r>
              <a:rPr lang="en-US" altLang="zh-CN" sz="1800" dirty="0" err="1"/>
              <a:t>cpu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  <a:p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7" y="3169341"/>
            <a:ext cx="7848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0634"/>
      </p:ext>
    </p:extLst>
  </p:cSld>
  <p:clrMapOvr>
    <a:masterClrMapping/>
  </p:clrMapOvr>
  <p:transition advTm="1931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微进程的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调度</a:t>
            </a:r>
            <a:endParaRPr lang="en-US" altLang="zh-CN" sz="2400" dirty="0" smtClean="0"/>
          </a:p>
          <a:p>
            <a:r>
              <a:rPr lang="en-US" altLang="zh-CN" sz="1800" dirty="0" smtClean="0"/>
              <a:t>CPU</a:t>
            </a:r>
            <a:r>
              <a:rPr lang="zh-CN" altLang="en-US" sz="1800" dirty="0" smtClean="0"/>
              <a:t>调度：</a:t>
            </a:r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en-US" sz="1800" dirty="0"/>
              <a:t>将</a:t>
            </a:r>
            <a:r>
              <a:rPr lang="en-US" altLang="zh-CN" sz="1800" dirty="0"/>
              <a:t>tenant</a:t>
            </a:r>
            <a:r>
              <a:rPr lang="zh-CN" altLang="en-US" sz="1800" dirty="0"/>
              <a:t>的时间间隔从小到大排序</a:t>
            </a:r>
          </a:p>
          <a:p>
            <a:r>
              <a:rPr lang="en-US" altLang="zh-CN" sz="1800" dirty="0" smtClean="0"/>
              <a:t>2.cpu</a:t>
            </a:r>
            <a:r>
              <a:rPr lang="zh-CN" altLang="en-US" sz="1800" dirty="0"/>
              <a:t>调度器定期遍历</a:t>
            </a:r>
            <a:r>
              <a:rPr lang="en-US" altLang="zh-CN" sz="1800" dirty="0"/>
              <a:t>tenant</a:t>
            </a:r>
            <a:r>
              <a:rPr lang="zh-CN" altLang="en-US" sz="1800" dirty="0"/>
              <a:t>序列，</a:t>
            </a:r>
            <a:r>
              <a:rPr lang="zh-CN" altLang="en-US" sz="1800" dirty="0" smtClean="0"/>
              <a:t>对于</a:t>
            </a:r>
            <a:r>
              <a:rPr lang="en-US" altLang="zh-CN" sz="1800" dirty="0" smtClean="0"/>
              <a:t>token bucket</a:t>
            </a:r>
            <a:r>
              <a:rPr lang="zh-CN" altLang="en-US" sz="1800" dirty="0" smtClean="0"/>
              <a:t>不为空的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，从</a:t>
            </a:r>
            <a:r>
              <a:rPr lang="zh-CN" altLang="en-US" sz="1800" dirty="0"/>
              <a:t>该</a:t>
            </a:r>
            <a:r>
              <a:rPr lang="en-US" altLang="zh-CN" sz="1800" dirty="0"/>
              <a:t>tenant</a:t>
            </a:r>
            <a:r>
              <a:rPr lang="zh-CN" altLang="en-US" sz="1800" dirty="0"/>
              <a:t>的</a:t>
            </a:r>
            <a:r>
              <a:rPr lang="en-US" altLang="zh-CN" sz="1800" dirty="0"/>
              <a:t>tasklet queue</a:t>
            </a:r>
            <a:r>
              <a:rPr lang="zh-CN" altLang="en-US" sz="1800" dirty="0"/>
              <a:t>中</a:t>
            </a:r>
            <a:r>
              <a:rPr lang="en-US" altLang="zh-CN" sz="1800" dirty="0"/>
              <a:t>pop</a:t>
            </a:r>
            <a:r>
              <a:rPr lang="zh-CN" altLang="en-US" sz="1800" dirty="0"/>
              <a:t>出一个</a:t>
            </a:r>
            <a:r>
              <a:rPr lang="en-US" altLang="zh-CN" sz="1800" dirty="0"/>
              <a:t>tasklet</a:t>
            </a:r>
            <a:r>
              <a:rPr lang="zh-CN" altLang="en-US" sz="1800" dirty="0"/>
              <a:t>，在</a:t>
            </a:r>
            <a:r>
              <a:rPr lang="en-US" altLang="zh-CN" sz="1800" dirty="0"/>
              <a:t>token bucket</a:t>
            </a:r>
            <a:r>
              <a:rPr lang="zh-CN" altLang="en-US" sz="1800" dirty="0"/>
              <a:t>里分配</a:t>
            </a:r>
            <a:r>
              <a:rPr lang="en-US" altLang="zh-CN" sz="1800" dirty="0"/>
              <a:t>token</a:t>
            </a:r>
          </a:p>
          <a:p>
            <a:r>
              <a:rPr lang="en-US" altLang="zh-CN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当前</a:t>
            </a:r>
            <a:r>
              <a:rPr lang="en-US" altLang="zh-CN" sz="1800" dirty="0" err="1" smtClean="0"/>
              <a:t>cpu</a:t>
            </a:r>
            <a:r>
              <a:rPr lang="zh-CN" altLang="en-US" sz="1800" dirty="0"/>
              <a:t>从</a:t>
            </a:r>
            <a:r>
              <a:rPr lang="en-US" altLang="zh-CN" sz="1800" dirty="0" smtClean="0"/>
              <a:t>global </a:t>
            </a:r>
            <a:r>
              <a:rPr lang="en-US" altLang="zh-CN" sz="1800" dirty="0"/>
              <a:t>idle </a:t>
            </a:r>
            <a:r>
              <a:rPr lang="en-US" altLang="zh-CN" sz="1800" dirty="0" smtClean="0"/>
              <a:t>bucket</a:t>
            </a:r>
            <a:r>
              <a:rPr lang="zh-CN" altLang="en-US" sz="1800" dirty="0"/>
              <a:t>移除</a:t>
            </a:r>
            <a:endParaRPr lang="zh-CN" altLang="en-US" sz="1800" dirty="0"/>
          </a:p>
          <a:p>
            <a:endParaRPr lang="en-US" altLang="zh-CN" sz="1800" dirty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7" y="3486150"/>
            <a:ext cx="7848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0786"/>
      </p:ext>
    </p:extLst>
  </p:cSld>
  <p:clrMapOvr>
    <a:masterClrMapping/>
  </p:clrMapOvr>
  <p:transition advTm="1931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实验设计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4" y="1381926"/>
            <a:ext cx="8664575" cy="2733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实验设置</a:t>
            </a:r>
            <a:endParaRPr lang="en-US" altLang="zh-CN" sz="2400" dirty="0"/>
          </a:p>
          <a:p>
            <a:r>
              <a:rPr lang="zh-CN" altLang="en-US" sz="1800" dirty="0" smtClean="0"/>
              <a:t>负载：</a:t>
            </a:r>
            <a:r>
              <a:rPr lang="en-US" altLang="zh-CN" sz="1800" dirty="0" smtClean="0"/>
              <a:t>TPC-C+TPC-H</a:t>
            </a:r>
          </a:p>
          <a:p>
            <a:r>
              <a:rPr lang="zh-CN" altLang="en-US" sz="1800" dirty="0"/>
              <a:t>对比方法：</a:t>
            </a:r>
            <a:r>
              <a:rPr lang="en-US" altLang="zh-CN" sz="1800" dirty="0"/>
              <a:t> SQLVM</a:t>
            </a:r>
            <a:r>
              <a:rPr lang="zh-CN" altLang="en-US" sz="1800" dirty="0"/>
              <a:t>，</a:t>
            </a:r>
            <a:r>
              <a:rPr lang="en-US" altLang="zh-CN" sz="1800" dirty="0" err="1" smtClean="0"/>
              <a:t>cgroups</a:t>
            </a:r>
            <a:endParaRPr lang="en-US" altLang="zh-CN" sz="1800" dirty="0" smtClean="0"/>
          </a:p>
          <a:p>
            <a:r>
              <a:rPr lang="zh-CN" altLang="en-US" sz="1800" dirty="0" smtClean="0"/>
              <a:t>多租户模拟：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TPC-C(100ms</a:t>
            </a:r>
            <a:r>
              <a:rPr lang="en-US" altLang="zh-CN" sz="1800" dirty="0"/>
              <a:t>, 50</a:t>
            </a:r>
            <a:r>
              <a:rPr lang="en-US" altLang="zh-CN" sz="1800" dirty="0" smtClean="0"/>
              <a:t>%), 12</a:t>
            </a:r>
            <a:r>
              <a:rPr lang="zh-CN" altLang="en-US" sz="1800" dirty="0"/>
              <a:t>个执行</a:t>
            </a:r>
            <a:r>
              <a:rPr lang="en-US" altLang="zh-CN" sz="1800" dirty="0" smtClean="0"/>
              <a:t>TPC-H(1000ms</a:t>
            </a:r>
            <a:r>
              <a:rPr lang="en-US" altLang="zh-CN" sz="1800" dirty="0"/>
              <a:t>, 50</a:t>
            </a:r>
            <a:r>
              <a:rPr lang="en-US" altLang="zh-CN" sz="1800" dirty="0" smtClean="0"/>
              <a:t>%)</a:t>
            </a:r>
          </a:p>
          <a:p>
            <a:r>
              <a:rPr lang="zh-CN" altLang="en-US" sz="1800" dirty="0" smtClean="0"/>
              <a:t>多租户</a:t>
            </a:r>
            <a:r>
              <a:rPr lang="en-US" altLang="zh-CN" sz="1800" dirty="0" smtClean="0"/>
              <a:t>SLI</a:t>
            </a:r>
            <a:r>
              <a:rPr lang="zh-CN" altLang="en-US" sz="1800" dirty="0" smtClean="0">
                <a:sym typeface="Wingdings" panose="05000000000000000000" pitchFamily="2" charset="2"/>
              </a:rPr>
              <a:t>：（举例）</a:t>
            </a:r>
            <a:endParaRPr lang="en-US" altLang="zh-CN" sz="1800" dirty="0"/>
          </a:p>
          <a:p>
            <a:r>
              <a:rPr lang="en-US" altLang="zh-CN" sz="1800" dirty="0" smtClean="0"/>
              <a:t>SLI1</a:t>
            </a:r>
            <a:r>
              <a:rPr lang="zh-CN" altLang="en-US" sz="1800" dirty="0" smtClean="0"/>
              <a:t>，每隔</a:t>
            </a:r>
            <a:r>
              <a:rPr lang="en-US" altLang="zh-CN" sz="1800" dirty="0" smtClean="0"/>
              <a:t>50ms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CPU</a:t>
            </a:r>
            <a:r>
              <a:rPr lang="zh-CN" altLang="en-US" sz="1800" dirty="0"/>
              <a:t>占用</a:t>
            </a:r>
            <a:r>
              <a:rPr lang="zh-CN" altLang="en-US" sz="1800" dirty="0" smtClean="0"/>
              <a:t>时间</a:t>
            </a:r>
            <a:r>
              <a:rPr lang="en-US" altLang="zh-CN" sz="1800" dirty="0" smtClean="0"/>
              <a:t>+CPU</a:t>
            </a:r>
            <a:r>
              <a:rPr lang="zh-CN" altLang="en-US" sz="1800" dirty="0" smtClean="0"/>
              <a:t>空闲时间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时间间隔</a:t>
            </a:r>
            <a:r>
              <a:rPr lang="en-US" altLang="zh-CN" sz="1800" dirty="0" smtClean="0"/>
              <a:t>&gt; 80%</a:t>
            </a:r>
          </a:p>
          <a:p>
            <a:r>
              <a:rPr lang="en-US" altLang="zh-CN" sz="1800" dirty="0" smtClean="0"/>
              <a:t>SLI2</a:t>
            </a:r>
            <a:r>
              <a:rPr lang="zh-CN" altLang="en-US" sz="1800" dirty="0" smtClean="0"/>
              <a:t>，每隔</a:t>
            </a:r>
            <a:r>
              <a:rPr lang="en-US" altLang="zh-CN" sz="1800" dirty="0" smtClean="0"/>
              <a:t>50ms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CPU</a:t>
            </a:r>
            <a:r>
              <a:rPr lang="zh-CN" altLang="en-US" sz="1800" dirty="0"/>
              <a:t>占用</a:t>
            </a:r>
            <a:r>
              <a:rPr lang="zh-CN" altLang="en-US" sz="1800" dirty="0" smtClean="0"/>
              <a:t>时间</a:t>
            </a:r>
            <a:r>
              <a:rPr lang="en-US" altLang="zh-CN" sz="1800" dirty="0" smtClean="0"/>
              <a:t>/CPU</a:t>
            </a:r>
            <a:r>
              <a:rPr lang="zh-CN" altLang="en-US" sz="1800" dirty="0" smtClean="0"/>
              <a:t>总运行时间 </a:t>
            </a:r>
            <a:r>
              <a:rPr lang="en-US" altLang="zh-CN" sz="1800" dirty="0" smtClean="0"/>
              <a:t>&gt; 80%</a:t>
            </a:r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2546"/>
            <a:ext cx="8439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41157"/>
      </p:ext>
    </p:extLst>
  </p:cSld>
  <p:clrMapOvr>
    <a:masterClrMapping/>
  </p:clrMapOvr>
  <p:transition advTm="1931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实验设计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9325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/>
              <a:t>核</a:t>
            </a:r>
            <a:r>
              <a:rPr lang="zh-CN" altLang="en-US" sz="2400" dirty="0" smtClean="0"/>
              <a:t>数与</a:t>
            </a:r>
            <a:r>
              <a:rPr lang="en-US" altLang="zh-CN" sz="2400" dirty="0" smtClean="0"/>
              <a:t>SLI</a:t>
            </a:r>
            <a:r>
              <a:rPr lang="zh-CN" altLang="en-US" sz="2400" dirty="0" smtClean="0"/>
              <a:t>满足率</a:t>
            </a:r>
            <a:endParaRPr lang="en-US" altLang="zh-CN" sz="2400" dirty="0"/>
          </a:p>
          <a:p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75" y="2146063"/>
            <a:ext cx="5665003" cy="44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3565"/>
      </p:ext>
    </p:extLst>
  </p:cSld>
  <p:clrMapOvr>
    <a:masterClrMapping/>
  </p:clrMapOvr>
  <p:transition advTm="1931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2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汇报提纲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1" y="1444626"/>
            <a:ext cx="78867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243026"/>
      </p:ext>
    </p:extLst>
  </p:cSld>
  <p:clrMapOvr>
    <a:masterClrMapping/>
  </p:clrMapOvr>
  <p:transition advTm="39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实验设计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9325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吞吐对比（</a:t>
            </a:r>
            <a:r>
              <a:rPr lang="en-US" altLang="zh-CN" sz="2400" dirty="0" smtClean="0"/>
              <a:t>RPM</a:t>
            </a:r>
            <a:r>
              <a:rPr lang="zh-CN" altLang="en-US" sz="2400" dirty="0" smtClean="0"/>
              <a:t>每分钟轮数）</a:t>
            </a:r>
            <a:endParaRPr lang="en-US" altLang="zh-CN" sz="2400" dirty="0"/>
          </a:p>
          <a:p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2" y="1999307"/>
            <a:ext cx="7524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5262"/>
      </p:ext>
    </p:extLst>
  </p:cSld>
  <p:clrMapOvr>
    <a:masterClrMapping/>
  </p:clrMapOvr>
  <p:transition advTm="1931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实验设计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9325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消融实验</a:t>
            </a:r>
            <a:endParaRPr lang="en-US" altLang="zh-CN" sz="2400" dirty="0"/>
          </a:p>
          <a:p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2" y="2516816"/>
            <a:ext cx="8029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6586"/>
      </p:ext>
    </p:extLst>
  </p:cSld>
  <p:clrMapOvr>
    <a:masterClrMapping/>
  </p:clrMapOvr>
  <p:transition advTm="19313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 29"/>
          <p:cNvSpPr txBox="1"/>
          <p:nvPr/>
        </p:nvSpPr>
        <p:spPr>
          <a:xfrm>
            <a:off x="3340729" y="2993442"/>
            <a:ext cx="2942377" cy="1692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4400" dirty="0" smtClean="0"/>
              <a:t>谢谢大家！</a:t>
            </a:r>
            <a:endParaRPr lang="en-US" altLang="zh-CN" sz="4400" dirty="0"/>
          </a:p>
          <a:p>
            <a:endParaRPr lang="en-US" altLang="zh-CN" sz="36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30642"/>
      </p:ext>
    </p:extLst>
  </p:cSld>
  <p:clrMapOvr>
    <a:masterClrMapping/>
  </p:clrMapOvr>
  <p:transition advTm="1931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024202" cy="1652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云数据库的多租户服务</a:t>
            </a:r>
            <a:endParaRPr lang="en-US" altLang="zh-CN" sz="2400" dirty="0"/>
          </a:p>
          <a:p>
            <a:r>
              <a:rPr lang="zh-CN" altLang="en-US" sz="1800" dirty="0" smtClean="0"/>
              <a:t>租户</a:t>
            </a:r>
            <a:r>
              <a:rPr lang="zh-CN" altLang="en-US" sz="1800" dirty="0"/>
              <a:t>在一定程度上相当于传统数据库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“</a:t>
            </a:r>
            <a:r>
              <a:rPr lang="zh-CN" altLang="en-US" sz="1800" dirty="0" smtClean="0"/>
              <a:t>实例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概念，每个租户可以创建自己的数据库实例，表，</a:t>
            </a:r>
            <a:r>
              <a:rPr lang="en-US" altLang="zh-CN" sz="1800" dirty="0" smtClean="0"/>
              <a:t>schema</a:t>
            </a:r>
            <a:r>
              <a:rPr lang="zh-CN" altLang="en-US" sz="1800" dirty="0" smtClean="0"/>
              <a:t>等。</a:t>
            </a:r>
            <a:endParaRPr lang="en-US" altLang="zh-CN" sz="1800" dirty="0" smtClean="0"/>
          </a:p>
          <a:p>
            <a:r>
              <a:rPr lang="zh-CN" altLang="en-US" sz="1800" dirty="0" smtClean="0"/>
              <a:t>租户</a:t>
            </a:r>
            <a:r>
              <a:rPr lang="zh-CN" altLang="en-US" sz="1800" dirty="0"/>
              <a:t>之间是完全隔离的。在数据安全方面，不允许跨租户的数据</a:t>
            </a:r>
            <a:r>
              <a:rPr lang="zh-CN" altLang="en-US" sz="1800" dirty="0" smtClean="0"/>
              <a:t>访问。</a:t>
            </a:r>
            <a:endParaRPr lang="en-US" altLang="zh-CN" sz="1800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r="20501"/>
          <a:stretch/>
        </p:blipFill>
        <p:spPr bwMode="auto">
          <a:xfrm>
            <a:off x="2545723" y="3245290"/>
            <a:ext cx="4029108" cy="340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87536"/>
      </p:ext>
    </p:extLst>
  </p:cSld>
  <p:clrMapOvr>
    <a:masterClrMapping/>
  </p:clrMapOvr>
  <p:transition advTm="1931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024202" cy="2012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多租户的资源调度</a:t>
            </a:r>
            <a:endParaRPr lang="en-US" altLang="zh-CN" sz="2400" dirty="0"/>
          </a:p>
          <a:p>
            <a:r>
              <a:rPr lang="zh-CN" altLang="en-US" sz="1800" dirty="0" smtClean="0"/>
              <a:t>租户需要占用云服务器的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，内存，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来执行自己的任务。每个租户还会和数据库厂商签订</a:t>
            </a:r>
            <a:r>
              <a:rPr lang="en-US" altLang="zh-CN" sz="1800" dirty="0" smtClean="0"/>
              <a:t>SLA</a:t>
            </a:r>
            <a:r>
              <a:rPr lang="zh-CN" altLang="en-US" sz="1800" dirty="0" smtClean="0"/>
              <a:t>（例如响应延迟，可用性等）。</a:t>
            </a:r>
            <a:endParaRPr lang="en-US" altLang="zh-CN" sz="1800" dirty="0" smtClean="0"/>
          </a:p>
          <a:p>
            <a:r>
              <a:rPr lang="zh-CN" altLang="en-US" sz="1800" dirty="0" smtClean="0"/>
              <a:t>考虑到不同租户的任务和</a:t>
            </a:r>
            <a:r>
              <a:rPr lang="en-US" altLang="zh-CN" sz="1800" dirty="0" smtClean="0"/>
              <a:t>SLA</a:t>
            </a:r>
            <a:r>
              <a:rPr lang="zh-CN" altLang="en-US" sz="1800" dirty="0" smtClean="0"/>
              <a:t>各不相同，云数据库厂商需要探索一个灵活的云上资源调度机制，在满足各租户</a:t>
            </a:r>
            <a:r>
              <a:rPr lang="en-US" altLang="zh-CN" sz="1800" dirty="0" smtClean="0"/>
              <a:t>SLO</a:t>
            </a:r>
            <a:r>
              <a:rPr lang="zh-CN" altLang="en-US" sz="1800" dirty="0" smtClean="0"/>
              <a:t>的同时，尽可能降低服务成本。</a:t>
            </a:r>
            <a:endParaRPr lang="en-US" altLang="zh-CN" sz="1800" dirty="0"/>
          </a:p>
        </p:txBody>
      </p:sp>
      <p:pic>
        <p:nvPicPr>
          <p:cNvPr id="1026" name="Picture 2" descr="多租户隔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7118" r="21873"/>
          <a:stretch/>
        </p:blipFill>
        <p:spPr bwMode="auto">
          <a:xfrm>
            <a:off x="2686617" y="3543802"/>
            <a:ext cx="3747320" cy="30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13609"/>
      </p:ext>
    </p:extLst>
  </p:cSld>
  <p:clrMapOvr>
    <a:masterClrMapping/>
  </p:clrMapOvr>
  <p:transition advTm="1931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489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SLA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SLO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SLI</a:t>
            </a:r>
            <a:endParaRPr lang="en-US" altLang="zh-CN" sz="2400" dirty="0"/>
          </a:p>
          <a:p>
            <a:r>
              <a:rPr lang="en-US" altLang="zh-CN" sz="1800" dirty="0"/>
              <a:t>SLA = Service Level Agreement = </a:t>
            </a:r>
            <a:r>
              <a:rPr lang="zh-CN" altLang="en-US" sz="1800" dirty="0"/>
              <a:t>服务质量</a:t>
            </a:r>
            <a:r>
              <a:rPr lang="en-US" altLang="zh-CN" sz="1800" dirty="0"/>
              <a:t>/</a:t>
            </a:r>
            <a:r>
              <a:rPr lang="zh-CN" altLang="en-US" sz="1800" dirty="0"/>
              <a:t>水平协议（对外承诺）</a:t>
            </a:r>
          </a:p>
          <a:p>
            <a:r>
              <a:rPr lang="en-US" altLang="zh-CN" sz="1800" dirty="0"/>
              <a:t>SLO = Service Level Objective = </a:t>
            </a:r>
            <a:r>
              <a:rPr lang="zh-CN" altLang="en-US" sz="1800" dirty="0"/>
              <a:t>服务质量</a:t>
            </a:r>
            <a:r>
              <a:rPr lang="en-US" altLang="zh-CN" sz="1800" dirty="0"/>
              <a:t>/</a:t>
            </a:r>
            <a:r>
              <a:rPr lang="zh-CN" altLang="en-US" sz="1800" dirty="0"/>
              <a:t>水平目标（对内产品目标）</a:t>
            </a:r>
          </a:p>
          <a:p>
            <a:r>
              <a:rPr lang="en-US" altLang="zh-CN" sz="1800" dirty="0"/>
              <a:t>SLI  = Service Level Indicator = </a:t>
            </a:r>
            <a:r>
              <a:rPr lang="zh-CN" altLang="en-US" sz="1800" dirty="0"/>
              <a:t>服务质量</a:t>
            </a:r>
            <a:r>
              <a:rPr lang="en-US" altLang="zh-CN" sz="1800" dirty="0"/>
              <a:t>/</a:t>
            </a:r>
            <a:r>
              <a:rPr lang="zh-CN" altLang="en-US" sz="1800" dirty="0"/>
              <a:t>水平指标（对内产品服务质量评价指标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假设一家云数据库服务商向客户承诺</a:t>
            </a:r>
            <a:r>
              <a:rPr lang="en-US" altLang="zh-CN" sz="1800" dirty="0"/>
              <a:t>99.9%</a:t>
            </a:r>
            <a:r>
              <a:rPr lang="zh-CN" altLang="en-US" sz="1800" dirty="0"/>
              <a:t>的系统可用性（</a:t>
            </a:r>
            <a:r>
              <a:rPr lang="en-US" altLang="zh-CN" sz="1800" dirty="0"/>
              <a:t>SLA</a:t>
            </a:r>
            <a:r>
              <a:rPr lang="zh-CN" altLang="en-US" sz="1800" dirty="0"/>
              <a:t>）。为了实现这个目标，他们可能会设定以下</a:t>
            </a:r>
            <a:r>
              <a:rPr lang="en-US" altLang="zh-CN" sz="1800" dirty="0"/>
              <a:t>SLO</a:t>
            </a:r>
            <a:r>
              <a:rPr lang="zh-CN" altLang="en-US" sz="1800" dirty="0"/>
              <a:t>：</a:t>
            </a:r>
          </a:p>
          <a:p>
            <a:r>
              <a:rPr lang="zh-CN" altLang="en-US" sz="1800" dirty="0"/>
              <a:t>数据库实例的平均响应时间不超过</a:t>
            </a:r>
            <a:r>
              <a:rPr lang="en-US" altLang="zh-CN" sz="1800" dirty="0"/>
              <a:t>200</a:t>
            </a:r>
            <a:r>
              <a:rPr lang="zh-CN" altLang="en-US" sz="1800" dirty="0"/>
              <a:t>毫秒。</a:t>
            </a:r>
          </a:p>
          <a:p>
            <a:r>
              <a:rPr lang="zh-CN" altLang="en-US" sz="1800" dirty="0"/>
              <a:t>数据库实例的错误率不高于</a:t>
            </a:r>
            <a:r>
              <a:rPr lang="en-US" altLang="zh-CN" sz="1800" dirty="0"/>
              <a:t>0.1%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为了衡量是否达到了上述</a:t>
            </a:r>
            <a:r>
              <a:rPr lang="en-US" altLang="zh-CN" sz="1800" dirty="0"/>
              <a:t>SLO</a:t>
            </a:r>
            <a:r>
              <a:rPr lang="zh-CN" altLang="en-US" sz="1800" dirty="0"/>
              <a:t>，他们会设置以下</a:t>
            </a:r>
            <a:r>
              <a:rPr lang="en-US" altLang="zh-CN" sz="1800" dirty="0"/>
              <a:t>SLI</a:t>
            </a:r>
            <a:r>
              <a:rPr lang="zh-CN" altLang="en-US" sz="1800" dirty="0"/>
              <a:t>：</a:t>
            </a:r>
          </a:p>
          <a:p>
            <a:r>
              <a:rPr lang="zh-CN" altLang="en-US" sz="1800" dirty="0"/>
              <a:t>每分钟的平均响应时间。</a:t>
            </a:r>
          </a:p>
          <a:p>
            <a:r>
              <a:rPr lang="zh-CN" altLang="en-US" sz="1800" dirty="0"/>
              <a:t>每分钟的错误请求数量。</a:t>
            </a:r>
          </a:p>
        </p:txBody>
      </p:sp>
    </p:spTree>
    <p:extLst>
      <p:ext uri="{BB962C8B-B14F-4D97-AF65-F5344CB8AC3E}">
        <p14:creationId xmlns:p14="http://schemas.microsoft.com/office/powerpoint/2010/main" val="1203075587"/>
      </p:ext>
    </p:extLst>
  </p:cSld>
  <p:clrMapOvr>
    <a:masterClrMapping/>
  </p:clrMapOvr>
  <p:transition advTm="1931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不同的云数据库服务</a:t>
            </a:r>
            <a:endParaRPr lang="en-US" altLang="zh-CN" sz="2400" dirty="0"/>
          </a:p>
          <a:p>
            <a:r>
              <a:rPr lang="zh-CN" altLang="en-US" sz="1800" dirty="0" smtClean="0"/>
              <a:t>要想实现灵活的云上资源调度机制，首先要有合适的云数据库服务。</a:t>
            </a:r>
            <a:endParaRPr lang="en-US" altLang="zh-CN" sz="1800" dirty="0" smtClean="0"/>
          </a:p>
          <a:p>
            <a:r>
              <a:rPr lang="en-US" altLang="zh-CN" sz="1800" dirty="0" smtClean="0"/>
              <a:t>IaaS, PaaS, FaaS</a:t>
            </a:r>
            <a:r>
              <a:rPr lang="zh-CN" altLang="en-US" sz="1800" dirty="0" smtClean="0"/>
              <a:t>等服务采用</a:t>
            </a:r>
            <a:r>
              <a:rPr lang="en-US" altLang="zh-CN" sz="1800" dirty="0" smtClean="0"/>
              <a:t>VM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级别的调度，往往存在调度开销大和冷启动问题。</a:t>
            </a:r>
            <a:endParaRPr lang="en-US" altLang="zh-CN" sz="1800" dirty="0" smtClean="0"/>
          </a:p>
          <a:p>
            <a:r>
              <a:rPr lang="en-US" altLang="zh-CN" sz="1800" dirty="0" smtClean="0"/>
              <a:t>SaaS</a:t>
            </a:r>
            <a:r>
              <a:rPr lang="zh-CN" altLang="en-US" sz="1800" dirty="0" smtClean="0"/>
              <a:t>服务通过调度机器内的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内存等资源的分配，为不同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处理任务，调度分配的代价很小。</a:t>
            </a:r>
            <a:endParaRPr lang="en-US" altLang="zh-CN" sz="1800" dirty="0" smtClean="0"/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3754881"/>
            <a:ext cx="6657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03929"/>
      </p:ext>
    </p:extLst>
  </p:cSld>
  <p:clrMapOvr>
    <a:masterClrMapping/>
  </p:clrMapOvr>
  <p:transition advTm="1931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024202" cy="2372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多租户的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调度</a:t>
            </a:r>
            <a:endParaRPr lang="en-US" altLang="zh-CN" sz="2400" dirty="0"/>
          </a:p>
          <a:p>
            <a:r>
              <a:rPr lang="zh-CN" altLang="en-US" sz="1800" dirty="0"/>
              <a:t>对于</a:t>
            </a:r>
            <a:r>
              <a:rPr lang="zh-CN" altLang="en-US" sz="1800" dirty="0" smtClean="0"/>
              <a:t>租户</a:t>
            </a:r>
            <a:r>
              <a:rPr lang="en-US" altLang="zh-CN" sz="1800" dirty="0" smtClean="0"/>
              <a:t>ABC</a:t>
            </a:r>
            <a:r>
              <a:rPr lang="zh-CN" altLang="en-US" sz="1800" dirty="0" smtClean="0"/>
              <a:t>，他们分别对应三种</a:t>
            </a:r>
            <a:r>
              <a:rPr lang="en-US" altLang="zh-CN" sz="1800" dirty="0" smtClean="0"/>
              <a:t>SLO</a:t>
            </a:r>
            <a:r>
              <a:rPr lang="zh-CN" altLang="en-US" sz="1800" dirty="0" smtClean="0"/>
              <a:t>，假设</a:t>
            </a:r>
            <a:r>
              <a:rPr lang="en-US" altLang="zh-CN" sz="1800" dirty="0" smtClean="0"/>
              <a:t>SLO</a:t>
            </a:r>
            <a:r>
              <a:rPr lang="zh-CN" altLang="en-US" sz="1800" dirty="0" smtClean="0"/>
              <a:t>定义如下，</a:t>
            </a:r>
            <a:endParaRPr lang="en-US" altLang="zh-CN" sz="1800" dirty="0" smtClean="0"/>
          </a:p>
          <a:p>
            <a:r>
              <a:rPr lang="en-US" altLang="zh-CN" sz="1800" dirty="0" smtClean="0"/>
              <a:t>A</a:t>
            </a:r>
            <a:r>
              <a:rPr lang="zh-CN" altLang="en-US" sz="1800" dirty="0" smtClean="0"/>
              <a:t>：每</a:t>
            </a:r>
            <a:r>
              <a:rPr lang="en-US" altLang="zh-CN" sz="1800" dirty="0" smtClean="0"/>
              <a:t>50ms</a:t>
            </a:r>
            <a:r>
              <a:rPr lang="zh-CN" altLang="en-US" sz="1800" dirty="0" smtClean="0"/>
              <a:t>内，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运行时间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分配到机器的时间 </a:t>
            </a:r>
            <a:r>
              <a:rPr lang="en-US" altLang="zh-CN" sz="1800" dirty="0" smtClean="0"/>
              <a:t>&gt; 80%</a:t>
            </a:r>
          </a:p>
          <a:p>
            <a:r>
              <a:rPr lang="en-US" altLang="zh-CN" sz="1800" dirty="0" smtClean="0"/>
              <a:t>B</a:t>
            </a:r>
            <a:r>
              <a:rPr lang="zh-CN" altLang="en-US" sz="1800" dirty="0" smtClean="0"/>
              <a:t>：每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内，</a:t>
            </a:r>
            <a:r>
              <a:rPr lang="en-US" altLang="zh-CN" sz="1800" dirty="0" smtClean="0"/>
              <a:t>CPU</a:t>
            </a:r>
            <a:r>
              <a:rPr lang="zh-CN" altLang="en-US" sz="1800" dirty="0"/>
              <a:t>运行时间</a:t>
            </a:r>
            <a:r>
              <a:rPr lang="en-US" altLang="zh-CN" sz="1800" dirty="0"/>
              <a:t>/</a:t>
            </a:r>
            <a:r>
              <a:rPr lang="zh-CN" altLang="en-US" sz="1800" dirty="0"/>
              <a:t>分配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机器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时间 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40%</a:t>
            </a:r>
          </a:p>
          <a:p>
            <a:r>
              <a:rPr lang="en-US" altLang="zh-CN" sz="1800" dirty="0" smtClean="0"/>
              <a:t>C</a:t>
            </a:r>
            <a:r>
              <a:rPr lang="zh-CN" altLang="en-US" sz="1800" dirty="0" smtClean="0"/>
              <a:t>：每</a:t>
            </a:r>
            <a:r>
              <a:rPr lang="en-US" altLang="zh-CN" sz="1800" dirty="0" smtClean="0"/>
              <a:t>500ms</a:t>
            </a:r>
            <a:r>
              <a:rPr lang="zh-CN" altLang="en-US" sz="1800" dirty="0"/>
              <a:t>内，</a:t>
            </a:r>
            <a:r>
              <a:rPr lang="en-US" altLang="zh-CN" sz="1800" dirty="0"/>
              <a:t>CPU</a:t>
            </a:r>
            <a:r>
              <a:rPr lang="zh-CN" altLang="en-US" sz="1800" dirty="0"/>
              <a:t>运行时间</a:t>
            </a:r>
            <a:r>
              <a:rPr lang="en-US" altLang="zh-CN" sz="1800" dirty="0"/>
              <a:t>/</a:t>
            </a:r>
            <a:r>
              <a:rPr lang="zh-CN" altLang="en-US" sz="1800" dirty="0"/>
              <a:t>分配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机器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时间 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20%</a:t>
            </a:r>
          </a:p>
          <a:p>
            <a:r>
              <a:rPr lang="zh-CN" altLang="en-US" sz="1800" dirty="0" smtClean="0"/>
              <a:t>有两台机器部署了</a:t>
            </a:r>
            <a:r>
              <a:rPr lang="en-US" altLang="zh-CN" sz="1800" dirty="0" err="1" smtClean="0"/>
              <a:t>OBServer</a:t>
            </a:r>
            <a:r>
              <a:rPr lang="zh-CN" altLang="en-US" sz="1800" dirty="0" smtClean="0"/>
              <a:t>，如何为租户</a:t>
            </a:r>
            <a:r>
              <a:rPr lang="en-US" altLang="zh-CN" sz="1800" dirty="0" smtClean="0"/>
              <a:t>ABC</a:t>
            </a:r>
            <a:r>
              <a:rPr lang="zh-CN" altLang="en-US" sz="1800" dirty="0" smtClean="0"/>
              <a:t>分配机器执行任务。</a:t>
            </a:r>
            <a:endParaRPr lang="en-US" altLang="zh-CN" sz="1800" dirty="0"/>
          </a:p>
        </p:txBody>
      </p:sp>
      <p:pic>
        <p:nvPicPr>
          <p:cNvPr id="1026" name="Picture 2" descr="多租户隔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7118" r="21873"/>
          <a:stretch/>
        </p:blipFill>
        <p:spPr bwMode="auto">
          <a:xfrm>
            <a:off x="2797927" y="3754881"/>
            <a:ext cx="3747320" cy="30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25545"/>
      </p:ext>
    </p:extLst>
  </p:cSld>
  <p:clrMapOvr>
    <a:masterClrMapping/>
  </p:clrMapOvr>
  <p:transition advTm="1931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345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调度策略</a:t>
            </a:r>
            <a:endParaRPr lang="en-US" altLang="zh-CN" sz="2400" dirty="0"/>
          </a:p>
          <a:p>
            <a:r>
              <a:rPr lang="en-US" altLang="zh-CN" sz="1800" dirty="0" smtClean="0"/>
              <a:t>SQLVM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1.</a:t>
            </a:r>
            <a:r>
              <a:rPr lang="zh-CN" altLang="en-US" sz="1800" dirty="0" smtClean="0"/>
              <a:t>当前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等待资源时（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，网络等），释放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为其他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分配</a:t>
            </a:r>
            <a:endParaRPr lang="en-US" altLang="zh-CN" sz="1800" dirty="0" smtClean="0"/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计算每个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使用情况</a:t>
            </a:r>
            <a:r>
              <a:rPr lang="en-US" altLang="zh-CN" sz="1800" dirty="0" smtClean="0"/>
              <a:t>di</a:t>
            </a:r>
            <a:r>
              <a:rPr lang="zh-CN" altLang="en-US" sz="1800" dirty="0" smtClean="0"/>
              <a:t>，选择</a:t>
            </a:r>
            <a:r>
              <a:rPr lang="en-US" altLang="zh-CN" sz="1800" dirty="0" smtClean="0"/>
              <a:t>di</a:t>
            </a:r>
            <a:r>
              <a:rPr lang="zh-CN" altLang="en-US" sz="1800" dirty="0" smtClean="0"/>
              <a:t>最大的分配，</a:t>
            </a:r>
            <a:r>
              <a:rPr lang="en-US" altLang="zh-CN" sz="1800" dirty="0" smtClean="0"/>
              <a:t>di</a:t>
            </a:r>
            <a:r>
              <a:rPr lang="zh-CN" altLang="en-US" sz="1800" dirty="0" smtClean="0"/>
              <a:t>越大说明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分配得到</a:t>
            </a:r>
            <a:r>
              <a:rPr lang="en-US" altLang="zh-CN" sz="1800" dirty="0" err="1" smtClean="0"/>
              <a:t>cpu</a:t>
            </a:r>
            <a:r>
              <a:rPr lang="zh-CN" altLang="en-US" sz="1800" dirty="0" smtClean="0"/>
              <a:t>越少。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缺点：长任务会始终占据</a:t>
            </a:r>
            <a:r>
              <a:rPr lang="en-US" altLang="zh-CN" sz="1800" dirty="0" smtClean="0">
                <a:solidFill>
                  <a:srgbClr val="FF0000"/>
                </a:solidFill>
              </a:rPr>
              <a:t>CPU</a:t>
            </a:r>
            <a:r>
              <a:rPr lang="zh-CN" altLang="en-US" sz="1800" dirty="0" smtClean="0">
                <a:solidFill>
                  <a:srgbClr val="FF0000"/>
                </a:solidFill>
              </a:rPr>
              <a:t>计算，阻塞了其他</a:t>
            </a:r>
            <a:r>
              <a:rPr lang="en-US" altLang="zh-CN" sz="1800" dirty="0" smtClean="0">
                <a:solidFill>
                  <a:srgbClr val="FF0000"/>
                </a:solidFill>
              </a:rPr>
              <a:t>tenant</a:t>
            </a:r>
            <a:r>
              <a:rPr lang="zh-CN" altLang="en-US" sz="1800" dirty="0" smtClean="0">
                <a:solidFill>
                  <a:srgbClr val="FF0000"/>
                </a:solidFill>
              </a:rPr>
              <a:t>的任务</a:t>
            </a:r>
            <a:endParaRPr lang="en-US" altLang="zh-CN" sz="1800" dirty="0"/>
          </a:p>
          <a:p>
            <a:r>
              <a:rPr lang="en-US" altLang="zh-CN" sz="1800" dirty="0" err="1" smtClean="0"/>
              <a:t>cgroups</a:t>
            </a:r>
            <a:r>
              <a:rPr lang="zh-CN" altLang="en-US" sz="1800" dirty="0" smtClean="0"/>
              <a:t>：通过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内核为每个线程分配不同的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，在线程运行指定时间后，利用</a:t>
            </a:r>
            <a:r>
              <a:rPr lang="en-US" altLang="zh-CN" sz="1800" dirty="0" err="1" smtClean="0"/>
              <a:t>cgroup</a:t>
            </a:r>
            <a:r>
              <a:rPr lang="zh-CN" altLang="en-US" sz="1800" dirty="0"/>
              <a:t>将</a:t>
            </a:r>
            <a:r>
              <a:rPr lang="zh-CN" altLang="en-US" sz="1800" dirty="0" smtClean="0"/>
              <a:t>线程绑定到指定的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缺点：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cgroup</a:t>
            </a:r>
            <a:r>
              <a:rPr lang="zh-CN" altLang="en-US" sz="1800" dirty="0" smtClean="0">
                <a:solidFill>
                  <a:srgbClr val="FF0000"/>
                </a:solidFill>
              </a:rPr>
              <a:t>线程切换的开销很大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01" y="2628718"/>
            <a:ext cx="2009775" cy="69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29" y="4835177"/>
            <a:ext cx="6545655" cy="19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3679"/>
      </p:ext>
    </p:extLst>
  </p:cSld>
  <p:clrMapOvr>
    <a:masterClrMapping/>
  </p:clrMapOvr>
  <p:transition advTm="1931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9"/>
          <p:cNvSpPr txBox="1"/>
          <p:nvPr/>
        </p:nvSpPr>
        <p:spPr>
          <a:xfrm>
            <a:off x="479425" y="1381926"/>
            <a:ext cx="8374864" cy="345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Tao</a:t>
            </a:r>
            <a:r>
              <a:rPr lang="zh-CN" altLang="en-US" sz="2400" dirty="0" smtClean="0"/>
              <a:t>：基于协程的微进程资源调度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对用户请求</a:t>
            </a:r>
            <a:r>
              <a:rPr lang="en-US" altLang="zh-CN" sz="1800" dirty="0" smtClean="0"/>
              <a:t>(SQL)</a:t>
            </a:r>
            <a:r>
              <a:rPr lang="zh-CN" altLang="en-US" sz="1800" dirty="0" smtClean="0"/>
              <a:t>进行分解，</a:t>
            </a:r>
            <a:endParaRPr lang="en-US" altLang="zh-CN" sz="1800" dirty="0" smtClean="0"/>
          </a:p>
          <a:p>
            <a:r>
              <a:rPr lang="zh-CN" altLang="en-US" sz="1800" dirty="0" smtClean="0"/>
              <a:t>分成若干个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r>
              <a:rPr lang="en-US" altLang="zh-CN" sz="1800" dirty="0" smtClean="0"/>
              <a:t>—— </a:t>
            </a:r>
            <a:r>
              <a:rPr lang="zh-CN" altLang="en-US" sz="1800" dirty="0" smtClean="0"/>
              <a:t>避免长查询阻塞其他</a:t>
            </a:r>
            <a:r>
              <a:rPr lang="en-US" altLang="zh-CN" sz="1800" dirty="0" smtClean="0"/>
              <a:t>tenant</a:t>
            </a:r>
          </a:p>
          <a:p>
            <a:r>
              <a:rPr lang="en-US" altLang="zh-CN" sz="1800" dirty="0" smtClean="0"/>
              <a:t>2.</a:t>
            </a:r>
            <a:r>
              <a:rPr lang="en-US" altLang="zh-CN" sz="1800" dirty="0"/>
              <a:t>tasklet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协程来实现</a:t>
            </a:r>
            <a:endParaRPr lang="en-US" altLang="zh-CN" sz="1800" dirty="0" smtClean="0"/>
          </a:p>
          <a:p>
            <a:r>
              <a:rPr lang="en-US" altLang="zh-CN" sz="1800" dirty="0" smtClean="0"/>
              <a:t>—— </a:t>
            </a:r>
            <a:r>
              <a:rPr lang="zh-CN" altLang="en-US" sz="1800" dirty="0" smtClean="0"/>
              <a:t>降低内核上下文切换的开销</a:t>
            </a:r>
            <a:endParaRPr lang="en-US" altLang="zh-CN" sz="1800" dirty="0" smtClean="0"/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tasklet</a:t>
            </a:r>
            <a:r>
              <a:rPr lang="zh-CN" altLang="en-US" sz="1800" dirty="0" smtClean="0"/>
              <a:t>为粒度进行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调度</a:t>
            </a:r>
            <a:endParaRPr lang="en-US" altLang="zh-CN" sz="1800" dirty="0" smtClean="0"/>
          </a:p>
          <a:p>
            <a:r>
              <a:rPr lang="en-US" altLang="zh-CN" sz="1800" dirty="0" smtClean="0"/>
              <a:t>—— </a:t>
            </a:r>
            <a:r>
              <a:rPr lang="zh-CN" altLang="en-US" sz="1800" dirty="0" smtClean="0"/>
              <a:t>确保满足所有</a:t>
            </a:r>
            <a:r>
              <a:rPr lang="en-US" altLang="zh-CN" sz="1800" dirty="0" smtClean="0"/>
              <a:t>tenant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SLO</a:t>
            </a:r>
          </a:p>
        </p:txBody>
      </p:sp>
      <p:sp>
        <p:nvSpPr>
          <p:cNvPr id="5" name="AutoShape 6" descr="https://internal-api-drive-stream.feishu.cn/space/api/box/stream/download/preview/P558bN0zGoI8Tix3caMcNQVnnYd/?preview_type=16"/>
          <p:cNvSpPr>
            <a:spLocks noChangeAspect="1" noChangeArrowheads="1"/>
          </p:cNvSpPr>
          <p:nvPr/>
        </p:nvSpPr>
        <p:spPr bwMode="auto">
          <a:xfrm>
            <a:off x="2590956" y="2843180"/>
            <a:ext cx="3447705" cy="34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51" y="2107482"/>
            <a:ext cx="4511245" cy="41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0793"/>
      </p:ext>
    </p:extLst>
  </p:cSld>
  <p:clrMapOvr>
    <a:masterClrMapping/>
  </p:clrMapOvr>
  <p:transition advTm="19313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1157</Words>
  <Application>Microsoft Office PowerPoint</Application>
  <PresentationFormat>全屏显示(4:3)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等线</vt:lpstr>
      <vt:lpstr>等线 Light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Tw Cen MT Condensed</vt:lpstr>
      <vt:lpstr>Wingdings</vt:lpstr>
      <vt:lpstr>Office 主题​​</vt:lpstr>
      <vt:lpstr>1_Office 主题​​</vt:lpstr>
      <vt:lpstr>2_Office 主题​​</vt:lpstr>
      <vt:lpstr>PowerPoint 演示文稿</vt:lpstr>
      <vt:lpstr>汇报提纲</vt:lpstr>
      <vt:lpstr>研究背景</vt:lpstr>
      <vt:lpstr>研究背景</vt:lpstr>
      <vt:lpstr>研究背景</vt:lpstr>
      <vt:lpstr>研究背景</vt:lpstr>
      <vt:lpstr>研究背景</vt:lpstr>
      <vt:lpstr>研究背景</vt:lpstr>
      <vt:lpstr>研究方法</vt:lpstr>
      <vt:lpstr>研究方法</vt:lpstr>
      <vt:lpstr>研究方法</vt:lpstr>
      <vt:lpstr>研究方法</vt:lpstr>
      <vt:lpstr>研究方法</vt:lpstr>
      <vt:lpstr>研究方法</vt:lpstr>
      <vt:lpstr>研究方法</vt:lpstr>
      <vt:lpstr>研究方法</vt:lpstr>
      <vt:lpstr>研究方法</vt:lpstr>
      <vt:lpstr>实验设计</vt:lpstr>
      <vt:lpstr>实验设计</vt:lpstr>
      <vt:lpstr>实验设计</vt:lpstr>
      <vt:lpstr>实验设计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dzh</dc:creator>
  <cp:lastModifiedBy>Administrator</cp:lastModifiedBy>
  <cp:revision>1022</cp:revision>
  <dcterms:created xsi:type="dcterms:W3CDTF">2023-03-14T14:26:14Z</dcterms:created>
  <dcterms:modified xsi:type="dcterms:W3CDTF">2024-11-20T13:20:43Z</dcterms:modified>
</cp:coreProperties>
</file>