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321" r:id="rId6"/>
    <p:sldId id="316" r:id="rId7"/>
    <p:sldId id="346" r:id="rId8"/>
    <p:sldId id="347" r:id="rId9"/>
    <p:sldId id="348" r:id="rId10"/>
    <p:sldId id="295" r:id="rId11"/>
    <p:sldId id="325" r:id="rId12"/>
    <p:sldId id="349" r:id="rId13"/>
    <p:sldId id="369" r:id="rId14"/>
    <p:sldId id="302" r:id="rId15"/>
    <p:sldId id="306" r:id="rId16"/>
    <p:sldId id="370" r:id="rId17"/>
    <p:sldId id="371" r:id="rId18"/>
    <p:sldId id="372" r:id="rId19"/>
    <p:sldId id="373" r:id="rId20"/>
    <p:sldId id="374" r:id="rId21"/>
    <p:sldId id="375" r:id="rId22"/>
    <p:sldId id="312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605" autoAdjust="0"/>
  </p:normalViewPr>
  <p:slideViewPr>
    <p:cSldViewPr snapToGrid="0">
      <p:cViewPr varScale="1">
        <p:scale>
          <a:sx n="100" d="100"/>
          <a:sy n="100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7DDAF-2284-4515-BE6B-3E3D21A1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865DB-674B-4299-82DE-1E6057AD89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Coalescent Commit</a:t>
            </a:r>
            <a:r>
              <a:rPr lang="zh-CN" altLang="en-US"/>
              <a:t>同步写机制可能在写多的场景</a:t>
            </a:r>
            <a:r>
              <a:rPr lang="zh-CN" altLang="en-US"/>
              <a:t>不太好，</a:t>
            </a:r>
            <a:endParaRPr lang="zh-CN" altLang="en-US"/>
          </a:p>
          <a:p>
            <a:r>
              <a:rPr lang="zh-CN" altLang="en-US"/>
              <a:t>所以是否可以设计一个异步写</a:t>
            </a:r>
            <a:r>
              <a:rPr lang="en-US" altLang="zh-CN"/>
              <a:t>+</a:t>
            </a:r>
            <a:r>
              <a:rPr lang="zh-CN" altLang="en-US"/>
              <a:t>通知备份数据过时的</a:t>
            </a:r>
            <a:r>
              <a:rPr lang="zh-CN" altLang="en-US"/>
              <a:t>机制，</a:t>
            </a:r>
            <a:endParaRPr lang="zh-CN" altLang="en-US"/>
          </a:p>
          <a:p>
            <a:r>
              <a:rPr lang="zh-CN" altLang="en-US"/>
              <a:t>可能能发个</a:t>
            </a:r>
            <a:r>
              <a:rPr lang="en-US" altLang="zh-CN"/>
              <a:t>B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扁平化我理解就是把所有操作塞一个函数里，但是在搞异步</a:t>
            </a:r>
            <a:r>
              <a:rPr lang="en-US" altLang="zh-CN"/>
              <a:t>I/O</a:t>
            </a:r>
            <a:r>
              <a:rPr lang="zh-CN" altLang="en-US"/>
              <a:t>的时候，把很深的函数调用栈拉平，又费劲，但是</a:t>
            </a:r>
            <a:r>
              <a:rPr lang="zh-CN" altLang="en-US"/>
              <a:t>效率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扁平化我理解就是把所有操作塞一个函数里，但是在搞异步</a:t>
            </a:r>
            <a:r>
              <a:rPr lang="en-US" altLang="zh-CN"/>
              <a:t>I/O</a:t>
            </a:r>
            <a:r>
              <a:rPr lang="zh-CN" altLang="en-US"/>
              <a:t>的时候，把很深的函数调用栈拉平，又费劲，但是</a:t>
            </a:r>
            <a:r>
              <a:rPr lang="zh-CN" altLang="en-US"/>
              <a:t>效率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扁平化我理解就是把所有操作塞一个函数里，但是在搞异步</a:t>
            </a:r>
            <a:r>
              <a:rPr lang="en-US" altLang="zh-CN"/>
              <a:t>I/O</a:t>
            </a:r>
            <a:r>
              <a:rPr lang="zh-CN" altLang="en-US"/>
              <a:t>的时候，把很深的函数调用栈拉平，又费劲，但是</a:t>
            </a:r>
            <a:r>
              <a:rPr lang="zh-CN" altLang="en-US"/>
              <a:t>效率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292052"/>
            <a:ext cx="12192000" cy="2549525"/>
            <a:chOff x="0" y="1292052"/>
            <a:chExt cx="12192000" cy="2549525"/>
          </a:xfrm>
        </p:grpSpPr>
        <p:sp>
          <p:nvSpPr>
            <p:cNvPr id="16" name="任意多边形: 形状 15"/>
            <p:cNvSpPr/>
            <p:nvPr/>
          </p:nvSpPr>
          <p:spPr>
            <a:xfrm>
              <a:off x="0" y="2387427"/>
              <a:ext cx="12192000" cy="1454150"/>
            </a:xfrm>
            <a:custGeom>
              <a:avLst/>
              <a:gdLst>
                <a:gd name="connsiteX0" fmla="*/ 0 w 12191999"/>
                <a:gd name="connsiteY0" fmla="*/ 0 h 1302328"/>
                <a:gd name="connsiteX1" fmla="*/ 1191490 w 12191999"/>
                <a:gd name="connsiteY1" fmla="*/ 0 h 1302328"/>
                <a:gd name="connsiteX2" fmla="*/ 2115127 w 12191999"/>
                <a:gd name="connsiteY2" fmla="*/ 923637 h 1302328"/>
                <a:gd name="connsiteX3" fmla="*/ 3038764 w 12191999"/>
                <a:gd name="connsiteY3" fmla="*/ 0 h 1302328"/>
                <a:gd name="connsiteX4" fmla="*/ 12191999 w 12191999"/>
                <a:gd name="connsiteY4" fmla="*/ 0 h 1302328"/>
                <a:gd name="connsiteX5" fmla="*/ 12191999 w 12191999"/>
                <a:gd name="connsiteY5" fmla="*/ 1302328 h 1302328"/>
                <a:gd name="connsiteX6" fmla="*/ 0 w 12191999"/>
                <a:gd name="connsiteY6" fmla="*/ 1302328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1999" h="1302328">
                  <a:moveTo>
                    <a:pt x="0" y="0"/>
                  </a:moveTo>
                  <a:lnTo>
                    <a:pt x="1191490" y="0"/>
                  </a:lnTo>
                  <a:cubicBezTo>
                    <a:pt x="1191490" y="510111"/>
                    <a:pt x="1605016" y="923637"/>
                    <a:pt x="2115127" y="923637"/>
                  </a:cubicBezTo>
                  <a:cubicBezTo>
                    <a:pt x="2625238" y="923637"/>
                    <a:pt x="3038764" y="510111"/>
                    <a:pt x="3038764" y="0"/>
                  </a:cubicBezTo>
                  <a:lnTo>
                    <a:pt x="12191999" y="0"/>
                  </a:lnTo>
                  <a:lnTo>
                    <a:pt x="12191999" y="1302328"/>
                  </a:lnTo>
                  <a:lnTo>
                    <a:pt x="0" y="1302328"/>
                  </a:lnTo>
                  <a:close/>
                </a:path>
              </a:pathLst>
            </a:cu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pic>
          <p:nvPicPr>
            <p:cNvPr id="1030" name="Picture 6" descr="https://timgsa.baidu.com/timg?image&amp;quality=80&amp;size=b9999_10000&amp;sec=1516786462813&amp;di=7a21ec1ca471b9cb415c6eedd489bb8a&amp;imgtype=0&amp;src=http%3A%2F%2Fd.xuexito.com%2Ffileupload%2Fxuexito%2F201109%2F22%2Flogo360.jpg"/>
            <p:cNvPicPr>
              <a:picLocks noChangeAspect="1" noChangeArrowheads="1"/>
            </p:cNvPicPr>
            <p:nvPr/>
          </p:nvPicPr>
          <p:blipFill rotWithShape="1">
            <a:blip r:embed="rId1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9" r="28489" b="39445"/>
            <a:stretch>
              <a:fillRect/>
            </a:stretch>
          </p:blipFill>
          <p:spPr bwMode="auto">
            <a:xfrm>
              <a:off x="1174447" y="1292052"/>
              <a:ext cx="1851968" cy="195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等腰三角形 8"/>
          <p:cNvSpPr/>
          <p:nvPr/>
        </p:nvSpPr>
        <p:spPr>
          <a:xfrm rot="10800000">
            <a:off x="8663708" y="2946168"/>
            <a:ext cx="2955637" cy="1173018"/>
          </a:xfrm>
          <a:prstGeom prst="triangle">
            <a:avLst>
              <a:gd name="adj" fmla="val 43104"/>
            </a:avLst>
          </a:prstGeom>
          <a:solidFill>
            <a:srgbClr val="8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0" y="2117529"/>
            <a:ext cx="12192000" cy="143703"/>
          </a:xfrm>
          <a:custGeom>
            <a:avLst/>
            <a:gdLst>
              <a:gd name="connsiteX0" fmla="*/ 2973743 w 12192000"/>
              <a:gd name="connsiteY0" fmla="*/ 0 h 143703"/>
              <a:gd name="connsiteX1" fmla="*/ 12192000 w 12192000"/>
              <a:gd name="connsiteY1" fmla="*/ 0 h 143703"/>
              <a:gd name="connsiteX2" fmla="*/ 12192000 w 12192000"/>
              <a:gd name="connsiteY2" fmla="*/ 143703 h 143703"/>
              <a:gd name="connsiteX3" fmla="*/ 3006202 w 12192000"/>
              <a:gd name="connsiteY3" fmla="*/ 143703 h 143703"/>
              <a:gd name="connsiteX4" fmla="*/ 3000359 w 12192000"/>
              <a:gd name="connsiteY4" fmla="*/ 85742 h 143703"/>
              <a:gd name="connsiteX5" fmla="*/ 0 w 12192000"/>
              <a:gd name="connsiteY5" fmla="*/ 0 h 143703"/>
              <a:gd name="connsiteX6" fmla="*/ 1224109 w 12192000"/>
              <a:gd name="connsiteY6" fmla="*/ 0 h 143703"/>
              <a:gd name="connsiteX7" fmla="*/ 1197494 w 12192000"/>
              <a:gd name="connsiteY7" fmla="*/ 85742 h 143703"/>
              <a:gd name="connsiteX8" fmla="*/ 1191651 w 12192000"/>
              <a:gd name="connsiteY8" fmla="*/ 143703 h 143703"/>
              <a:gd name="connsiteX9" fmla="*/ 0 w 12192000"/>
              <a:gd name="connsiteY9" fmla="*/ 143703 h 14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43703">
                <a:moveTo>
                  <a:pt x="2973743" y="0"/>
                </a:moveTo>
                <a:lnTo>
                  <a:pt x="12192000" y="0"/>
                </a:lnTo>
                <a:lnTo>
                  <a:pt x="12192000" y="143703"/>
                </a:lnTo>
                <a:lnTo>
                  <a:pt x="3006202" y="143703"/>
                </a:lnTo>
                <a:lnTo>
                  <a:pt x="3000359" y="85742"/>
                </a:lnTo>
                <a:close/>
                <a:moveTo>
                  <a:pt x="0" y="0"/>
                </a:moveTo>
                <a:lnTo>
                  <a:pt x="1224109" y="0"/>
                </a:lnTo>
                <a:lnTo>
                  <a:pt x="1197494" y="85742"/>
                </a:lnTo>
                <a:lnTo>
                  <a:pt x="1191651" y="143703"/>
                </a:lnTo>
                <a:lnTo>
                  <a:pt x="0" y="143703"/>
                </a:lnTo>
                <a:close/>
              </a:path>
            </a:pathLst>
          </a:cu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23949" y="1384345"/>
            <a:ext cx="1933287" cy="2006507"/>
          </a:xfrm>
          <a:prstGeom prst="ellipse">
            <a:avLst/>
          </a:prstGeom>
          <a:noFill/>
          <a:ln w="152400"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2204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40219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449705" y="3986530"/>
            <a:ext cx="8129270" cy="731520"/>
            <a:chOff x="1447482" y="3806534"/>
            <a:chExt cx="1948632" cy="258495"/>
          </a:xfrm>
        </p:grpSpPr>
        <p:sp>
          <p:nvSpPr>
            <p:cNvPr id="34" name="矩形 33"/>
            <p:cNvSpPr/>
            <p:nvPr/>
          </p:nvSpPr>
          <p:spPr>
            <a:xfrm>
              <a:off x="1581410" y="3806534"/>
              <a:ext cx="1662304" cy="258495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128260" y="3806534"/>
              <a:ext cx="267854" cy="258495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447482" y="3806534"/>
              <a:ext cx="267854" cy="258495"/>
            </a:xfrm>
            <a:prstGeom prst="ellipse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495425" y="4048125"/>
            <a:ext cx="8084185" cy="77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作者：KZiliang Lai∗†, Hua Fan‡, Wenchao Zhou‡</a:t>
            </a:r>
            <a:r>
              <a:rPr lang="en-US" altLang="zh-CN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, Zhanfeng Ma‡</a:t>
            </a:r>
            <a:r>
              <a:rPr lang="en-US" altLang="zh-CN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 Xiang Peng‡</a:t>
            </a:r>
            <a:r>
              <a:rPr lang="en-US" altLang="zh-CN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, Feifei Li‡</a:t>
            </a:r>
            <a:r>
              <a:rPr lang="en-US" altLang="zh-CN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and Eric Lo†</a:t>
            </a:r>
            <a:r>
              <a:rPr lang="en-US" altLang="zh-CN" dirty="0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华文仿宋" panose="02010600040101010101" pitchFamily="2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华文仿宋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40050" y="2339975"/>
            <a:ext cx="95008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Knock Out 2PC with Practicality Intact: a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High-performance and General Distributed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Protocol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537337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Primo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</a:t>
            </a:r>
            <a:r>
              <a:rPr 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基于水印的组提交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(WM)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3120" y="899795"/>
            <a:ext cx="105835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使用了一个水印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W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，代表哪些事务的日志已经刷完。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85" y="1367155"/>
            <a:ext cx="6659880" cy="533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3120" y="1553210"/>
            <a:ext cx="44888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W</a:t>
            </a:r>
            <a:r>
              <a:rPr lang="en-US" altLang="zh-CN" sz="2400" baseline="-25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代表分区水印：表示某个分区上已经完成了日志持久化的最大事务；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由每个分区的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Leader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来维护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W</a:t>
            </a:r>
            <a:r>
              <a:rPr lang="en-US" altLang="zh-CN" sz="2400" baseline="-25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代表全局水印：表示整个系统中事务提交时间戳小于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Wg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都已经完成了日志持久化；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当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W</a:t>
            </a:r>
            <a:r>
              <a:rPr lang="en-US" altLang="zh-CN" sz="2400" baseline="-25000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大于事务提交时间戳时，事务才可以给用户返回提交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708787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Primo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</a:t>
            </a:r>
            <a:r>
              <a:rPr 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基于水印的组提交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(WM)</a:t>
            </a:r>
            <a:r>
              <a:rPr 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故障恢复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3120" y="899795"/>
            <a:ext cx="105835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通过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zookeeper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来监控节点状态，一个分区使用多副本和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Raft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协议来保证高可用性。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3120" y="1955800"/>
            <a:ext cx="1020064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恢复分区的方法：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通过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Raft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选新的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leader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，（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Raft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保证新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leader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上有对应分区的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W</a:t>
            </a:r>
            <a:r>
              <a:rPr lang="en-US" altLang="zh-CN" sz="2800" baseline="-25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且保证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ts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小于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W</a:t>
            </a:r>
            <a:r>
              <a:rPr lang="en-US" altLang="zh-CN" sz="2800" baseline="-25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的日志已经持久化）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新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leader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利用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日志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+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检查点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的机制恢复数据即可。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zh-CN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回滚</a:t>
            </a:r>
            <a:endParaRPr lang="en-US" altLang="zh-CN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所有节点统一全局水印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W</a:t>
            </a:r>
            <a:r>
              <a:rPr lang="en-US" altLang="zh-CN" sz="2800" baseline="-25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，并回滚所有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ts&gt;=W</a:t>
            </a:r>
            <a:r>
              <a:rPr lang="en-US" altLang="zh-CN" sz="2800" baseline="-25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g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的事务。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继续执行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16344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Experiment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48080" y="899795"/>
            <a:ext cx="1008634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每台机器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16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128GB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内存，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126GB SSD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对比方法：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2PL(NW)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：类似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Spanner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的协议，使用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2PL+2PC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，用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NO_WAIT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解决死锁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2PL(WD)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：与上相同，用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WAIT_DIE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处理死锁。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Silo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Sundial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：分布式的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Tictoc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Aria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测试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负载：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YCSB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：默认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0.6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zipfian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读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写，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20%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分布式事务</a:t>
            </a:r>
            <a:endParaRPr 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TPCC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：标准的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TPCC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10%neworder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15%payment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是分布式的，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16 warehouse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每个分区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副本，默认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分区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05320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：基本性能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48080" y="899795"/>
            <a:ext cx="10086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比次优算法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Sundial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在吞吐量上高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1.91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1.42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倍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" y="1411605"/>
            <a:ext cx="12046585" cy="511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71030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：冲突率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48080" y="899795"/>
            <a:ext cx="100863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依然最优，原因是因为消除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2PC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的关键路径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等待日志持久化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，所以回滚率低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85" y="1971675"/>
            <a:ext cx="8558530" cy="3919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39610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：分布式比例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48080" y="899795"/>
            <a:ext cx="100863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低冲突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(0.2) </a:t>
            </a:r>
            <a:r>
              <a:rPr 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随着分布式事务比例增高，优势变大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(1.58X)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因为减少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2PC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关键路径长度带来的优势更明显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高冲突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(0.9) </a:t>
            </a:r>
            <a:r>
              <a:rPr 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随着分布式事务比例增高，优势变小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(1.96X)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因为执行阶段加写锁，锁争用变大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30" y="2465070"/>
            <a:ext cx="8308975" cy="3847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71030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：读写比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48080" y="899795"/>
            <a:ext cx="100863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在写比例高的情况下效率高，因为消除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2PC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的部分路径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在读多的场景下差，因为执行阶段读操作加写锁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58695"/>
            <a:ext cx="8611235" cy="4107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05320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：日志优化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48080" y="899795"/>
            <a:ext cx="10086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随着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Epoch/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水印同步周期增长，延迟提高，性能逐渐维持平稳。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910080"/>
            <a:ext cx="9010650" cy="363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679640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：日志优化，滞后分区的影响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48080" y="899795"/>
            <a:ext cx="10086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相比于基于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Epoch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的方法，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基于水印的影响受滞后分区影响较小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0" y="1802130"/>
            <a:ext cx="8557260" cy="439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405320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：可扩展性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148080" y="899795"/>
            <a:ext cx="10086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Primo</a:t>
            </a:r>
            <a:r>
              <a:rPr 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有良好的可扩展性</a:t>
            </a:r>
            <a:endParaRPr 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734820"/>
            <a:ext cx="10119995" cy="4754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33870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Introduction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33120" y="1107440"/>
            <a:ext cx="10525125" cy="2253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分布式数据库中通常采用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2PC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来执行分布式事务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然而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2PC</a:t>
            </a: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持锁时间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很长，从执行阶段拿到锁，在提交阶段结束后才能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放锁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性能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差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7100" y="2996565"/>
            <a:ext cx="7454900" cy="257810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273810" y="5574665"/>
            <a:ext cx="10084435" cy="88646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设计一个新的分布式提交协议，无需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endParaRPr lang="en-US" altLang="zh-CN" sz="2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右大括号 4"/>
          <p:cNvSpPr/>
          <p:nvPr/>
        </p:nvSpPr>
        <p:spPr>
          <a:xfrm rot="16200000">
            <a:off x="7021830" y="835660"/>
            <a:ext cx="170815" cy="4492625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7450" y="2392045"/>
            <a:ext cx="16795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持锁时间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19405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协程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74650" y="1878330"/>
            <a:ext cx="4166235" cy="3490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与FaRM/DrTMH相比，</a:t>
            </a:r>
            <a:endParaRPr lang="zh-CN" altLang="en-US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TATP中提高了1.4×/1.3×的吞吐量，降低了50th（99th）延迟12%/9.1%（54.8%/46.8%）</a:t>
            </a:r>
            <a:endParaRPr lang="zh-CN" altLang="en-US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SmallBank中提高了1.6×/1.3×的吞吐量，降低了50th（99th）延迟34.3%/30.9%（64.6%/32.4%）</a:t>
            </a:r>
            <a:endParaRPr lang="zh-CN" altLang="en-US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TPCC中提高了2.3×/1.4×的吞吐量，降低了50th（99th）延迟74.3%/66.2%（63.8%/28.7%）</a:t>
            </a:r>
            <a:endParaRPr lang="zh-CN" altLang="en-US" sz="20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85" y="1696720"/>
            <a:ext cx="7651115" cy="373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3925" y="1107440"/>
            <a:ext cx="97059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FORD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用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16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线程，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8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协程对比了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FORD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FaRM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DrTH+M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54825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Introduction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3120" y="1107440"/>
            <a:ext cx="10525125" cy="5250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这篇文章提出了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Primo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，无需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2PC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的新分布式提交协议。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主要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思想：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执行阶段时，读操作也获取排它锁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这里假设读集覆盖写集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，因此在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2PC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期间，写操作就不会遇到因为锁升级出现的冲突。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故意不处理可能出现的分区故障从而消除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2PC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。选择使用一种新的分布式组提交的方式来处理故障。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494405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Background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2PC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33120" y="1107440"/>
            <a:ext cx="10926445" cy="2419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2PC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的基础流程如下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:</a:t>
            </a:r>
            <a:endParaRPr lang="en-US" altLang="zh-CN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执行阶段：为所有读操作获取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共享锁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缓存写操作。</a:t>
            </a:r>
            <a:endParaRPr lang="zh-CN" altLang="en-US" sz="2800" b="1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准备阶段：通知各个参与者为写操作获取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排它锁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并持久化日志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提交阶段：若所有参与者返回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YES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，则提交事务，放锁；若有参与者返回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NO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，则回滚，放锁。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38960" y="3348355"/>
            <a:ext cx="8792845" cy="3041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375920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Background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：确定性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33120" y="1107440"/>
            <a:ext cx="10926445" cy="2419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确定性带有两个假设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:</a:t>
            </a:r>
            <a:endParaRPr lang="en-US" altLang="zh-CN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①提前已知读写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②事务执行逻辑是确定的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确定性是指通过保证每个节点上事务的执行顺序一致，来保证所有节点上结果一致。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但是两个假设都有可能违反：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①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交互式事务，事务内部存在依赖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;</a:t>
            </a:r>
            <a:endParaRPr lang="en-US" altLang="zh-CN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②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如果存储过程中有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Rand()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Date()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，事务执行逻辑也不确定；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756285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Background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：基于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epoch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的事务处理和组提交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33120" y="1107440"/>
            <a:ext cx="10926445" cy="5353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组提交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可以将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持久性问题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从分布式事务执行逻辑中移除：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具体组提交的执行流程如下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以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COCO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为例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epoch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执行：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在一个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epoch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内，事务用标准的分布式事务处理逻辑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如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2PL+2PC)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来执行一组事务。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在这个过程中不用同步刷日志，只要在组提交之前刷完即可。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epoch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组提交：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经过一段时间后，一个分区作为协调者来执行组提交。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协调器向副本发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GROUP-PREPARE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，副本确保日志持久化，并返回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GROUP-READY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协调器向副本发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GROUP-COMMIT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，副本该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Epoch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中事务执行结果。并进入下一个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epoch</a:t>
            </a:r>
            <a:endParaRPr lang="en-US" altLang="zh-CN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若某个副本故障，则协调器会发送</a:t>
            </a:r>
            <a:r>
              <a:rPr lang="en-US" altLang="zh-CN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GROUP-ABORT</a:t>
            </a:r>
            <a:r>
              <a:rPr lang="zh-CN" altLang="en-US" sz="24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，回滚整个分区</a:t>
            </a: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756285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Background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：基于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epoch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的事务处理和组提交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33120" y="1107440"/>
            <a:ext cx="10926445" cy="5353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组提交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的优点：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批处理减少持久化日志的开销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将日志持久化的部分移出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2PC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的关键路径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组提交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的缺陷：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组提交会增加事务的执行延迟，从微秒级到毫秒级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如果发生分区崩溃，则整个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epoch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的事务就被回滚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177673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Overview</a:t>
            </a:r>
            <a:endParaRPr lang="en-US" altLang="zh-CN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11886565" y="6461125"/>
            <a:ext cx="305435" cy="396875"/>
            <a:chOff x="13438" y="10212"/>
            <a:chExt cx="481" cy="625"/>
          </a:xfrm>
        </p:grpSpPr>
        <p:sp>
          <p:nvSpPr>
            <p:cNvPr id="163" name="矩形 162"/>
            <p:cNvSpPr/>
            <p:nvPr/>
          </p:nvSpPr>
          <p:spPr>
            <a:xfrm>
              <a:off x="13448" y="10212"/>
              <a:ext cx="471" cy="601"/>
            </a:xfrm>
            <a:prstGeom prst="rect">
              <a:avLst/>
            </a:pr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3438" y="10257"/>
              <a:ext cx="3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33120" y="1059815"/>
            <a:ext cx="4519930" cy="314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提出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Primo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，包括两个点：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①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在执行阶段获取排它锁，防止准备阶段期间锁升级带来的冲突；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②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设计了一个基于水印的组提交来处理因为故障导致的回滚。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因此规避了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2PC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的一部分关键路径。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865" y="899795"/>
            <a:ext cx="6088380" cy="542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72313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Primo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：</a:t>
            </a:r>
            <a:r>
              <a:rPr 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写冲突避免的分布式并发控制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  <a:sym typeface="+mn-ea"/>
              </a:rPr>
              <a:t>(WCF)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3120" y="899795"/>
            <a:ext cx="1058354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>
              <a:buFont typeface="Arial" panose="020B0604020202020204" pitchFamily="34" charset="0"/>
              <a:buNone/>
            </a:pPr>
            <a:r>
              <a:rPr 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这一节作者介绍了两种方案：</a:t>
            </a:r>
            <a:r>
              <a:rPr lang="zh-CN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基于</a:t>
            </a:r>
            <a:r>
              <a:rPr lang="en-US" altLang="zh-CN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2PL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的方案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和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基于</a:t>
            </a:r>
            <a:r>
              <a:rPr lang="en-US" altLang="zh-CN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OCC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的方案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zh-CN" sz="2800" b="1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基于</a:t>
            </a:r>
            <a:r>
              <a:rPr lang="en-US" altLang="zh-CN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2PL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的基本方案</a:t>
            </a:r>
            <a:endParaRPr lang="zh-CN" altLang="en-US" sz="2800" b="1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执行流程包括两轮：</a:t>
            </a:r>
            <a:endParaRPr lang="zh-CN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  <a:p>
            <a:pPr marL="514350" lvl="0" indent="-514350">
              <a:buFont typeface="+mj-ea"/>
              <a:buAutoNum type="circleNumDbPlain"/>
            </a:pPr>
            <a:r>
              <a:rPr 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执行阶段：所有参与者上执行读操作，为读操作获取</a:t>
            </a:r>
            <a:r>
              <a:rPr 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排它锁</a:t>
            </a:r>
            <a:r>
              <a:rPr 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；写操作仅本地缓存。</a:t>
            </a:r>
            <a:endParaRPr lang="zh-CN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514350" lvl="0" indent="-514350">
              <a:buFont typeface="+mj-ea"/>
              <a:buAutoNum type="circleNumDbPlain"/>
            </a:pPr>
            <a:r>
              <a:rPr 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提交阶段：通知所有参与者</a:t>
            </a:r>
            <a:r>
              <a:rPr lang="zh-CN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安装写入</a:t>
            </a:r>
            <a:r>
              <a:rPr 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，并释放排它锁。之后异步的刷日志。</a:t>
            </a:r>
            <a:endParaRPr lang="zh-CN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514350" lvl="0" indent="-514350">
              <a:buFont typeface="+mj-ea"/>
              <a:buAutoNum type="circleNumDbPlain"/>
            </a:pPr>
            <a:endParaRPr lang="zh-CN" altLang="en-US" sz="2800" b="1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基于</a:t>
            </a:r>
            <a:r>
              <a:rPr lang="en-US" altLang="zh-CN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OCC</a:t>
            </a:r>
            <a:r>
              <a:rPr lang="zh-CN" altLang="en-US" sz="2800" b="1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的完整方案</a:t>
            </a:r>
            <a:endParaRPr lang="zh-CN" altLang="en-US" sz="2800" b="1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采用了类似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TicToc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动态时间戳调整的思路，因此当事务为本地事务时，采用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OCC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的思路无需持有锁。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但是当发现事务为分布式事务时，就还需要走与</a:t>
            </a:r>
            <a:r>
              <a:rPr lang="en-US" altLang="zh-CN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2PL</a:t>
            </a:r>
            <a:r>
              <a:rPr lang="zh-CN" altLang="en-US" sz="2800" dirty="0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类似的逻辑</a:t>
            </a:r>
            <a:endParaRPr lang="zh-CN" altLang="en-US" sz="2800" dirty="0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M2IwMGE2YzlhNTAyN2QwNDAyODZkZGM4MzRiYmRlY2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2750</Words>
  <Application>WPS 演示</Application>
  <PresentationFormat>宽屏</PresentationFormat>
  <Paragraphs>207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华文仿宋</vt:lpstr>
      <vt:lpstr>Segoe Print</vt:lpstr>
      <vt:lpstr>微软雅黑</vt:lpstr>
      <vt:lpstr>Calibri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andrew</dc:creator>
  <cp:lastModifiedBy>yqekzb</cp:lastModifiedBy>
  <cp:revision>220</cp:revision>
  <dcterms:created xsi:type="dcterms:W3CDTF">2024-10-18T11:06:00Z</dcterms:created>
  <dcterms:modified xsi:type="dcterms:W3CDTF">2024-10-19T08:05:13Z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3B61E38A3FDF4411851ED82DFEF019CB_12</vt:lpwstr>
  </property>
</Properties>
</file>