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15" r:id="rId2"/>
    <p:sldId id="386" r:id="rId3"/>
    <p:sldId id="417" r:id="rId4"/>
    <p:sldId id="394" r:id="rId5"/>
    <p:sldId id="418" r:id="rId6"/>
    <p:sldId id="420" r:id="rId7"/>
    <p:sldId id="427" r:id="rId8"/>
    <p:sldId id="431" r:id="rId9"/>
    <p:sldId id="419" r:id="rId10"/>
    <p:sldId id="422" r:id="rId11"/>
    <p:sldId id="423" r:id="rId12"/>
    <p:sldId id="424" r:id="rId13"/>
    <p:sldId id="435" r:id="rId14"/>
    <p:sldId id="421" r:id="rId15"/>
    <p:sldId id="425" r:id="rId16"/>
    <p:sldId id="436" r:id="rId17"/>
    <p:sldId id="426" r:id="rId18"/>
    <p:sldId id="432" r:id="rId19"/>
    <p:sldId id="428" r:id="rId20"/>
    <p:sldId id="430" r:id="rId21"/>
    <p:sldId id="433" r:id="rId22"/>
    <p:sldId id="437" r:id="rId23"/>
    <p:sldId id="438" r:id="rId24"/>
    <p:sldId id="439" r:id="rId25"/>
    <p:sldId id="42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yilin" initials="wy" lastIdx="2" clrIdx="0">
    <p:extLst>
      <p:ext uri="{19B8F6BF-5375-455C-9EA6-DF929625EA0E}">
        <p15:presenceInfo xmlns:p15="http://schemas.microsoft.com/office/powerpoint/2012/main" userId="0d6f1a4c9b8c66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CC99"/>
    <a:srgbClr val="30688D"/>
    <a:srgbClr val="8F000B"/>
    <a:srgbClr val="FFFFFF"/>
    <a:srgbClr val="44045A"/>
    <a:srgbClr val="91D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28198-9284-1A4F-AEDF-FF6488EAC3EB}" v="244" dt="2023-09-05T11:26:03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8605" autoAdjust="0"/>
  </p:normalViewPr>
  <p:slideViewPr>
    <p:cSldViewPr snapToGrid="0">
      <p:cViewPr varScale="1">
        <p:scale>
          <a:sx n="75" d="100"/>
          <a:sy n="75" d="100"/>
        </p:scale>
        <p:origin x="12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83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EF2F966-638F-45F8-AC7E-391A1EAADD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F4CF70-A7E3-4336-937A-619BEEF6B0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9F3C8-AB66-40DE-8883-69F4E01EA9AC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A28B21-8F25-4E95-97D5-698F9B7119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DC457A-895C-4B56-A8EB-BAEF2F0F0D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0AE6C-EFA0-4C75-ABA1-A72D19E5D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623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7DDAF-2284-4515-BE6B-3E3D21A182FC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865DB-674B-4299-82DE-1E6057AD8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31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81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512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观察可以发现这些语义上相同的</a:t>
            </a:r>
            <a:r>
              <a:rPr lang="en-US" altLang="zh-CN" dirty="0"/>
              <a:t>NLR2</a:t>
            </a:r>
            <a:r>
              <a:rPr lang="zh-CN" altLang="en-US" dirty="0"/>
              <a:t>往往共享相同或者等价的单词。所以使用</a:t>
            </a:r>
            <a:r>
              <a:rPr lang="en-US" altLang="zh-CN" dirty="0"/>
              <a:t>k-NN</a:t>
            </a:r>
            <a:r>
              <a:rPr lang="zh-CN" altLang="en-US" dirty="0"/>
              <a:t>可以解决该问题：共享相同或者等价单词的语言表述在嵌入空间中总是邻近的。使用</a:t>
            </a:r>
            <a:r>
              <a:rPr lang="en-US" altLang="zh-CN" dirty="0" err="1"/>
              <a:t>bert</a:t>
            </a:r>
            <a:r>
              <a:rPr lang="en-US" altLang="zh-CN" dirty="0"/>
              <a:t>-base-uncase</a:t>
            </a:r>
            <a:r>
              <a:rPr lang="zh-CN" altLang="en-US" dirty="0"/>
              <a:t>作为嵌入模型，其生成密集矩阵的能力有助于计算相似向量之间的欧几里得距离。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为什么还要从不同的分组中选择出最相近的</a:t>
            </a:r>
            <a:r>
              <a:rPr lang="en-US" altLang="zh-CN" dirty="0"/>
              <a:t>NLR2</a:t>
            </a:r>
            <a:r>
              <a:rPr lang="zh-CN" altLang="en-US" dirty="0"/>
              <a:t>。因为可能距离近的</a:t>
            </a:r>
            <a:r>
              <a:rPr lang="en-US" altLang="zh-CN" dirty="0"/>
              <a:t>NLR2</a:t>
            </a:r>
            <a:r>
              <a:rPr lang="zh-CN" altLang="en-US" dirty="0"/>
              <a:t>关注点却不同，比如“从</a:t>
            </a:r>
            <a:r>
              <a:rPr lang="en-US" altLang="zh-CN" dirty="0"/>
              <a:t>Group by</a:t>
            </a:r>
            <a:r>
              <a:rPr lang="zh-CN" altLang="en-US" dirty="0"/>
              <a:t>子句中删除不必要的列”和“删除不必要的表连接”；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53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其中，</a:t>
            </a:r>
            <a:r>
              <a:rPr lang="en-US" altLang="zh-CN" dirty="0"/>
              <a:t>weight</a:t>
            </a:r>
            <a:r>
              <a:rPr lang="zh-CN" altLang="en-US" dirty="0"/>
              <a:t>象征着该查询与当前查询的相似度；</a:t>
            </a:r>
            <a:r>
              <a:rPr lang="en-US" altLang="zh-CN" dirty="0"/>
              <a:t>indicator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，表示该历史查询改写中是否使用了该</a:t>
            </a:r>
            <a:r>
              <a:rPr lang="en-US" altLang="zh-CN" dirty="0"/>
              <a:t>NLR2</a:t>
            </a:r>
            <a:r>
              <a:rPr lang="zh-CN" altLang="en-US" dirty="0"/>
              <a:t>；</a:t>
            </a:r>
            <a:r>
              <a:rPr lang="en-US" altLang="zh-CN" dirty="0"/>
              <a:t>benefit</a:t>
            </a:r>
            <a:r>
              <a:rPr lang="zh-CN" altLang="en-US" dirty="0"/>
              <a:t>为该规则在该次查询重写的得分。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587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86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NLR2</a:t>
            </a:r>
            <a:r>
              <a:rPr lang="zh-CN" alt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en-US" altLang="zh-CN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Natural Language Rewrite Rule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50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429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50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Explain</a:t>
            </a:r>
            <a:r>
              <a:rPr lang="zh-CN" alt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估计的加速比总是偏高</a:t>
            </a:r>
            <a:endParaRPr lang="en-US" altLang="zh-CN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684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输入多个查询、数据库、测试器、预算、用户指定的最低加速比。</a:t>
            </a:r>
            <a:endParaRPr lang="en-US" altLang="zh-CN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输出改写后的查询和对应的解释。</a:t>
            </a:r>
            <a:endParaRPr lang="en-US" altLang="zh-CN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518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这里使用的都是</a:t>
            </a:r>
            <a:r>
              <a:rPr lang="en-US" altLang="zh-CN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GPT4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653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966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58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26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801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589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直接使用</a:t>
            </a:r>
            <a:r>
              <a:rPr lang="en-US" altLang="zh-CN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zh-CN" alt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，在经过</a:t>
            </a:r>
            <a:r>
              <a:rPr lang="en-US" altLang="zh-CN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CN" alt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轮后查询改写的结果就已经固定。效果之前已经有所展示，而是用</a:t>
            </a:r>
            <a:r>
              <a:rPr lang="en-US" altLang="zh-CN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NLR2</a:t>
            </a:r>
            <a:r>
              <a:rPr lang="zh-CN" alt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方法能够有效提升加速性能，之前的结果已经有展示。这里给出了一些他们实际运行的结果。</a:t>
            </a:r>
            <a:endParaRPr lang="en-US" altLang="zh-CN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64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5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37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04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这个地方原论文是分出了三个点，一个是只能改写少量的查询，一个是</a:t>
            </a:r>
            <a:r>
              <a:rPr lang="en-US" altLang="zh-CN" dirty="0"/>
              <a:t>LLM</a:t>
            </a:r>
            <a:r>
              <a:rPr lang="zh-CN" altLang="en-US" dirty="0"/>
              <a:t>改写的查询很多是错误的</a:t>
            </a:r>
            <a:r>
              <a:rPr lang="en-US" altLang="zh-CN" dirty="0"/>
              <a:t>(</a:t>
            </a:r>
            <a:r>
              <a:rPr lang="zh-CN" altLang="en-US" dirty="0"/>
              <a:t>因为没有反馈、又有幻觉</a:t>
            </a:r>
            <a:r>
              <a:rPr lang="en-US" altLang="zh-CN" dirty="0"/>
              <a:t>)</a:t>
            </a:r>
            <a:r>
              <a:rPr lang="zh-CN" altLang="en-US" dirty="0"/>
              <a:t>，一个是</a:t>
            </a:r>
            <a:r>
              <a:rPr lang="en-US" altLang="zh-CN" dirty="0"/>
              <a:t>LLM</a:t>
            </a:r>
            <a:r>
              <a:rPr lang="zh-CN" altLang="en-US" dirty="0"/>
              <a:t>正确改写的查询效率也不佳（因为没有数据库特定的成本模型且</a:t>
            </a:r>
            <a:r>
              <a:rPr lang="en-US" altLang="zh-CN" dirty="0"/>
              <a:t>LLM</a:t>
            </a:r>
            <a:r>
              <a:rPr lang="zh-CN" altLang="en-US" dirty="0"/>
              <a:t>无法跑实验）。</a:t>
            </a:r>
            <a:br>
              <a:rPr lang="en-US" altLang="zh-CN" dirty="0"/>
            </a:br>
            <a:r>
              <a:rPr lang="zh-CN" altLang="en-US" dirty="0"/>
              <a:t>那大家肯定会讲，这是因为提示词给的太简单了，多给提示词不就行了，所以还有另外两个挑战。</a:t>
            </a:r>
            <a:endParaRPr lang="en-US" altLang="zh-CN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07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288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68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71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NLR2</a:t>
            </a:r>
            <a:r>
              <a:rPr lang="zh-CN" alt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en-US" altLang="zh-CN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Natural Language Rewrite Rule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865DB-674B-4299-82DE-1E6057AD89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3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1292052"/>
            <a:ext cx="12191999" cy="2397875"/>
            <a:chOff x="0" y="1292052"/>
            <a:chExt cx="12191999" cy="2397875"/>
          </a:xfrm>
        </p:grpSpPr>
        <p:sp>
          <p:nvSpPr>
            <p:cNvPr id="16" name="任意多边形: 形状 15"/>
            <p:cNvSpPr/>
            <p:nvPr/>
          </p:nvSpPr>
          <p:spPr>
            <a:xfrm>
              <a:off x="0" y="2387599"/>
              <a:ext cx="12191999" cy="1302328"/>
            </a:xfrm>
            <a:custGeom>
              <a:avLst/>
              <a:gdLst>
                <a:gd name="connsiteX0" fmla="*/ 0 w 12191999"/>
                <a:gd name="connsiteY0" fmla="*/ 0 h 1302328"/>
                <a:gd name="connsiteX1" fmla="*/ 1191490 w 12191999"/>
                <a:gd name="connsiteY1" fmla="*/ 0 h 1302328"/>
                <a:gd name="connsiteX2" fmla="*/ 2115127 w 12191999"/>
                <a:gd name="connsiteY2" fmla="*/ 923637 h 1302328"/>
                <a:gd name="connsiteX3" fmla="*/ 3038764 w 12191999"/>
                <a:gd name="connsiteY3" fmla="*/ 0 h 1302328"/>
                <a:gd name="connsiteX4" fmla="*/ 12191999 w 12191999"/>
                <a:gd name="connsiteY4" fmla="*/ 0 h 1302328"/>
                <a:gd name="connsiteX5" fmla="*/ 12191999 w 12191999"/>
                <a:gd name="connsiteY5" fmla="*/ 1302328 h 1302328"/>
                <a:gd name="connsiteX6" fmla="*/ 0 w 12191999"/>
                <a:gd name="connsiteY6" fmla="*/ 1302328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1999" h="1302328">
                  <a:moveTo>
                    <a:pt x="0" y="0"/>
                  </a:moveTo>
                  <a:lnTo>
                    <a:pt x="1191490" y="0"/>
                  </a:lnTo>
                  <a:cubicBezTo>
                    <a:pt x="1191490" y="510111"/>
                    <a:pt x="1605016" y="923637"/>
                    <a:pt x="2115127" y="923637"/>
                  </a:cubicBezTo>
                  <a:cubicBezTo>
                    <a:pt x="2625238" y="923637"/>
                    <a:pt x="3038764" y="510111"/>
                    <a:pt x="3038764" y="0"/>
                  </a:cubicBezTo>
                  <a:lnTo>
                    <a:pt x="12191999" y="0"/>
                  </a:lnTo>
                  <a:lnTo>
                    <a:pt x="12191999" y="1302328"/>
                  </a:lnTo>
                  <a:lnTo>
                    <a:pt x="0" y="1302328"/>
                  </a:lnTo>
                  <a:close/>
                </a:path>
              </a:pathLst>
            </a:custGeom>
            <a:solidFill>
              <a:srgbClr val="8F000B"/>
            </a:solidFill>
            <a:ln>
              <a:solidFill>
                <a:srgbClr val="8F00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 dirty="0"/>
            </a:p>
          </p:txBody>
        </p:sp>
        <p:pic>
          <p:nvPicPr>
            <p:cNvPr id="1030" name="Picture 6" descr="https://timgsa.baidu.com/timg?image&amp;quality=80&amp;size=b9999_10000&amp;sec=1516786462813&amp;di=7a21ec1ca471b9cb415c6eedd489bb8a&amp;imgtype=0&amp;src=http%3A%2F%2Fd.xuexito.com%2Ffileupload%2Fxuexito%2F201109%2F22%2Flogo360.jp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EFEFF"/>
                </a:clrFrom>
                <a:clrTo>
                  <a:srgbClr val="FEFE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09" r="28489" b="39445"/>
            <a:stretch>
              <a:fillRect/>
            </a:stretch>
          </p:blipFill>
          <p:spPr bwMode="auto">
            <a:xfrm>
              <a:off x="1174447" y="1292052"/>
              <a:ext cx="1851968" cy="1951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等腰三角形 8"/>
          <p:cNvSpPr/>
          <p:nvPr/>
        </p:nvSpPr>
        <p:spPr>
          <a:xfrm rot="10800000">
            <a:off x="8663708" y="2770908"/>
            <a:ext cx="2955637" cy="1173018"/>
          </a:xfrm>
          <a:prstGeom prst="triangle">
            <a:avLst>
              <a:gd name="adj" fmla="val 43104"/>
            </a:avLst>
          </a:prstGeom>
          <a:solidFill>
            <a:srgbClr val="8F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0" y="2117529"/>
            <a:ext cx="12192000" cy="143703"/>
          </a:xfrm>
          <a:custGeom>
            <a:avLst/>
            <a:gdLst>
              <a:gd name="connsiteX0" fmla="*/ 2973743 w 12192000"/>
              <a:gd name="connsiteY0" fmla="*/ 0 h 143703"/>
              <a:gd name="connsiteX1" fmla="*/ 12192000 w 12192000"/>
              <a:gd name="connsiteY1" fmla="*/ 0 h 143703"/>
              <a:gd name="connsiteX2" fmla="*/ 12192000 w 12192000"/>
              <a:gd name="connsiteY2" fmla="*/ 143703 h 143703"/>
              <a:gd name="connsiteX3" fmla="*/ 3006202 w 12192000"/>
              <a:gd name="connsiteY3" fmla="*/ 143703 h 143703"/>
              <a:gd name="connsiteX4" fmla="*/ 3000359 w 12192000"/>
              <a:gd name="connsiteY4" fmla="*/ 85742 h 143703"/>
              <a:gd name="connsiteX5" fmla="*/ 0 w 12192000"/>
              <a:gd name="connsiteY5" fmla="*/ 0 h 143703"/>
              <a:gd name="connsiteX6" fmla="*/ 1224109 w 12192000"/>
              <a:gd name="connsiteY6" fmla="*/ 0 h 143703"/>
              <a:gd name="connsiteX7" fmla="*/ 1197494 w 12192000"/>
              <a:gd name="connsiteY7" fmla="*/ 85742 h 143703"/>
              <a:gd name="connsiteX8" fmla="*/ 1191651 w 12192000"/>
              <a:gd name="connsiteY8" fmla="*/ 143703 h 143703"/>
              <a:gd name="connsiteX9" fmla="*/ 0 w 12192000"/>
              <a:gd name="connsiteY9" fmla="*/ 143703 h 14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143703">
                <a:moveTo>
                  <a:pt x="2973743" y="0"/>
                </a:moveTo>
                <a:lnTo>
                  <a:pt x="12192000" y="0"/>
                </a:lnTo>
                <a:lnTo>
                  <a:pt x="12192000" y="143703"/>
                </a:lnTo>
                <a:lnTo>
                  <a:pt x="3006202" y="143703"/>
                </a:lnTo>
                <a:lnTo>
                  <a:pt x="3000359" y="85742"/>
                </a:lnTo>
                <a:close/>
                <a:moveTo>
                  <a:pt x="0" y="0"/>
                </a:moveTo>
                <a:lnTo>
                  <a:pt x="1224109" y="0"/>
                </a:lnTo>
                <a:lnTo>
                  <a:pt x="1197494" y="85742"/>
                </a:lnTo>
                <a:lnTo>
                  <a:pt x="1191651" y="143703"/>
                </a:lnTo>
                <a:lnTo>
                  <a:pt x="0" y="143703"/>
                </a:lnTo>
                <a:close/>
              </a:path>
            </a:pathLst>
          </a:custGeom>
          <a:solidFill>
            <a:srgbClr val="8F000B"/>
          </a:solidFill>
          <a:ln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23949" y="1384345"/>
            <a:ext cx="1933287" cy="2006507"/>
          </a:xfrm>
          <a:prstGeom prst="ellipse">
            <a:avLst/>
          </a:prstGeom>
          <a:noFill/>
          <a:ln w="152400">
            <a:solidFill>
              <a:srgbClr val="8F00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2204" y="2267585"/>
            <a:ext cx="495300" cy="113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940219" y="2267585"/>
            <a:ext cx="495300" cy="113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796420" y="4848518"/>
            <a:ext cx="7656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90204" pitchFamily="34" charset="0"/>
              </a:rPr>
              <a:t>Jie Liu</a:t>
            </a:r>
          </a:p>
          <a:p>
            <a:pPr algn="r"/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  <a:cs typeface="Arial" panose="020B0604020202090204" pitchFamily="34" charset="0"/>
              </a:rPr>
              <a:t>Barzan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90204" pitchFamily="34" charset="0"/>
              </a:rPr>
              <a:t> </a:t>
            </a:r>
            <a:r>
              <a:rPr lang="en-US" altLang="zh-CN" sz="2800" dirty="0" err="1">
                <a:latin typeface="SimSun" panose="02010600030101010101" pitchFamily="2" charset="-122"/>
                <a:ea typeface="SimSun" panose="02010600030101010101" pitchFamily="2" charset="-122"/>
                <a:cs typeface="Arial" panose="020B0604020202090204" pitchFamily="34" charset="0"/>
              </a:rPr>
              <a:t>Mozafari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90204" pitchFamily="34" charset="0"/>
            </a:endParaRPr>
          </a:p>
          <a:p>
            <a:pPr algn="r"/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  <a:cs typeface="Arial" panose="020B0604020202090204" pitchFamily="34" charset="0"/>
              </a:rPr>
              <a:t>University of Michigan</a:t>
            </a:r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  <a:cs typeface="Arial" panose="020B060402020209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4DA2C08-F205-4622-A801-B54240AFC115}"/>
              </a:ext>
            </a:extLst>
          </p:cNvPr>
          <p:cNvSpPr txBox="1"/>
          <p:nvPr/>
        </p:nvSpPr>
        <p:spPr>
          <a:xfrm>
            <a:off x="3172898" y="2500154"/>
            <a:ext cx="89034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论文分享：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Rewriting via Large Language Models.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171E79D-5D85-421A-8435-22D7C2107DE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2904565" y="6356350"/>
            <a:ext cx="8449236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altLang="zh-CN" sz="2000" dirty="0" err="1">
                <a:latin typeface="Arial" panose="020B0604020202020204" pitchFamily="34" charset="0"/>
              </a:rPr>
              <a:t>Arxiv:</a:t>
            </a:r>
            <a:r>
              <a:rPr lang="en-US" altLang="zh-CN" sz="2000" b="0" dirty="0" err="1">
                <a:solidFill>
                  <a:srgbClr val="000000"/>
                </a:solidFill>
                <a:effectLst/>
              </a:rPr>
              <a:t>Submitted</a:t>
            </a:r>
            <a:r>
              <a:rPr lang="en-US" altLang="zh-CN" sz="2000" b="0" dirty="0">
                <a:solidFill>
                  <a:srgbClr val="000000"/>
                </a:solidFill>
                <a:effectLst/>
              </a:rPr>
              <a:t> on 14 Mar 2024</a:t>
            </a:r>
            <a:endParaRPr lang="en-US" altLang="zh-CN" sz="2000" dirty="0"/>
          </a:p>
          <a:p>
            <a:pPr algn="r"/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9223983-17D4-491E-A8A6-C4B4C0F698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668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217880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方法</a:t>
            </a:r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1</a:t>
            </a:r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的问题</a:t>
            </a: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47D330-815B-4BCA-8927-BCB89CBD9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7EB70D-725D-809D-2159-3F2B2F52CA1E}"/>
              </a:ext>
            </a:extLst>
          </p:cNvPr>
          <p:cNvSpPr txBox="1"/>
          <p:nvPr/>
        </p:nvSpPr>
        <p:spPr>
          <a:xfrm>
            <a:off x="1048189" y="993616"/>
            <a:ext cx="10398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问题</a:t>
            </a:r>
            <a:r>
              <a:rPr lang="en-US" altLang="zh-CN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: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820268-83B7-0457-3E4B-46F85F53D1CB}"/>
              </a:ext>
            </a:extLst>
          </p:cNvPr>
          <p:cNvSpPr txBox="1"/>
          <p:nvPr/>
        </p:nvSpPr>
        <p:spPr>
          <a:xfrm>
            <a:off x="1069142" y="1534645"/>
            <a:ext cx="1039860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给出的很多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表述不同但含义相同，怎样避免含义相同的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不断积累带来不必要的开销。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不断给出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，怎样选出合适的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。（开销、幻觉）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890F3D-C37E-C9B8-AFEE-635F8E355506}"/>
              </a:ext>
            </a:extLst>
          </p:cNvPr>
          <p:cNvSpPr txBox="1"/>
          <p:nvPr/>
        </p:nvSpPr>
        <p:spPr>
          <a:xfrm>
            <a:off x="1254234" y="3341259"/>
            <a:ext cx="10028420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NLR2</a:t>
            </a:r>
            <a:r>
              <a:rPr lang="zh-CN" altLang="en-US" dirty="0"/>
              <a:t>含义相同但表述不同的示例：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在</a:t>
            </a:r>
            <a:r>
              <a:rPr lang="en-US" altLang="zh-CN" dirty="0"/>
              <a:t>FROM</a:t>
            </a:r>
            <a:r>
              <a:rPr lang="zh-CN" altLang="en-US" dirty="0"/>
              <a:t>子句中使用显式连接语法而不是逗号分隔的表；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用显示连接代替隐式连接；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JOIN</a:t>
            </a:r>
            <a:r>
              <a:rPr lang="zh-CN" altLang="en-US" dirty="0"/>
              <a:t>而不是</a:t>
            </a:r>
            <a:r>
              <a:rPr lang="en-US" altLang="zh-CN" dirty="0"/>
              <a:t>WHERE</a:t>
            </a:r>
            <a:r>
              <a:rPr lang="zh-CN" altLang="en-US" dirty="0"/>
              <a:t>来连接表；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JOIN</a:t>
            </a:r>
            <a:r>
              <a:rPr lang="zh-CN" altLang="en-US" dirty="0"/>
              <a:t>而不是</a:t>
            </a:r>
            <a:r>
              <a:rPr lang="en-US" altLang="zh-CN" dirty="0"/>
              <a:t>WHERE</a:t>
            </a:r>
            <a:r>
              <a:rPr lang="zh-CN" altLang="en-US" dirty="0"/>
              <a:t>来组合表；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使用显示连接条件；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将</a:t>
            </a:r>
            <a:r>
              <a:rPr lang="en-US" altLang="zh-CN" dirty="0"/>
              <a:t>JOIN</a:t>
            </a:r>
            <a:r>
              <a:rPr lang="zh-CN" altLang="en-US" dirty="0"/>
              <a:t>中的条件从</a:t>
            </a:r>
            <a:r>
              <a:rPr lang="en-US" altLang="zh-CN" dirty="0"/>
              <a:t>WHERE</a:t>
            </a:r>
            <a:r>
              <a:rPr lang="zh-CN" altLang="en-US" dirty="0"/>
              <a:t>子句移动到</a:t>
            </a:r>
            <a:r>
              <a:rPr lang="en-US" altLang="zh-CN" dirty="0"/>
              <a:t>ON</a:t>
            </a:r>
            <a:r>
              <a:rPr lang="zh-CN" altLang="en-US" dirty="0"/>
              <a:t>子句；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707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287129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方法</a:t>
            </a:r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1</a:t>
            </a:r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的问题解决</a:t>
            </a: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47D330-815B-4BCA-8927-BCB89CBD9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7EB70D-725D-809D-2159-3F2B2F52CA1E}"/>
              </a:ext>
            </a:extLst>
          </p:cNvPr>
          <p:cNvSpPr txBox="1"/>
          <p:nvPr/>
        </p:nvSpPr>
        <p:spPr>
          <a:xfrm>
            <a:off x="1048189" y="993616"/>
            <a:ext cx="10398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解决方案</a:t>
            </a:r>
            <a:r>
              <a:rPr lang="en-US" altLang="zh-CN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——</a:t>
            </a:r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对</a:t>
            </a:r>
            <a:r>
              <a:rPr lang="en-US" altLang="zh-CN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NLR2</a:t>
            </a:r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进行分组</a:t>
            </a:r>
            <a:endParaRPr lang="en-US" altLang="zh-CN" sz="28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820268-83B7-0457-3E4B-46F85F53D1CB}"/>
              </a:ext>
            </a:extLst>
          </p:cNvPr>
          <p:cNvSpPr txBox="1"/>
          <p:nvPr/>
        </p:nvSpPr>
        <p:spPr>
          <a:xfrm>
            <a:off x="1069142" y="1534645"/>
            <a:ext cx="10398605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不能依赖优化效果进行分组，而需要根据语义进行分组。但如果使用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来理解每一对的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是否语义相同开销又太大，所以使用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k-NN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，来选择多个合适的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当一个新的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要被添加到库中时，计算其嵌入与现有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的欧几里得距离。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选择每个分组与该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NLR2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最相近的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，将这些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一起交给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，让其判断新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是否与其他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含义相同。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确定该新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等效，那么将该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放入对应组中，否则该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自己成立一个组。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BDD379-1262-0741-8CD9-7C24DC53CE1C}"/>
              </a:ext>
            </a:extLst>
          </p:cNvPr>
          <p:cNvSpPr txBox="1"/>
          <p:nvPr/>
        </p:nvSpPr>
        <p:spPr>
          <a:xfrm>
            <a:off x="1336680" y="5086410"/>
            <a:ext cx="10028420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单纯依赖欧几里得距离计算来进行分组不准确：</a:t>
            </a:r>
            <a:endParaRPr lang="en-US" altLang="zh-CN" dirty="0"/>
          </a:p>
          <a:p>
            <a:pPr lvl="1"/>
            <a:r>
              <a:rPr lang="zh-CN" altLang="en-US" dirty="0"/>
              <a:t>“从</a:t>
            </a:r>
            <a:r>
              <a:rPr lang="en-US" altLang="zh-CN" dirty="0"/>
              <a:t>Group by</a:t>
            </a:r>
            <a:r>
              <a:rPr lang="zh-CN" altLang="en-US" dirty="0"/>
              <a:t>子句中删除不必要的列”和“删除不必要的表连接”，两者实际关注点不同，但表述相近，欧几里得距离小。</a:t>
            </a:r>
            <a:endParaRPr lang="en-US" altLang="zh-CN" dirty="0"/>
          </a:p>
          <a:p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2893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287129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方法</a:t>
            </a:r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1</a:t>
            </a:r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的问题解决</a:t>
            </a: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47D330-815B-4BCA-8927-BCB89CBD9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7EB70D-725D-809D-2159-3F2B2F52CA1E}"/>
              </a:ext>
            </a:extLst>
          </p:cNvPr>
          <p:cNvSpPr txBox="1"/>
          <p:nvPr/>
        </p:nvSpPr>
        <p:spPr>
          <a:xfrm>
            <a:off x="1048189" y="993616"/>
            <a:ext cx="10398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解决方案</a:t>
            </a:r>
            <a:r>
              <a:rPr lang="en-US" altLang="zh-CN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——</a:t>
            </a:r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对</a:t>
            </a:r>
            <a:r>
              <a:rPr lang="en-US" altLang="zh-CN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NLR2</a:t>
            </a:r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进行打分</a:t>
            </a:r>
            <a:endParaRPr lang="en-US" altLang="zh-CN" sz="28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820268-83B7-0457-3E4B-46F85F53D1CB}"/>
              </a:ext>
            </a:extLst>
          </p:cNvPr>
          <p:cNvSpPr txBox="1"/>
          <p:nvPr/>
        </p:nvSpPr>
        <p:spPr>
          <a:xfrm>
            <a:off x="1069142" y="1534645"/>
            <a:ext cx="10398605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对成功的改写使用的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进行打分，打分依据为使用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进行查询改写的查询执行效率提升。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个不同组别的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一起进行查询改写，改写后的查询执行效率提升了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倍，那么这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NLR3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都被认为是能给该查询改写提供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倍的效率提升。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当简单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无法获得有效改写时，根据历史查询改写成功案例，选择出合适的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来作为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提示词。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选择过程：先选出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个最相似的查询，然后将这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个历史查询使用的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NLR2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拿出来计算各自的总得分。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983CC8-7D17-C87B-A4E1-D6D1B1AB7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333" y="4670373"/>
            <a:ext cx="8798724" cy="119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7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26084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工作流程图概览</a:t>
            </a: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47D330-815B-4BCA-8927-BCB89CBD9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C406F2-DB53-FD66-CD6E-E3A3296F7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714" y="994052"/>
            <a:ext cx="7377533" cy="5527219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71CB32DB-E1A1-C3A2-5AF2-B4B24A7E53A3}"/>
              </a:ext>
            </a:extLst>
          </p:cNvPr>
          <p:cNvSpPr/>
          <p:nvPr/>
        </p:nvSpPr>
        <p:spPr>
          <a:xfrm>
            <a:off x="4174067" y="1354667"/>
            <a:ext cx="2429933" cy="154093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6C5CEF8-B7F7-7221-0F55-153360431C8C}"/>
              </a:ext>
            </a:extLst>
          </p:cNvPr>
          <p:cNvSpPr/>
          <p:nvPr/>
        </p:nvSpPr>
        <p:spPr>
          <a:xfrm>
            <a:off x="6756400" y="1972733"/>
            <a:ext cx="1320800" cy="64346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A075128-3FF4-42F0-FC5D-EEEDD9AEE90C}"/>
              </a:ext>
            </a:extLst>
          </p:cNvPr>
          <p:cNvSpPr/>
          <p:nvPr/>
        </p:nvSpPr>
        <p:spPr>
          <a:xfrm>
            <a:off x="6096000" y="2637105"/>
            <a:ext cx="1320800" cy="64346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A27E456-D522-0E37-1AF9-F4CADA3A7C5F}"/>
              </a:ext>
            </a:extLst>
          </p:cNvPr>
          <p:cNvSpPr/>
          <p:nvPr/>
        </p:nvSpPr>
        <p:spPr>
          <a:xfrm>
            <a:off x="7323667" y="3426363"/>
            <a:ext cx="1397000" cy="97476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C89261E-A083-4833-755B-2D075171DDA5}"/>
              </a:ext>
            </a:extLst>
          </p:cNvPr>
          <p:cNvSpPr/>
          <p:nvPr/>
        </p:nvSpPr>
        <p:spPr>
          <a:xfrm>
            <a:off x="6096000" y="3919543"/>
            <a:ext cx="1320800" cy="6434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B429E1E-A549-846A-7285-D9883494A774}"/>
              </a:ext>
            </a:extLst>
          </p:cNvPr>
          <p:cNvSpPr/>
          <p:nvPr/>
        </p:nvSpPr>
        <p:spPr>
          <a:xfrm>
            <a:off x="4096815" y="2987194"/>
            <a:ext cx="2429933" cy="15409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E99B633-A832-BCFD-D7A5-F6B73A97C4DF}"/>
              </a:ext>
            </a:extLst>
          </p:cNvPr>
          <p:cNvSpPr/>
          <p:nvPr/>
        </p:nvSpPr>
        <p:spPr>
          <a:xfrm>
            <a:off x="6517172" y="5079740"/>
            <a:ext cx="1320800" cy="64346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66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114005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方法</a:t>
            </a:r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2</a:t>
            </a:r>
            <a:endParaRPr lang="zh-CN" altLang="en-US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47D330-815B-4BCA-8927-BCB89CBD9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7EB70D-725D-809D-2159-3F2B2F52CA1E}"/>
              </a:ext>
            </a:extLst>
          </p:cNvPr>
          <p:cNvSpPr txBox="1"/>
          <p:nvPr/>
        </p:nvSpPr>
        <p:spPr>
          <a:xfrm>
            <a:off x="1048189" y="1136021"/>
            <a:ext cx="10398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纠正</a:t>
            </a:r>
            <a:r>
              <a:rPr lang="en-US" altLang="zh-CN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LLM</a:t>
            </a:r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生成的查询改写</a:t>
            </a:r>
            <a:endParaRPr lang="en-US" altLang="zh-CN" sz="28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820268-83B7-0457-3E4B-46F85F53D1CB}"/>
              </a:ext>
            </a:extLst>
          </p:cNvPr>
          <p:cNvSpPr txBox="1"/>
          <p:nvPr/>
        </p:nvSpPr>
        <p:spPr>
          <a:xfrm>
            <a:off x="1069142" y="1789475"/>
            <a:ext cx="1039860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查询改写会出现语法错误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错误的表名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、语义错误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本身要找次高工资，改写后找了最高工资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语义错误纠正：首先提示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对原查询进行拆解、描述，要求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给出一个相同含义的候选查询改写。让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尝试给出一个反例，再将反例返回给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进行不断迭代：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DB0B2F-088F-9F98-3AF0-91DB94424C52}"/>
              </a:ext>
            </a:extLst>
          </p:cNvPr>
          <p:cNvSpPr txBox="1"/>
          <p:nvPr/>
        </p:nvSpPr>
        <p:spPr>
          <a:xfrm>
            <a:off x="1233281" y="3306281"/>
            <a:ext cx="10028420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每次迭代的具体操作：</a:t>
            </a:r>
            <a:endParaRPr lang="en-US" altLang="zh-CN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模型对查询的目的和操作进行总结，分析查询的意图。</a:t>
            </a:r>
            <a:endParaRPr lang="en-US" altLang="zh-CN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寻找反例以证明当前候选查询改写 与 原查询不等价（语义不同）。</a:t>
            </a:r>
            <a:endParaRPr lang="en-US" altLang="zh-CN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若找到了反例，则根据反例和分析结果对当前候选查询改写进行调整，试图找到一个更接近原查询的版本；若未找到反例则结束迭代，视为语义已经相同。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295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114005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方法</a:t>
            </a:r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2</a:t>
            </a:r>
            <a:endParaRPr lang="zh-CN" altLang="en-US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47D330-815B-4BCA-8927-BCB89CBD9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7EB70D-725D-809D-2159-3F2B2F52CA1E}"/>
              </a:ext>
            </a:extLst>
          </p:cNvPr>
          <p:cNvSpPr txBox="1"/>
          <p:nvPr/>
        </p:nvSpPr>
        <p:spPr>
          <a:xfrm>
            <a:off x="1048189" y="1136021"/>
            <a:ext cx="10398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纠正</a:t>
            </a:r>
            <a:r>
              <a:rPr lang="en-US" altLang="zh-CN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LLM</a:t>
            </a:r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生成的查询改写</a:t>
            </a:r>
            <a:endParaRPr lang="en-US" altLang="zh-CN" sz="28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820268-83B7-0457-3E4B-46F85F53D1CB}"/>
              </a:ext>
            </a:extLst>
          </p:cNvPr>
          <p:cNvSpPr txBox="1"/>
          <p:nvPr/>
        </p:nvSpPr>
        <p:spPr>
          <a:xfrm>
            <a:off x="1069143" y="1789475"/>
            <a:ext cx="4364792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语义错误纠正示例：右图。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语法错误纠正：类似于语义错误纠正的流程，不同的是语法错误纠正依赖于对候选查询改写执行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Explain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获得反馈，将反馈交给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进行改正。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语义错误纠正依赖于逻辑推挤，而语义错误纠正依赖于数据库。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4D45003-08BB-146A-4EE6-8B39D18BC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043" y="1136021"/>
            <a:ext cx="59245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7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26084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工作流程图概览</a:t>
            </a: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47D330-815B-4BCA-8927-BCB89CBD9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C406F2-DB53-FD66-CD6E-E3A3296F7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714" y="994052"/>
            <a:ext cx="7377533" cy="5527219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71CB32DB-E1A1-C3A2-5AF2-B4B24A7E53A3}"/>
              </a:ext>
            </a:extLst>
          </p:cNvPr>
          <p:cNvSpPr/>
          <p:nvPr/>
        </p:nvSpPr>
        <p:spPr>
          <a:xfrm>
            <a:off x="4174067" y="1354667"/>
            <a:ext cx="2429933" cy="154093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6C5CEF8-B7F7-7221-0F55-153360431C8C}"/>
              </a:ext>
            </a:extLst>
          </p:cNvPr>
          <p:cNvSpPr/>
          <p:nvPr/>
        </p:nvSpPr>
        <p:spPr>
          <a:xfrm>
            <a:off x="6756400" y="1972733"/>
            <a:ext cx="1320800" cy="64346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A075128-3FF4-42F0-FC5D-EEEDD9AEE90C}"/>
              </a:ext>
            </a:extLst>
          </p:cNvPr>
          <p:cNvSpPr/>
          <p:nvPr/>
        </p:nvSpPr>
        <p:spPr>
          <a:xfrm>
            <a:off x="6096000" y="2637105"/>
            <a:ext cx="1320800" cy="64346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A27E456-D522-0E37-1AF9-F4CADA3A7C5F}"/>
              </a:ext>
            </a:extLst>
          </p:cNvPr>
          <p:cNvSpPr/>
          <p:nvPr/>
        </p:nvSpPr>
        <p:spPr>
          <a:xfrm>
            <a:off x="7323667" y="3426363"/>
            <a:ext cx="1397000" cy="97476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C89261E-A083-4833-755B-2D075171DDA5}"/>
              </a:ext>
            </a:extLst>
          </p:cNvPr>
          <p:cNvSpPr/>
          <p:nvPr/>
        </p:nvSpPr>
        <p:spPr>
          <a:xfrm>
            <a:off x="6096000" y="3919543"/>
            <a:ext cx="1320800" cy="64346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B429E1E-A549-846A-7285-D9883494A774}"/>
              </a:ext>
            </a:extLst>
          </p:cNvPr>
          <p:cNvSpPr/>
          <p:nvPr/>
        </p:nvSpPr>
        <p:spPr>
          <a:xfrm>
            <a:off x="4096815" y="2987194"/>
            <a:ext cx="2429933" cy="154093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1B701E6-2FBD-851A-A616-A5B5D1245F0D}"/>
              </a:ext>
            </a:extLst>
          </p:cNvPr>
          <p:cNvSpPr/>
          <p:nvPr/>
        </p:nvSpPr>
        <p:spPr>
          <a:xfrm>
            <a:off x="4174067" y="4619721"/>
            <a:ext cx="2429933" cy="15409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9E6FDA7-7551-A1BE-4EFB-401E234EE57E}"/>
              </a:ext>
            </a:extLst>
          </p:cNvPr>
          <p:cNvSpPr/>
          <p:nvPr/>
        </p:nvSpPr>
        <p:spPr>
          <a:xfrm>
            <a:off x="6517172" y="5079740"/>
            <a:ext cx="1320800" cy="64346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114005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方法</a:t>
            </a:r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3</a:t>
            </a:r>
            <a:endParaRPr lang="zh-CN" altLang="en-US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47D330-815B-4BCA-8927-BCB89CBD9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7EB70D-725D-809D-2159-3F2B2F52CA1E}"/>
              </a:ext>
            </a:extLst>
          </p:cNvPr>
          <p:cNvSpPr txBox="1"/>
          <p:nvPr/>
        </p:nvSpPr>
        <p:spPr>
          <a:xfrm>
            <a:off x="1048189" y="1136021"/>
            <a:ext cx="10398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方法</a:t>
            </a:r>
            <a:r>
              <a:rPr lang="en-US" altLang="zh-CN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3</a:t>
            </a:r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：对查询改写进行评估</a:t>
            </a:r>
            <a:endParaRPr lang="en-US" altLang="zh-CN" sz="28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BCFB66-1FC1-C7DA-211D-FF3F53BBD345}"/>
              </a:ext>
            </a:extLst>
          </p:cNvPr>
          <p:cNvSpPr txBox="1"/>
          <p:nvPr/>
        </p:nvSpPr>
        <p:spPr>
          <a:xfrm>
            <a:off x="1048189" y="1602098"/>
            <a:ext cx="10398605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等价性评估：像之前的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SLABCITY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一样，使用多个反例数据集，运行查询查看结果是否相同来判断是否等价。也可以使用其他现成的工具进行等价性评估。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性能评估，即计算加速比，分为两种方式：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EXPLAIN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估计。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实际执行，适合于定期执行的查询。（默认使用该方式）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47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156966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方法汇总</a:t>
            </a: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47D330-815B-4BCA-8927-BCB89CBD9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1354B0-04E0-EB31-381C-6127C9A53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779" y="898129"/>
            <a:ext cx="5776027" cy="59598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1433899-AE33-EF02-73B5-55916C1E74FF}"/>
              </a:ext>
            </a:extLst>
          </p:cNvPr>
          <p:cNvSpPr txBox="1"/>
          <p:nvPr/>
        </p:nvSpPr>
        <p:spPr>
          <a:xfrm>
            <a:off x="7382933" y="1602098"/>
            <a:ext cx="4063861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Budget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，也可以为其他时间或者使用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的资金预算。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为用户设置的最低加速比限制。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最终也没有改写出加速比大于</a:t>
            </a:r>
            <a:r>
              <a:rPr lang="el-G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Θ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的查询改写，则该查询被认为是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GenWrite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无法改写的。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29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512993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与直接使用</a:t>
            </a:r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LLM</a:t>
            </a:r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对比的实验结果</a:t>
            </a: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47D330-815B-4BCA-8927-BCB89CBD9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BC5EC3-A402-3439-BC63-238A89568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79" y="2148634"/>
            <a:ext cx="11137035" cy="15803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9A7CCE9-EC11-4469-B643-1A26AC8DDEA6}"/>
              </a:ext>
            </a:extLst>
          </p:cNvPr>
          <p:cNvSpPr txBox="1"/>
          <p:nvPr/>
        </p:nvSpPr>
        <p:spPr>
          <a:xfrm>
            <a:off x="896697" y="3704623"/>
            <a:ext cx="1039860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相较于直接使用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，其工作大幅减少了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生成的查询改写的语法错误、语义错误、性能退化的比例，同时使正确查询改写的效果更好。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25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877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背景</a:t>
            </a: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47D330-815B-4BCA-8927-BCB89CBD9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872552F-F42B-3215-686A-82F18C10F68A}"/>
              </a:ext>
            </a:extLst>
          </p:cNvPr>
          <p:cNvSpPr txBox="1"/>
          <p:nvPr/>
        </p:nvSpPr>
        <p:spPr>
          <a:xfrm>
            <a:off x="1126826" y="1112809"/>
            <a:ext cx="10398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1.</a:t>
            </a:r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什么是查询改写</a:t>
            </a:r>
            <a:endParaRPr lang="en-US" altLang="zh-CN" sz="28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B3E4C2-E61E-0482-4F9C-F779E755D757}"/>
              </a:ext>
            </a:extLst>
          </p:cNvPr>
          <p:cNvSpPr txBox="1"/>
          <p:nvPr/>
        </p:nvSpPr>
        <p:spPr>
          <a:xfrm>
            <a:off x="1147779" y="1636029"/>
            <a:ext cx="10398605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查询改写是优化器的工作内容之一，对查询进行有效改写要求不改变查询语义且执行更高效。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原始查询：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emp_id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emp_name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employees WHERE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emp_id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(SELECT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emp_id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salaries WHERE salary &gt; 50000) 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改写后的查询：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e.emp_id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e.emp_name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employees e JOIN salaries s ON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e.emp_id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s.emp_id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s.salary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 50000;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原始查询中的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”IN”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可能会导致数据库执行多次扫描，先扫描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employees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表，再为每行执行子查询，时间复杂度为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。改写后的查询使用连接然后进行筛选，连接操作的最差时间复杂度为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，往往为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m+n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66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与现有工作的对比</a:t>
            </a: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47D330-815B-4BCA-8927-BCB89CBD9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A7CCE9-EC11-4469-B643-1A26AC8DDEA6}"/>
              </a:ext>
            </a:extLst>
          </p:cNvPr>
          <p:cNvSpPr txBox="1"/>
          <p:nvPr/>
        </p:nvSpPr>
        <p:spPr>
          <a:xfrm>
            <a:off x="896697" y="4536755"/>
            <a:ext cx="10398605" cy="170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LR(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LearnedRewrite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：一个基于规则的查询改写器，使用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Monte Carlo Tree Search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来指导基于规则的改写过程。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Fushion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Amazon Athena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的查询改写技术，其重点是通过识别和合并重复操作来减少计算冗余。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r>
              <a:rPr lang="en-US" altLang="zh-CN" b="1" dirty="0"/>
              <a:t> </a:t>
            </a:r>
            <a:r>
              <a:rPr lang="en-US" altLang="zh-CN" b="1" dirty="0" err="1"/>
              <a:t>GenRewrite</a:t>
            </a:r>
            <a:r>
              <a:rPr lang="zh-CN" altLang="en-US" dirty="0"/>
              <a:t>可以优化更广泛的查询范围</a:t>
            </a:r>
            <a:endParaRPr lang="en-US" altLang="zh-CN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273EAD-B123-B0DE-74DD-FF46A6217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14" y="1457745"/>
            <a:ext cx="7496795" cy="27942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0999FED-D9B3-DA02-F302-EEF0B9714CE1}"/>
              </a:ext>
            </a:extLst>
          </p:cNvPr>
          <p:cNvSpPr txBox="1"/>
          <p:nvPr/>
        </p:nvSpPr>
        <p:spPr>
          <a:xfrm>
            <a:off x="8566879" y="1716161"/>
            <a:ext cx="284837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TPC-DS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48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与现有工作的对比</a:t>
            </a: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47D330-815B-4BCA-8927-BCB89CBD9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A7CCE9-EC11-4469-B643-1A26AC8DDEA6}"/>
              </a:ext>
            </a:extLst>
          </p:cNvPr>
          <p:cNvSpPr txBox="1"/>
          <p:nvPr/>
        </p:nvSpPr>
        <p:spPr>
          <a:xfrm>
            <a:off x="964153" y="5231367"/>
            <a:ext cx="10398605" cy="874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r>
              <a:rPr lang="en-US" altLang="zh-CN" b="1" dirty="0"/>
              <a:t> </a:t>
            </a:r>
            <a:r>
              <a:rPr lang="en-US" altLang="zh-CN" b="1" dirty="0" err="1"/>
              <a:t>GenRewrite</a:t>
            </a:r>
            <a:r>
              <a:rPr lang="zh-CN" altLang="en-US" dirty="0"/>
              <a:t>为大多数查询提供了最高的加速。</a:t>
            </a:r>
            <a:r>
              <a:rPr lang="en-US" altLang="zh-CN" dirty="0"/>
              <a:t>Fusion</a:t>
            </a:r>
            <a:r>
              <a:rPr lang="zh-CN" altLang="en-US" dirty="0"/>
              <a:t>在特定类型的查询上表现优于</a:t>
            </a:r>
            <a:r>
              <a:rPr lang="en-US" altLang="zh-CN" dirty="0"/>
              <a:t>LR</a:t>
            </a:r>
            <a:r>
              <a:rPr lang="zh-CN" altLang="en-US" dirty="0"/>
              <a:t>，但适用范围较少。</a:t>
            </a:r>
            <a:endParaRPr lang="en-US" altLang="zh-CN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3FB091A-7212-ED4F-F249-EF6EEA41E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63" y="981064"/>
            <a:ext cx="11993784" cy="394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6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877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开销</a:t>
            </a: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47D330-815B-4BCA-8927-BCB89CBD9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A7CCE9-EC11-4469-B643-1A26AC8DDEA6}"/>
              </a:ext>
            </a:extLst>
          </p:cNvPr>
          <p:cNvSpPr txBox="1"/>
          <p:nvPr/>
        </p:nvSpPr>
        <p:spPr>
          <a:xfrm>
            <a:off x="896697" y="1743100"/>
            <a:ext cx="10398605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完成一个查询的改写大概需要花费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0.168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刀，平均耗时为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29.6s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（实验设置上限为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>
              <a:solidFill>
                <a:srgbClr val="00566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其中：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建议改写：花费占比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35.45%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，时间占比为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10.81%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语义纠正：花费占比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49.51%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，时间占比为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45.61%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语法纠正：花费占比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15.04%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，时间占比为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43.5%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44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156966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消融实验</a:t>
            </a: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47D330-815B-4BCA-8927-BCB89CBD9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FDEC92-9F96-EC35-6CA6-3884CB171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463" y="1638300"/>
            <a:ext cx="7526338" cy="307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156966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消融实验</a:t>
            </a: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47D330-815B-4BCA-8927-BCB89CBD9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3188F9-4CB4-0DE4-DA20-8EA63F214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857" y="935305"/>
            <a:ext cx="7148286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877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思考</a:t>
            </a: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47D330-815B-4BCA-8927-BCB89CBD9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A7CCE9-EC11-4469-B643-1A26AC8DDEA6}"/>
              </a:ext>
            </a:extLst>
          </p:cNvPr>
          <p:cNvSpPr txBox="1"/>
          <p:nvPr/>
        </p:nvSpPr>
        <p:spPr>
          <a:xfrm>
            <a:off x="1147779" y="1666900"/>
            <a:ext cx="10398605" cy="877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用于数据库具体功能的切入点需要是：文本的语义理解与推断。</a:t>
            </a:r>
            <a:endParaRPr lang="en-US" altLang="zh-CN" dirty="0">
              <a:solidFill>
                <a:srgbClr val="00566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工作量可以体现在：对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反馈的建立（连接数据库）、 错误的规避、结构合理内容适中的提示词。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19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877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背景</a:t>
            </a: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47D330-815B-4BCA-8927-BCB89CBD9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1247D8-CD34-A7EC-1C77-675AA5427A7E}"/>
              </a:ext>
            </a:extLst>
          </p:cNvPr>
          <p:cNvSpPr txBox="1"/>
          <p:nvPr/>
        </p:nvSpPr>
        <p:spPr>
          <a:xfrm>
            <a:off x="1048189" y="1173486"/>
            <a:ext cx="10398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2.</a:t>
            </a:r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现有查询改写的方法</a:t>
            </a:r>
            <a:endParaRPr lang="en-US" altLang="zh-CN" sz="28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B0FBB0-4FA4-75F8-236C-868847D9C75D}"/>
              </a:ext>
            </a:extLst>
          </p:cNvPr>
          <p:cNvSpPr txBox="1"/>
          <p:nvPr/>
        </p:nvSpPr>
        <p:spPr>
          <a:xfrm>
            <a:off x="1069142" y="1826940"/>
            <a:ext cx="10398605" cy="4901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人为改写：人根据自身对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等的理解进行查询改写。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自动改写：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基于规则：给出来自于专家经验或者自动推断的查询改写规则后，使用模式匹配，如果规则中的模式与输入模式匹配，则该规则将用对应的部分替换匹配的部分。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基于合成：使用查询数据流给出多个备选的改写，再使用多个反例数据集测试备选与原查询是否等效。在规定时间结束时，对各同语义备选进行时间排序，花费最少时间的查询如果已经被完整验证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所有反例数据集都等价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则可以直接使用，如果没有被完整验证则人为鉴定其是否等效。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注：不使用规则只基于合成的只有一篇工作，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VLDB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SLABCITY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合成的工作在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SLABCITY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的“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Synthesis-based query rewriting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”有介绍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12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223971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问题 与 动机</a:t>
            </a: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47D330-815B-4BCA-8927-BCB89CBD9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7EB70D-725D-809D-2159-3F2B2F52CA1E}"/>
              </a:ext>
            </a:extLst>
          </p:cNvPr>
          <p:cNvSpPr txBox="1"/>
          <p:nvPr/>
        </p:nvSpPr>
        <p:spPr>
          <a:xfrm>
            <a:off x="1048189" y="1136021"/>
            <a:ext cx="10398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问题：现有方法应用范围狭窄</a:t>
            </a:r>
            <a:endParaRPr lang="en-US" altLang="zh-CN" sz="28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820268-83B7-0457-3E4B-46F85F53D1CB}"/>
              </a:ext>
            </a:extLst>
          </p:cNvPr>
          <p:cNvSpPr txBox="1"/>
          <p:nvPr/>
        </p:nvSpPr>
        <p:spPr>
          <a:xfrm>
            <a:off x="1069142" y="1789475"/>
            <a:ext cx="10398605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人为改写：需要对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、限制、查询内容具有良好的理解，容易出错。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基于规则的方法：只有当模式匹配成功时才可以应用规则进行改写，而查询模式的可能性很多，所以对于没有少见的查询模式和复杂的查询模式，总是难以应用规则。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基于合成的方法：实际能够进行改写的查询很少，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TPC-H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个查询可以成功改写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TPC-DS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个查询可以成功改写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526685-FBF6-A362-C57D-A3F8F6BB8954}"/>
              </a:ext>
            </a:extLst>
          </p:cNvPr>
          <p:cNvSpPr txBox="1"/>
          <p:nvPr/>
        </p:nvSpPr>
        <p:spPr>
          <a:xfrm>
            <a:off x="1147779" y="4198137"/>
            <a:ext cx="10398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动机</a:t>
            </a:r>
            <a:endParaRPr lang="en-US" altLang="zh-CN" sz="28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F8D5F5-3EE5-258B-FE14-1D74B25CA85D}"/>
              </a:ext>
            </a:extLst>
          </p:cNvPr>
          <p:cNvSpPr txBox="1"/>
          <p:nvPr/>
        </p:nvSpPr>
        <p:spPr>
          <a:xfrm>
            <a:off x="1168732" y="4851591"/>
            <a:ext cx="1039860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人为改写是理解了查询内容、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schema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、限制，然后根据经验，如“先合并再拆分效率不如先拆分再合并”进行查询改写，但是机器无法直接理解文字表述的经验，只能对有限的情况进行处理。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是否可以利用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广泛的知识和先进的推理能力，来理解查询，进而改写查询。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65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877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挑战</a:t>
            </a: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47D330-815B-4BCA-8927-BCB89CBD9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7EB70D-725D-809D-2159-3F2B2F52CA1E}"/>
              </a:ext>
            </a:extLst>
          </p:cNvPr>
          <p:cNvSpPr txBox="1"/>
          <p:nvPr/>
        </p:nvSpPr>
        <p:spPr>
          <a:xfrm>
            <a:off x="1048189" y="1136021"/>
            <a:ext cx="10398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直接使用</a:t>
            </a:r>
            <a:r>
              <a:rPr lang="en-US" altLang="zh-CN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LLM</a:t>
            </a:r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只能对很少的查询进行有效改写</a:t>
            </a:r>
            <a:endParaRPr lang="en-US" altLang="zh-CN" sz="28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820268-83B7-0457-3E4B-46F85F53D1CB}"/>
              </a:ext>
            </a:extLst>
          </p:cNvPr>
          <p:cNvSpPr txBox="1"/>
          <p:nvPr/>
        </p:nvSpPr>
        <p:spPr>
          <a:xfrm>
            <a:off x="1069142" y="1789475"/>
            <a:ext cx="10398605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对于一些常见的查询（如力扣中的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题目），直接使用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也能很好地改写，效果甚至优于基于规则的查询改写。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对于复杂的没有见过的查询，运行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轮也不一定能够进行有效改写。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TPC-DS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个查询，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个改写出来的是语法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个是语义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个是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性能退化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FB8D9C-56E6-A8DB-4485-D87E923CD1A5}"/>
              </a:ext>
            </a:extLst>
          </p:cNvPr>
          <p:cNvSpPr txBox="1"/>
          <p:nvPr/>
        </p:nvSpPr>
        <p:spPr>
          <a:xfrm>
            <a:off x="1233281" y="3760322"/>
            <a:ext cx="1002842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直接使用</a:t>
            </a:r>
            <a:r>
              <a:rPr lang="en-US" altLang="zh-CN" dirty="0"/>
              <a:t>LLM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改写以下查询，使其运行更高效同时保持等价性：</a:t>
            </a:r>
            <a:r>
              <a:rPr lang="en-US" altLang="zh-CN" dirty="0"/>
              <a:t>….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6BAEDAD-6FAA-33FA-CDA4-06776902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90" y="4736892"/>
            <a:ext cx="11285475" cy="156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9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87716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挑战</a:t>
            </a: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47D330-815B-4BCA-8927-BCB89CBD9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7EB70D-725D-809D-2159-3F2B2F52CA1E}"/>
              </a:ext>
            </a:extLst>
          </p:cNvPr>
          <p:cNvSpPr txBox="1"/>
          <p:nvPr/>
        </p:nvSpPr>
        <p:spPr>
          <a:xfrm>
            <a:off x="1048189" y="1136021"/>
            <a:ext cx="10398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使用</a:t>
            </a:r>
            <a:r>
              <a:rPr lang="en-US" altLang="zh-CN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LLM</a:t>
            </a:r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是有时间和金钱开销的</a:t>
            </a:r>
            <a:endParaRPr lang="en-US" altLang="zh-CN" sz="28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820268-83B7-0457-3E4B-46F85F53D1CB}"/>
              </a:ext>
            </a:extLst>
          </p:cNvPr>
          <p:cNvSpPr txBox="1"/>
          <p:nvPr/>
        </p:nvSpPr>
        <p:spPr>
          <a:xfrm>
            <a:off x="1069142" y="1789475"/>
            <a:ext cx="10398605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计费，内容越多收费越高。内容越复杂，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需要的反应时间也就越久。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213BDD-2B0B-4264-1D88-18766B93500D}"/>
              </a:ext>
            </a:extLst>
          </p:cNvPr>
          <p:cNvSpPr txBox="1"/>
          <p:nvPr/>
        </p:nvSpPr>
        <p:spPr>
          <a:xfrm>
            <a:off x="1048189" y="2847398"/>
            <a:ext cx="10398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提示词的量要权衡</a:t>
            </a:r>
            <a:endParaRPr lang="en-US" altLang="zh-CN" sz="28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3106A2-8FB5-2CAC-7D87-026575371ED8}"/>
              </a:ext>
            </a:extLst>
          </p:cNvPr>
          <p:cNvSpPr txBox="1"/>
          <p:nvPr/>
        </p:nvSpPr>
        <p:spPr>
          <a:xfrm>
            <a:off x="1069142" y="3500852"/>
            <a:ext cx="1039860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适量的提示词可以帮助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理解问题，获得更高质量的回答。但提示词过于多也会使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提供错误答案的概率增加。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322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26084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工作流程图概览</a:t>
            </a: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47D330-815B-4BCA-8927-BCB89CBD9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C406F2-DB53-FD66-CD6E-E3A3296F7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715" y="994053"/>
            <a:ext cx="7377533" cy="552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260840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工作流程图概览</a:t>
            </a: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47D330-815B-4BCA-8927-BCB89CBD9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C406F2-DB53-FD66-CD6E-E3A3296F7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714" y="994052"/>
            <a:ext cx="7377533" cy="5527219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71CB32DB-E1A1-C3A2-5AF2-B4B24A7E53A3}"/>
              </a:ext>
            </a:extLst>
          </p:cNvPr>
          <p:cNvSpPr/>
          <p:nvPr/>
        </p:nvSpPr>
        <p:spPr>
          <a:xfrm>
            <a:off x="4174067" y="1354667"/>
            <a:ext cx="2429933" cy="15409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6C5CEF8-B7F7-7221-0F55-153360431C8C}"/>
              </a:ext>
            </a:extLst>
          </p:cNvPr>
          <p:cNvSpPr/>
          <p:nvPr/>
        </p:nvSpPr>
        <p:spPr>
          <a:xfrm>
            <a:off x="6756400" y="1972733"/>
            <a:ext cx="1320800" cy="6434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A075128-3FF4-42F0-FC5D-EEEDD9AEE90C}"/>
              </a:ext>
            </a:extLst>
          </p:cNvPr>
          <p:cNvSpPr/>
          <p:nvPr/>
        </p:nvSpPr>
        <p:spPr>
          <a:xfrm>
            <a:off x="6096000" y="2637105"/>
            <a:ext cx="1320800" cy="6434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4AB991C-17AE-5933-84F5-9F057DA35723}"/>
              </a:ext>
            </a:extLst>
          </p:cNvPr>
          <p:cNvSpPr/>
          <p:nvPr/>
        </p:nvSpPr>
        <p:spPr>
          <a:xfrm>
            <a:off x="7323667" y="3426363"/>
            <a:ext cx="1397000" cy="9747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D8A95DB-7EB0-BD4C-0EEE-0AE9125D06CC}"/>
              </a:ext>
            </a:extLst>
          </p:cNvPr>
          <p:cNvSpPr/>
          <p:nvPr/>
        </p:nvSpPr>
        <p:spPr>
          <a:xfrm>
            <a:off x="6517172" y="5079740"/>
            <a:ext cx="1320800" cy="6434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02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1147779" y="848260"/>
            <a:ext cx="10738786" cy="0"/>
          </a:xfrm>
          <a:prstGeom prst="line">
            <a:avLst/>
          </a:prstGeom>
          <a:ln w="28575" cmpd="sng">
            <a:solidFill>
              <a:srgbClr val="8F000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/>
          <p:cNvSpPr txBox="1"/>
          <p:nvPr/>
        </p:nvSpPr>
        <p:spPr>
          <a:xfrm>
            <a:off x="1126828" y="336728"/>
            <a:ext cx="114005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方法</a:t>
            </a:r>
            <a:r>
              <a:rPr lang="en-US" altLang="zh-CN" sz="24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1</a:t>
            </a:r>
            <a:endParaRPr lang="zh-CN" altLang="en-US" sz="24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pic>
        <p:nvPicPr>
          <p:cNvPr id="33" name="Picture 2" descr="https://timgsa.baidu.com/timg?image&amp;quality=80&amp;size=b9999_10000&amp;sec=1516787954330&amp;di=a718f28c8ddbe2375b5827d4c85f1b4d&amp;imgtype=0&amp;src=http%3A%2F%2Fimg.mp.itc.cn%2Fupload%2F20161123%2F83719adc00e54c0ca5567f8c9ac0ffa2_th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4"/>
          <a:stretch>
            <a:fillRect/>
          </a:stretch>
        </p:blipFill>
        <p:spPr bwMode="auto">
          <a:xfrm>
            <a:off x="196099" y="93463"/>
            <a:ext cx="852090" cy="10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47D330-815B-4BCA-8927-BCB89CBD95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25432" y="6356350"/>
            <a:ext cx="514165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7EB70D-725D-809D-2159-3F2B2F52CA1E}"/>
              </a:ext>
            </a:extLst>
          </p:cNvPr>
          <p:cNvSpPr txBox="1"/>
          <p:nvPr/>
        </p:nvSpPr>
        <p:spPr>
          <a:xfrm>
            <a:off x="1048189" y="1136021"/>
            <a:ext cx="10398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使用</a:t>
            </a:r>
            <a:r>
              <a:rPr lang="en-US" altLang="zh-CN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NLR2</a:t>
            </a:r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指导</a:t>
            </a:r>
            <a:r>
              <a:rPr lang="en-US" altLang="zh-CN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LLM</a:t>
            </a:r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进行查询改写</a:t>
            </a:r>
            <a:r>
              <a:rPr lang="en-US" altLang="zh-CN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——</a:t>
            </a:r>
            <a:r>
              <a:rPr lang="zh-CN" altLang="en-US" sz="2800" b="1" spc="300" dirty="0">
                <a:solidFill>
                  <a:srgbClr val="8F000B"/>
                </a:solidFill>
                <a:latin typeface="Segoe Print" panose="02000600000000000000" pitchFamily="2" charset="0"/>
                <a:ea typeface="微软雅黑" panose="020B0503020204020204" charset="-122"/>
              </a:rPr>
              <a:t>积累经验</a:t>
            </a:r>
            <a:endParaRPr lang="en-US" altLang="zh-CN" sz="2800" b="1" spc="300" dirty="0">
              <a:solidFill>
                <a:srgbClr val="8F000B"/>
              </a:solidFill>
              <a:latin typeface="Segoe Print" panose="02000600000000000000" pitchFamily="2" charset="0"/>
              <a:ea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820268-83B7-0457-3E4B-46F85F53D1CB}"/>
              </a:ext>
            </a:extLst>
          </p:cNvPr>
          <p:cNvSpPr txBox="1"/>
          <p:nvPr/>
        </p:nvSpPr>
        <p:spPr>
          <a:xfrm>
            <a:off x="1069142" y="1789475"/>
            <a:ext cx="1039860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用自然语言表述的改写规则来指导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进行查询改写。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自动从成功的改写中总结自然语言表述的改写规则。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890F3D-C37E-C9B8-AFEE-635F8E355506}"/>
              </a:ext>
            </a:extLst>
          </p:cNvPr>
          <p:cNvSpPr txBox="1"/>
          <p:nvPr/>
        </p:nvSpPr>
        <p:spPr>
          <a:xfrm>
            <a:off x="1254234" y="2794116"/>
            <a:ext cx="1002842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NLR2</a:t>
            </a:r>
            <a:r>
              <a:rPr lang="zh-CN" altLang="en-US" dirty="0"/>
              <a:t>示例：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提前计算子查询中的聚合；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删去不必要的</a:t>
            </a:r>
            <a:r>
              <a:rPr lang="en-US" altLang="zh-CN" dirty="0"/>
              <a:t>UNION ALL</a:t>
            </a:r>
            <a:r>
              <a:rPr lang="zh-CN" altLang="en-US" dirty="0"/>
              <a:t>操作；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DB0B2F-088F-9F98-3AF0-91DB94424C52}"/>
              </a:ext>
            </a:extLst>
          </p:cNvPr>
          <p:cNvSpPr txBox="1"/>
          <p:nvPr/>
        </p:nvSpPr>
        <p:spPr>
          <a:xfrm>
            <a:off x="1233281" y="3920877"/>
            <a:ext cx="10028420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LLM</a:t>
            </a:r>
            <a:r>
              <a:rPr lang="zh-CN" altLang="en-US" dirty="0"/>
              <a:t>输入：</a:t>
            </a:r>
            <a:endParaRPr lang="en-US" altLang="zh-CN" dirty="0"/>
          </a:p>
          <a:p>
            <a:pPr lvl="2"/>
            <a:r>
              <a:rPr lang="en-US" altLang="zh-CN" dirty="0">
                <a:latin typeface="+mn-ea"/>
              </a:rPr>
              <a:t>{</a:t>
            </a:r>
            <a:r>
              <a:rPr lang="zh-CN" altLang="en-US" dirty="0">
                <a:latin typeface="+mn-ea"/>
              </a:rPr>
              <a:t>将要被改写的查询</a:t>
            </a:r>
            <a:r>
              <a:rPr lang="en-US" altLang="zh-CN" dirty="0">
                <a:latin typeface="+mn-ea"/>
              </a:rPr>
              <a:t>}</a:t>
            </a:r>
          </a:p>
          <a:p>
            <a:pPr lvl="2"/>
            <a:r>
              <a:rPr lang="zh-CN" altLang="en-US" b="0" i="0" dirty="0">
                <a:effectLst/>
                <a:latin typeface="+mn-ea"/>
              </a:rPr>
              <a:t>重写此查询以提高性能。描述你正在使用的重写规则</a:t>
            </a:r>
            <a:r>
              <a:rPr lang="en-US" altLang="zh-CN" b="0" i="0" dirty="0">
                <a:effectLst/>
                <a:latin typeface="+mn-ea"/>
              </a:rPr>
              <a:t>(</a:t>
            </a:r>
            <a:r>
              <a:rPr lang="zh-CN" altLang="en-US" b="0" i="0" dirty="0">
                <a:effectLst/>
                <a:latin typeface="+mn-ea"/>
              </a:rPr>
              <a:t>你不能在规则中包含任何特定的查询细节，例如，表名，列名等</a:t>
            </a:r>
            <a:r>
              <a:rPr lang="en-US" altLang="zh-CN" b="0" i="0" dirty="0">
                <a:effectLst/>
                <a:latin typeface="+mn-ea"/>
              </a:rPr>
              <a:t>)</a:t>
            </a:r>
            <a:r>
              <a:rPr lang="zh-CN" altLang="en-US" b="0" i="0" dirty="0">
                <a:effectLst/>
                <a:latin typeface="+mn-ea"/>
              </a:rPr>
              <a:t>。要简洁。这里有一些提示，你可能会考虑重写查询</a:t>
            </a:r>
            <a:r>
              <a:rPr lang="en-US" altLang="zh-CN" b="0" i="0" dirty="0">
                <a:effectLst/>
                <a:latin typeface="+mn-ea"/>
              </a:rPr>
              <a:t>:</a:t>
            </a:r>
          </a:p>
          <a:p>
            <a:pPr lvl="2"/>
            <a:r>
              <a:rPr lang="en-US" altLang="zh-CN" dirty="0">
                <a:latin typeface="+mn-ea"/>
              </a:rPr>
              <a:t>{</a:t>
            </a:r>
            <a:r>
              <a:rPr lang="zh-CN" altLang="en-US" dirty="0">
                <a:latin typeface="+mn-ea"/>
              </a:rPr>
              <a:t>提示：一些</a:t>
            </a:r>
            <a:r>
              <a:rPr lang="en-US" altLang="zh-CN" dirty="0">
                <a:latin typeface="+mn-ea"/>
              </a:rPr>
              <a:t>LLM</a:t>
            </a:r>
            <a:r>
              <a:rPr lang="zh-CN" altLang="en-US" dirty="0">
                <a:latin typeface="+mn-ea"/>
              </a:rPr>
              <a:t>需要考虑的</a:t>
            </a:r>
            <a:r>
              <a:rPr lang="en-US" altLang="zh-CN" dirty="0">
                <a:latin typeface="+mn-ea"/>
              </a:rPr>
              <a:t>NLR2}</a:t>
            </a:r>
          </a:p>
          <a:p>
            <a:r>
              <a:rPr lang="en-US" altLang="zh-CN" dirty="0"/>
              <a:t>LLM</a:t>
            </a:r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latin typeface="+mn-ea"/>
              </a:rPr>
              <a:t>{</a:t>
            </a:r>
            <a:r>
              <a:rPr lang="zh-CN" altLang="en-US" dirty="0">
                <a:latin typeface="+mn-ea"/>
              </a:rPr>
              <a:t>候选查询改写</a:t>
            </a:r>
            <a:r>
              <a:rPr lang="en-US" altLang="zh-CN" dirty="0">
                <a:latin typeface="+mn-ea"/>
              </a:rPr>
              <a:t>}</a:t>
            </a:r>
          </a:p>
          <a:p>
            <a:r>
              <a:rPr lang="en-US" altLang="zh-CN" dirty="0">
                <a:latin typeface="+mn-ea"/>
              </a:rPr>
              <a:t>	{</a:t>
            </a:r>
            <a:r>
              <a:rPr lang="zh-CN" altLang="en-US" dirty="0">
                <a:latin typeface="+mn-ea"/>
              </a:rPr>
              <a:t>解释：应用到的</a:t>
            </a:r>
            <a:r>
              <a:rPr lang="en-US" altLang="zh-CN" dirty="0">
                <a:latin typeface="+mn-ea"/>
              </a:rPr>
              <a:t>NLR2}</a:t>
            </a:r>
          </a:p>
        </p:txBody>
      </p:sp>
    </p:spTree>
    <p:extLst>
      <p:ext uri="{BB962C8B-B14F-4D97-AF65-F5344CB8AC3E}">
        <p14:creationId xmlns:p14="http://schemas.microsoft.com/office/powerpoint/2010/main" val="64418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20752</TotalTime>
  <Words>2415</Words>
  <Application>Microsoft Office PowerPoint</Application>
  <PresentationFormat>宽屏</PresentationFormat>
  <Paragraphs>189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SimSun</vt:lpstr>
      <vt:lpstr>微软雅黑</vt:lpstr>
      <vt:lpstr>Arial</vt:lpstr>
      <vt:lpstr>Consolas</vt:lpstr>
      <vt:lpstr>Segoe Print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andrew</dc:creator>
  <cp:lastModifiedBy>yilin wang</cp:lastModifiedBy>
  <cp:revision>562</cp:revision>
  <dcterms:created xsi:type="dcterms:W3CDTF">2020-11-25T08:40:42Z</dcterms:created>
  <dcterms:modified xsi:type="dcterms:W3CDTF">2024-10-15T07:53:02Z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