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erret.pmel.noaa.gov/pmel/erddap/info/saildrone_west_coast_survey_2018/index.html"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aggle.com/c/whale-detection-challenge/data"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whalealert.org/" TargetMode="External"/><Relationship Id="rId3" Type="http://schemas.openxmlformats.org/officeDocument/2006/relationships/hyperlink" Target="https://www.saildrone.com/missions" TargetMode="External"/><Relationship Id="rId4" Type="http://schemas.openxmlformats.org/officeDocument/2006/relationships/hyperlink" Target="https://www.fisheries.noaa.gov/feature-story/tracking-technology-science-finding-whales"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28e98a65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28e98a65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Can track a variety of parameters:  Flourometer, wind, temperature, salinity</a:t>
            </a:r>
            <a:endParaRPr>
              <a:solidFill>
                <a:schemeClr val="dk1"/>
              </a:solidFill>
            </a:endParaRPr>
          </a:p>
          <a:p>
            <a:pPr indent="0" lvl="0" marL="0" rtl="0" algn="l">
              <a:spcBef>
                <a:spcPts val="0"/>
              </a:spcBef>
              <a:spcAft>
                <a:spcPts val="0"/>
              </a:spcAft>
              <a:buNone/>
            </a:pPr>
            <a:r>
              <a:rPr lang="en">
                <a:solidFill>
                  <a:schemeClr val="dk1"/>
                </a:solidFill>
              </a:rPr>
              <a:t>More specific: How do they track species? Bounces soundwaves off the backs of marine life species.  This records the abundance of each type of marine life in that vicinity.  Can be programmed to track a cartain species, or follow one individual whale via an app on an i-phone.</a:t>
            </a:r>
            <a:endParaRPr>
              <a:solidFill>
                <a:schemeClr val="dk1"/>
              </a:solidFill>
            </a:endParaRPr>
          </a:p>
          <a:p>
            <a:pPr indent="0" lvl="0" marL="0" rtl="0" algn="l">
              <a:spcBef>
                <a:spcPts val="0"/>
              </a:spcBef>
              <a:spcAft>
                <a:spcPts val="0"/>
              </a:spcAft>
              <a:buNone/>
            </a:pPr>
            <a:r>
              <a:rPr lang="en" u="sng">
                <a:solidFill>
                  <a:schemeClr val="accent5"/>
                </a:solidFill>
                <a:hlinkClick r:id="rId2"/>
              </a:rPr>
              <a:t>https://ferret.pmel.noaa.gov/pmel/erddap/info/saildrone_west_coast_survey_2018/index.html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27344f5e6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27344f5e6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u="sng">
                <a:solidFill>
                  <a:schemeClr val="hlink"/>
                </a:solidFill>
                <a:hlinkClick r:id="rId2"/>
              </a:rPr>
              <a:t>https://www.kaggle.com/c/whale-detection-challenge/data</a:t>
            </a:r>
            <a:endParaRPr sz="900">
              <a:solidFill>
                <a:srgbClr val="47494D"/>
              </a:solidFill>
            </a:endParaRPr>
          </a:p>
          <a:p>
            <a:pPr indent="0" lvl="0" marL="0" rtl="0" algn="l">
              <a:spcBef>
                <a:spcPts val="0"/>
              </a:spcBef>
              <a:spcAft>
                <a:spcPts val="0"/>
              </a:spcAft>
              <a:buNone/>
            </a:pPr>
            <a:r>
              <a:rPr lang="en" sz="900">
                <a:solidFill>
                  <a:srgbClr val="47494D"/>
                </a:solidFill>
              </a:rPr>
              <a:t>Spectogram and plot analysis difficult to discern whale call from ocean noise.</a:t>
            </a:r>
            <a:endParaRPr sz="900">
              <a:solidFill>
                <a:srgbClr val="47494D"/>
              </a:solidFill>
            </a:endParaRPr>
          </a:p>
          <a:p>
            <a:pPr indent="0" lvl="0" marL="0" rtl="0" algn="l">
              <a:spcBef>
                <a:spcPts val="0"/>
              </a:spcBef>
              <a:spcAft>
                <a:spcPts val="0"/>
              </a:spcAft>
              <a:buNone/>
            </a:pPr>
            <a:r>
              <a:rPr lang="en" sz="900">
                <a:solidFill>
                  <a:srgbClr val="47494D"/>
                </a:solidFill>
              </a:rPr>
              <a:t>The actual sample size was 30,000.  For the Jupyter programming, I truncated it at 500 to make the graph easier to read.</a:t>
            </a:r>
            <a:endParaRPr sz="900">
              <a:solidFill>
                <a:srgbClr val="47494D"/>
              </a:solidFill>
            </a:endParaRPr>
          </a:p>
          <a:p>
            <a:pPr indent="0" lvl="0" marL="0" rtl="0" algn="l">
              <a:spcBef>
                <a:spcPts val="0"/>
              </a:spcBef>
              <a:spcAft>
                <a:spcPts val="0"/>
              </a:spcAft>
              <a:buNone/>
            </a:pPr>
            <a:r>
              <a:t/>
            </a:r>
            <a:endParaRPr sz="900">
              <a:solidFill>
                <a:srgbClr val="47494D"/>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286fcbe5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286fcbe5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hlinkClick r:id="rId2"/>
              </a:rPr>
              <a:t>http://www.whalealert.org/</a:t>
            </a:r>
            <a:endParaRPr>
              <a:solidFill>
                <a:schemeClr val="dk1"/>
              </a:solidFill>
            </a:endParaRPr>
          </a:p>
          <a:p>
            <a:pPr indent="0" lvl="0" marL="0" rtl="0" algn="l">
              <a:spcBef>
                <a:spcPts val="0"/>
              </a:spcBef>
              <a:spcAft>
                <a:spcPts val="0"/>
              </a:spcAft>
              <a:buNone/>
            </a:pPr>
            <a:r>
              <a:rPr lang="en" u="sng">
                <a:solidFill>
                  <a:schemeClr val="accent5"/>
                </a:solidFill>
                <a:hlinkClick r:id="rId3"/>
              </a:rPr>
              <a:t>https://www.saildrone.com/missions</a:t>
            </a:r>
            <a:endParaRPr>
              <a:solidFill>
                <a:schemeClr val="dk1"/>
              </a:solidFill>
            </a:endParaRPr>
          </a:p>
          <a:p>
            <a:pPr indent="0" lvl="0" marL="0" rtl="0" algn="l">
              <a:spcBef>
                <a:spcPts val="0"/>
              </a:spcBef>
              <a:spcAft>
                <a:spcPts val="0"/>
              </a:spcAft>
              <a:buNone/>
            </a:pPr>
            <a:r>
              <a:rPr lang="en" u="sng">
                <a:solidFill>
                  <a:schemeClr val="accent5"/>
                </a:solidFill>
                <a:hlinkClick r:id="rId4"/>
              </a:rPr>
              <a:t>https://www.fisheries.noaa.gov/feature-story/tracking-technology-science-finding-whales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5.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rive.google.com/open?id=1gc7I6GjH2atkjPCsfS2al73btLgVgTTd" TargetMode="External"/><Relationship Id="rId4" Type="http://schemas.openxmlformats.org/officeDocument/2006/relationships/image" Target="../media/image1.jp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6.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955750"/>
            <a:ext cx="8520600" cy="1094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4800"/>
              <a:t>Whale Population Tracking</a:t>
            </a:r>
            <a:endParaRPr sz="4800"/>
          </a:p>
        </p:txBody>
      </p:sp>
      <p:sp>
        <p:nvSpPr>
          <p:cNvPr id="55" name="Google Shape;55;p13"/>
          <p:cNvSpPr txBox="1"/>
          <p:nvPr>
            <p:ph idx="1" type="subTitle"/>
          </p:nvPr>
        </p:nvSpPr>
        <p:spPr>
          <a:xfrm>
            <a:off x="311700" y="2049850"/>
            <a:ext cx="8520600" cy="199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David C. Bill</a:t>
            </a:r>
            <a:endParaRPr/>
          </a:p>
          <a:p>
            <a:pPr indent="0" lvl="0" marL="0" rtl="0" algn="ctr">
              <a:spcBef>
                <a:spcPts val="0"/>
              </a:spcBef>
              <a:spcAft>
                <a:spcPts val="0"/>
              </a:spcAft>
              <a:buNone/>
            </a:pPr>
            <a:r>
              <a:rPr lang="en"/>
              <a:t>University of Washington Bothell</a:t>
            </a:r>
            <a:endParaRPr/>
          </a:p>
          <a:p>
            <a:pPr indent="0" lvl="0" marL="0" rtl="0" algn="ctr">
              <a:spcBef>
                <a:spcPts val="0"/>
              </a:spcBef>
              <a:spcAft>
                <a:spcPts val="0"/>
              </a:spcAft>
              <a:buNone/>
            </a:pPr>
            <a:r>
              <a:rPr lang="en"/>
              <a:t>BME 450A</a:t>
            </a:r>
            <a:endParaRPr/>
          </a:p>
          <a:p>
            <a:pPr indent="0" lvl="0" marL="0" rtl="0" algn="ctr">
              <a:spcBef>
                <a:spcPts val="0"/>
              </a:spcBef>
              <a:spcAft>
                <a:spcPts val="0"/>
              </a:spcAft>
              <a:buNone/>
            </a:pPr>
            <a:r>
              <a:rPr lang="en"/>
              <a:t>13 March 2019</a:t>
            </a:r>
            <a:endParaRPr/>
          </a:p>
        </p:txBody>
      </p:sp>
      <p:pic>
        <p:nvPicPr>
          <p:cNvPr id="56" name="Google Shape;56;p13"/>
          <p:cNvPicPr preferRelativeResize="0"/>
          <p:nvPr/>
        </p:nvPicPr>
        <p:blipFill rotWithShape="1">
          <a:blip r:embed="rId3">
            <a:alphaModFix/>
          </a:blip>
          <a:srcRect b="416" l="0" r="0" t="416"/>
          <a:stretch/>
        </p:blipFill>
        <p:spPr>
          <a:xfrm>
            <a:off x="8015975" y="190925"/>
            <a:ext cx="894450" cy="821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Traditional Methods used</a:t>
            </a:r>
            <a:endParaRPr sz="1800"/>
          </a:p>
          <a:p>
            <a:pPr indent="0" lvl="0" marL="0" rtl="0" algn="l">
              <a:spcBef>
                <a:spcPts val="0"/>
              </a:spcBef>
              <a:spcAft>
                <a:spcPts val="0"/>
              </a:spcAft>
              <a:buNone/>
            </a:pPr>
            <a:r>
              <a:t/>
            </a:r>
            <a:endParaRPr/>
          </a:p>
        </p:txBody>
      </p:sp>
      <p:sp>
        <p:nvSpPr>
          <p:cNvPr id="62" name="Google Shape;62;p14"/>
          <p:cNvSpPr txBox="1"/>
          <p:nvPr>
            <p:ph idx="1" type="body"/>
          </p:nvPr>
        </p:nvSpPr>
        <p:spPr>
          <a:xfrm>
            <a:off x="311700" y="892875"/>
            <a:ext cx="8520600" cy="36759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en" sz="1200"/>
              <a:t>Satellite Data</a:t>
            </a:r>
            <a:endParaRPr sz="1200"/>
          </a:p>
          <a:p>
            <a:pPr indent="-304800" lvl="0" marL="457200" rtl="0" algn="l">
              <a:lnSpc>
                <a:spcPct val="100000"/>
              </a:lnSpc>
              <a:spcBef>
                <a:spcPts val="0"/>
              </a:spcBef>
              <a:spcAft>
                <a:spcPts val="0"/>
              </a:spcAft>
              <a:buSzPts val="1200"/>
              <a:buChar char="●"/>
            </a:pPr>
            <a:r>
              <a:rPr lang="en" sz="1200"/>
              <a:t>Aerial Surveys (sighting)</a:t>
            </a:r>
            <a:endParaRPr sz="1200"/>
          </a:p>
          <a:p>
            <a:pPr indent="0" lvl="0" marL="0" rtl="0" algn="l">
              <a:lnSpc>
                <a:spcPct val="100000"/>
              </a:lnSpc>
              <a:spcBef>
                <a:spcPts val="1600"/>
              </a:spcBef>
              <a:spcAft>
                <a:spcPts val="0"/>
              </a:spcAft>
              <a:buClr>
                <a:schemeClr val="dk1"/>
              </a:buClr>
              <a:buSzPts val="1100"/>
              <a:buFont typeface="Arial"/>
              <a:buNone/>
            </a:pPr>
            <a:r>
              <a:rPr lang="en" sz="1200"/>
              <a:t>Issues: </a:t>
            </a:r>
            <a:endParaRPr sz="1200"/>
          </a:p>
          <a:p>
            <a:pPr indent="-304800" lvl="0" marL="457200" rtl="0" algn="l">
              <a:lnSpc>
                <a:spcPct val="100000"/>
              </a:lnSpc>
              <a:spcBef>
                <a:spcPts val="1600"/>
              </a:spcBef>
              <a:spcAft>
                <a:spcPts val="0"/>
              </a:spcAft>
              <a:buSzPts val="1200"/>
              <a:buChar char="●"/>
            </a:pPr>
            <a:r>
              <a:rPr lang="en" sz="1200"/>
              <a:t>Dynamic whale movement</a:t>
            </a:r>
            <a:endParaRPr sz="1200"/>
          </a:p>
          <a:p>
            <a:pPr indent="-304800" lvl="0" marL="457200" rtl="0" algn="l">
              <a:lnSpc>
                <a:spcPct val="100000"/>
              </a:lnSpc>
              <a:spcBef>
                <a:spcPts val="0"/>
              </a:spcBef>
              <a:spcAft>
                <a:spcPts val="0"/>
              </a:spcAft>
              <a:buSzPts val="1200"/>
              <a:buChar char="●"/>
            </a:pPr>
            <a:r>
              <a:rPr lang="en" sz="1200"/>
              <a:t>Ineffective at depths (can dive to 10,000 ft)</a:t>
            </a:r>
            <a:endParaRPr sz="1200"/>
          </a:p>
          <a:p>
            <a:pPr indent="-304800" lvl="0" marL="457200" rtl="0" algn="l">
              <a:lnSpc>
                <a:spcPct val="100000"/>
              </a:lnSpc>
              <a:spcBef>
                <a:spcPts val="0"/>
              </a:spcBef>
              <a:spcAft>
                <a:spcPts val="0"/>
              </a:spcAft>
              <a:buSzPts val="1200"/>
              <a:buChar char="●"/>
            </a:pPr>
            <a:r>
              <a:rPr lang="en" sz="1200"/>
              <a:t>How can they distinguish one whale from another?</a:t>
            </a:r>
            <a:endParaRPr sz="1200"/>
          </a:p>
          <a:p>
            <a:pPr indent="0" lvl="0" marL="0" rtl="0" algn="l">
              <a:lnSpc>
                <a:spcPct val="115000"/>
              </a:lnSpc>
              <a:spcBef>
                <a:spcPts val="1600"/>
              </a:spcBef>
              <a:spcAft>
                <a:spcPts val="0"/>
              </a:spcAft>
              <a:buNone/>
            </a:pPr>
            <a:r>
              <a:rPr lang="en">
                <a:solidFill>
                  <a:schemeClr val="dk1"/>
                </a:solidFill>
              </a:rPr>
              <a:t>Use of Saildrones by NOAA</a:t>
            </a:r>
            <a:endParaRPr>
              <a:solidFill>
                <a:schemeClr val="dk1"/>
              </a:solidFill>
            </a:endParaRPr>
          </a:p>
          <a:p>
            <a:pPr indent="-304800" lvl="0" marL="457200" rtl="0" algn="l">
              <a:spcBef>
                <a:spcPts val="0"/>
              </a:spcBef>
              <a:spcAft>
                <a:spcPts val="0"/>
              </a:spcAft>
              <a:buSzPts val="1200"/>
              <a:buChar char="●"/>
            </a:pPr>
            <a:r>
              <a:rPr lang="en" sz="1200"/>
              <a:t>Unmanned, easily deployed</a:t>
            </a:r>
            <a:endParaRPr sz="1200"/>
          </a:p>
          <a:p>
            <a:pPr indent="-304800" lvl="0" marL="457200" rtl="0" algn="l">
              <a:spcBef>
                <a:spcPts val="0"/>
              </a:spcBef>
              <a:spcAft>
                <a:spcPts val="0"/>
              </a:spcAft>
              <a:buSzPts val="1200"/>
              <a:buChar char="●"/>
            </a:pPr>
            <a:r>
              <a:rPr lang="en" sz="1200"/>
              <a:t>Range: 16,000 nautical miles</a:t>
            </a:r>
            <a:endParaRPr sz="1200"/>
          </a:p>
          <a:p>
            <a:pPr indent="-304800" lvl="0" marL="457200" rtl="0" algn="l">
              <a:spcBef>
                <a:spcPts val="0"/>
              </a:spcBef>
              <a:spcAft>
                <a:spcPts val="0"/>
              </a:spcAft>
              <a:buSzPts val="1200"/>
              <a:buChar char="●"/>
            </a:pPr>
            <a:r>
              <a:rPr lang="en" sz="1200"/>
              <a:t>Uses wind and solar power</a:t>
            </a:r>
            <a:endParaRPr sz="1200"/>
          </a:p>
          <a:p>
            <a:pPr indent="-304800" lvl="0" marL="457200" rtl="0" algn="l">
              <a:spcBef>
                <a:spcPts val="0"/>
              </a:spcBef>
              <a:spcAft>
                <a:spcPts val="0"/>
              </a:spcAft>
              <a:buSzPts val="1200"/>
              <a:buChar char="●"/>
            </a:pPr>
            <a:r>
              <a:rPr lang="en" sz="1200"/>
              <a:t>Data streamed to shore via satellite </a:t>
            </a:r>
            <a:endParaRPr sz="1200"/>
          </a:p>
          <a:p>
            <a:pPr indent="-304800" lvl="0" marL="457200" rtl="0" algn="l">
              <a:spcBef>
                <a:spcPts val="0"/>
              </a:spcBef>
              <a:spcAft>
                <a:spcPts val="0"/>
              </a:spcAft>
              <a:buSzPts val="1200"/>
              <a:buChar char="●"/>
            </a:pPr>
            <a:r>
              <a:rPr lang="en" sz="1200"/>
              <a:t>Use of Acousonde</a:t>
            </a:r>
            <a:endParaRPr sz="1200"/>
          </a:p>
          <a:p>
            <a:pPr indent="-304800" lvl="0" marL="457200" rtl="0" algn="l">
              <a:spcBef>
                <a:spcPts val="0"/>
              </a:spcBef>
              <a:spcAft>
                <a:spcPts val="0"/>
              </a:spcAft>
              <a:buSzPts val="1200"/>
              <a:buChar char="●"/>
            </a:pPr>
            <a:r>
              <a:rPr lang="en" sz="1200"/>
              <a:t>Filtered to show types of species</a:t>
            </a:r>
            <a:endParaRPr sz="1200"/>
          </a:p>
          <a:p>
            <a:pPr indent="0" lvl="0" marL="457200" rtl="0" algn="l">
              <a:lnSpc>
                <a:spcPct val="100000"/>
              </a:lnSpc>
              <a:spcBef>
                <a:spcPts val="1600"/>
              </a:spcBef>
              <a:spcAft>
                <a:spcPts val="0"/>
              </a:spcAft>
              <a:buNone/>
            </a:pPr>
            <a:r>
              <a:t/>
            </a:r>
            <a:endParaRPr>
              <a:solidFill>
                <a:schemeClr val="dk1"/>
              </a:solidFill>
            </a:endParaRPr>
          </a:p>
          <a:p>
            <a:pPr indent="0" lvl="0" marL="0" rtl="0" algn="l">
              <a:spcBef>
                <a:spcPts val="0"/>
              </a:spcBef>
              <a:spcAft>
                <a:spcPts val="0"/>
              </a:spcAft>
              <a:buNone/>
            </a:pPr>
            <a:r>
              <a:t/>
            </a:r>
            <a:endParaRPr sz="1400"/>
          </a:p>
          <a:p>
            <a:pPr indent="0" lvl="0" marL="0" rtl="0" algn="l">
              <a:spcBef>
                <a:spcPts val="1600"/>
              </a:spcBef>
              <a:spcAft>
                <a:spcPts val="1600"/>
              </a:spcAft>
              <a:buNone/>
            </a:pPr>
            <a:r>
              <a:t/>
            </a:r>
            <a:endParaRPr/>
          </a:p>
        </p:txBody>
      </p:sp>
      <p:pic>
        <p:nvPicPr>
          <p:cNvPr id="63" name="Google Shape;63;p14"/>
          <p:cNvPicPr preferRelativeResize="0"/>
          <p:nvPr/>
        </p:nvPicPr>
        <p:blipFill rotWithShape="1">
          <a:blip r:embed="rId3">
            <a:alphaModFix/>
          </a:blip>
          <a:srcRect b="416" l="0" r="0" t="416"/>
          <a:stretch/>
        </p:blipFill>
        <p:spPr>
          <a:xfrm>
            <a:off x="8015975" y="190925"/>
            <a:ext cx="894450" cy="821725"/>
          </a:xfrm>
          <a:prstGeom prst="rect">
            <a:avLst/>
          </a:prstGeom>
          <a:noFill/>
          <a:ln>
            <a:noFill/>
          </a:ln>
        </p:spPr>
      </p:pic>
      <p:pic>
        <p:nvPicPr>
          <p:cNvPr id="64" name="Google Shape;64;p14"/>
          <p:cNvPicPr preferRelativeResize="0"/>
          <p:nvPr/>
        </p:nvPicPr>
        <p:blipFill>
          <a:blip r:embed="rId4">
            <a:alphaModFix/>
          </a:blip>
          <a:stretch>
            <a:fillRect/>
          </a:stretch>
        </p:blipFill>
        <p:spPr>
          <a:xfrm>
            <a:off x="5755725" y="1182125"/>
            <a:ext cx="3076575" cy="3386750"/>
          </a:xfrm>
          <a:prstGeom prst="rect">
            <a:avLst/>
          </a:prstGeom>
          <a:noFill/>
          <a:ln>
            <a:noFill/>
          </a:ln>
        </p:spPr>
      </p:pic>
      <p:pic>
        <p:nvPicPr>
          <p:cNvPr id="65" name="Google Shape;65;p14"/>
          <p:cNvPicPr preferRelativeResize="0"/>
          <p:nvPr/>
        </p:nvPicPr>
        <p:blipFill>
          <a:blip r:embed="rId5">
            <a:alphaModFix/>
          </a:blip>
          <a:stretch>
            <a:fillRect/>
          </a:stretch>
        </p:blipFill>
        <p:spPr>
          <a:xfrm>
            <a:off x="3458350" y="3011300"/>
            <a:ext cx="2297375" cy="1557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Whale Population Tracking</a:t>
            </a:r>
            <a:endParaRPr/>
          </a:p>
        </p:txBody>
      </p:sp>
      <p:sp>
        <p:nvSpPr>
          <p:cNvPr id="71" name="Google Shape;71;p15"/>
          <p:cNvSpPr txBox="1"/>
          <p:nvPr>
            <p:ph idx="1" type="body"/>
          </p:nvPr>
        </p:nvSpPr>
        <p:spPr>
          <a:xfrm>
            <a:off x="311700" y="1165050"/>
            <a:ext cx="8520600" cy="34164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en" sz="1200"/>
              <a:t>Train excel spreadsheet</a:t>
            </a:r>
            <a:endParaRPr sz="1200"/>
          </a:p>
          <a:p>
            <a:pPr indent="-304800" lvl="0" marL="457200" rtl="0" algn="l">
              <a:lnSpc>
                <a:spcPct val="100000"/>
              </a:lnSpc>
              <a:spcBef>
                <a:spcPts val="0"/>
              </a:spcBef>
              <a:spcAft>
                <a:spcPts val="0"/>
              </a:spcAft>
              <a:buSzPts val="1200"/>
              <a:buChar char="●"/>
            </a:pPr>
            <a:r>
              <a:rPr lang="en" sz="1200" u="sng">
                <a:solidFill>
                  <a:schemeClr val="hlink"/>
                </a:solidFill>
                <a:hlinkClick r:id="rId3"/>
              </a:rPr>
              <a:t>https://drive.google.com/open?id=1gc7I6GjH2atkjPCsfS2al73btLgVgTTd</a:t>
            </a:r>
            <a:endParaRPr sz="1200"/>
          </a:p>
          <a:p>
            <a:pPr indent="-304800" lvl="0" marL="457200" rtl="0" algn="l">
              <a:lnSpc>
                <a:spcPct val="100000"/>
              </a:lnSpc>
              <a:spcBef>
                <a:spcPts val="0"/>
              </a:spcBef>
              <a:spcAft>
                <a:spcPts val="0"/>
              </a:spcAft>
              <a:buSzPts val="1200"/>
              <a:buChar char="●"/>
            </a:pPr>
            <a:r>
              <a:rPr lang="en" sz="1200"/>
              <a:t>Example from Kaggle is similar to the whale calls on the project</a:t>
            </a:r>
            <a:endParaRPr sz="1200"/>
          </a:p>
          <a:p>
            <a:pPr indent="-304800" lvl="0" marL="457200" rtl="0" algn="l">
              <a:lnSpc>
                <a:spcPct val="100000"/>
              </a:lnSpc>
              <a:spcBef>
                <a:spcPts val="0"/>
              </a:spcBef>
              <a:spcAft>
                <a:spcPts val="0"/>
              </a:spcAft>
              <a:buSzPts val="1200"/>
              <a:buChar char="●"/>
            </a:pPr>
            <a:r>
              <a:rPr lang="en" sz="1200"/>
              <a:t>1 = whale call</a:t>
            </a:r>
            <a:endParaRPr sz="1200"/>
          </a:p>
          <a:p>
            <a:pPr indent="-304800" lvl="0" marL="457200" rtl="0" algn="l">
              <a:lnSpc>
                <a:spcPct val="100000"/>
              </a:lnSpc>
              <a:spcBef>
                <a:spcPts val="0"/>
              </a:spcBef>
              <a:spcAft>
                <a:spcPts val="0"/>
              </a:spcAft>
              <a:buSzPts val="1200"/>
              <a:buChar char="●"/>
            </a:pPr>
            <a:r>
              <a:rPr lang="en" sz="1200"/>
              <a:t>0 = non whale call</a:t>
            </a:r>
            <a:endParaRPr sz="1200"/>
          </a:p>
          <a:p>
            <a:pPr indent="-304800" lvl="0" marL="457200" rtl="0" algn="l">
              <a:lnSpc>
                <a:spcPct val="100000"/>
              </a:lnSpc>
              <a:spcBef>
                <a:spcPts val="0"/>
              </a:spcBef>
              <a:spcAft>
                <a:spcPts val="0"/>
              </a:spcAft>
              <a:buSzPts val="1200"/>
              <a:buChar char="●"/>
            </a:pPr>
            <a:r>
              <a:rPr lang="en" sz="1200"/>
              <a:t>Jupyter graph printout shows whale presence vs non whale presence per sampling</a:t>
            </a:r>
            <a:endParaRPr sz="1200"/>
          </a:p>
          <a:p>
            <a:pPr indent="0" lvl="0" marL="0" rtl="0" algn="l">
              <a:lnSpc>
                <a:spcPct val="100000"/>
              </a:lnSpc>
              <a:spcBef>
                <a:spcPts val="1600"/>
              </a:spcBef>
              <a:spcAft>
                <a:spcPts val="1600"/>
              </a:spcAft>
              <a:buNone/>
            </a:pPr>
            <a:r>
              <a:t/>
            </a:r>
            <a:endParaRPr sz="1200"/>
          </a:p>
        </p:txBody>
      </p:sp>
      <p:pic>
        <p:nvPicPr>
          <p:cNvPr id="72" name="Google Shape;72;p15"/>
          <p:cNvPicPr preferRelativeResize="0"/>
          <p:nvPr/>
        </p:nvPicPr>
        <p:blipFill rotWithShape="1">
          <a:blip r:embed="rId4">
            <a:alphaModFix/>
          </a:blip>
          <a:srcRect b="416" l="0" r="0" t="416"/>
          <a:stretch/>
        </p:blipFill>
        <p:spPr>
          <a:xfrm>
            <a:off x="8015975" y="190925"/>
            <a:ext cx="894450" cy="821725"/>
          </a:xfrm>
          <a:prstGeom prst="rect">
            <a:avLst/>
          </a:prstGeom>
          <a:noFill/>
          <a:ln>
            <a:noFill/>
          </a:ln>
        </p:spPr>
      </p:pic>
      <p:pic>
        <p:nvPicPr>
          <p:cNvPr id="73" name="Google Shape;73;p15"/>
          <p:cNvPicPr preferRelativeResize="0"/>
          <p:nvPr/>
        </p:nvPicPr>
        <p:blipFill>
          <a:blip r:embed="rId5">
            <a:alphaModFix/>
          </a:blip>
          <a:stretch>
            <a:fillRect/>
          </a:stretch>
        </p:blipFill>
        <p:spPr>
          <a:xfrm>
            <a:off x="767125" y="2502575"/>
            <a:ext cx="7987026" cy="2389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Conclusion</a:t>
            </a:r>
            <a:endParaRPr sz="1800"/>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Can be programmed to track via I - phone</a:t>
            </a:r>
            <a:endParaRPr sz="1200"/>
          </a:p>
          <a:p>
            <a:pPr indent="-304800" lvl="0" marL="457200" rtl="0" algn="l">
              <a:spcBef>
                <a:spcPts val="1600"/>
              </a:spcBef>
              <a:spcAft>
                <a:spcPts val="0"/>
              </a:spcAft>
              <a:buSzPts val="1200"/>
              <a:buChar char="●"/>
            </a:pPr>
            <a:r>
              <a:rPr lang="en" sz="1200"/>
              <a:t>Weather forecasts</a:t>
            </a:r>
            <a:endParaRPr sz="1200"/>
          </a:p>
          <a:p>
            <a:pPr indent="-304800" lvl="0" marL="457200" rtl="0" algn="l">
              <a:spcBef>
                <a:spcPts val="0"/>
              </a:spcBef>
              <a:spcAft>
                <a:spcPts val="0"/>
              </a:spcAft>
              <a:buSzPts val="1200"/>
              <a:buChar char="●"/>
            </a:pPr>
            <a:r>
              <a:rPr lang="en" sz="1200"/>
              <a:t>CO2, Salinity/ Sea Temp</a:t>
            </a:r>
            <a:endParaRPr sz="1200"/>
          </a:p>
          <a:p>
            <a:pPr indent="-304800" lvl="0" marL="457200" rtl="0" algn="l">
              <a:spcBef>
                <a:spcPts val="0"/>
              </a:spcBef>
              <a:spcAft>
                <a:spcPts val="0"/>
              </a:spcAft>
              <a:buSzPts val="1200"/>
              <a:buChar char="●"/>
            </a:pPr>
            <a:r>
              <a:rPr lang="en" sz="1200"/>
              <a:t>Oil spills</a:t>
            </a:r>
            <a:endParaRPr sz="1200"/>
          </a:p>
          <a:p>
            <a:pPr indent="-304800" lvl="0" marL="457200" rtl="0" algn="l">
              <a:spcBef>
                <a:spcPts val="0"/>
              </a:spcBef>
              <a:spcAft>
                <a:spcPts val="0"/>
              </a:spcAft>
              <a:buSzPts val="1200"/>
              <a:buChar char="●"/>
            </a:pPr>
            <a:r>
              <a:rPr lang="en" sz="1200"/>
              <a:t>Fish biomass/Marine life</a:t>
            </a:r>
            <a:endParaRPr sz="1200"/>
          </a:p>
          <a:p>
            <a:pPr indent="-304800" lvl="1" marL="914400" rtl="0" algn="l">
              <a:spcBef>
                <a:spcPts val="0"/>
              </a:spcBef>
              <a:spcAft>
                <a:spcPts val="0"/>
              </a:spcAft>
              <a:buSzPts val="1200"/>
              <a:buChar char="○"/>
            </a:pPr>
            <a:r>
              <a:rPr lang="en" sz="1200"/>
              <a:t>Bounces waves off back of species</a:t>
            </a:r>
            <a:endParaRPr sz="1200"/>
          </a:p>
          <a:p>
            <a:pPr indent="-304800" lvl="1" marL="914400" rtl="0" algn="l">
              <a:spcBef>
                <a:spcPts val="0"/>
              </a:spcBef>
              <a:spcAft>
                <a:spcPts val="0"/>
              </a:spcAft>
              <a:buSzPts val="1200"/>
              <a:buChar char="○"/>
            </a:pPr>
            <a:r>
              <a:rPr lang="en" sz="1200"/>
              <a:t>Clues from listening to sounds</a:t>
            </a:r>
            <a:endParaRPr sz="1200"/>
          </a:p>
          <a:p>
            <a:pPr indent="-304800" lvl="1" marL="914400" rtl="0" algn="l">
              <a:spcBef>
                <a:spcPts val="0"/>
              </a:spcBef>
              <a:spcAft>
                <a:spcPts val="0"/>
              </a:spcAft>
              <a:buSzPts val="1200"/>
              <a:buChar char="○"/>
            </a:pPr>
            <a:r>
              <a:rPr lang="en" sz="1200"/>
              <a:t>Average # detected over time</a:t>
            </a:r>
            <a:endParaRPr sz="1200"/>
          </a:p>
          <a:p>
            <a:pPr indent="-304800" lvl="1" marL="914400" rtl="0" algn="l">
              <a:spcBef>
                <a:spcPts val="0"/>
              </a:spcBef>
              <a:spcAft>
                <a:spcPts val="0"/>
              </a:spcAft>
              <a:buSzPts val="1200"/>
              <a:buChar char="○"/>
            </a:pPr>
            <a:r>
              <a:rPr lang="en" sz="1200"/>
              <a:t>Mission focused on known population densities</a:t>
            </a:r>
            <a:endParaRPr sz="1200"/>
          </a:p>
          <a:p>
            <a:pPr indent="-304800" lvl="1" marL="914400" rtl="0" algn="l">
              <a:spcBef>
                <a:spcPts val="0"/>
              </a:spcBef>
              <a:spcAft>
                <a:spcPts val="0"/>
              </a:spcAft>
              <a:buSzPts val="1200"/>
              <a:buChar char="○"/>
            </a:pPr>
            <a:r>
              <a:rPr lang="en" sz="1200"/>
              <a:t>95% certainty</a:t>
            </a:r>
            <a:endParaRPr sz="1200"/>
          </a:p>
          <a:p>
            <a:pPr indent="-304800" lvl="0" marL="457200" rtl="0" algn="l">
              <a:spcBef>
                <a:spcPts val="0"/>
              </a:spcBef>
              <a:spcAft>
                <a:spcPts val="0"/>
              </a:spcAft>
              <a:buSzPts val="1200"/>
              <a:buChar char="●"/>
            </a:pPr>
            <a:r>
              <a:rPr lang="en" sz="1200"/>
              <a:t>Data from sea bed sensors (OBS)</a:t>
            </a:r>
            <a:endParaRPr sz="1200"/>
          </a:p>
          <a:p>
            <a:pPr indent="-304800" lvl="0" marL="457200" rtl="0" algn="l">
              <a:spcBef>
                <a:spcPts val="0"/>
              </a:spcBef>
              <a:spcAft>
                <a:spcPts val="0"/>
              </a:spcAft>
              <a:buSzPts val="1200"/>
              <a:buChar char="●"/>
            </a:pPr>
            <a:r>
              <a:rPr lang="en" sz="1200"/>
              <a:t>Sea traffic monitoring</a:t>
            </a:r>
            <a:endParaRPr sz="1200"/>
          </a:p>
          <a:p>
            <a:pPr indent="-304800" lvl="0" marL="457200" rtl="0" algn="l">
              <a:spcBef>
                <a:spcPts val="0"/>
              </a:spcBef>
              <a:spcAft>
                <a:spcPts val="0"/>
              </a:spcAft>
              <a:buSzPts val="1200"/>
              <a:buChar char="●"/>
            </a:pPr>
            <a:r>
              <a:rPr lang="en" sz="1200"/>
              <a:t>Bathymetry (depths) for safe navigation</a:t>
            </a:r>
            <a:endParaRPr sz="1200"/>
          </a:p>
          <a:p>
            <a:pPr indent="0" lvl="0" marL="0" rtl="0" algn="l">
              <a:spcBef>
                <a:spcPts val="1600"/>
              </a:spcBef>
              <a:spcAft>
                <a:spcPts val="1600"/>
              </a:spcAft>
              <a:buNone/>
            </a:pPr>
            <a:r>
              <a:t/>
            </a:r>
            <a:endParaRPr/>
          </a:p>
        </p:txBody>
      </p:sp>
      <p:pic>
        <p:nvPicPr>
          <p:cNvPr id="80" name="Google Shape;80;p16"/>
          <p:cNvPicPr preferRelativeResize="0"/>
          <p:nvPr/>
        </p:nvPicPr>
        <p:blipFill rotWithShape="1">
          <a:blip r:embed="rId3">
            <a:alphaModFix/>
          </a:blip>
          <a:srcRect b="416" l="0" r="0" t="416"/>
          <a:stretch/>
        </p:blipFill>
        <p:spPr>
          <a:xfrm>
            <a:off x="8015975" y="190925"/>
            <a:ext cx="894450" cy="821725"/>
          </a:xfrm>
          <a:prstGeom prst="rect">
            <a:avLst/>
          </a:prstGeom>
          <a:noFill/>
          <a:ln>
            <a:noFill/>
          </a:ln>
        </p:spPr>
      </p:pic>
      <p:pic>
        <p:nvPicPr>
          <p:cNvPr id="81" name="Google Shape;81;p16"/>
          <p:cNvPicPr preferRelativeResize="0"/>
          <p:nvPr/>
        </p:nvPicPr>
        <p:blipFill>
          <a:blip r:embed="rId4">
            <a:alphaModFix/>
          </a:blip>
          <a:stretch>
            <a:fillRect/>
          </a:stretch>
        </p:blipFill>
        <p:spPr>
          <a:xfrm>
            <a:off x="6432016" y="1152475"/>
            <a:ext cx="2400283" cy="3416400"/>
          </a:xfrm>
          <a:prstGeom prst="rect">
            <a:avLst/>
          </a:prstGeom>
          <a:noFill/>
          <a:ln>
            <a:noFill/>
          </a:ln>
        </p:spPr>
      </p:pic>
      <p:pic>
        <p:nvPicPr>
          <p:cNvPr id="82" name="Google Shape;82;p16"/>
          <p:cNvPicPr preferRelativeResize="0"/>
          <p:nvPr/>
        </p:nvPicPr>
        <p:blipFill>
          <a:blip r:embed="rId5">
            <a:alphaModFix/>
          </a:blip>
          <a:stretch>
            <a:fillRect/>
          </a:stretch>
        </p:blipFill>
        <p:spPr>
          <a:xfrm>
            <a:off x="3744400" y="1152475"/>
            <a:ext cx="2687625" cy="1975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