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4" r:id="rId7"/>
    <p:sldId id="259" r:id="rId8"/>
    <p:sldId id="260" r:id="rId9"/>
    <p:sldId id="261" r:id="rId10"/>
    <p:sldId id="262" r:id="rId11"/>
    <p:sldId id="265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numpy.org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numpy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DESCRIBES CAPACITY OF PYTHON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DEMONSTRATES  PYTHON ANALYSIS WITH NUMPY,PANDAS AND MATPLOTLIB LIBRARIES ON REAL WORLD DATA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CONCLUSION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3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3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3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3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3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3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2" presStyleCnt="3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2" presStyleCnt="3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2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CC9F31C5-774B-4FC3-9646-7E0EFDB54727}" type="presParOf" srcId="{05261D3E-3CC7-4C85-9E09-D67FC777908C}" destId="{390D1410-0CB7-44D5-903C-C35615DE86E1}" srcOrd="4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9/2/quickstyle/3d8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EASE OF LEARNING	</a:t>
          </a:r>
          <a:endParaRPr lang="en-US" dirty="0"/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DEVELOPMENT AND PROCESSING TIME</a:t>
          </a:r>
          <a:endParaRPr lang="en-US" dirty="0"/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FRIENDLY COMMUNITY TO LEARN</a:t>
          </a:r>
          <a:endParaRPr lang="en-US" dirty="0"/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186F9B6F-F9C9-4934-9414-18071CA1D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POWERFUL THIRD PARTY PACKAGES</a:t>
          </a:r>
        </a:p>
      </dgm:t>
    </dgm:pt>
    <dgm:pt modelId="{0F85FC7D-4796-4539-9924-4BD1C856DDB8}" type="parTrans" cxnId="{AC97AB12-A0AD-441E-B844-3F70B860BE37}">
      <dgm:prSet/>
      <dgm:spPr/>
      <dgm:t>
        <a:bodyPr/>
        <a:lstStyle/>
        <a:p>
          <a:endParaRPr lang="en-GB"/>
        </a:p>
      </dgm:t>
    </dgm:pt>
    <dgm:pt modelId="{5E111E95-0F4F-4C99-AD4E-3EA93453359F}" type="sibTrans" cxnId="{AC97AB12-A0AD-441E-B844-3F70B860BE37}">
      <dgm:prSet/>
      <dgm:spPr/>
      <dgm:t>
        <a:bodyPr/>
        <a:lstStyle/>
        <a:p>
          <a:endParaRPr lang="en-GB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4"/>
      <dgm:spPr>
        <a:prstGeom prst="rect">
          <a:avLst/>
        </a:prstGeom>
      </dgm:spPr>
    </dgm:pt>
    <dgm:pt modelId="{B52E1101-E263-4511-8D8F-5A215C912C41}" type="pres">
      <dgm:prSet presAssocID="{30269CC2-8DD6-4402-82F3-18F164A732FF}" presName="iconRect" presStyleLbl="node1" presStyleIdx="0" presStyleCnt="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4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4"/>
      <dgm:spPr>
        <a:xfrm>
          <a:off x="0" y="1249576"/>
          <a:ext cx="6791323" cy="995920"/>
        </a:xfrm>
        <a:prstGeom prst="rect">
          <a:avLst/>
        </a:prstGeom>
      </dgm:spPr>
    </dgm:pt>
    <dgm:pt modelId="{FADE9C4E-BFE3-4374-BE2C-676ED238ACF2}" type="pres">
      <dgm:prSet presAssocID="{2B87ECDB-C552-42F6-9B52-6548A18B206B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4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2" presStyleCnt="4"/>
      <dgm:spPr>
        <a:xfrm>
          <a:off x="0" y="3739377"/>
          <a:ext cx="6791323" cy="995920"/>
        </a:xfrm>
        <a:prstGeom prst="rect">
          <a:avLst/>
        </a:prstGeom>
      </dgm:spPr>
    </dgm:pt>
    <dgm:pt modelId="{1B0B9210-632F-4BB5-B140-1FA20D3CF123}" type="pres">
      <dgm:prSet presAssocID="{1B1E513F-BEB7-483A-8F12-A8210AEF19E9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2" presStyleCnt="4">
        <dgm:presLayoutVars>
          <dgm:chMax val="0"/>
          <dgm:chPref val="0"/>
        </dgm:presLayoutVars>
      </dgm:prSet>
      <dgm:spPr/>
    </dgm:pt>
    <dgm:pt modelId="{EADC991F-AC78-43EF-BC90-246E44F70C2E}" type="pres">
      <dgm:prSet presAssocID="{D99C9B80-BA48-46B7-8B67-372E2AFD9E86}" presName="sibTrans" presStyleCnt="0"/>
      <dgm:spPr/>
    </dgm:pt>
    <dgm:pt modelId="{7917B077-0AFB-4F76-8B87-6C93BB79FF37}" type="pres">
      <dgm:prSet presAssocID="{186F9B6F-F9C9-4934-9414-18071CA1D93F}" presName="compNode" presStyleCnt="0"/>
      <dgm:spPr/>
    </dgm:pt>
    <dgm:pt modelId="{720B293A-EF35-4DD0-8969-54892F031B60}" type="pres">
      <dgm:prSet presAssocID="{186F9B6F-F9C9-4934-9414-18071CA1D93F}" presName="bgRect" presStyleLbl="bgShp" presStyleIdx="3" presStyleCnt="4"/>
      <dgm:spPr/>
    </dgm:pt>
    <dgm:pt modelId="{58A61810-02AD-4C22-8F6E-6B43927D67EC}" type="pres">
      <dgm:prSet presAssocID="{186F9B6F-F9C9-4934-9414-18071CA1D9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52C82AD9-5E90-438D-9A7C-02B8ADACAD5D}" type="pres">
      <dgm:prSet presAssocID="{186F9B6F-F9C9-4934-9414-18071CA1D93F}" presName="spaceRect" presStyleCnt="0"/>
      <dgm:spPr/>
    </dgm:pt>
    <dgm:pt modelId="{F3E15537-718F-4949-AD4D-6E37ABC556AD}" type="pres">
      <dgm:prSet presAssocID="{186F9B6F-F9C9-4934-9414-18071CA1D9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97AB12-A0AD-441E-B844-3F70B860BE37}" srcId="{162F69A6-0780-49EA-A6A8-3965C12489B2}" destId="{186F9B6F-F9C9-4934-9414-18071CA1D93F}" srcOrd="3" destOrd="0" parTransId="{0F85FC7D-4796-4539-9924-4BD1C856DDB8}" sibTransId="{5E111E95-0F4F-4C99-AD4E-3EA93453359F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5C3B24E8-4C34-4033-A1F5-5F9962C2541A}" type="presOf" srcId="{186F9B6F-F9C9-4934-9414-18071CA1D93F}" destId="{F3E15537-718F-4949-AD4D-6E37ABC556AD}" srcOrd="0" destOrd="0" presId="urn:microsoft.com/office/officeart/2018/2/layout/IconVerticalSolidList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2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CC9F31C5-774B-4FC3-9646-7E0EFDB54727}" type="presParOf" srcId="{05261D3E-3CC7-4C85-9E09-D67FC777908C}" destId="{390D1410-0CB7-44D5-903C-C35615DE86E1}" srcOrd="4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8C9EBC44-E340-4C82-8C6D-B0F9BBF7B6B5}" type="presParOf" srcId="{05261D3E-3CC7-4C85-9E09-D67FC777908C}" destId="{EADC991F-AC78-43EF-BC90-246E44F70C2E}" srcOrd="5" destOrd="0" presId="urn:microsoft.com/office/officeart/2018/2/layout/IconVerticalSolidList"/>
    <dgm:cxn modelId="{94A07B0C-A156-4397-A190-ECE0D4F13523}" type="presParOf" srcId="{05261D3E-3CC7-4C85-9E09-D67FC777908C}" destId="{7917B077-0AFB-4F76-8B87-6C93BB79FF37}" srcOrd="6" destOrd="0" presId="urn:microsoft.com/office/officeart/2018/2/layout/IconVerticalSolidList"/>
    <dgm:cxn modelId="{1DA3466B-7E90-4555-94D4-9F5010829482}" type="presParOf" srcId="{7917B077-0AFB-4F76-8B87-6C93BB79FF37}" destId="{720B293A-EF35-4DD0-8969-54892F031B60}" srcOrd="0" destOrd="0" presId="urn:microsoft.com/office/officeart/2018/2/layout/IconVerticalSolidList"/>
    <dgm:cxn modelId="{64F8A08F-060F-42A3-8BB5-F802F756A163}" type="presParOf" srcId="{7917B077-0AFB-4F76-8B87-6C93BB79FF37}" destId="{58A61810-02AD-4C22-8F6E-6B43927D67EC}" srcOrd="1" destOrd="0" presId="urn:microsoft.com/office/officeart/2018/2/layout/IconVerticalSolidList"/>
    <dgm:cxn modelId="{861703EC-A51E-47FA-AFEE-0B212C74AAFC}" type="presParOf" srcId="{7917B077-0AFB-4F76-8B87-6C93BB79FF37}" destId="{52C82AD9-5E90-438D-9A7C-02B8ADACAD5D}" srcOrd="2" destOrd="0" presId="urn:microsoft.com/office/officeart/2018/2/layout/IconVerticalSolidList"/>
    <dgm:cxn modelId="{107E453C-7564-4C91-819D-646F0AE39631}" type="presParOf" srcId="{7917B077-0AFB-4F76-8B87-6C93BB79FF37}" destId="{F3E15537-718F-4949-AD4D-6E37ABC556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>
              <a:solidFill>
                <a:schemeClr val="tx1"/>
              </a:solidFill>
            </a:rPr>
            <a:t>PYTHON LIBRARY USED IN THIS PROJECT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dirty="0" err="1">
              <a:solidFill>
                <a:schemeClr val="bg1"/>
              </a:solidFill>
            </a:rPr>
            <a:t>numpy</a:t>
          </a:r>
          <a:endParaRPr lang="en-US" sz="280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dirty="0">
              <a:solidFill>
                <a:schemeClr val="bg1"/>
              </a:solidFill>
            </a:rPr>
            <a:t>panadas</a:t>
          </a:r>
          <a:endParaRPr lang="en-US" sz="2800" dirty="0">
            <a:solidFill>
              <a:schemeClr val="bg1"/>
            </a:solidFill>
          </a:endParaRP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dirty="0">
              <a:solidFill>
                <a:schemeClr val="bg1"/>
              </a:solidFill>
            </a:rPr>
            <a:t>matplotlib</a:t>
          </a:r>
          <a:endParaRPr lang="en-US" sz="2800" dirty="0">
            <a:solidFill>
              <a:schemeClr val="bg1"/>
            </a:solidFill>
          </a:endParaRP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FAST . </a:t>
          </a:r>
          <a:br>
            <a:rPr lang="en-US" sz="1600" dirty="0">
              <a:solidFill>
                <a:schemeClr val="bg1"/>
              </a:solidFill>
            </a:rPr>
          </a:br>
          <a:r>
            <a:rPr lang="en-US" sz="1600" dirty="0">
              <a:solidFill>
                <a:schemeClr val="bg1"/>
              </a:solidFill>
            </a:rPr>
            <a:t>data analysis and data manipulation. </a:t>
          </a:r>
          <a:r>
            <a:rPr lang="en-US" sz="1600" b="1" dirty="0">
              <a:solidFill>
                <a:schemeClr val="bg1"/>
              </a:solidFill>
            </a:rPr>
            <a:t>pandas is a fast, powerful, flexible and easy to use open source data analysis and manipulation tool, built on top of the Python programming language</a:t>
          </a:r>
          <a:endParaRPr lang="en-US" sz="1600" noProof="1">
            <a:solidFill>
              <a:schemeClr val="bg1"/>
            </a:solidFill>
          </a:endParaRPr>
        </a:p>
      </dgm:t>
    </dgm:pt>
    <dgm:pt modelId="{A40BCF22-228C-4E6F-A028-7BBDE5C12E5A}" type="parTrans" cxnId="{8FB3CA80-DD34-4F68-B118-EAE12645570F}">
      <dgm:prSet/>
      <dgm:spPr/>
      <dgm:t>
        <a:bodyPr/>
        <a:lstStyle/>
        <a:p>
          <a:endParaRPr lang="en-US"/>
        </a:p>
      </dgm:t>
    </dgm:pt>
    <dgm:pt modelId="{547F8894-C324-4B84-95BE-A51E4FE0FA16}" type="sibTrans" cxnId="{8FB3CA80-DD34-4F68-B118-EAE12645570F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POWERFUL.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chemeClr val="bg1"/>
              </a:solidFill>
            </a:rPr>
            <a:t>It is built on top of </a:t>
          </a: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NumPy</a:t>
          </a:r>
          <a:r>
            <a:rPr lang="en-US" sz="1600" kern="1200" dirty="0">
              <a:solidFill>
                <a:schemeClr val="bg1"/>
              </a:solidFill>
            </a:rPr>
            <a:t> (a Python library for scientific computing) and it has several functions for cleaning, analyzing, and manipulating data, which can help you extract valuable insights about your data set. </a:t>
          </a:r>
          <a:r>
            <a:rPr lang="en-US" sz="1600" i="1" kern="1200" dirty="0">
              <a:solidFill>
                <a:schemeClr val="bg1"/>
              </a:solidFill>
            </a:rPr>
            <a:t>Pandas</a:t>
          </a:r>
          <a:r>
            <a:rPr lang="en-US" sz="1600" kern="1200" dirty="0">
              <a:solidFill>
                <a:schemeClr val="bg1"/>
              </a:solidFill>
            </a:rPr>
            <a:t> is great for working with tabular data, as in SQL tables or Excel spreadsheets</a:t>
          </a:r>
          <a:endParaRPr lang="en-US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4A66CBC3-2E89-46E5-B2EA-1705F05E6FDD}" type="parTrans" cxnId="{2E9E5A02-0CE8-4569-9B67-05EE24CE2438}">
      <dgm:prSet/>
      <dgm:spPr/>
      <dgm:t>
        <a:bodyPr/>
        <a:lstStyle/>
        <a:p>
          <a:endParaRPr lang="en-US"/>
        </a:p>
      </dgm:t>
    </dgm:pt>
    <dgm:pt modelId="{C9DED455-19B5-45BA-AEF1-572CA46E947B}" type="sibTrans" cxnId="{2E9E5A02-0CE8-4569-9B67-05EE24CE2438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FLEXIBLE.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chemeClr val="bg1"/>
              </a:solidFill>
            </a:rPr>
            <a:t>you can import data in several formats, such as </a:t>
          </a:r>
          <a:r>
            <a:rPr lang="en-US" sz="1600" i="1" kern="1200" dirty="0">
              <a:solidFill>
                <a:schemeClr val="bg1"/>
              </a:solidFill>
            </a:rPr>
            <a:t>CSV</a:t>
          </a:r>
          <a:r>
            <a:rPr lang="en-US" sz="1600" kern="1200" dirty="0">
              <a:solidFill>
                <a:schemeClr val="bg1"/>
              </a:solidFill>
            </a:rPr>
            <a:t>, </a:t>
          </a:r>
          <a:r>
            <a:rPr lang="en-US" sz="1600" i="1" kern="1200" dirty="0">
              <a:solidFill>
                <a:schemeClr val="bg1"/>
              </a:solidFill>
            </a:rPr>
            <a:t>XLSX</a:t>
          </a:r>
          <a:r>
            <a:rPr lang="en-US" sz="1600" kern="1200" dirty="0">
              <a:solidFill>
                <a:schemeClr val="bg1"/>
              </a:solidFill>
            </a:rPr>
            <a:t>, </a:t>
          </a:r>
          <a:r>
            <a:rPr lang="en-US" sz="1600" i="1" kern="1200" dirty="0">
              <a:solidFill>
                <a:schemeClr val="bg1"/>
              </a:solidFill>
            </a:rPr>
            <a:t>JSON</a:t>
          </a:r>
          <a:r>
            <a:rPr lang="en-US" sz="1600" kern="1200" dirty="0">
              <a:solidFill>
                <a:schemeClr val="bg1"/>
              </a:solidFill>
            </a:rPr>
            <a:t>, </a:t>
          </a:r>
          <a:r>
            <a:rPr lang="en-US" sz="1600" i="1" kern="1200" dirty="0">
              <a:solidFill>
                <a:schemeClr val="bg1"/>
              </a:solidFill>
            </a:rPr>
            <a:t>SQL</a:t>
          </a:r>
          <a:r>
            <a:rPr lang="en-US" sz="1600" kern="1200" dirty="0">
              <a:solidFill>
                <a:schemeClr val="bg1"/>
              </a:solidFill>
            </a:rPr>
            <a:t>, to name a few. With some lines of code, one can add, delete, or edit data in ones rows/columns, check ones set’s statistics, identify and handle missing entries, etc.</a:t>
          </a:r>
          <a:endParaRPr lang="en-US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CE6B5045-A42D-4562-9588-2342D0E47934}" type="parTrans" cxnId="{B49FD08F-C9D7-4FC0-B446-ED9717719A00}">
      <dgm:prSet/>
      <dgm:spPr/>
      <dgm:t>
        <a:bodyPr/>
        <a:lstStyle/>
        <a:p>
          <a:endParaRPr lang="en-US"/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/>
      <dgm:spPr/>
    </dgm:pt>
    <dgm:pt modelId="{8157E768-0524-44F1-8F00-7DF53576D2D6}" type="pres">
      <dgm:prSet presAssocID="{547F8894-C324-4B84-95BE-A51E4FE0FA16}" presName="sibTransNodeCircle" presStyleLbl="alignNode1" presStyleIdx="0" presStyleCnt="6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/>
      <dgm:spPr>
        <a:xfrm>
          <a:off x="3614737" y="0"/>
          <a:ext cx="3286125" cy="4351338"/>
        </a:xfrm>
        <a:prstGeom prst="rect">
          <a:avLst/>
        </a:prstGeom>
      </dgm:spPr>
    </dgm:pt>
    <dgm:pt modelId="{AFA09309-0DCE-4477-82D3-AAF980A85A37}" type="pres">
      <dgm:prSet presAssocID="{C9DED455-19B5-45BA-AEF1-572CA46E947B}" presName="sibTransNodeCircle" presStyleLbl="alignNode1" presStyleIdx="2" presStyleCnt="6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/>
      <dgm:spPr>
        <a:xfrm>
          <a:off x="7229475" y="0"/>
          <a:ext cx="3286125" cy="4351338"/>
        </a:xfrm>
        <a:prstGeom prst="rect">
          <a:avLst/>
        </a:prstGeom>
      </dgm:spPr>
    </dgm:pt>
    <dgm:pt modelId="{9718E67E-2C8C-4093-AB5F-E3BEFAAEA31B}" type="pres">
      <dgm:prSet presAssocID="{10254594-A53F-49FE-B0F2-BC233EE7109F}" presName="sibTransNodeCircle" presStyleLbl="alignNode1" presStyleIdx="4" presStyleCnt="6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730"/>
          <a:ext cx="6791323" cy="1709546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517137" y="385378"/>
          <a:ext cx="940250" cy="940250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974526" y="730"/>
          <a:ext cx="4816796" cy="170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927" tIns="180927" rIns="180927" bIns="18092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DESCRIBES CAPACITY OF PYTHON</a:t>
          </a:r>
        </a:p>
      </dsp:txBody>
      <dsp:txXfrm>
        <a:off x="1974526" y="730"/>
        <a:ext cx="4816796" cy="1709546"/>
      </dsp:txXfrm>
    </dsp:sp>
    <dsp:sp modelId="{FA3369E0-5B38-4FDD-A9F5-22B9810A03F7}">
      <dsp:nvSpPr>
        <dsp:cNvPr id="0" name=""/>
        <dsp:cNvSpPr/>
      </dsp:nvSpPr>
      <dsp:spPr>
        <a:xfrm>
          <a:off x="0" y="2137664"/>
          <a:ext cx="6791323" cy="1709546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517137" y="2522312"/>
          <a:ext cx="940250" cy="940250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974526" y="2137664"/>
          <a:ext cx="4816796" cy="170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927" tIns="180927" rIns="180927" bIns="18092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DEMONSTRATES  PYTHON ANALYSIS WITH NUMPY,PANDAS AND MATPLOTLIB LIBRARIES ON REAL WORLD DATA</a:t>
          </a:r>
        </a:p>
      </dsp:txBody>
      <dsp:txXfrm>
        <a:off x="1974526" y="2137664"/>
        <a:ext cx="4816796" cy="1709546"/>
      </dsp:txXfrm>
    </dsp:sp>
    <dsp:sp modelId="{C2FCE80A-DCA0-4D7F-8F72-19CB2337E588}">
      <dsp:nvSpPr>
        <dsp:cNvPr id="0" name=""/>
        <dsp:cNvSpPr/>
      </dsp:nvSpPr>
      <dsp:spPr>
        <a:xfrm>
          <a:off x="0" y="4274597"/>
          <a:ext cx="6791323" cy="1709546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517137" y="4659245"/>
          <a:ext cx="940250" cy="940250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974526" y="4274597"/>
          <a:ext cx="4816796" cy="1709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927" tIns="180927" rIns="180927" bIns="18092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CONCLUSION</a:t>
          </a:r>
        </a:p>
      </dsp:txBody>
      <dsp:txXfrm>
        <a:off x="1974526" y="4274597"/>
        <a:ext cx="4816796" cy="170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2483"/>
          <a:ext cx="6791323" cy="1258927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80825" y="285742"/>
          <a:ext cx="692410" cy="692410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454061" y="248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EASE OF LEARNING	</a:t>
          </a:r>
          <a:endParaRPr lang="en-US" sz="2200" kern="1200" dirty="0"/>
        </a:p>
      </dsp:txBody>
      <dsp:txXfrm>
        <a:off x="1454061" y="2483"/>
        <a:ext cx="5337261" cy="1258927"/>
      </dsp:txXfrm>
    </dsp:sp>
    <dsp:sp modelId="{FA3369E0-5B38-4FDD-A9F5-22B9810A03F7}">
      <dsp:nvSpPr>
        <dsp:cNvPr id="0" name=""/>
        <dsp:cNvSpPr/>
      </dsp:nvSpPr>
      <dsp:spPr>
        <a:xfrm>
          <a:off x="0" y="1576143"/>
          <a:ext cx="6791323" cy="1258927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80825" y="1859402"/>
          <a:ext cx="692410" cy="692410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454061" y="157614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FASTER DEVELOPMENT AND PROCESSING TIME</a:t>
          </a:r>
          <a:endParaRPr lang="en-US" sz="2200" kern="1200" dirty="0"/>
        </a:p>
      </dsp:txBody>
      <dsp:txXfrm>
        <a:off x="1454061" y="1576143"/>
        <a:ext cx="5337261" cy="1258927"/>
      </dsp:txXfrm>
    </dsp:sp>
    <dsp:sp modelId="{C2FCE80A-DCA0-4D7F-8F72-19CB2337E588}">
      <dsp:nvSpPr>
        <dsp:cNvPr id="0" name=""/>
        <dsp:cNvSpPr/>
      </dsp:nvSpPr>
      <dsp:spPr>
        <a:xfrm>
          <a:off x="0" y="3149803"/>
          <a:ext cx="6791323" cy="1258927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80825" y="3433062"/>
          <a:ext cx="692410" cy="692410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454061" y="314980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FRIENDLY COMMUNITY TO LEARN</a:t>
          </a:r>
          <a:endParaRPr lang="en-US" sz="2200" kern="1200" dirty="0"/>
        </a:p>
      </dsp:txBody>
      <dsp:txXfrm>
        <a:off x="1454061" y="3149803"/>
        <a:ext cx="5337261" cy="1258927"/>
      </dsp:txXfrm>
    </dsp:sp>
    <dsp:sp modelId="{720B293A-EF35-4DD0-8969-54892F031B60}">
      <dsp:nvSpPr>
        <dsp:cNvPr id="0" name=""/>
        <dsp:cNvSpPr/>
      </dsp:nvSpPr>
      <dsp:spPr>
        <a:xfrm>
          <a:off x="0" y="4723463"/>
          <a:ext cx="6791323" cy="125892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61810-02AD-4C22-8F6E-6B43927D67EC}">
      <dsp:nvSpPr>
        <dsp:cNvPr id="0" name=""/>
        <dsp:cNvSpPr/>
      </dsp:nvSpPr>
      <dsp:spPr>
        <a:xfrm>
          <a:off x="380825" y="5006721"/>
          <a:ext cx="692410" cy="6924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E15537-718F-4949-AD4D-6E37ABC556AD}">
      <dsp:nvSpPr>
        <dsp:cNvPr id="0" name=""/>
        <dsp:cNvSpPr/>
      </dsp:nvSpPr>
      <dsp:spPr>
        <a:xfrm>
          <a:off x="1454061" y="4723463"/>
          <a:ext cx="5337261" cy="1258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7" tIns="133237" rIns="133237" bIns="1332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POWERFUL THIRD PARTY PACKAGES</a:t>
          </a:r>
        </a:p>
      </dsp:txBody>
      <dsp:txXfrm>
        <a:off x="1454061" y="4723463"/>
        <a:ext cx="5337261" cy="1258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556037"/>
          <a:ext cx="6156323" cy="2872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32992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kern="1200" dirty="0" err="1">
              <a:solidFill>
                <a:schemeClr val="bg1"/>
              </a:solidFill>
            </a:rPr>
            <a:t>numpy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kern="1200" dirty="0">
              <a:solidFill>
                <a:schemeClr val="bg1"/>
              </a:solidFill>
            </a:rPr>
            <a:t>panadas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kern="1200" dirty="0">
              <a:solidFill>
                <a:schemeClr val="bg1"/>
              </a:solidFill>
            </a:rPr>
            <a:t>matplotlib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556037"/>
        <a:ext cx="6156323" cy="2872800"/>
      </dsp:txXfrm>
    </dsp:sp>
    <dsp:sp modelId="{8EFCDC49-2431-44A7-9E88-01190BAF5B19}">
      <dsp:nvSpPr>
        <dsp:cNvPr id="0" name=""/>
        <dsp:cNvSpPr/>
      </dsp:nvSpPr>
      <dsp:spPr>
        <a:xfrm>
          <a:off x="307816" y="1868146"/>
          <a:ext cx="4309426" cy="632530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>
              <a:solidFill>
                <a:schemeClr val="tx1"/>
              </a:solidFill>
            </a:rPr>
            <a:t>PYTHON LIBRARY USED IN THIS PROJECT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1868146"/>
        <a:ext cx="4309426" cy="632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FAST . </a:t>
          </a:r>
          <a:br>
            <a:rPr lang="en-US" sz="1600" kern="1200" dirty="0">
              <a:solidFill>
                <a:schemeClr val="bg1"/>
              </a:solidFill>
            </a:rPr>
          </a:br>
          <a:r>
            <a:rPr lang="en-US" sz="1600" kern="1200" dirty="0">
              <a:solidFill>
                <a:schemeClr val="bg1"/>
              </a:solidFill>
            </a:rPr>
            <a:t>data analysis and data manipulation. </a:t>
          </a:r>
          <a:r>
            <a:rPr lang="en-US" sz="1600" b="1" kern="1200" dirty="0">
              <a:solidFill>
                <a:schemeClr val="bg1"/>
              </a:solidFill>
            </a:rPr>
            <a:t>pandas is a fast, powerful, flexible and easy to use open source data analysis and manipulation tool, built on top of the Python programming language</a:t>
          </a:r>
          <a:endParaRPr lang="en-US" sz="1600" kern="1200" noProof="1">
            <a:solidFill>
              <a:schemeClr val="bg1"/>
            </a:solidFill>
          </a:endParaRPr>
        </a:p>
      </dsp:txBody>
      <dsp:txXfrm>
        <a:off x="0" y="1653508"/>
        <a:ext cx="3286125" cy="2610802"/>
      </dsp:txXfrm>
    </dsp:sp>
    <dsp:sp modelId="{8157E768-0524-44F1-8F00-7DF53576D2D6}">
      <dsp:nvSpPr>
        <dsp:cNvPr id="0" name=""/>
        <dsp:cNvSpPr/>
      </dsp:nvSpPr>
      <dsp:spPr>
        <a:xfrm>
          <a:off x="990361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990361" y="435133"/>
        <a:ext cx="1305401" cy="1305401"/>
      </dsp:txXfrm>
    </dsp:sp>
    <dsp:sp modelId="{676D607A-85D2-4EAF-B264-A9D94B61A4F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POWERFUL.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chemeClr val="bg1"/>
              </a:solidFill>
            </a:rPr>
            <a:t>It is built on top of </a:t>
          </a: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NumPy</a:t>
          </a:r>
          <a:r>
            <a:rPr lang="en-US" sz="1600" kern="1200" dirty="0">
              <a:solidFill>
                <a:schemeClr val="bg1"/>
              </a:solidFill>
            </a:rPr>
            <a:t> (a Python library for scientific computing) and it has several functions for cleaning, analyzing, and manipulating data, which can help you extract valuable insights about your data set. </a:t>
          </a:r>
          <a:r>
            <a:rPr lang="en-US" sz="1600" i="1" kern="1200" dirty="0">
              <a:solidFill>
                <a:schemeClr val="bg1"/>
              </a:solidFill>
            </a:rPr>
            <a:t>Pandas</a:t>
          </a:r>
          <a:r>
            <a:rPr lang="en-US" sz="1600" kern="1200" dirty="0">
              <a:solidFill>
                <a:schemeClr val="bg1"/>
              </a:solidFill>
            </a:rPr>
            <a:t> is great for working with tabular data, as in SQL tables or Excel spreadsheets</a:t>
          </a:r>
          <a:endParaRPr lang="en-US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3614737" y="1653508"/>
        <a:ext cx="3286125" cy="2610802"/>
      </dsp:txXfrm>
    </dsp:sp>
    <dsp:sp modelId="{AFA09309-0DCE-4477-82D3-AAF980A85A37}">
      <dsp:nvSpPr>
        <dsp:cNvPr id="0" name=""/>
        <dsp:cNvSpPr/>
      </dsp:nvSpPr>
      <dsp:spPr>
        <a:xfrm>
          <a:off x="4605099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4605099" y="435133"/>
        <a:ext cx="1305401" cy="1305401"/>
      </dsp:txXfrm>
    </dsp:sp>
    <dsp:sp modelId="{70685E0F-5EC9-4D84-80D5-F2F78DC3CFF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FLEXIBLE.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chemeClr val="bg1"/>
              </a:solidFill>
            </a:rPr>
            <a:t>you can import data in several formats, such as </a:t>
          </a:r>
          <a:r>
            <a:rPr lang="en-US" sz="1600" i="1" kern="1200" dirty="0">
              <a:solidFill>
                <a:schemeClr val="bg1"/>
              </a:solidFill>
            </a:rPr>
            <a:t>CSV</a:t>
          </a:r>
          <a:r>
            <a:rPr lang="en-US" sz="1600" kern="1200" dirty="0">
              <a:solidFill>
                <a:schemeClr val="bg1"/>
              </a:solidFill>
            </a:rPr>
            <a:t>, </a:t>
          </a:r>
          <a:r>
            <a:rPr lang="en-US" sz="1600" i="1" kern="1200" dirty="0">
              <a:solidFill>
                <a:schemeClr val="bg1"/>
              </a:solidFill>
            </a:rPr>
            <a:t>XLSX</a:t>
          </a:r>
          <a:r>
            <a:rPr lang="en-US" sz="1600" kern="1200" dirty="0">
              <a:solidFill>
                <a:schemeClr val="bg1"/>
              </a:solidFill>
            </a:rPr>
            <a:t>, </a:t>
          </a:r>
          <a:r>
            <a:rPr lang="en-US" sz="1600" i="1" kern="1200" dirty="0">
              <a:solidFill>
                <a:schemeClr val="bg1"/>
              </a:solidFill>
            </a:rPr>
            <a:t>JSON</a:t>
          </a:r>
          <a:r>
            <a:rPr lang="en-US" sz="1600" kern="1200" dirty="0">
              <a:solidFill>
                <a:schemeClr val="bg1"/>
              </a:solidFill>
            </a:rPr>
            <a:t>, </a:t>
          </a:r>
          <a:r>
            <a:rPr lang="en-US" sz="1600" i="1" kern="1200" dirty="0">
              <a:solidFill>
                <a:schemeClr val="bg1"/>
              </a:solidFill>
            </a:rPr>
            <a:t>SQL</a:t>
          </a:r>
          <a:r>
            <a:rPr lang="en-US" sz="1600" kern="1200" dirty="0">
              <a:solidFill>
                <a:schemeClr val="bg1"/>
              </a:solidFill>
            </a:rPr>
            <a:t>, to name a few. With some lines of code, one can add, delete, or edit data in ones rows/columns, check ones set’s statistics, identify and handle missing entries, etc.</a:t>
          </a:r>
          <a:endParaRPr lang="en-US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7229475" y="1653508"/>
        <a:ext cx="3286125" cy="2610802"/>
      </dsp:txXfrm>
    </dsp:sp>
    <dsp:sp modelId="{9718E67E-2C8C-4093-AB5F-E3BEFAAEA31B}">
      <dsp:nvSpPr>
        <dsp:cNvPr id="0" name=""/>
        <dsp:cNvSpPr/>
      </dsp:nvSpPr>
      <dsp:spPr>
        <a:xfrm>
          <a:off x="8219836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8219836" y="435133"/>
        <a:ext cx="1305401" cy="1305401"/>
      </dsp:txXfrm>
    </dsp:sp>
    <dsp:sp modelId="{13CAC05E-7817-4F00-94BF-9DC0F20DF1D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blog/recruitment/how-data-analytics-is-revolutionizing-recruitment-2868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8/01/ai-and-machine-learning-give-new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oost-your-data-analysis-with-pandas-69c4be5d73bb#44fc" TargetMode="External"/><Relationship Id="rId2" Type="http://schemas.openxmlformats.org/officeDocument/2006/relationships/hyperlink" Target="https://www.netguru.com/blog/python-pros-and-con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urcodingclub.github.io/tutorials/pandas-python-in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WITH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OLUDAYO  ABIODUN ADEOYE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1341465"/>
            <a:ext cx="7512001" cy="404492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9E932D-4DCD-4ECE-80DF-C7DC47861C19}"/>
              </a:ext>
            </a:extLst>
          </p:cNvPr>
          <p:cNvSpPr txBox="1"/>
          <p:nvPr/>
        </p:nvSpPr>
        <p:spPr>
          <a:xfrm>
            <a:off x="-1" y="5386388"/>
            <a:ext cx="7512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peoplematters.in/blog/recruitment/how-data-analytics-is-revolutionizing-recruitment-28683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is an excellent language for data analysis and complex data prediction as employed in machine learning for Big Data applications</a:t>
            </a:r>
            <a:endParaRPr lang="en-GB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PROJECT OVER VIEW: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855024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BENEFITS OF USING PYTHON AS ANALYTIC TOOL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08408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python</a:t>
            </a:r>
            <a:br>
              <a:rPr lang="en-US" dirty="0"/>
            </a:br>
            <a:r>
              <a:rPr lang="en-US" dirty="0"/>
              <a:t>libraries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361429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2044700" cy="833663"/>
          </a:xfrm>
        </p:spPr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2475"/>
              </a:lnSpc>
            </a:pP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essentially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element.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rendered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redundant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 are of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475"/>
              </a:lnSpc>
            </a:pP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overcome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apparent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of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thousands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millions</a:t>
            </a:r>
            <a:r>
              <a:rPr lang="et-E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element-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t-E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8" y="6352669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NUMPY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PANDAS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MATPLOTLIB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2717800" cy="772107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115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Graphic 11" descr="Run">
            <a:extLst>
              <a:ext uri="{FF2B5EF4-FFF2-40B4-BE49-F238E27FC236}">
                <a16:creationId xmlns:a16="http://schemas.microsoft.com/office/drawing/2014/main" id="{F2110C71-00D1-4949-9213-38E48FACE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30926" y="2545226"/>
            <a:ext cx="624548" cy="624548"/>
          </a:xfrm>
          <a:prstGeom prst="rect">
            <a:avLst/>
          </a:prstGeom>
        </p:spPr>
      </p:pic>
      <p:pic>
        <p:nvPicPr>
          <p:cNvPr id="14" name="Graphic 13" descr="High voltage">
            <a:extLst>
              <a:ext uri="{FF2B5EF4-FFF2-40B4-BE49-F238E27FC236}">
                <a16:creationId xmlns:a16="http://schemas.microsoft.com/office/drawing/2014/main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Gymnast Floor routine">
            <a:extLst>
              <a:ext uri="{FF2B5EF4-FFF2-40B4-BE49-F238E27FC236}">
                <a16:creationId xmlns:a16="http://schemas.microsoft.com/office/drawing/2014/main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NUMPY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PANDAS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MATPLOTLIB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man with an AR headset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6305550" cy="67278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 supports various types of graphical representations like Bar Graphs, Histograms, Line Graph, Scatter Plot, Stem Plots, </a:t>
            </a:r>
          </a:p>
          <a:p>
            <a:endParaRPr lang="en-US" sz="1800" spc="-5" noProof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spcBef>
                <a:spcPts val="1260"/>
              </a:spcBef>
              <a:tabLst>
                <a:tab pos="457200" algn="l"/>
              </a:tabLst>
            </a:pPr>
            <a:r>
              <a:rPr lang="en-GB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 can be used in multiple ways including Python scripts, the Python and </a:t>
            </a:r>
            <a:r>
              <a:rPr lang="en-GB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GB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shells, </a:t>
            </a:r>
            <a:r>
              <a:rPr lang="en-GB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GB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spcBef>
                <a:spcPts val="1260"/>
              </a:spcBef>
              <a:tabLst>
                <a:tab pos="457200" algn="l"/>
              </a:tabLst>
            </a:pPr>
            <a:r>
              <a:rPr lang="en-GB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 is a 2-D plotting library. But there are some extensions that we can use to create advanced visualizations like 3-Dimensional plots, etc.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NUMPY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MATPLOTLIB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682058"/>
            <a:ext cx="4695825" cy="691701"/>
          </a:xfrm>
        </p:spPr>
        <p:txBody>
          <a:bodyPr/>
          <a:lstStyle/>
          <a:p>
            <a:pPr>
              <a:lnSpc>
                <a:spcPts val="4200"/>
              </a:lnSpc>
              <a:spcBef>
                <a:spcPts val="720"/>
              </a:spcBef>
              <a:spcAft>
                <a:spcPts val="800"/>
              </a:spcAft>
            </a:pPr>
            <a:r>
              <a:rPr lang="en-US" sz="20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MATPLOTLIB: Data Visualization</a:t>
            </a:r>
            <a:endParaRPr lang="en-GB" sz="2000" b="1" kern="0" dirty="0">
              <a:effectLst/>
              <a:latin typeface="Bodoni MT" panose="020706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 flipH="1">
            <a:off x="0" y="1182987"/>
            <a:ext cx="6305550" cy="436188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PRACTICAL DEMONTRATION OF PYTHON IN ANALYSING A SET OF DATA</a:t>
            </a:r>
          </a:p>
          <a:p>
            <a:r>
              <a:rPr lang="en-US" sz="1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</a:p>
          <a:p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</a:p>
          <a:p>
            <a:r>
              <a:rPr lang="en-US" sz="1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</a:p>
          <a:p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682058"/>
            <a:ext cx="4695825" cy="691701"/>
          </a:xfrm>
        </p:spPr>
        <p:txBody>
          <a:bodyPr/>
          <a:lstStyle/>
          <a:p>
            <a:pPr>
              <a:lnSpc>
                <a:spcPts val="4200"/>
              </a:lnSpc>
              <a:spcBef>
                <a:spcPts val="720"/>
              </a:spcBef>
              <a:spcAft>
                <a:spcPts val="800"/>
              </a:spcAft>
            </a:pPr>
            <a:r>
              <a:rPr lang="en-US" sz="20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FOUR</a:t>
            </a:r>
            <a:endParaRPr lang="en-GB" sz="2000" b="1" kern="0" dirty="0">
              <a:effectLst/>
              <a:latin typeface="Bodoni MT" panose="020706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60783-3451-4944-AF7E-52C8E5C7140F}"/>
              </a:ext>
            </a:extLst>
          </p:cNvPr>
          <p:cNvSpPr txBox="1"/>
          <p:nvPr/>
        </p:nvSpPr>
        <p:spPr>
          <a:xfrm>
            <a:off x="0" y="5544867"/>
            <a:ext cx="6305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scherlund.blogspot.com/2018/01/ai-and-machine-learning-give-new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99011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4852657" cy="6721472"/>
          </a:xfrm>
        </p:spPr>
        <p:txBody>
          <a:bodyPr/>
          <a:lstStyle/>
          <a:p>
            <a:r>
              <a:rPr lang="en-US" sz="5000" dirty="0"/>
              <a:t>BIBLIOGRAPHY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spcAft>
                <a:spcPts val="800"/>
              </a:spcAft>
              <a:buNone/>
              <a:tabLst>
                <a:tab pos="228600" algn="l"/>
                <a:tab pos="457200" algn="l"/>
              </a:tabLs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WEBSITES WERE CONSULTED ON ARE SITED BELLOW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https://www.netguru.com/blog/python-pros-and-cons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https://towardsdatascience.com/boost-your-data-analysis-with-pandas-69c4be5d73bb#44fc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https://ourcodingclub.github.io/tutorials/pandas-python-intro/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ctr">
              <a:lnSpc>
                <a:spcPct val="150000"/>
              </a:lnSpc>
              <a:spcAft>
                <a:spcPts val="800"/>
              </a:spcAft>
              <a:tabLst>
                <a:tab pos="228600" algn="l"/>
                <a:tab pos="457200" algn="l"/>
              </a:tabLst>
            </a:pPr>
            <a:endParaRPr lang="en-GB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05A674-08B3-48F2-91E0-AF5831D526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144</TotalTime>
  <Words>576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Symbol</vt:lpstr>
      <vt:lpstr>Times New Roman</vt:lpstr>
      <vt:lpstr>Wingdings</vt:lpstr>
      <vt:lpstr>Office Theme</vt:lpstr>
      <vt:lpstr>DATA ANALYTICS WITH PYTHON</vt:lpstr>
      <vt:lpstr>PROJECT OVER VIEW:</vt:lpstr>
      <vt:lpstr>BENEFITS OF USING PYTHON AS ANALYTIC TOOL</vt:lpstr>
      <vt:lpstr>python libraries</vt:lpstr>
      <vt:lpstr>NUMPY</vt:lpstr>
      <vt:lpstr>PANDAS</vt:lpstr>
      <vt:lpstr>MATPLOTLIB: Data Visualization</vt:lpstr>
      <vt:lpstr>CHAPTER FOUR</vt:lpstr>
      <vt:lpstr>BIBLIOGRAPHY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WITH PYTHON</dc:title>
  <dc:creator>Oludayo Adeoye</dc:creator>
  <cp:lastModifiedBy>Oludayo Adeoye</cp:lastModifiedBy>
  <cp:revision>1</cp:revision>
  <dcterms:created xsi:type="dcterms:W3CDTF">2021-11-15T13:27:39Z</dcterms:created>
  <dcterms:modified xsi:type="dcterms:W3CDTF">2021-11-15T15:51:43Z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